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42" r:id="rId3"/>
    <p:sldId id="306" r:id="rId4"/>
    <p:sldId id="357" r:id="rId5"/>
    <p:sldId id="355" r:id="rId6"/>
    <p:sldId id="315" r:id="rId7"/>
    <p:sldId id="343" r:id="rId8"/>
    <p:sldId id="356" r:id="rId9"/>
    <p:sldId id="358" r:id="rId10"/>
    <p:sldId id="34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9B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37" autoAdjust="0"/>
    <p:restoredTop sz="93827" autoAdjust="0"/>
  </p:normalViewPr>
  <p:slideViewPr>
    <p:cSldViewPr>
      <p:cViewPr>
        <p:scale>
          <a:sx n="75" d="100"/>
          <a:sy n="75" d="100"/>
        </p:scale>
        <p:origin x="1020" y="108"/>
      </p:cViewPr>
      <p:guideLst>
        <p:guide orient="horz" pos="2160"/>
        <p:guide pos="2880"/>
      </p:guideLst>
    </p:cSldViewPr>
  </p:slideViewPr>
  <p:notesTextViewPr>
    <p:cViewPr>
      <p:scale>
        <a:sx n="1" d="1"/>
        <a:sy n="1" d="1"/>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8FD84-C336-4B75-AB26-75DF3B0A107A}" type="datetimeFigureOut">
              <a:rPr lang="en-US" smtClean="0"/>
              <a:pPr/>
              <a:t>3/27/2015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637478-2203-45B7-B620-53BAD71AA411}" type="slidenum">
              <a:rPr lang="en-US" smtClean="0"/>
              <a:pPr/>
              <a:t>‹#›</a:t>
            </a:fld>
            <a:endParaRPr lang="en-US" dirty="0"/>
          </a:p>
        </p:txBody>
      </p:sp>
    </p:spTree>
    <p:extLst>
      <p:ext uri="{BB962C8B-B14F-4D97-AF65-F5344CB8AC3E}">
        <p14:creationId xmlns:p14="http://schemas.microsoft.com/office/powerpoint/2010/main" val="233738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37478-2203-45B7-B620-53BAD71AA411}" type="slidenum">
              <a:rPr lang="en-US" smtClean="0"/>
              <a:pPr/>
              <a:t>5</a:t>
            </a:fld>
            <a:endParaRPr lang="en-US" dirty="0"/>
          </a:p>
        </p:txBody>
      </p:sp>
    </p:spTree>
    <p:extLst>
      <p:ext uri="{BB962C8B-B14F-4D97-AF65-F5344CB8AC3E}">
        <p14:creationId xmlns:p14="http://schemas.microsoft.com/office/powerpoint/2010/main" val="311985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37478-2203-45B7-B620-53BAD71AA411}" type="slidenum">
              <a:rPr lang="en-US" smtClean="0"/>
              <a:pPr/>
              <a:t>6</a:t>
            </a:fld>
            <a:endParaRPr lang="en-US" dirty="0"/>
          </a:p>
        </p:txBody>
      </p:sp>
    </p:spTree>
    <p:extLst>
      <p:ext uri="{BB962C8B-B14F-4D97-AF65-F5344CB8AC3E}">
        <p14:creationId xmlns:p14="http://schemas.microsoft.com/office/powerpoint/2010/main" val="70151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223131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195899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141195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27526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223133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197416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146411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379884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147409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114145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15CC2-38FF-4EC6-8C40-73C11B3D6442}" type="datetimeFigureOut">
              <a:rPr lang="en-US" smtClean="0"/>
              <a:pPr/>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218985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15CC2-38FF-4EC6-8C40-73C11B3D6442}" type="datetimeFigureOut">
              <a:rPr lang="en-US" smtClean="0"/>
              <a:pPr/>
              <a:t>3/27/2015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0B4CE-D15C-494D-BDFE-970D08F078B7}" type="slidenum">
              <a:rPr lang="en-US" smtClean="0"/>
              <a:pPr/>
              <a:t>‹#›</a:t>
            </a:fld>
            <a:endParaRPr lang="en-US" dirty="0"/>
          </a:p>
        </p:txBody>
      </p:sp>
    </p:spTree>
    <p:extLst>
      <p:ext uri="{BB962C8B-B14F-4D97-AF65-F5344CB8AC3E}">
        <p14:creationId xmlns:p14="http://schemas.microsoft.com/office/powerpoint/2010/main" val="104844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04800"/>
            <a:ext cx="857250" cy="857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1835696" y="1911152"/>
            <a:ext cx="6336704" cy="2923877"/>
          </a:xfrm>
          <a:prstGeom prst="rect">
            <a:avLst/>
          </a:prstGeom>
          <a:noFill/>
        </p:spPr>
        <p:txBody>
          <a:bodyPr wrap="square" rtlCol="0">
            <a:spAutoFit/>
          </a:bodyPr>
          <a:lstStyle/>
          <a:p>
            <a:r>
              <a:rPr lang="en-US" sz="3600" dirty="0" smtClean="0">
                <a:solidFill>
                  <a:srgbClr val="0070C0"/>
                </a:solidFill>
              </a:rPr>
              <a:t>i</a:t>
            </a:r>
            <a:r>
              <a:rPr lang="en-US" sz="3600" dirty="0" smtClean="0">
                <a:solidFill>
                  <a:srgbClr val="00B050"/>
                </a:solidFill>
              </a:rPr>
              <a:t>2</a:t>
            </a:r>
            <a:r>
              <a:rPr lang="en-US" sz="3600" dirty="0" smtClean="0">
                <a:solidFill>
                  <a:srgbClr val="FF0000"/>
                </a:solidFill>
              </a:rPr>
              <a:t>s</a:t>
            </a:r>
            <a:r>
              <a:rPr lang="en-US" sz="3600" dirty="0" smtClean="0"/>
              <a:t> </a:t>
            </a:r>
            <a:r>
              <a:rPr lang="en-US" sz="3600" dirty="0" smtClean="0"/>
              <a:t>Business </a:t>
            </a:r>
            <a:r>
              <a:rPr lang="en-US" sz="3600" dirty="0" smtClean="0"/>
              <a:t>Solutions </a:t>
            </a:r>
            <a:r>
              <a:rPr lang="en-US" sz="3600" dirty="0" smtClean="0"/>
              <a:t>Pvt </a:t>
            </a:r>
            <a:r>
              <a:rPr lang="en-US" sz="3600" dirty="0" smtClean="0"/>
              <a:t>Ltd.</a:t>
            </a:r>
            <a:endParaRPr lang="en-US" sz="3600" dirty="0" smtClean="0"/>
          </a:p>
          <a:p>
            <a:endParaRPr lang="en-US" sz="3200" dirty="0"/>
          </a:p>
          <a:p>
            <a:r>
              <a:rPr lang="en-US" sz="2400" u="sng" dirty="0" smtClean="0"/>
              <a:t>Presenters</a:t>
            </a:r>
          </a:p>
          <a:p>
            <a:endParaRPr lang="en-US" sz="3200" dirty="0" smtClean="0"/>
          </a:p>
          <a:p>
            <a:r>
              <a:rPr lang="en-US" sz="2000" dirty="0" smtClean="0"/>
              <a:t>Krishnaraju </a:t>
            </a:r>
          </a:p>
          <a:p>
            <a:r>
              <a:rPr lang="en-US" sz="2000" dirty="0" smtClean="0"/>
              <a:t>Rajasekhar and</a:t>
            </a:r>
          </a:p>
          <a:p>
            <a:r>
              <a:rPr lang="en-US" sz="2000" dirty="0" err="1" smtClean="0"/>
              <a:t>Gayathri</a:t>
            </a:r>
            <a:endParaRPr lang="en-US" sz="2000" dirty="0"/>
          </a:p>
        </p:txBody>
      </p:sp>
    </p:spTree>
    <p:extLst>
      <p:ext uri="{BB962C8B-B14F-4D97-AF65-F5344CB8AC3E}">
        <p14:creationId xmlns:p14="http://schemas.microsoft.com/office/powerpoint/2010/main" val="2166838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99903"/>
            <a:ext cx="9144000" cy="12580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819400"/>
            <a:ext cx="33528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99173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2"/>
          <p:cNvSpPr txBox="1">
            <a:spLocks noChangeArrowheads="1"/>
          </p:cNvSpPr>
          <p:nvPr/>
        </p:nvSpPr>
        <p:spPr>
          <a:xfrm>
            <a:off x="228600" y="1349375"/>
            <a:ext cx="8382000" cy="2583681"/>
          </a:xfrm>
          <a:prstGeom prst="rect">
            <a:avLst/>
          </a:prstGeom>
          <a:ln/>
          <a:extLst>
            <a:ext uri="{91240B29-F687-4f45-9708-019B960494DF}">
              <a14:hiddenLine xmlns="" xmlns:a14="http://schemas.microsoft.com/office/drawing/2010/main" w="9360">
                <a:solidFill>
                  <a:srgbClr val="000000"/>
                </a:solidFill>
                <a:round/>
                <a:headEnd/>
                <a:tailEnd/>
              </a14:hiddenLine>
            </a:ext>
          </a:extLst>
        </p:spPr>
        <p:txBody>
          <a:bodyPr vert="horz" lIns="0" tIns="7560" rIns="0" bIns="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Bef>
                <a:spcPts val="600"/>
              </a:spcBef>
              <a:buFont typeface="Arial" pitchFamily="34" charset="0"/>
              <a:buChar char="•"/>
              <a:defRPr/>
            </a:pPr>
            <a:r>
              <a:rPr lang="en-US" sz="2400" dirty="0" smtClean="0"/>
              <a:t>   Organization </a:t>
            </a:r>
            <a:r>
              <a:rPr lang="en-US" sz="2400" dirty="0" smtClean="0"/>
              <a:t>Overview.</a:t>
            </a:r>
          </a:p>
          <a:p>
            <a:pPr algn="l">
              <a:spcBef>
                <a:spcPts val="600"/>
              </a:spcBef>
              <a:buFont typeface="Arial" pitchFamily="34" charset="0"/>
              <a:buChar char="•"/>
              <a:defRPr/>
            </a:pPr>
            <a:r>
              <a:rPr lang="en-US" sz="2400" dirty="0"/>
              <a:t> </a:t>
            </a:r>
            <a:r>
              <a:rPr lang="en-US" sz="2400" dirty="0" smtClean="0"/>
              <a:t>  Client Engagements.</a:t>
            </a:r>
            <a:endParaRPr lang="en-US" sz="2400" dirty="0" smtClean="0"/>
          </a:p>
          <a:p>
            <a:pPr algn="l">
              <a:spcBef>
                <a:spcPts val="600"/>
              </a:spcBef>
              <a:buFont typeface="Arial" pitchFamily="34" charset="0"/>
              <a:buChar char="•"/>
              <a:defRPr/>
            </a:pPr>
            <a:r>
              <a:rPr lang="en-US" sz="2400" dirty="0" smtClean="0"/>
              <a:t>   Delivery Approach and Customer Engagements.</a:t>
            </a:r>
          </a:p>
          <a:p>
            <a:pPr algn="l">
              <a:spcBef>
                <a:spcPts val="600"/>
              </a:spcBef>
              <a:buFont typeface="Arial" pitchFamily="34" charset="0"/>
              <a:buChar char="•"/>
              <a:defRPr/>
            </a:pPr>
            <a:r>
              <a:rPr lang="en-US" sz="2400" dirty="0"/>
              <a:t> </a:t>
            </a:r>
            <a:r>
              <a:rPr lang="en-US" sz="2400" dirty="0" smtClean="0"/>
              <a:t>  BPM Demo with Live Scenario on </a:t>
            </a:r>
            <a:r>
              <a:rPr lang="en-US" sz="2400" dirty="0"/>
              <a:t>E</a:t>
            </a:r>
            <a:r>
              <a:rPr lang="en-US" sz="2400" dirty="0" smtClean="0"/>
              <a:t>nquiry Management.</a:t>
            </a:r>
            <a:endParaRPr lang="en-US" sz="2400" dirty="0" smtClean="0"/>
          </a:p>
          <a:p>
            <a:pPr algn="l">
              <a:spcBef>
                <a:spcPts val="600"/>
              </a:spcBef>
              <a:defRPr/>
            </a:pPr>
            <a:endParaRPr lang="en-AU" sz="2400" dirty="0">
              <a:solidFill>
                <a:srgbClr val="000000"/>
              </a:solidFill>
            </a:endParaRPr>
          </a:p>
          <a:p>
            <a:pPr marL="431800" indent="-323850" algn="l">
              <a:lnSpc>
                <a:spcPct val="98000"/>
              </a:lnSpc>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Lst>
            </a:pPr>
            <a:endParaRPr lang="en-AU" sz="2400" dirty="0">
              <a:solidFill>
                <a:srgbClr val="000000"/>
              </a:solidFill>
            </a:endParaRPr>
          </a:p>
        </p:txBody>
      </p:sp>
      <p:sp>
        <p:nvSpPr>
          <p:cNvPr id="12" name="TextBox 11"/>
          <p:cNvSpPr txBox="1"/>
          <p:nvPr/>
        </p:nvSpPr>
        <p:spPr>
          <a:xfrm>
            <a:off x="2362200" y="253424"/>
            <a:ext cx="5638800" cy="584776"/>
          </a:xfrm>
          <a:prstGeom prst="rect">
            <a:avLst/>
          </a:prstGeom>
          <a:noFill/>
        </p:spPr>
        <p:txBody>
          <a:bodyPr wrap="square" rtlCol="0">
            <a:spAutoFit/>
          </a:bodyPr>
          <a:lstStyle/>
          <a:p>
            <a:r>
              <a:rPr lang="en-US" sz="3200" dirty="0" smtClean="0">
                <a:solidFill>
                  <a:schemeClr val="accent2"/>
                </a:solidFill>
                <a:latin typeface="Apple Chancery"/>
                <a:cs typeface="Apple Chancery"/>
              </a:rPr>
              <a:t>Agenda</a:t>
            </a:r>
            <a:endParaRPr lang="en-US" sz="3200" dirty="0">
              <a:solidFill>
                <a:schemeClr val="accent2"/>
              </a:solidFill>
              <a:latin typeface="Apple Chancery"/>
              <a:cs typeface="Apple Chancery"/>
            </a:endParaRPr>
          </a:p>
        </p:txBody>
      </p:sp>
      <p:pic>
        <p:nvPicPr>
          <p:cNvPr id="1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2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extBox 1"/>
          <p:cNvSpPr txBox="1"/>
          <p:nvPr/>
        </p:nvSpPr>
        <p:spPr>
          <a:xfrm>
            <a:off x="2286000" y="255004"/>
            <a:ext cx="5638800" cy="584776"/>
          </a:xfrm>
          <a:prstGeom prst="rect">
            <a:avLst/>
          </a:prstGeom>
          <a:noFill/>
        </p:spPr>
        <p:txBody>
          <a:bodyPr wrap="square" rtlCol="0">
            <a:spAutoFit/>
          </a:bodyPr>
          <a:lstStyle/>
          <a:p>
            <a:r>
              <a:rPr lang="en-US" sz="3200" dirty="0" smtClean="0">
                <a:solidFill>
                  <a:schemeClr val="accent2"/>
                </a:solidFill>
                <a:latin typeface="Apple Chancery"/>
                <a:cs typeface="Apple Chancery"/>
              </a:rPr>
              <a:t>Organization Overview</a:t>
            </a:r>
            <a:endParaRPr lang="en-US" sz="3200" dirty="0">
              <a:solidFill>
                <a:schemeClr val="accent2"/>
              </a:solidFill>
              <a:latin typeface="Apple Chancery"/>
              <a:cs typeface="Apple Chancery"/>
            </a:endParaRPr>
          </a:p>
        </p:txBody>
      </p:sp>
      <p:sp>
        <p:nvSpPr>
          <p:cNvPr id="13" name="Rectangle 2"/>
          <p:cNvSpPr txBox="1">
            <a:spLocks noChangeArrowheads="1"/>
          </p:cNvSpPr>
          <p:nvPr/>
        </p:nvSpPr>
        <p:spPr>
          <a:xfrm>
            <a:off x="285720" y="1214422"/>
            <a:ext cx="8382000" cy="4822825"/>
          </a:xfrm>
          <a:prstGeom prst="rect">
            <a:avLst/>
          </a:prstGeom>
          <a:ln/>
          <a:extLst>
            <a:ext uri="{91240B29-F687-4f45-9708-019B960494DF}">
              <a14:hiddenLine xmlns="" xmlns:a14="http://schemas.microsoft.com/office/drawing/2010/main" w="9360">
                <a:solidFill>
                  <a:srgbClr val="000000"/>
                </a:solidFill>
                <a:round/>
                <a:headEnd/>
                <a:tailEnd/>
              </a14:hiddenLine>
            </a:ext>
          </a:extLst>
        </p:spPr>
        <p:txBody>
          <a:bodyPr vert="horz" lIns="0" tIns="7560" rIns="0" bIns="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31800" indent="-323850" algn="l">
              <a:lnSpc>
                <a:spcPct val="98000"/>
              </a:lnSpc>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Lst>
            </a:pPr>
            <a:endParaRPr lang="en-AU" sz="2000" dirty="0" smtClean="0">
              <a:solidFill>
                <a:srgbClr val="000000"/>
              </a:solidFill>
            </a:endParaRPr>
          </a:p>
          <a:p>
            <a:pPr marL="431800" indent="-323850" algn="l">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Lst>
            </a:pPr>
            <a:endParaRPr lang="en-AU" sz="2000" dirty="0" smtClean="0">
              <a:solidFill>
                <a:schemeClr val="tx1"/>
              </a:solidFill>
            </a:endParaRPr>
          </a:p>
        </p:txBody>
      </p:sp>
      <p:sp>
        <p:nvSpPr>
          <p:cNvPr id="14" name="Rectangle 2"/>
          <p:cNvSpPr txBox="1">
            <a:spLocks noChangeArrowheads="1"/>
          </p:cNvSpPr>
          <p:nvPr/>
        </p:nvSpPr>
        <p:spPr>
          <a:xfrm>
            <a:off x="609600" y="1600200"/>
            <a:ext cx="8382000" cy="4822825"/>
          </a:xfrm>
          <a:prstGeom prst="rect">
            <a:avLst/>
          </a:prstGeom>
          <a:ln/>
          <a:extLst>
            <a:ext uri="{91240B29-F687-4f45-9708-019B960494DF}">
              <a14:hiddenLine xmlns="" xmlns:a14="http://schemas.microsoft.com/office/drawing/2010/main" w="9360">
                <a:solidFill>
                  <a:srgbClr val="000000"/>
                </a:solidFill>
                <a:round/>
                <a:headEnd/>
                <a:tailEnd/>
              </a14:hiddenLine>
            </a:ext>
          </a:extLst>
        </p:spPr>
        <p:txBody>
          <a:bodyPr vert="horz" lIns="0" tIns="7560" rIns="0" bIns="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107950" algn="l">
              <a:lnSpc>
                <a:spcPct val="98000"/>
              </a:lnSpc>
              <a:buSzPct val="45000"/>
              <a:tabLst>
                <a:tab pos="723900" algn="l"/>
                <a:tab pos="1447800" algn="l"/>
                <a:tab pos="2171700" algn="l"/>
                <a:tab pos="2895600" algn="l"/>
                <a:tab pos="3619500" algn="l"/>
                <a:tab pos="4343400" algn="l"/>
                <a:tab pos="5067300" algn="l"/>
                <a:tab pos="5791200" algn="l"/>
                <a:tab pos="6515100" algn="l"/>
                <a:tab pos="7239000" algn="l"/>
              </a:tabLst>
            </a:pPr>
            <a:endParaRPr lang="en-AU" sz="2000" b="1" dirty="0">
              <a:solidFill>
                <a:schemeClr val="tx1"/>
              </a:solidFill>
            </a:endParaRPr>
          </a:p>
        </p:txBody>
      </p:sp>
      <p:pic>
        <p:nvPicPr>
          <p:cNvPr id="1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object 10"/>
          <p:cNvSpPr/>
          <p:nvPr/>
        </p:nvSpPr>
        <p:spPr>
          <a:xfrm>
            <a:off x="1393843" y="1772816"/>
            <a:ext cx="6872775" cy="914400"/>
          </a:xfrm>
          <a:custGeom>
            <a:avLst/>
            <a:gdLst/>
            <a:ahLst/>
            <a:cxnLst/>
            <a:rect l="l" t="t" r="r" b="b"/>
            <a:pathLst>
              <a:path w="6872775" h="914400">
                <a:moveTo>
                  <a:pt x="0" y="0"/>
                </a:moveTo>
                <a:lnTo>
                  <a:pt x="0" y="914400"/>
                </a:lnTo>
                <a:lnTo>
                  <a:pt x="6872775" y="914400"/>
                </a:lnTo>
                <a:lnTo>
                  <a:pt x="6872775" y="0"/>
                </a:lnTo>
                <a:lnTo>
                  <a:pt x="0" y="0"/>
                </a:lnTo>
                <a:close/>
              </a:path>
            </a:pathLst>
          </a:custGeom>
          <a:solidFill>
            <a:srgbClr val="F4F4F4"/>
          </a:solidFill>
        </p:spPr>
        <p:txBody>
          <a:bodyPr wrap="square" lIns="0" tIns="0" rIns="0" bIns="0" rtlCol="0">
            <a:noAutofit/>
          </a:bodyPr>
          <a:lstStyle/>
          <a:p>
            <a:endParaRPr/>
          </a:p>
        </p:txBody>
      </p:sp>
      <p:sp>
        <p:nvSpPr>
          <p:cNvPr id="12" name="object 11"/>
          <p:cNvSpPr/>
          <p:nvPr/>
        </p:nvSpPr>
        <p:spPr>
          <a:xfrm>
            <a:off x="562369" y="1772816"/>
            <a:ext cx="847725" cy="771525"/>
          </a:xfrm>
          <a:prstGeom prst="rect">
            <a:avLst/>
          </a:prstGeom>
          <a:blipFill>
            <a:blip r:embed="rId4" cstate="print"/>
            <a:stretch>
              <a:fillRect/>
            </a:stretch>
          </a:blipFill>
        </p:spPr>
        <p:txBody>
          <a:bodyPr wrap="square" lIns="0" tIns="0" rIns="0" bIns="0" rtlCol="0">
            <a:noAutofit/>
          </a:bodyPr>
          <a:lstStyle/>
          <a:p>
            <a:endParaRPr/>
          </a:p>
        </p:txBody>
      </p:sp>
      <p:sp>
        <p:nvSpPr>
          <p:cNvPr id="15" name="object 7"/>
          <p:cNvSpPr/>
          <p:nvPr/>
        </p:nvSpPr>
        <p:spPr>
          <a:xfrm>
            <a:off x="585316" y="3204163"/>
            <a:ext cx="1000125" cy="79057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8"/>
          <p:cNvSpPr/>
          <p:nvPr/>
        </p:nvSpPr>
        <p:spPr>
          <a:xfrm>
            <a:off x="1529672" y="3191463"/>
            <a:ext cx="6736946" cy="771525"/>
          </a:xfrm>
          <a:custGeom>
            <a:avLst/>
            <a:gdLst/>
            <a:ahLst/>
            <a:cxnLst/>
            <a:rect l="l" t="t" r="r" b="b"/>
            <a:pathLst>
              <a:path w="6736946" h="771525">
                <a:moveTo>
                  <a:pt x="0" y="0"/>
                </a:moveTo>
                <a:lnTo>
                  <a:pt x="0" y="771525"/>
                </a:lnTo>
                <a:lnTo>
                  <a:pt x="6736946" y="771525"/>
                </a:lnTo>
                <a:lnTo>
                  <a:pt x="6736946" y="0"/>
                </a:lnTo>
                <a:lnTo>
                  <a:pt x="0" y="0"/>
                </a:lnTo>
                <a:close/>
              </a:path>
            </a:pathLst>
          </a:custGeom>
          <a:solidFill>
            <a:srgbClr val="F4F4F4"/>
          </a:solidFill>
        </p:spPr>
        <p:txBody>
          <a:bodyPr wrap="square" lIns="0" tIns="0" rIns="0" bIns="0" rtlCol="0">
            <a:noAutofit/>
          </a:bodyPr>
          <a:lstStyle/>
          <a:p>
            <a:endParaRPr/>
          </a:p>
        </p:txBody>
      </p:sp>
      <p:sp>
        <p:nvSpPr>
          <p:cNvPr id="18" name="object 3"/>
          <p:cNvSpPr txBox="1"/>
          <p:nvPr/>
        </p:nvSpPr>
        <p:spPr>
          <a:xfrm>
            <a:off x="1529672" y="3248623"/>
            <a:ext cx="6736946" cy="771525"/>
          </a:xfrm>
          <a:prstGeom prst="rect">
            <a:avLst/>
          </a:prstGeom>
        </p:spPr>
        <p:txBody>
          <a:bodyPr wrap="square" lIns="0" tIns="0" rIns="0" bIns="0" rtlCol="0">
            <a:noAutofit/>
          </a:bodyPr>
          <a:lstStyle/>
          <a:p>
            <a:pPr>
              <a:lnSpc>
                <a:spcPts val="600"/>
              </a:lnSpc>
              <a:spcBef>
                <a:spcPts val="31"/>
              </a:spcBef>
            </a:pPr>
            <a:endParaRPr sz="600" dirty="0"/>
          </a:p>
          <a:p>
            <a:pPr marL="91439" marR="685102" algn="just">
              <a:lnSpc>
                <a:spcPct val="98164"/>
              </a:lnSpc>
            </a:pPr>
            <a:r>
              <a:rPr sz="1400" i="1" spc="0" dirty="0" smtClean="0">
                <a:latin typeface="Calibri"/>
                <a:cs typeface="Calibri"/>
              </a:rPr>
              <a:t>Market Relevance - Business Analyics &amp; opimizaion, Datawarehouse,</a:t>
            </a:r>
            <a:r>
              <a:rPr sz="1400" i="1" spc="316" dirty="0" smtClean="0">
                <a:latin typeface="Calibri"/>
                <a:cs typeface="Calibri"/>
              </a:rPr>
              <a:t> </a:t>
            </a:r>
            <a:r>
              <a:rPr sz="1400" i="1" spc="0" dirty="0" smtClean="0">
                <a:latin typeface="Calibri"/>
                <a:cs typeface="Calibri"/>
              </a:rPr>
              <a:t>Big Data implementaions , Enterprise Markeing Management soluions , Business Process Management Soluions (BPM),  Mobile First related competencies   </a:t>
            </a:r>
            <a:endParaRPr sz="1400" dirty="0">
              <a:latin typeface="Calibri"/>
              <a:cs typeface="Calibri"/>
            </a:endParaRPr>
          </a:p>
        </p:txBody>
      </p:sp>
      <p:sp>
        <p:nvSpPr>
          <p:cNvPr id="19" name="object 2"/>
          <p:cNvSpPr txBox="1"/>
          <p:nvPr/>
        </p:nvSpPr>
        <p:spPr>
          <a:xfrm>
            <a:off x="1393843" y="1772815"/>
            <a:ext cx="6872775" cy="1361487"/>
          </a:xfrm>
          <a:prstGeom prst="rect">
            <a:avLst/>
          </a:prstGeom>
        </p:spPr>
        <p:txBody>
          <a:bodyPr wrap="square" lIns="0" tIns="0" rIns="0" bIns="0" rtlCol="0">
            <a:noAutofit/>
          </a:bodyPr>
          <a:lstStyle/>
          <a:p>
            <a:pPr marL="91440" marR="114806">
              <a:lnSpc>
                <a:spcPts val="1708"/>
              </a:lnSpc>
              <a:spcBef>
                <a:spcPts val="390"/>
              </a:spcBef>
            </a:pPr>
            <a:r>
              <a:rPr sz="1400" i="1" spc="0" dirty="0" smtClean="0">
                <a:latin typeface="Calibri"/>
                <a:cs typeface="Calibri"/>
              </a:rPr>
              <a:t>Founded in 200</a:t>
            </a:r>
            <a:r>
              <a:rPr lang="en-IN" sz="1400" i="1" spc="0" dirty="0" smtClean="0">
                <a:latin typeface="Calibri"/>
                <a:cs typeface="Calibri"/>
              </a:rPr>
              <a:t>4</a:t>
            </a:r>
            <a:r>
              <a:rPr sz="1400" i="1" spc="0" dirty="0" smtClean="0">
                <a:latin typeface="Calibri"/>
                <a:cs typeface="Calibri"/>
              </a:rPr>
              <a:t>, a leading IBM Business Partner in </a:t>
            </a:r>
            <a:r>
              <a:rPr sz="1400" i="1" spc="0" dirty="0" smtClean="0">
                <a:latin typeface="Calibri"/>
                <a:cs typeface="Calibri"/>
              </a:rPr>
              <a:t>ASEAN</a:t>
            </a:r>
            <a:r>
              <a:rPr lang="en-US" sz="1400" i="1" spc="0" dirty="0" smtClean="0">
                <a:latin typeface="Calibri"/>
                <a:cs typeface="Calibri"/>
              </a:rPr>
              <a:t> and Middle East</a:t>
            </a:r>
            <a:r>
              <a:rPr sz="1400" i="1" spc="0" dirty="0" smtClean="0">
                <a:latin typeface="Calibri"/>
                <a:cs typeface="Calibri"/>
              </a:rPr>
              <a:t>, </a:t>
            </a:r>
            <a:r>
              <a:rPr sz="1400" i="1" spc="0" dirty="0" smtClean="0">
                <a:latin typeface="Calibri"/>
                <a:cs typeface="Calibri"/>
              </a:rPr>
              <a:t>servicing over 50 customers.  </a:t>
            </a:r>
            <a:endParaRPr sz="1400" dirty="0">
              <a:latin typeface="Calibri"/>
              <a:cs typeface="Calibri"/>
            </a:endParaRPr>
          </a:p>
          <a:p>
            <a:pPr marL="91440" marR="114806">
              <a:lnSpc>
                <a:spcPts val="1708"/>
              </a:lnSpc>
            </a:pPr>
            <a:r>
              <a:rPr sz="1400" i="1" spc="0" dirty="0" smtClean="0">
                <a:latin typeface="Calibri"/>
                <a:cs typeface="Calibri"/>
              </a:rPr>
              <a:t>Headquartered in Singapore, with dedicated offshore</a:t>
            </a:r>
            <a:r>
              <a:rPr sz="1400" i="1" spc="-42" dirty="0" smtClean="0">
                <a:latin typeface="Calibri"/>
                <a:cs typeface="Calibri"/>
              </a:rPr>
              <a:t> </a:t>
            </a:r>
            <a:r>
              <a:rPr sz="1400" i="1" spc="0" dirty="0" smtClean="0">
                <a:latin typeface="Calibri"/>
                <a:cs typeface="Calibri"/>
              </a:rPr>
              <a:t>center in Kuala Lumpur </a:t>
            </a:r>
            <a:r>
              <a:rPr lang="en-US" sz="1400" i="1" spc="0" dirty="0" smtClean="0">
                <a:latin typeface="Calibri"/>
                <a:cs typeface="Calibri"/>
              </a:rPr>
              <a:t>–</a:t>
            </a:r>
            <a:r>
              <a:rPr sz="1400" i="1" spc="0" dirty="0" smtClean="0">
                <a:latin typeface="Calibri"/>
                <a:cs typeface="Calibri"/>
              </a:rPr>
              <a:t> Malaysia</a:t>
            </a:r>
            <a:r>
              <a:rPr lang="en-US" sz="1400" i="1" dirty="0">
                <a:latin typeface="Calibri"/>
                <a:cs typeface="Calibri"/>
              </a:rPr>
              <a:t> </a:t>
            </a:r>
            <a:r>
              <a:rPr lang="en-US" sz="1400" i="1" dirty="0" smtClean="0">
                <a:latin typeface="Calibri"/>
                <a:cs typeface="Calibri"/>
              </a:rPr>
              <a:t>and Bangalore --- India</a:t>
            </a:r>
            <a:r>
              <a:rPr sz="1400" i="1" spc="0" dirty="0" smtClean="0">
                <a:latin typeface="Calibri"/>
                <a:cs typeface="Calibri"/>
              </a:rPr>
              <a:t>.  </a:t>
            </a:r>
            <a:endParaRPr sz="1400" dirty="0">
              <a:latin typeface="Calibri"/>
              <a:cs typeface="Calibri"/>
            </a:endParaRPr>
          </a:p>
          <a:p>
            <a:pPr marL="91440" marR="114806">
              <a:lnSpc>
                <a:spcPts val="1708"/>
              </a:lnSpc>
            </a:pPr>
            <a:r>
              <a:rPr sz="1400" i="1" spc="0" dirty="0" smtClean="0">
                <a:latin typeface="Calibri"/>
                <a:cs typeface="Calibri"/>
              </a:rPr>
              <a:t>Operaing Countries - Singapore, Malaysia, Philippines, Indonesia, Thailand, </a:t>
            </a:r>
            <a:r>
              <a:rPr sz="1400" i="1" spc="0" dirty="0" smtClean="0">
                <a:latin typeface="Calibri"/>
                <a:cs typeface="Calibri"/>
              </a:rPr>
              <a:t>Mexico</a:t>
            </a:r>
            <a:r>
              <a:rPr sz="1400" i="1" spc="0" dirty="0" smtClean="0">
                <a:latin typeface="Calibri"/>
                <a:cs typeface="Calibri"/>
              </a:rPr>
              <a:t>, </a:t>
            </a:r>
            <a:r>
              <a:rPr lang="en-US" sz="1400" i="1" spc="0" dirty="0" smtClean="0">
                <a:latin typeface="Calibri"/>
                <a:cs typeface="Calibri"/>
              </a:rPr>
              <a:t>UAE, Qatar, Kuwait and India.</a:t>
            </a:r>
            <a:r>
              <a:rPr sz="1600" spc="0" dirty="0" smtClean="0">
                <a:latin typeface="Calibri"/>
                <a:cs typeface="Calibri"/>
              </a:rPr>
              <a:t> </a:t>
            </a:r>
            <a:r>
              <a:rPr sz="1600" spc="361" dirty="0" smtClean="0">
                <a:latin typeface="Calibri"/>
                <a:cs typeface="Calibri"/>
              </a:rPr>
              <a:t> </a:t>
            </a:r>
            <a:r>
              <a:rPr sz="1600" spc="0" dirty="0" smtClean="0">
                <a:latin typeface="Calibri"/>
                <a:cs typeface="Calibri"/>
              </a:rPr>
              <a:t> </a:t>
            </a:r>
            <a:endParaRPr sz="1600" dirty="0">
              <a:latin typeface="Calibri"/>
              <a:cs typeface="Calibri"/>
            </a:endParaRPr>
          </a:p>
        </p:txBody>
      </p:sp>
    </p:spTree>
    <p:extLst>
      <p:ext uri="{BB962C8B-B14F-4D97-AF65-F5344CB8AC3E}">
        <p14:creationId xmlns:p14="http://schemas.microsoft.com/office/powerpoint/2010/main" val="4167131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extBox 1"/>
          <p:cNvSpPr txBox="1"/>
          <p:nvPr/>
        </p:nvSpPr>
        <p:spPr>
          <a:xfrm>
            <a:off x="1069975" y="366611"/>
            <a:ext cx="5638800" cy="584776"/>
          </a:xfrm>
          <a:prstGeom prst="rect">
            <a:avLst/>
          </a:prstGeom>
          <a:noFill/>
        </p:spPr>
        <p:txBody>
          <a:bodyPr wrap="square" rtlCol="0">
            <a:spAutoFit/>
          </a:bodyPr>
          <a:lstStyle/>
          <a:p>
            <a:r>
              <a:rPr lang="en-US" sz="3200" dirty="0" smtClean="0">
                <a:solidFill>
                  <a:schemeClr val="accent2"/>
                </a:solidFill>
                <a:latin typeface="Apple Chancery"/>
                <a:cs typeface="Apple Chancery"/>
              </a:rPr>
              <a:t>Client Engagement</a:t>
            </a:r>
            <a:endParaRPr lang="en-US" sz="3200" dirty="0">
              <a:solidFill>
                <a:schemeClr val="accent2"/>
              </a:solidFill>
              <a:latin typeface="Apple Chancery"/>
              <a:cs typeface="Apple Chancery"/>
            </a:endParaRPr>
          </a:p>
        </p:txBody>
      </p:sp>
      <p:sp>
        <p:nvSpPr>
          <p:cNvPr id="13" name="Rectangle 2"/>
          <p:cNvSpPr txBox="1">
            <a:spLocks noChangeArrowheads="1"/>
          </p:cNvSpPr>
          <p:nvPr/>
        </p:nvSpPr>
        <p:spPr>
          <a:xfrm>
            <a:off x="285720" y="1214422"/>
            <a:ext cx="8382000" cy="4822825"/>
          </a:xfrm>
          <a:prstGeom prst="rect">
            <a:avLst/>
          </a:prstGeom>
          <a:ln/>
          <a:extLst>
            <a:ext uri="{91240B29-F687-4f45-9708-019B960494DF}">
              <a14:hiddenLine xmlns="" xmlns:a14="http://schemas.microsoft.com/office/drawing/2010/main" w="9360">
                <a:solidFill>
                  <a:srgbClr val="000000"/>
                </a:solidFill>
                <a:round/>
                <a:headEnd/>
                <a:tailEnd/>
              </a14:hiddenLine>
            </a:ext>
          </a:extLst>
        </p:spPr>
        <p:txBody>
          <a:bodyPr vert="horz" lIns="0" tIns="7560" rIns="0" bIns="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31800" indent="-323850" algn="l">
              <a:lnSpc>
                <a:spcPct val="98000"/>
              </a:lnSpc>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Lst>
            </a:pPr>
            <a:endParaRPr lang="en-AU" sz="2000" dirty="0" smtClean="0">
              <a:solidFill>
                <a:srgbClr val="000000"/>
              </a:solidFill>
            </a:endParaRPr>
          </a:p>
          <a:p>
            <a:pPr marL="431800" indent="-323850" algn="l">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Lst>
            </a:pPr>
            <a:endParaRPr lang="en-AU" sz="2000" dirty="0" smtClean="0">
              <a:solidFill>
                <a:schemeClr val="tx1"/>
              </a:solidFill>
            </a:endParaRPr>
          </a:p>
        </p:txBody>
      </p:sp>
      <p:sp>
        <p:nvSpPr>
          <p:cNvPr id="14" name="Rectangle 2"/>
          <p:cNvSpPr txBox="1">
            <a:spLocks noChangeArrowheads="1"/>
          </p:cNvSpPr>
          <p:nvPr/>
        </p:nvSpPr>
        <p:spPr>
          <a:xfrm>
            <a:off x="609600" y="1600200"/>
            <a:ext cx="8382000" cy="4822825"/>
          </a:xfrm>
          <a:prstGeom prst="rect">
            <a:avLst/>
          </a:prstGeom>
          <a:ln/>
          <a:extLst>
            <a:ext uri="{91240B29-F687-4f45-9708-019B960494DF}">
              <a14:hiddenLine xmlns="" xmlns:a14="http://schemas.microsoft.com/office/drawing/2010/main" w="9360">
                <a:solidFill>
                  <a:srgbClr val="000000"/>
                </a:solidFill>
                <a:round/>
                <a:headEnd/>
                <a:tailEnd/>
              </a14:hiddenLine>
            </a:ext>
          </a:extLst>
        </p:spPr>
        <p:txBody>
          <a:bodyPr vert="horz" lIns="0" tIns="7560" rIns="0" bIns="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107950" algn="l">
              <a:lnSpc>
                <a:spcPct val="98000"/>
              </a:lnSpc>
              <a:buSzPct val="45000"/>
              <a:tabLst>
                <a:tab pos="723900" algn="l"/>
                <a:tab pos="1447800" algn="l"/>
                <a:tab pos="2171700" algn="l"/>
                <a:tab pos="2895600" algn="l"/>
                <a:tab pos="3619500" algn="l"/>
                <a:tab pos="4343400" algn="l"/>
                <a:tab pos="5067300" algn="l"/>
                <a:tab pos="5791200" algn="l"/>
                <a:tab pos="6515100" algn="l"/>
                <a:tab pos="7239000" algn="l"/>
              </a:tabLst>
            </a:pPr>
            <a:endParaRPr lang="en-AU" sz="2000" b="1" dirty="0">
              <a:solidFill>
                <a:schemeClr val="tx1"/>
              </a:solidFill>
            </a:endParaRPr>
          </a:p>
        </p:txBody>
      </p:sp>
      <p:pic>
        <p:nvPicPr>
          <p:cNvPr id="1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798587" y="1436664"/>
            <a:ext cx="7447619" cy="3552381"/>
          </a:xfrm>
          <a:prstGeom prst="rect">
            <a:avLst/>
          </a:prstGeom>
        </p:spPr>
      </p:pic>
    </p:spTree>
    <p:extLst>
      <p:ext uri="{BB962C8B-B14F-4D97-AF65-F5344CB8AC3E}">
        <p14:creationId xmlns:p14="http://schemas.microsoft.com/office/powerpoint/2010/main" val="2635372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304800" y="269875"/>
            <a:ext cx="7673752" cy="954107"/>
          </a:xfrm>
          <a:prstGeom prst="rect">
            <a:avLst/>
          </a:prstGeom>
          <a:noFill/>
        </p:spPr>
        <p:txBody>
          <a:bodyPr wrap="square" rtlCol="0">
            <a:spAutoFit/>
          </a:bodyPr>
          <a:lstStyle/>
          <a:p>
            <a:r>
              <a:rPr lang="en-US" sz="2800" dirty="0" smtClean="0">
                <a:solidFill>
                  <a:schemeClr val="accent2"/>
                </a:solidFill>
                <a:latin typeface="Apple Chancery"/>
                <a:cs typeface="Apple Chancery"/>
              </a:rPr>
              <a:t>Delivery Approach and Customer Engagements</a:t>
            </a:r>
            <a:endParaRPr lang="en-US" sz="2800" dirty="0">
              <a:solidFill>
                <a:schemeClr val="accent2"/>
              </a:solidFill>
              <a:latin typeface="Apple Chancery"/>
              <a:cs typeface="Apple Chancery"/>
            </a:endParaRPr>
          </a:p>
        </p:txBody>
      </p:sp>
      <p:pic>
        <p:nvPicPr>
          <p:cNvPr id="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 name="Content Placeholder 2"/>
          <p:cNvPicPr>
            <a:picLocks noGrp="1" noChangeAspect="1"/>
          </p:cNvPicPr>
          <p:nvPr>
            <p:ph idx="1"/>
          </p:nvPr>
        </p:nvPicPr>
        <p:blipFill>
          <a:blip r:embed="rId5"/>
          <a:stretch>
            <a:fillRect/>
          </a:stretch>
        </p:blipFill>
        <p:spPr>
          <a:xfrm>
            <a:off x="724381" y="1601277"/>
            <a:ext cx="6295891" cy="3701173"/>
          </a:xfrm>
          <a:prstGeom prst="rect">
            <a:avLst/>
          </a:prstGeom>
        </p:spPr>
      </p:pic>
    </p:spTree>
    <p:extLst>
      <p:ext uri="{BB962C8B-B14F-4D97-AF65-F5344CB8AC3E}">
        <p14:creationId xmlns:p14="http://schemas.microsoft.com/office/powerpoint/2010/main" val="2407382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nvSpPr>
        <p:spPr>
          <a:xfrm>
            <a:off x="304800" y="269875"/>
            <a:ext cx="7673752" cy="954107"/>
          </a:xfrm>
          <a:prstGeom prst="rect">
            <a:avLst/>
          </a:prstGeom>
          <a:noFill/>
        </p:spPr>
        <p:txBody>
          <a:bodyPr wrap="square" rtlCol="0">
            <a:spAutoFit/>
          </a:bodyPr>
          <a:lstStyle/>
          <a:p>
            <a:r>
              <a:rPr lang="en-US" sz="2800" dirty="0" smtClean="0">
                <a:solidFill>
                  <a:schemeClr val="accent2"/>
                </a:solidFill>
                <a:latin typeface="Apple Chancery"/>
                <a:cs typeface="Apple Chancery"/>
              </a:rPr>
              <a:t>Delivery Approach and Customer Engagements</a:t>
            </a:r>
            <a:endParaRPr lang="en-US" sz="2800" dirty="0">
              <a:solidFill>
                <a:schemeClr val="accent2"/>
              </a:solidFill>
              <a:latin typeface="Apple Chancery"/>
              <a:cs typeface="Apple Chancery"/>
            </a:endParaRPr>
          </a:p>
        </p:txBody>
      </p:sp>
      <p:pic>
        <p:nvPicPr>
          <p:cNvPr id="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Content Placeholder 9"/>
          <p:cNvPicPr>
            <a:picLocks noGrp="1" noChangeAspect="1"/>
          </p:cNvPicPr>
          <p:nvPr>
            <p:ph idx="1"/>
          </p:nvPr>
        </p:nvPicPr>
        <p:blipFill>
          <a:blip r:embed="rId5"/>
          <a:stretch>
            <a:fillRect/>
          </a:stretch>
        </p:blipFill>
        <p:spPr>
          <a:xfrm>
            <a:off x="439043" y="2852936"/>
            <a:ext cx="6077173" cy="2714098"/>
          </a:xfrm>
          <a:prstGeom prst="rect">
            <a:avLst/>
          </a:prstGeom>
        </p:spPr>
      </p:pic>
      <p:pic>
        <p:nvPicPr>
          <p:cNvPr id="11" name="Picture 10"/>
          <p:cNvPicPr>
            <a:picLocks noChangeAspect="1"/>
          </p:cNvPicPr>
          <p:nvPr/>
        </p:nvPicPr>
        <p:blipFill>
          <a:blip r:embed="rId6"/>
          <a:stretch>
            <a:fillRect/>
          </a:stretch>
        </p:blipFill>
        <p:spPr>
          <a:xfrm>
            <a:off x="299988" y="1463911"/>
            <a:ext cx="5928195" cy="1389025"/>
          </a:xfrm>
          <a:prstGeom prst="rect">
            <a:avLst/>
          </a:prstGeom>
        </p:spPr>
      </p:pic>
    </p:spTree>
    <p:extLst>
      <p:ext uri="{BB962C8B-B14F-4D97-AF65-F5344CB8AC3E}">
        <p14:creationId xmlns:p14="http://schemas.microsoft.com/office/powerpoint/2010/main" val="3189795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extBox 1"/>
          <p:cNvSpPr txBox="1"/>
          <p:nvPr/>
        </p:nvSpPr>
        <p:spPr>
          <a:xfrm>
            <a:off x="908199" y="390465"/>
            <a:ext cx="5638800" cy="400110"/>
          </a:xfrm>
          <a:prstGeom prst="rect">
            <a:avLst/>
          </a:prstGeom>
          <a:noFill/>
        </p:spPr>
        <p:txBody>
          <a:bodyPr wrap="square" rtlCol="0">
            <a:spAutoFit/>
          </a:bodyPr>
          <a:lstStyle/>
          <a:p>
            <a:r>
              <a:rPr lang="en-US" sz="2000" dirty="0" smtClean="0">
                <a:solidFill>
                  <a:schemeClr val="accent2"/>
                </a:solidFill>
                <a:latin typeface="Apple Chancery"/>
                <a:cs typeface="Apple Chancery"/>
              </a:rPr>
              <a:t>Customer Engagements</a:t>
            </a:r>
            <a:endParaRPr lang="en-US" sz="2000" dirty="0">
              <a:solidFill>
                <a:schemeClr val="accent2"/>
              </a:solidFill>
              <a:latin typeface="Apple Chancery"/>
              <a:cs typeface="Apple Chancery"/>
            </a:endParaRPr>
          </a:p>
        </p:txBody>
      </p:sp>
      <p:pic>
        <p:nvPicPr>
          <p:cNvPr id="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Content Placeholder 7"/>
          <p:cNvSpPr>
            <a:spLocks noGrp="1"/>
          </p:cNvSpPr>
          <p:nvPr>
            <p:ph idx="1"/>
          </p:nvPr>
        </p:nvSpPr>
        <p:spPr>
          <a:xfrm>
            <a:off x="457200" y="1239778"/>
            <a:ext cx="8229600" cy="4174857"/>
          </a:xfrm>
        </p:spPr>
        <p:txBody>
          <a:bodyPr>
            <a:normAutofit/>
          </a:bodyPr>
          <a:lstStyle/>
          <a:p>
            <a:pPr marL="0" indent="0">
              <a:buNone/>
            </a:pPr>
            <a:r>
              <a:rPr lang="en-IN" sz="1600" dirty="0" smtClean="0">
                <a:latin typeface="Times New Roman" panose="02020603050405020304" pitchFamily="18" charset="0"/>
                <a:cs typeface="Times New Roman" panose="02020603050405020304" pitchFamily="18" charset="0"/>
              </a:rPr>
              <a:t>List of on going projects with GDM engagement:</a:t>
            </a:r>
          </a:p>
          <a:p>
            <a:pPr marL="0" indent="0">
              <a:buNone/>
            </a:pP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Leading Bank in Malaysia</a:t>
            </a:r>
            <a:r>
              <a:rPr lang="en-IN" sz="1600" dirty="0" smtClean="0">
                <a:latin typeface="Times New Roman" panose="02020603050405020304" pitchFamily="18" charset="0"/>
                <a:cs typeface="Times New Roman" panose="02020603050405020304" pitchFamily="18" charset="0"/>
              </a:rPr>
              <a:t> – 35 member team</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Leading Telecom alliance in SriLanka</a:t>
            </a:r>
            <a:r>
              <a:rPr lang="en-IN" sz="1600" dirty="0" smtClean="0">
                <a:latin typeface="Times New Roman" panose="02020603050405020304" pitchFamily="18" charset="0"/>
                <a:cs typeface="Times New Roman" panose="02020603050405020304" pitchFamily="18" charset="0"/>
              </a:rPr>
              <a:t> – 13 member team</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Leading Telecom Service provider in Thailand</a:t>
            </a:r>
            <a:r>
              <a:rPr lang="en-IN" sz="1600" dirty="0" smtClean="0">
                <a:latin typeface="Times New Roman" panose="02020603050405020304" pitchFamily="18" charset="0"/>
                <a:cs typeface="Times New Roman" panose="02020603050405020304" pitchFamily="18" charset="0"/>
              </a:rPr>
              <a:t> – 20 member team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Multi-National retailer in Singapore</a:t>
            </a:r>
            <a:r>
              <a:rPr lang="en-IN" sz="1600" dirty="0" smtClean="0">
                <a:latin typeface="Times New Roman" panose="02020603050405020304" pitchFamily="18" charset="0"/>
                <a:cs typeface="Times New Roman" panose="02020603050405020304" pitchFamily="18" charset="0"/>
              </a:rPr>
              <a:t> – 10 member team</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Leading shipping company in Singapore – 5 member team</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Leading Telecom Service provider in Malaysia  – 15 member team</a:t>
            </a:r>
            <a:r>
              <a:rPr lang="en-IN" sz="16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92219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extBox 1"/>
          <p:cNvSpPr txBox="1"/>
          <p:nvPr/>
        </p:nvSpPr>
        <p:spPr>
          <a:xfrm>
            <a:off x="908199" y="390465"/>
            <a:ext cx="5638800" cy="400110"/>
          </a:xfrm>
          <a:prstGeom prst="rect">
            <a:avLst/>
          </a:prstGeom>
          <a:noFill/>
        </p:spPr>
        <p:txBody>
          <a:bodyPr wrap="square" rtlCol="0">
            <a:spAutoFit/>
          </a:bodyPr>
          <a:lstStyle/>
          <a:p>
            <a:r>
              <a:rPr lang="en-US" sz="2000" dirty="0" smtClean="0">
                <a:solidFill>
                  <a:schemeClr val="accent2"/>
                </a:solidFill>
                <a:latin typeface="Apple Chancery"/>
                <a:cs typeface="Apple Chancery"/>
              </a:rPr>
              <a:t>BPM Scenario Demonstration</a:t>
            </a:r>
            <a:endParaRPr lang="en-US" sz="2000" dirty="0">
              <a:solidFill>
                <a:schemeClr val="accent2"/>
              </a:solidFill>
              <a:latin typeface="Apple Chancery"/>
              <a:cs typeface="Apple Chancery"/>
            </a:endParaRPr>
          </a:p>
        </p:txBody>
      </p:sp>
      <p:pic>
        <p:nvPicPr>
          <p:cNvPr id="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Content Placeholder 7"/>
          <p:cNvSpPr>
            <a:spLocks noGrp="1"/>
          </p:cNvSpPr>
          <p:nvPr>
            <p:ph idx="1"/>
          </p:nvPr>
        </p:nvSpPr>
        <p:spPr>
          <a:xfrm>
            <a:off x="457200" y="1239778"/>
            <a:ext cx="8229600" cy="4174857"/>
          </a:xfrm>
        </p:spPr>
        <p:txBody>
          <a:bodyPr>
            <a:normAutofit/>
          </a:bodyPr>
          <a:lstStyle/>
          <a:p>
            <a:pPr marL="0" indent="0">
              <a:buNone/>
            </a:pPr>
            <a:r>
              <a:rPr lang="en-IN" sz="2000" dirty="0" smtClean="0">
                <a:latin typeface="Times New Roman" panose="02020603050405020304" pitchFamily="18" charset="0"/>
                <a:cs typeface="Times New Roman" panose="02020603050405020304" pitchFamily="18" charset="0"/>
              </a:rPr>
              <a:t>Business Scenario:</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Sales happens manually by visiting the customer premise or organisation. Sales information system provides the provisioning of customer order by providing incremental order information by obtaining formal approvals from respective departments for initiating the order there by delaying the order processing and also impact the revenue generation on the sales.</a:t>
            </a: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This was trigger point, where order processing invocation system was proposed to automate the interaction and workflow management in order to avoid any delays with approval process and enhance the customer satisfaction and revenue management.</a:t>
            </a:r>
          </a:p>
          <a:p>
            <a:pPr marL="0" indent="0">
              <a:buNone/>
            </a:pP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61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52400"/>
            <a:ext cx="1009650" cy="100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extBox 1"/>
          <p:cNvSpPr txBox="1"/>
          <p:nvPr/>
        </p:nvSpPr>
        <p:spPr>
          <a:xfrm>
            <a:off x="908199" y="390465"/>
            <a:ext cx="5638800" cy="400110"/>
          </a:xfrm>
          <a:prstGeom prst="rect">
            <a:avLst/>
          </a:prstGeom>
          <a:noFill/>
        </p:spPr>
        <p:txBody>
          <a:bodyPr wrap="square" rtlCol="0">
            <a:spAutoFit/>
          </a:bodyPr>
          <a:lstStyle/>
          <a:p>
            <a:r>
              <a:rPr lang="en-US" sz="2000" dirty="0" smtClean="0">
                <a:solidFill>
                  <a:schemeClr val="accent2"/>
                </a:solidFill>
                <a:latin typeface="Apple Chancery"/>
                <a:cs typeface="Apple Chancery"/>
              </a:rPr>
              <a:t>BPM Scenario Demonstration</a:t>
            </a:r>
            <a:endParaRPr lang="en-US" sz="2000" dirty="0">
              <a:solidFill>
                <a:schemeClr val="accent2"/>
              </a:solidFill>
              <a:latin typeface="Apple Chancery"/>
              <a:cs typeface="Apple Chancery"/>
            </a:endParaRPr>
          </a:p>
        </p:txBody>
      </p:sp>
      <p:pic>
        <p:nvPicPr>
          <p:cNvPr id="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7034"/>
            <a:ext cx="9144000" cy="12580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Content Placeholder 7"/>
          <p:cNvSpPr>
            <a:spLocks noGrp="1"/>
          </p:cNvSpPr>
          <p:nvPr>
            <p:ph idx="1"/>
          </p:nvPr>
        </p:nvSpPr>
        <p:spPr>
          <a:xfrm>
            <a:off x="457200" y="1239778"/>
            <a:ext cx="8229600" cy="4174857"/>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Demo Scenario:</a:t>
            </a:r>
          </a:p>
          <a:p>
            <a:pPr marL="0" indent="0">
              <a:buNone/>
            </a:pPr>
            <a:r>
              <a:rPr lang="en-IN" sz="2000" dirty="0">
                <a:latin typeface="Times New Roman" panose="02020603050405020304" pitchFamily="18" charset="0"/>
                <a:cs typeface="Times New Roman" panose="02020603050405020304" pitchFamily="18" charset="0"/>
              </a:rPr>
              <a:t>Demo Mainly focus on the credit evaluation process during the initiation of the order management system which happens in existing CRM application with integration with BPM.</a:t>
            </a:r>
          </a:p>
          <a:p>
            <a:pPr>
              <a:buAutoNum type="arabicPeriod"/>
            </a:pPr>
            <a:r>
              <a:rPr lang="en-IN" sz="2000" dirty="0">
                <a:latin typeface="Times New Roman" panose="02020603050405020304" pitchFamily="18" charset="0"/>
                <a:cs typeface="Times New Roman" panose="02020603050405020304" pitchFamily="18" charset="0"/>
              </a:rPr>
              <a:t>Check for Customer eligibility for buying the Product, system will trigger the notification as a workflow management to Supervisor for approval process. Upon successful approval order is placed.</a:t>
            </a:r>
          </a:p>
          <a:p>
            <a:pPr>
              <a:buAutoNum type="arabicPeriod"/>
            </a:pPr>
            <a:r>
              <a:rPr lang="en-IN" sz="2000" dirty="0">
                <a:latin typeface="Times New Roman" panose="02020603050405020304" pitchFamily="18" charset="0"/>
                <a:cs typeface="Times New Roman" panose="02020603050405020304" pitchFamily="18" charset="0"/>
              </a:rPr>
              <a:t>Customer request for sales person to provision the amendments for the delay in taking the decision to purchase a particular product.</a:t>
            </a:r>
          </a:p>
          <a:p>
            <a:pPr marL="0" indent="0">
              <a:buNone/>
            </a:pP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853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i2s - SLT - Kick Off -  20140812-04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20271</TotalTime>
  <Words>392</Words>
  <Application>Microsoft Office PowerPoint</Application>
  <PresentationFormat>On-screen Show (4:3)</PresentationFormat>
  <Paragraphs>47</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 Chancery</vt:lpstr>
      <vt:lpstr>Arial</vt:lpstr>
      <vt:lpstr>Calibri</vt:lpstr>
      <vt:lpstr>Times New Roman</vt:lpstr>
      <vt:lpstr>Wingdings</vt:lpstr>
      <vt:lpstr>i2s - SLT - Kick Off -  20140812-04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Krishnaraju</cp:lastModifiedBy>
  <cp:revision>240</cp:revision>
  <dcterms:created xsi:type="dcterms:W3CDTF">2014-09-03T13:11:12Z</dcterms:created>
  <dcterms:modified xsi:type="dcterms:W3CDTF">2015-03-27T07:27:58Z</dcterms:modified>
</cp:coreProperties>
</file>