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2" r:id="rId3"/>
    <p:sldId id="328" r:id="rId4"/>
    <p:sldId id="320" r:id="rId5"/>
    <p:sldId id="321" r:id="rId6"/>
    <p:sldId id="285" r:id="rId7"/>
    <p:sldId id="273" r:id="rId8"/>
    <p:sldId id="331" r:id="rId9"/>
    <p:sldId id="332" r:id="rId10"/>
    <p:sldId id="333" r:id="rId11"/>
    <p:sldId id="334" r:id="rId12"/>
    <p:sldId id="335" r:id="rId13"/>
    <p:sldId id="345" r:id="rId14"/>
    <p:sldId id="302" r:id="rId15"/>
    <p:sldId id="322" r:id="rId16"/>
    <p:sldId id="308" r:id="rId17"/>
    <p:sldId id="314"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68A"/>
    <a:srgbClr val="E2E2E2"/>
    <a:srgbClr val="C6CED8"/>
    <a:srgbClr val="FFD35A"/>
    <a:srgbClr val="FF6E84"/>
    <a:srgbClr val="E0E9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873" autoAdjust="0"/>
  </p:normalViewPr>
  <p:slideViewPr>
    <p:cSldViewPr>
      <p:cViewPr varScale="1">
        <p:scale>
          <a:sx n="48" d="100"/>
          <a:sy n="48" d="100"/>
        </p:scale>
        <p:origin x="2016" y="66"/>
      </p:cViewPr>
      <p:guideLst>
        <p:guide orient="horz" pos="2160"/>
        <p:guide pos="2880"/>
      </p:guideLst>
    </p:cSldViewPr>
  </p:slideViewPr>
  <p:notesTextViewPr>
    <p:cViewPr>
      <p:scale>
        <a:sx n="1" d="1"/>
        <a:sy n="1" d="1"/>
      </p:scale>
      <p:origin x="0" y="0"/>
    </p:cViewPr>
  </p:notesTextViewPr>
  <p:sorterViewPr>
    <p:cViewPr>
      <p:scale>
        <a:sx n="100" d="100"/>
        <a:sy n="100" d="100"/>
      </p:scale>
      <p:origin x="0" y="1272"/>
    </p:cViewPr>
  </p:sorterViewPr>
  <p:notesViewPr>
    <p:cSldViewPr snapToGrid="0" snapToObjects="1">
      <p:cViewPr varScale="1">
        <p:scale>
          <a:sx n="71" d="100"/>
          <a:sy n="71" d="100"/>
        </p:scale>
        <p:origin x="-348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AE0520-7A8D-9140-B421-F43A9C031890}"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0A58AB19-8902-2D48-B92F-ECAF8726AF5E}">
      <dgm:prSet phldrT="[Text]"/>
      <dgm:spPr/>
      <dgm:t>
        <a:bodyPr/>
        <a:lstStyle/>
        <a:p>
          <a:r>
            <a:rPr lang="en-US" dirty="0" smtClean="0"/>
            <a:t>IBM + i2s</a:t>
          </a:r>
        </a:p>
        <a:p>
          <a:r>
            <a:rPr lang="en-US" dirty="0" smtClean="0"/>
            <a:t>Partnership</a:t>
          </a:r>
          <a:endParaRPr lang="en-US" dirty="0"/>
        </a:p>
      </dgm:t>
    </dgm:pt>
    <dgm:pt modelId="{E9249C49-3EDD-0642-943D-CDD54C833710}" type="parTrans" cxnId="{6CAB31C5-9F75-9D4A-9266-CAE91B6EC515}">
      <dgm:prSet/>
      <dgm:spPr/>
      <dgm:t>
        <a:bodyPr/>
        <a:lstStyle/>
        <a:p>
          <a:endParaRPr lang="en-US"/>
        </a:p>
      </dgm:t>
    </dgm:pt>
    <dgm:pt modelId="{F77ED156-CFA2-2A44-B3EA-2941831257A2}" type="sibTrans" cxnId="{6CAB31C5-9F75-9D4A-9266-CAE91B6EC515}">
      <dgm:prSet/>
      <dgm:spPr/>
      <dgm:t>
        <a:bodyPr/>
        <a:lstStyle/>
        <a:p>
          <a:endParaRPr lang="en-US"/>
        </a:p>
      </dgm:t>
    </dgm:pt>
    <dgm:pt modelId="{10734348-38BB-444E-BE18-89C3CBDBA03A}">
      <dgm:prSet phldrT="[Text]"/>
      <dgm:spPr/>
      <dgm:t>
        <a:bodyPr/>
        <a:lstStyle/>
        <a:p>
          <a:r>
            <a:rPr lang="en-US" dirty="0" smtClean="0"/>
            <a:t>PM by IBM</a:t>
          </a:r>
          <a:endParaRPr lang="en-US" dirty="0"/>
        </a:p>
      </dgm:t>
    </dgm:pt>
    <dgm:pt modelId="{B8B21944-1BB4-6249-81F3-49AC7ED7913E}" type="parTrans" cxnId="{0693A763-E32F-7A41-A190-B917DFC19EF1}">
      <dgm:prSet/>
      <dgm:spPr/>
      <dgm:t>
        <a:bodyPr/>
        <a:lstStyle/>
        <a:p>
          <a:endParaRPr lang="en-US"/>
        </a:p>
      </dgm:t>
    </dgm:pt>
    <dgm:pt modelId="{4B64759D-AF85-3148-ACD3-30F4CFA59E4B}" type="sibTrans" cxnId="{0693A763-E32F-7A41-A190-B917DFC19EF1}">
      <dgm:prSet/>
      <dgm:spPr/>
      <dgm:t>
        <a:bodyPr/>
        <a:lstStyle/>
        <a:p>
          <a:endParaRPr lang="en-US"/>
        </a:p>
      </dgm:t>
    </dgm:pt>
    <dgm:pt modelId="{F75F0764-4118-2241-BDE3-A7F0E704AA70}">
      <dgm:prSet phldrT="[Text]"/>
      <dgm:spPr/>
      <dgm:t>
        <a:bodyPr/>
        <a:lstStyle/>
        <a:p>
          <a:r>
            <a:rPr lang="en-US" dirty="0" smtClean="0"/>
            <a:t>i2s is the implementation partner</a:t>
          </a:r>
          <a:endParaRPr lang="en-US" dirty="0"/>
        </a:p>
      </dgm:t>
    </dgm:pt>
    <dgm:pt modelId="{0D7AD0AC-D696-6749-A9D2-82CBCC9D4D5D}" type="parTrans" cxnId="{4FDA364F-F479-FF4E-820B-B7A42B834DA6}">
      <dgm:prSet/>
      <dgm:spPr/>
      <dgm:t>
        <a:bodyPr/>
        <a:lstStyle/>
        <a:p>
          <a:endParaRPr lang="en-US"/>
        </a:p>
      </dgm:t>
    </dgm:pt>
    <dgm:pt modelId="{BC2CD743-67AF-5A4B-B033-563D1C0D25D3}" type="sibTrans" cxnId="{4FDA364F-F479-FF4E-820B-B7A42B834DA6}">
      <dgm:prSet/>
      <dgm:spPr/>
      <dgm:t>
        <a:bodyPr/>
        <a:lstStyle/>
        <a:p>
          <a:endParaRPr lang="en-US"/>
        </a:p>
      </dgm:t>
    </dgm:pt>
    <dgm:pt modelId="{B25DD55A-E787-5D40-BD41-FE4B0AC12522}">
      <dgm:prSet phldrT="[Text]"/>
      <dgm:spPr/>
      <dgm:t>
        <a:bodyPr/>
        <a:lstStyle/>
        <a:p>
          <a:r>
            <a:rPr lang="en-US" dirty="0" smtClean="0"/>
            <a:t>IBM Prime </a:t>
          </a:r>
        </a:p>
        <a:p>
          <a:r>
            <a:rPr lang="en-US" dirty="0" smtClean="0"/>
            <a:t>Staff Augmentation</a:t>
          </a:r>
          <a:endParaRPr lang="en-US" dirty="0"/>
        </a:p>
      </dgm:t>
    </dgm:pt>
    <dgm:pt modelId="{8F37573A-DD08-E74C-B570-FC429B10E57F}" type="parTrans" cxnId="{F02F7549-A7AD-F143-ADFB-D36BF4417FB9}">
      <dgm:prSet/>
      <dgm:spPr/>
      <dgm:t>
        <a:bodyPr/>
        <a:lstStyle/>
        <a:p>
          <a:endParaRPr lang="en-US"/>
        </a:p>
      </dgm:t>
    </dgm:pt>
    <dgm:pt modelId="{3444B873-5E7F-DB47-B782-5E664040361A}" type="sibTrans" cxnId="{F02F7549-A7AD-F143-ADFB-D36BF4417FB9}">
      <dgm:prSet/>
      <dgm:spPr/>
      <dgm:t>
        <a:bodyPr/>
        <a:lstStyle/>
        <a:p>
          <a:endParaRPr lang="en-US"/>
        </a:p>
      </dgm:t>
    </dgm:pt>
    <dgm:pt modelId="{E7193CAD-1F67-4C4E-965C-91E8659F83F0}">
      <dgm:prSet phldrT="[Text]"/>
      <dgm:spPr/>
      <dgm:t>
        <a:bodyPr/>
        <a:lstStyle/>
        <a:p>
          <a:r>
            <a:rPr lang="en-US" dirty="0" smtClean="0"/>
            <a:t>Tactical support to IBM Software Lab Services</a:t>
          </a:r>
          <a:endParaRPr lang="en-US" dirty="0"/>
        </a:p>
      </dgm:t>
    </dgm:pt>
    <dgm:pt modelId="{2C6B0C23-D86A-594D-BBB1-F10537F1CEAA}" type="parTrans" cxnId="{CC7983BD-D0AE-9946-91DD-A0B0421EEE21}">
      <dgm:prSet/>
      <dgm:spPr/>
      <dgm:t>
        <a:bodyPr/>
        <a:lstStyle/>
        <a:p>
          <a:endParaRPr lang="en-US"/>
        </a:p>
      </dgm:t>
    </dgm:pt>
    <dgm:pt modelId="{3562EF43-803D-494D-9467-DAD5DE197796}" type="sibTrans" cxnId="{CC7983BD-D0AE-9946-91DD-A0B0421EEE21}">
      <dgm:prSet/>
      <dgm:spPr/>
      <dgm:t>
        <a:bodyPr/>
        <a:lstStyle/>
        <a:p>
          <a:endParaRPr lang="en-US"/>
        </a:p>
      </dgm:t>
    </dgm:pt>
    <dgm:pt modelId="{9E8F2D28-D4F8-9A46-B833-3428BF47775B}">
      <dgm:prSet phldrT="[Text]"/>
      <dgm:spPr/>
      <dgm:t>
        <a:bodyPr/>
        <a:lstStyle/>
        <a:p>
          <a:r>
            <a:rPr lang="en-US" dirty="0" smtClean="0"/>
            <a:t>T&amp;M</a:t>
          </a:r>
          <a:endParaRPr lang="en-US" dirty="0"/>
        </a:p>
      </dgm:t>
    </dgm:pt>
    <dgm:pt modelId="{BD8CC853-415E-AF44-9C0B-5299ECD8680A}" type="parTrans" cxnId="{D1F48FFA-0E13-4442-B1E3-C771F3639227}">
      <dgm:prSet/>
      <dgm:spPr/>
      <dgm:t>
        <a:bodyPr/>
        <a:lstStyle/>
        <a:p>
          <a:endParaRPr lang="en-US"/>
        </a:p>
      </dgm:t>
    </dgm:pt>
    <dgm:pt modelId="{E8C5DA1D-F18C-2F4D-94D8-4266180D26BF}" type="sibTrans" cxnId="{D1F48FFA-0E13-4442-B1E3-C771F3639227}">
      <dgm:prSet/>
      <dgm:spPr/>
      <dgm:t>
        <a:bodyPr/>
        <a:lstStyle/>
        <a:p>
          <a:endParaRPr lang="en-US"/>
        </a:p>
      </dgm:t>
    </dgm:pt>
    <dgm:pt modelId="{DBB942B7-3043-4C4C-B6C0-05C2D6353BD9}">
      <dgm:prSet phldrT="[Text]"/>
      <dgm:spPr/>
      <dgm:t>
        <a:bodyPr/>
        <a:lstStyle/>
        <a:p>
          <a:r>
            <a:rPr lang="en-US" dirty="0" smtClean="0"/>
            <a:t>i2s + IBM </a:t>
          </a:r>
        </a:p>
        <a:p>
          <a:r>
            <a:rPr lang="en-US" dirty="0" smtClean="0"/>
            <a:t>I2s Prime</a:t>
          </a:r>
          <a:endParaRPr lang="en-US" dirty="0"/>
        </a:p>
      </dgm:t>
    </dgm:pt>
    <dgm:pt modelId="{4A54302D-504A-4749-B193-A721B5F360E2}" type="parTrans" cxnId="{1278985E-F965-134A-A780-CC257A10DCE6}">
      <dgm:prSet/>
      <dgm:spPr/>
      <dgm:t>
        <a:bodyPr/>
        <a:lstStyle/>
        <a:p>
          <a:endParaRPr lang="en-US"/>
        </a:p>
      </dgm:t>
    </dgm:pt>
    <dgm:pt modelId="{646E7E7C-3440-434D-B476-8B076C0E502B}" type="sibTrans" cxnId="{1278985E-F965-134A-A780-CC257A10DCE6}">
      <dgm:prSet/>
      <dgm:spPr/>
      <dgm:t>
        <a:bodyPr/>
        <a:lstStyle/>
        <a:p>
          <a:endParaRPr lang="en-US"/>
        </a:p>
      </dgm:t>
    </dgm:pt>
    <dgm:pt modelId="{2F7C97C1-0B84-A744-B15C-D5C626DE04C7}">
      <dgm:prSet phldrT="[Text]"/>
      <dgm:spPr/>
      <dgm:t>
        <a:bodyPr/>
        <a:lstStyle/>
        <a:p>
          <a:r>
            <a:rPr lang="en-US" dirty="0" smtClean="0"/>
            <a:t>Seeks support from IBM Software Lab Services</a:t>
          </a:r>
          <a:endParaRPr lang="en-US" dirty="0"/>
        </a:p>
      </dgm:t>
    </dgm:pt>
    <dgm:pt modelId="{EE929BF6-FD95-054B-BCB3-AD6FDE190028}" type="parTrans" cxnId="{C50C89A0-D029-2444-932E-8BCBFDDB7D52}">
      <dgm:prSet/>
      <dgm:spPr/>
      <dgm:t>
        <a:bodyPr/>
        <a:lstStyle/>
        <a:p>
          <a:endParaRPr lang="en-US"/>
        </a:p>
      </dgm:t>
    </dgm:pt>
    <dgm:pt modelId="{F4BB4C5F-07F1-834A-8FBE-AB1E9B6D30D2}" type="sibTrans" cxnId="{C50C89A0-D029-2444-932E-8BCBFDDB7D52}">
      <dgm:prSet/>
      <dgm:spPr/>
      <dgm:t>
        <a:bodyPr/>
        <a:lstStyle/>
        <a:p>
          <a:endParaRPr lang="en-US"/>
        </a:p>
      </dgm:t>
    </dgm:pt>
    <dgm:pt modelId="{86893B32-3BCB-6944-A9B5-03CCBB8FB544}">
      <dgm:prSet phldrT="[Text]"/>
      <dgm:spPr/>
      <dgm:t>
        <a:bodyPr/>
        <a:lstStyle/>
        <a:p>
          <a:r>
            <a:rPr lang="en-US" dirty="0" smtClean="0"/>
            <a:t>i2s involved in sales process</a:t>
          </a:r>
          <a:endParaRPr lang="en-US" dirty="0"/>
        </a:p>
      </dgm:t>
    </dgm:pt>
    <dgm:pt modelId="{F9C84465-78B8-944A-97DC-888D015CD438}" type="parTrans" cxnId="{326A4935-B7E4-E049-9E5E-761545322D5A}">
      <dgm:prSet/>
      <dgm:spPr/>
      <dgm:t>
        <a:bodyPr/>
        <a:lstStyle/>
        <a:p>
          <a:endParaRPr lang="en-US"/>
        </a:p>
      </dgm:t>
    </dgm:pt>
    <dgm:pt modelId="{46D75F2F-3F0B-B146-A8AC-E79D3D8A9B30}" type="sibTrans" cxnId="{326A4935-B7E4-E049-9E5E-761545322D5A}">
      <dgm:prSet/>
      <dgm:spPr/>
      <dgm:t>
        <a:bodyPr/>
        <a:lstStyle/>
        <a:p>
          <a:endParaRPr lang="en-US"/>
        </a:p>
      </dgm:t>
    </dgm:pt>
    <dgm:pt modelId="{8990D22C-6A93-694C-9CD4-A6D17CE2AB45}">
      <dgm:prSet phldrT="[Text]"/>
      <dgm:spPr/>
      <dgm:t>
        <a:bodyPr/>
        <a:lstStyle/>
        <a:p>
          <a:r>
            <a:rPr lang="en-US" dirty="0" smtClean="0"/>
            <a:t>Fixed Price arrangement</a:t>
          </a:r>
          <a:endParaRPr lang="en-US" dirty="0"/>
        </a:p>
      </dgm:t>
    </dgm:pt>
    <dgm:pt modelId="{5690B6A9-F7F5-DC4A-8B2B-A90DC3A2D734}" type="parTrans" cxnId="{F503A752-3AD9-3B46-B745-D109DA42A1C8}">
      <dgm:prSet/>
      <dgm:spPr/>
      <dgm:t>
        <a:bodyPr/>
        <a:lstStyle/>
        <a:p>
          <a:endParaRPr lang="en-US"/>
        </a:p>
      </dgm:t>
    </dgm:pt>
    <dgm:pt modelId="{757D8F56-05F1-AD4B-97FE-EC3DB1534196}" type="sibTrans" cxnId="{F503A752-3AD9-3B46-B745-D109DA42A1C8}">
      <dgm:prSet/>
      <dgm:spPr/>
      <dgm:t>
        <a:bodyPr/>
        <a:lstStyle/>
        <a:p>
          <a:endParaRPr lang="en-US"/>
        </a:p>
      </dgm:t>
    </dgm:pt>
    <dgm:pt modelId="{35925401-2C79-CC4C-B29A-7CC3EC7869A0}">
      <dgm:prSet phldrT="[Text]"/>
      <dgm:spPr/>
      <dgm:t>
        <a:bodyPr/>
        <a:lstStyle/>
        <a:p>
          <a:r>
            <a:rPr lang="en-US" dirty="0" smtClean="0"/>
            <a:t>i2s identifies opportunities</a:t>
          </a:r>
          <a:endParaRPr lang="en-US" dirty="0"/>
        </a:p>
      </dgm:t>
    </dgm:pt>
    <dgm:pt modelId="{FCEE11BC-18CF-5B4C-B327-4D694338928D}" type="parTrans" cxnId="{319A49F0-713B-D642-A13D-F2616257CEDE}">
      <dgm:prSet/>
      <dgm:spPr/>
      <dgm:t>
        <a:bodyPr/>
        <a:lstStyle/>
        <a:p>
          <a:endParaRPr lang="en-US"/>
        </a:p>
      </dgm:t>
    </dgm:pt>
    <dgm:pt modelId="{BADB8758-ABF1-124C-A667-91438C042654}" type="sibTrans" cxnId="{319A49F0-713B-D642-A13D-F2616257CEDE}">
      <dgm:prSet/>
      <dgm:spPr/>
      <dgm:t>
        <a:bodyPr/>
        <a:lstStyle/>
        <a:p>
          <a:endParaRPr lang="en-US"/>
        </a:p>
      </dgm:t>
    </dgm:pt>
    <dgm:pt modelId="{463D1B11-20DA-6448-A59E-C5C3CDD24011}" type="pres">
      <dgm:prSet presAssocID="{9BAE0520-7A8D-9140-B421-F43A9C031890}" presName="Name0" presStyleCnt="0">
        <dgm:presLayoutVars>
          <dgm:dir/>
          <dgm:animLvl val="lvl"/>
          <dgm:resizeHandles val="exact"/>
        </dgm:presLayoutVars>
      </dgm:prSet>
      <dgm:spPr/>
      <dgm:t>
        <a:bodyPr/>
        <a:lstStyle/>
        <a:p>
          <a:endParaRPr lang="en-US"/>
        </a:p>
      </dgm:t>
    </dgm:pt>
    <dgm:pt modelId="{508C61F3-2FE4-0E44-9F7E-D78981BE5D62}" type="pres">
      <dgm:prSet presAssocID="{0A58AB19-8902-2D48-B92F-ECAF8726AF5E}" presName="composite" presStyleCnt="0"/>
      <dgm:spPr/>
    </dgm:pt>
    <dgm:pt modelId="{90F03CB2-A14D-EC48-8AE0-8B4919CF5607}" type="pres">
      <dgm:prSet presAssocID="{0A58AB19-8902-2D48-B92F-ECAF8726AF5E}" presName="parTx" presStyleLbl="alignNode1" presStyleIdx="0" presStyleCnt="3">
        <dgm:presLayoutVars>
          <dgm:chMax val="0"/>
          <dgm:chPref val="0"/>
          <dgm:bulletEnabled val="1"/>
        </dgm:presLayoutVars>
      </dgm:prSet>
      <dgm:spPr/>
      <dgm:t>
        <a:bodyPr/>
        <a:lstStyle/>
        <a:p>
          <a:endParaRPr lang="en-US"/>
        </a:p>
      </dgm:t>
    </dgm:pt>
    <dgm:pt modelId="{85148DDB-5A46-0B41-9808-F3525CD22DE5}" type="pres">
      <dgm:prSet presAssocID="{0A58AB19-8902-2D48-B92F-ECAF8726AF5E}" presName="desTx" presStyleLbl="alignAccFollowNode1" presStyleIdx="0" presStyleCnt="3">
        <dgm:presLayoutVars>
          <dgm:bulletEnabled val="1"/>
        </dgm:presLayoutVars>
      </dgm:prSet>
      <dgm:spPr/>
      <dgm:t>
        <a:bodyPr/>
        <a:lstStyle/>
        <a:p>
          <a:endParaRPr lang="en-US"/>
        </a:p>
      </dgm:t>
    </dgm:pt>
    <dgm:pt modelId="{A4C24879-4D06-CD49-BCAC-99494092203B}" type="pres">
      <dgm:prSet presAssocID="{F77ED156-CFA2-2A44-B3EA-2941831257A2}" presName="space" presStyleCnt="0"/>
      <dgm:spPr/>
    </dgm:pt>
    <dgm:pt modelId="{375465E9-6C1B-F641-8D38-7BE45CEDCC13}" type="pres">
      <dgm:prSet presAssocID="{B25DD55A-E787-5D40-BD41-FE4B0AC12522}" presName="composite" presStyleCnt="0"/>
      <dgm:spPr/>
    </dgm:pt>
    <dgm:pt modelId="{0942A8DD-47F4-BC48-8BA8-92F4D3A03457}" type="pres">
      <dgm:prSet presAssocID="{B25DD55A-E787-5D40-BD41-FE4B0AC12522}" presName="parTx" presStyleLbl="alignNode1" presStyleIdx="1" presStyleCnt="3">
        <dgm:presLayoutVars>
          <dgm:chMax val="0"/>
          <dgm:chPref val="0"/>
          <dgm:bulletEnabled val="1"/>
        </dgm:presLayoutVars>
      </dgm:prSet>
      <dgm:spPr/>
      <dgm:t>
        <a:bodyPr/>
        <a:lstStyle/>
        <a:p>
          <a:endParaRPr lang="en-US"/>
        </a:p>
      </dgm:t>
    </dgm:pt>
    <dgm:pt modelId="{E5CE20E9-A3D6-0640-9BBE-9A6BCE5EF321}" type="pres">
      <dgm:prSet presAssocID="{B25DD55A-E787-5D40-BD41-FE4B0AC12522}" presName="desTx" presStyleLbl="alignAccFollowNode1" presStyleIdx="1" presStyleCnt="3">
        <dgm:presLayoutVars>
          <dgm:bulletEnabled val="1"/>
        </dgm:presLayoutVars>
      </dgm:prSet>
      <dgm:spPr/>
      <dgm:t>
        <a:bodyPr/>
        <a:lstStyle/>
        <a:p>
          <a:endParaRPr lang="en-US"/>
        </a:p>
      </dgm:t>
    </dgm:pt>
    <dgm:pt modelId="{F0C287C6-1F26-C345-843F-EF3D6C99E305}" type="pres">
      <dgm:prSet presAssocID="{3444B873-5E7F-DB47-B782-5E664040361A}" presName="space" presStyleCnt="0"/>
      <dgm:spPr/>
    </dgm:pt>
    <dgm:pt modelId="{2A6D87F6-757F-F34E-AEF8-7F84781E1610}" type="pres">
      <dgm:prSet presAssocID="{DBB942B7-3043-4C4C-B6C0-05C2D6353BD9}" presName="composite" presStyleCnt="0"/>
      <dgm:spPr/>
    </dgm:pt>
    <dgm:pt modelId="{DA9B9E04-AE24-9541-A058-97781FDB08F1}" type="pres">
      <dgm:prSet presAssocID="{DBB942B7-3043-4C4C-B6C0-05C2D6353BD9}" presName="parTx" presStyleLbl="alignNode1" presStyleIdx="2" presStyleCnt="3">
        <dgm:presLayoutVars>
          <dgm:chMax val="0"/>
          <dgm:chPref val="0"/>
          <dgm:bulletEnabled val="1"/>
        </dgm:presLayoutVars>
      </dgm:prSet>
      <dgm:spPr/>
      <dgm:t>
        <a:bodyPr/>
        <a:lstStyle/>
        <a:p>
          <a:endParaRPr lang="en-US"/>
        </a:p>
      </dgm:t>
    </dgm:pt>
    <dgm:pt modelId="{793F3FBB-925D-C14B-8E99-F91A62DD67CB}" type="pres">
      <dgm:prSet presAssocID="{DBB942B7-3043-4C4C-B6C0-05C2D6353BD9}" presName="desTx" presStyleLbl="alignAccFollowNode1" presStyleIdx="2" presStyleCnt="3">
        <dgm:presLayoutVars>
          <dgm:bulletEnabled val="1"/>
        </dgm:presLayoutVars>
      </dgm:prSet>
      <dgm:spPr/>
      <dgm:t>
        <a:bodyPr/>
        <a:lstStyle/>
        <a:p>
          <a:endParaRPr lang="en-US"/>
        </a:p>
      </dgm:t>
    </dgm:pt>
  </dgm:ptLst>
  <dgm:cxnLst>
    <dgm:cxn modelId="{233B4DC6-74DB-6B40-AED9-2EB55E4CC599}" type="presOf" srcId="{10734348-38BB-444E-BE18-89C3CBDBA03A}" destId="{85148DDB-5A46-0B41-9808-F3525CD22DE5}" srcOrd="0" destOrd="0" presId="urn:microsoft.com/office/officeart/2005/8/layout/hList1"/>
    <dgm:cxn modelId="{0693A763-E32F-7A41-A190-B917DFC19EF1}" srcId="{0A58AB19-8902-2D48-B92F-ECAF8726AF5E}" destId="{10734348-38BB-444E-BE18-89C3CBDBA03A}" srcOrd="0" destOrd="0" parTransId="{B8B21944-1BB4-6249-81F3-49AC7ED7913E}" sibTransId="{4B64759D-AF85-3148-ACD3-30F4CFA59E4B}"/>
    <dgm:cxn modelId="{6CAB31C5-9F75-9D4A-9266-CAE91B6EC515}" srcId="{9BAE0520-7A8D-9140-B421-F43A9C031890}" destId="{0A58AB19-8902-2D48-B92F-ECAF8726AF5E}" srcOrd="0" destOrd="0" parTransId="{E9249C49-3EDD-0642-943D-CDD54C833710}" sibTransId="{F77ED156-CFA2-2A44-B3EA-2941831257A2}"/>
    <dgm:cxn modelId="{FE525A54-5FF9-684B-87C2-B757FB3270F3}" type="presOf" srcId="{E7193CAD-1F67-4C4E-965C-91E8659F83F0}" destId="{E5CE20E9-A3D6-0640-9BBE-9A6BCE5EF321}" srcOrd="0" destOrd="0" presId="urn:microsoft.com/office/officeart/2005/8/layout/hList1"/>
    <dgm:cxn modelId="{1F5B4D2F-327D-3A49-93C9-A905FB987FDF}" type="presOf" srcId="{DBB942B7-3043-4C4C-B6C0-05C2D6353BD9}" destId="{DA9B9E04-AE24-9541-A058-97781FDB08F1}" srcOrd="0" destOrd="0" presId="urn:microsoft.com/office/officeart/2005/8/layout/hList1"/>
    <dgm:cxn modelId="{EFE97FAB-38C8-D240-ADB4-FD8872AB8B19}" type="presOf" srcId="{35925401-2C79-CC4C-B29A-7CC3EC7869A0}" destId="{793F3FBB-925D-C14B-8E99-F91A62DD67CB}" srcOrd="0" destOrd="0" presId="urn:microsoft.com/office/officeart/2005/8/layout/hList1"/>
    <dgm:cxn modelId="{55565D6C-071A-7041-89C4-C106532D8AE5}" type="presOf" srcId="{0A58AB19-8902-2D48-B92F-ECAF8726AF5E}" destId="{90F03CB2-A14D-EC48-8AE0-8B4919CF5607}" srcOrd="0" destOrd="0" presId="urn:microsoft.com/office/officeart/2005/8/layout/hList1"/>
    <dgm:cxn modelId="{326A4935-B7E4-E049-9E5E-761545322D5A}" srcId="{0A58AB19-8902-2D48-B92F-ECAF8726AF5E}" destId="{86893B32-3BCB-6944-A9B5-03CCBB8FB544}" srcOrd="2" destOrd="0" parTransId="{F9C84465-78B8-944A-97DC-888D015CD438}" sibTransId="{46D75F2F-3F0B-B146-A8AC-E79D3D8A9B30}"/>
    <dgm:cxn modelId="{A9D6BFFA-D19C-824C-96EC-A77CD8821B30}" type="presOf" srcId="{2F7C97C1-0B84-A744-B15C-D5C626DE04C7}" destId="{793F3FBB-925D-C14B-8E99-F91A62DD67CB}" srcOrd="0" destOrd="1" presId="urn:microsoft.com/office/officeart/2005/8/layout/hList1"/>
    <dgm:cxn modelId="{738FB0F4-4FAE-0647-B506-ED6473E0055E}" type="presOf" srcId="{8990D22C-6A93-694C-9CD4-A6D17CE2AB45}" destId="{85148DDB-5A46-0B41-9808-F3525CD22DE5}" srcOrd="0" destOrd="3" presId="urn:microsoft.com/office/officeart/2005/8/layout/hList1"/>
    <dgm:cxn modelId="{319A49F0-713B-D642-A13D-F2616257CEDE}" srcId="{DBB942B7-3043-4C4C-B6C0-05C2D6353BD9}" destId="{35925401-2C79-CC4C-B29A-7CC3EC7869A0}" srcOrd="0" destOrd="0" parTransId="{FCEE11BC-18CF-5B4C-B327-4D694338928D}" sibTransId="{BADB8758-ABF1-124C-A667-91438C042654}"/>
    <dgm:cxn modelId="{CC7983BD-D0AE-9946-91DD-A0B0421EEE21}" srcId="{B25DD55A-E787-5D40-BD41-FE4B0AC12522}" destId="{E7193CAD-1F67-4C4E-965C-91E8659F83F0}" srcOrd="0" destOrd="0" parTransId="{2C6B0C23-D86A-594D-BBB1-F10537F1CEAA}" sibTransId="{3562EF43-803D-494D-9467-DAD5DE197796}"/>
    <dgm:cxn modelId="{B80F0F36-4C3F-7044-9D93-BC09133B810D}" type="presOf" srcId="{86893B32-3BCB-6944-A9B5-03CCBB8FB544}" destId="{85148DDB-5A46-0B41-9808-F3525CD22DE5}" srcOrd="0" destOrd="2" presId="urn:microsoft.com/office/officeart/2005/8/layout/hList1"/>
    <dgm:cxn modelId="{308A8603-666E-9047-8A43-F8E00B2A5844}" type="presOf" srcId="{9E8F2D28-D4F8-9A46-B833-3428BF47775B}" destId="{E5CE20E9-A3D6-0640-9BBE-9A6BCE5EF321}" srcOrd="0" destOrd="1" presId="urn:microsoft.com/office/officeart/2005/8/layout/hList1"/>
    <dgm:cxn modelId="{0F6FB115-22C4-7A4C-8DAE-DACFEB5EB0C5}" type="presOf" srcId="{F75F0764-4118-2241-BDE3-A7F0E704AA70}" destId="{85148DDB-5A46-0B41-9808-F3525CD22DE5}" srcOrd="0" destOrd="1" presId="urn:microsoft.com/office/officeart/2005/8/layout/hList1"/>
    <dgm:cxn modelId="{C50C89A0-D029-2444-932E-8BCBFDDB7D52}" srcId="{DBB942B7-3043-4C4C-B6C0-05C2D6353BD9}" destId="{2F7C97C1-0B84-A744-B15C-D5C626DE04C7}" srcOrd="1" destOrd="0" parTransId="{EE929BF6-FD95-054B-BCB3-AD6FDE190028}" sibTransId="{F4BB4C5F-07F1-834A-8FBE-AB1E9B6D30D2}"/>
    <dgm:cxn modelId="{F503A752-3AD9-3B46-B745-D109DA42A1C8}" srcId="{0A58AB19-8902-2D48-B92F-ECAF8726AF5E}" destId="{8990D22C-6A93-694C-9CD4-A6D17CE2AB45}" srcOrd="3" destOrd="0" parTransId="{5690B6A9-F7F5-DC4A-8B2B-A90DC3A2D734}" sibTransId="{757D8F56-05F1-AD4B-97FE-EC3DB1534196}"/>
    <dgm:cxn modelId="{FB76B37E-F0E8-E045-BFBE-530DB6948DF2}" type="presOf" srcId="{B25DD55A-E787-5D40-BD41-FE4B0AC12522}" destId="{0942A8DD-47F4-BC48-8BA8-92F4D3A03457}" srcOrd="0" destOrd="0" presId="urn:microsoft.com/office/officeart/2005/8/layout/hList1"/>
    <dgm:cxn modelId="{4FDA364F-F479-FF4E-820B-B7A42B834DA6}" srcId="{0A58AB19-8902-2D48-B92F-ECAF8726AF5E}" destId="{F75F0764-4118-2241-BDE3-A7F0E704AA70}" srcOrd="1" destOrd="0" parTransId="{0D7AD0AC-D696-6749-A9D2-82CBCC9D4D5D}" sibTransId="{BC2CD743-67AF-5A4B-B033-563D1C0D25D3}"/>
    <dgm:cxn modelId="{1278985E-F965-134A-A780-CC257A10DCE6}" srcId="{9BAE0520-7A8D-9140-B421-F43A9C031890}" destId="{DBB942B7-3043-4C4C-B6C0-05C2D6353BD9}" srcOrd="2" destOrd="0" parTransId="{4A54302D-504A-4749-B193-A721B5F360E2}" sibTransId="{646E7E7C-3440-434D-B476-8B076C0E502B}"/>
    <dgm:cxn modelId="{A0987352-0E8A-0A49-8E6D-C519EBB77549}" type="presOf" srcId="{9BAE0520-7A8D-9140-B421-F43A9C031890}" destId="{463D1B11-20DA-6448-A59E-C5C3CDD24011}" srcOrd="0" destOrd="0" presId="urn:microsoft.com/office/officeart/2005/8/layout/hList1"/>
    <dgm:cxn modelId="{F02F7549-A7AD-F143-ADFB-D36BF4417FB9}" srcId="{9BAE0520-7A8D-9140-B421-F43A9C031890}" destId="{B25DD55A-E787-5D40-BD41-FE4B0AC12522}" srcOrd="1" destOrd="0" parTransId="{8F37573A-DD08-E74C-B570-FC429B10E57F}" sibTransId="{3444B873-5E7F-DB47-B782-5E664040361A}"/>
    <dgm:cxn modelId="{D1F48FFA-0E13-4442-B1E3-C771F3639227}" srcId="{B25DD55A-E787-5D40-BD41-FE4B0AC12522}" destId="{9E8F2D28-D4F8-9A46-B833-3428BF47775B}" srcOrd="1" destOrd="0" parTransId="{BD8CC853-415E-AF44-9C0B-5299ECD8680A}" sibTransId="{E8C5DA1D-F18C-2F4D-94D8-4266180D26BF}"/>
    <dgm:cxn modelId="{96016436-AD45-0A49-A7C1-5BD123684B9A}" type="presParOf" srcId="{463D1B11-20DA-6448-A59E-C5C3CDD24011}" destId="{508C61F3-2FE4-0E44-9F7E-D78981BE5D62}" srcOrd="0" destOrd="0" presId="urn:microsoft.com/office/officeart/2005/8/layout/hList1"/>
    <dgm:cxn modelId="{366AC5D9-EECF-FA40-BE2D-89FAE76FDFEC}" type="presParOf" srcId="{508C61F3-2FE4-0E44-9F7E-D78981BE5D62}" destId="{90F03CB2-A14D-EC48-8AE0-8B4919CF5607}" srcOrd="0" destOrd="0" presId="urn:microsoft.com/office/officeart/2005/8/layout/hList1"/>
    <dgm:cxn modelId="{769260F9-872E-A84D-8CAE-9A8E363F77E8}" type="presParOf" srcId="{508C61F3-2FE4-0E44-9F7E-D78981BE5D62}" destId="{85148DDB-5A46-0B41-9808-F3525CD22DE5}" srcOrd="1" destOrd="0" presId="urn:microsoft.com/office/officeart/2005/8/layout/hList1"/>
    <dgm:cxn modelId="{9D20D929-B045-1D4E-ADBA-C1754E406269}" type="presParOf" srcId="{463D1B11-20DA-6448-A59E-C5C3CDD24011}" destId="{A4C24879-4D06-CD49-BCAC-99494092203B}" srcOrd="1" destOrd="0" presId="urn:microsoft.com/office/officeart/2005/8/layout/hList1"/>
    <dgm:cxn modelId="{9F2A2FB6-E799-3E40-B8C5-5B124B690C28}" type="presParOf" srcId="{463D1B11-20DA-6448-A59E-C5C3CDD24011}" destId="{375465E9-6C1B-F641-8D38-7BE45CEDCC13}" srcOrd="2" destOrd="0" presId="urn:microsoft.com/office/officeart/2005/8/layout/hList1"/>
    <dgm:cxn modelId="{00179AF0-6838-3D45-8A6B-A10CCDDB7CD0}" type="presParOf" srcId="{375465E9-6C1B-F641-8D38-7BE45CEDCC13}" destId="{0942A8DD-47F4-BC48-8BA8-92F4D3A03457}" srcOrd="0" destOrd="0" presId="urn:microsoft.com/office/officeart/2005/8/layout/hList1"/>
    <dgm:cxn modelId="{FE0A37E7-5D7E-4C42-A056-3A6E4264431A}" type="presParOf" srcId="{375465E9-6C1B-F641-8D38-7BE45CEDCC13}" destId="{E5CE20E9-A3D6-0640-9BBE-9A6BCE5EF321}" srcOrd="1" destOrd="0" presId="urn:microsoft.com/office/officeart/2005/8/layout/hList1"/>
    <dgm:cxn modelId="{6A472EF1-7A67-8644-91CC-583F6E26AE6B}" type="presParOf" srcId="{463D1B11-20DA-6448-A59E-C5C3CDD24011}" destId="{F0C287C6-1F26-C345-843F-EF3D6C99E305}" srcOrd="3" destOrd="0" presId="urn:microsoft.com/office/officeart/2005/8/layout/hList1"/>
    <dgm:cxn modelId="{DCF967D2-487B-6C4A-A1C9-B4A78100D74C}" type="presParOf" srcId="{463D1B11-20DA-6448-A59E-C5C3CDD24011}" destId="{2A6D87F6-757F-F34E-AEF8-7F84781E1610}" srcOrd="4" destOrd="0" presId="urn:microsoft.com/office/officeart/2005/8/layout/hList1"/>
    <dgm:cxn modelId="{4088C71A-7AF2-974B-9CB3-DBB34DB9ADF5}" type="presParOf" srcId="{2A6D87F6-757F-F34E-AEF8-7F84781E1610}" destId="{DA9B9E04-AE24-9541-A058-97781FDB08F1}" srcOrd="0" destOrd="0" presId="urn:microsoft.com/office/officeart/2005/8/layout/hList1"/>
    <dgm:cxn modelId="{DE685AE8-20E9-374E-A493-070641623F27}" type="presParOf" srcId="{2A6D87F6-757F-F34E-AEF8-7F84781E1610}" destId="{793F3FBB-925D-C14B-8E99-F91A62DD67C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03CB2-A14D-EC48-8AE0-8B4919CF5607}">
      <dsp:nvSpPr>
        <dsp:cNvPr id="0" name=""/>
        <dsp:cNvSpPr/>
      </dsp:nvSpPr>
      <dsp:spPr>
        <a:xfrm>
          <a:off x="2547" y="869414"/>
          <a:ext cx="2484239" cy="87216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smtClean="0"/>
            <a:t>IBM + i2s</a:t>
          </a:r>
        </a:p>
        <a:p>
          <a:pPr lvl="0" algn="ctr" defTabSz="933450">
            <a:lnSpc>
              <a:spcPct val="90000"/>
            </a:lnSpc>
            <a:spcBef>
              <a:spcPct val="0"/>
            </a:spcBef>
            <a:spcAft>
              <a:spcPct val="35000"/>
            </a:spcAft>
          </a:pPr>
          <a:r>
            <a:rPr lang="en-US" sz="2100" kern="1200" dirty="0" smtClean="0"/>
            <a:t>Partnership</a:t>
          </a:r>
          <a:endParaRPr lang="en-US" sz="2100" kern="1200" dirty="0"/>
        </a:p>
      </dsp:txBody>
      <dsp:txXfrm>
        <a:off x="2547" y="869414"/>
        <a:ext cx="2484239" cy="872165"/>
      </dsp:txXfrm>
    </dsp:sp>
    <dsp:sp modelId="{85148DDB-5A46-0B41-9808-F3525CD22DE5}">
      <dsp:nvSpPr>
        <dsp:cNvPr id="0" name=""/>
        <dsp:cNvSpPr/>
      </dsp:nvSpPr>
      <dsp:spPr>
        <a:xfrm>
          <a:off x="2547" y="1741580"/>
          <a:ext cx="2484239" cy="282460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PM by IBM</a:t>
          </a:r>
          <a:endParaRPr lang="en-US" sz="2100" kern="1200" dirty="0"/>
        </a:p>
        <a:p>
          <a:pPr marL="228600" lvl="1" indent="-228600" algn="l" defTabSz="933450">
            <a:lnSpc>
              <a:spcPct val="90000"/>
            </a:lnSpc>
            <a:spcBef>
              <a:spcPct val="0"/>
            </a:spcBef>
            <a:spcAft>
              <a:spcPct val="15000"/>
            </a:spcAft>
            <a:buChar char="••"/>
          </a:pPr>
          <a:r>
            <a:rPr lang="en-US" sz="2100" kern="1200" dirty="0" smtClean="0"/>
            <a:t>i2s is the implementation partner</a:t>
          </a:r>
          <a:endParaRPr lang="en-US" sz="2100" kern="1200" dirty="0"/>
        </a:p>
        <a:p>
          <a:pPr marL="228600" lvl="1" indent="-228600" algn="l" defTabSz="933450">
            <a:lnSpc>
              <a:spcPct val="90000"/>
            </a:lnSpc>
            <a:spcBef>
              <a:spcPct val="0"/>
            </a:spcBef>
            <a:spcAft>
              <a:spcPct val="15000"/>
            </a:spcAft>
            <a:buChar char="••"/>
          </a:pPr>
          <a:r>
            <a:rPr lang="en-US" sz="2100" kern="1200" dirty="0" smtClean="0"/>
            <a:t>i2s involved in sales process</a:t>
          </a:r>
          <a:endParaRPr lang="en-US" sz="2100" kern="1200" dirty="0"/>
        </a:p>
        <a:p>
          <a:pPr marL="228600" lvl="1" indent="-228600" algn="l" defTabSz="933450">
            <a:lnSpc>
              <a:spcPct val="90000"/>
            </a:lnSpc>
            <a:spcBef>
              <a:spcPct val="0"/>
            </a:spcBef>
            <a:spcAft>
              <a:spcPct val="15000"/>
            </a:spcAft>
            <a:buChar char="••"/>
          </a:pPr>
          <a:r>
            <a:rPr lang="en-US" sz="2100" kern="1200" dirty="0" smtClean="0"/>
            <a:t>Fixed Price arrangement</a:t>
          </a:r>
          <a:endParaRPr lang="en-US" sz="2100" kern="1200" dirty="0"/>
        </a:p>
      </dsp:txBody>
      <dsp:txXfrm>
        <a:off x="2547" y="1741580"/>
        <a:ext cx="2484239" cy="2824605"/>
      </dsp:txXfrm>
    </dsp:sp>
    <dsp:sp modelId="{0942A8DD-47F4-BC48-8BA8-92F4D3A03457}">
      <dsp:nvSpPr>
        <dsp:cNvPr id="0" name=""/>
        <dsp:cNvSpPr/>
      </dsp:nvSpPr>
      <dsp:spPr>
        <a:xfrm>
          <a:off x="2834580" y="869414"/>
          <a:ext cx="2484239" cy="87216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smtClean="0"/>
            <a:t>IBM Prime </a:t>
          </a:r>
        </a:p>
        <a:p>
          <a:pPr lvl="0" algn="ctr" defTabSz="933450">
            <a:lnSpc>
              <a:spcPct val="90000"/>
            </a:lnSpc>
            <a:spcBef>
              <a:spcPct val="0"/>
            </a:spcBef>
            <a:spcAft>
              <a:spcPct val="35000"/>
            </a:spcAft>
          </a:pPr>
          <a:r>
            <a:rPr lang="en-US" sz="2100" kern="1200" dirty="0" smtClean="0"/>
            <a:t>Staff Augmentation</a:t>
          </a:r>
          <a:endParaRPr lang="en-US" sz="2100" kern="1200" dirty="0"/>
        </a:p>
      </dsp:txBody>
      <dsp:txXfrm>
        <a:off x="2834580" y="869414"/>
        <a:ext cx="2484239" cy="872165"/>
      </dsp:txXfrm>
    </dsp:sp>
    <dsp:sp modelId="{E5CE20E9-A3D6-0640-9BBE-9A6BCE5EF321}">
      <dsp:nvSpPr>
        <dsp:cNvPr id="0" name=""/>
        <dsp:cNvSpPr/>
      </dsp:nvSpPr>
      <dsp:spPr>
        <a:xfrm>
          <a:off x="2834580" y="1741580"/>
          <a:ext cx="2484239" cy="282460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Tactical support to IBM Software Lab Services</a:t>
          </a:r>
          <a:endParaRPr lang="en-US" sz="2100" kern="1200" dirty="0"/>
        </a:p>
        <a:p>
          <a:pPr marL="228600" lvl="1" indent="-228600" algn="l" defTabSz="933450">
            <a:lnSpc>
              <a:spcPct val="90000"/>
            </a:lnSpc>
            <a:spcBef>
              <a:spcPct val="0"/>
            </a:spcBef>
            <a:spcAft>
              <a:spcPct val="15000"/>
            </a:spcAft>
            <a:buChar char="••"/>
          </a:pPr>
          <a:r>
            <a:rPr lang="en-US" sz="2100" kern="1200" dirty="0" smtClean="0"/>
            <a:t>T&amp;M</a:t>
          </a:r>
          <a:endParaRPr lang="en-US" sz="2100" kern="1200" dirty="0"/>
        </a:p>
      </dsp:txBody>
      <dsp:txXfrm>
        <a:off x="2834580" y="1741580"/>
        <a:ext cx="2484239" cy="2824605"/>
      </dsp:txXfrm>
    </dsp:sp>
    <dsp:sp modelId="{DA9B9E04-AE24-9541-A058-97781FDB08F1}">
      <dsp:nvSpPr>
        <dsp:cNvPr id="0" name=""/>
        <dsp:cNvSpPr/>
      </dsp:nvSpPr>
      <dsp:spPr>
        <a:xfrm>
          <a:off x="5666612" y="869414"/>
          <a:ext cx="2484239" cy="87216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smtClean="0"/>
            <a:t>i2s + IBM </a:t>
          </a:r>
        </a:p>
        <a:p>
          <a:pPr lvl="0" algn="ctr" defTabSz="933450">
            <a:lnSpc>
              <a:spcPct val="90000"/>
            </a:lnSpc>
            <a:spcBef>
              <a:spcPct val="0"/>
            </a:spcBef>
            <a:spcAft>
              <a:spcPct val="35000"/>
            </a:spcAft>
          </a:pPr>
          <a:r>
            <a:rPr lang="en-US" sz="2100" kern="1200" dirty="0" smtClean="0"/>
            <a:t>I2s Prime</a:t>
          </a:r>
          <a:endParaRPr lang="en-US" sz="2100" kern="1200" dirty="0"/>
        </a:p>
      </dsp:txBody>
      <dsp:txXfrm>
        <a:off x="5666612" y="869414"/>
        <a:ext cx="2484239" cy="872165"/>
      </dsp:txXfrm>
    </dsp:sp>
    <dsp:sp modelId="{793F3FBB-925D-C14B-8E99-F91A62DD67CB}">
      <dsp:nvSpPr>
        <dsp:cNvPr id="0" name=""/>
        <dsp:cNvSpPr/>
      </dsp:nvSpPr>
      <dsp:spPr>
        <a:xfrm>
          <a:off x="5666612" y="1741580"/>
          <a:ext cx="2484239" cy="282460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i2s identifies opportunities</a:t>
          </a:r>
          <a:endParaRPr lang="en-US" sz="2100" kern="1200" dirty="0"/>
        </a:p>
        <a:p>
          <a:pPr marL="228600" lvl="1" indent="-228600" algn="l" defTabSz="933450">
            <a:lnSpc>
              <a:spcPct val="90000"/>
            </a:lnSpc>
            <a:spcBef>
              <a:spcPct val="0"/>
            </a:spcBef>
            <a:spcAft>
              <a:spcPct val="15000"/>
            </a:spcAft>
            <a:buChar char="••"/>
          </a:pPr>
          <a:r>
            <a:rPr lang="en-US" sz="2100" kern="1200" dirty="0" smtClean="0"/>
            <a:t>Seeks support from IBM Software Lab Services</a:t>
          </a:r>
          <a:endParaRPr lang="en-US" sz="2100" kern="1200" dirty="0"/>
        </a:p>
      </dsp:txBody>
      <dsp:txXfrm>
        <a:off x="5666612" y="1741580"/>
        <a:ext cx="2484239" cy="282460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E9BE0-43BD-4148-9D77-B4D65474C872}" type="datetimeFigureOut">
              <a:rPr lang="en-US" smtClean="0"/>
              <a:pPr/>
              <a:t>3/27/2015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49BF1-DCD5-7F4B-92CC-4605D6E8F0BF}" type="slidenum">
              <a:rPr lang="en-US" smtClean="0"/>
              <a:pPr/>
              <a:t>‹#›</a:t>
            </a:fld>
            <a:endParaRPr lang="en-US"/>
          </a:p>
        </p:txBody>
      </p:sp>
    </p:spTree>
    <p:extLst>
      <p:ext uri="{BB962C8B-B14F-4D97-AF65-F5344CB8AC3E}">
        <p14:creationId xmlns:p14="http://schemas.microsoft.com/office/powerpoint/2010/main" val="21135614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F49BF1-DCD5-7F4B-92CC-4605D6E8F0BF}" type="slidenum">
              <a:rPr lang="en-US" smtClean="0"/>
              <a:pPr/>
              <a:t>1</a:t>
            </a:fld>
            <a:endParaRPr lang="en-US"/>
          </a:p>
        </p:txBody>
      </p:sp>
    </p:spTree>
    <p:extLst>
      <p:ext uri="{BB962C8B-B14F-4D97-AF65-F5344CB8AC3E}">
        <p14:creationId xmlns:p14="http://schemas.microsoft.com/office/powerpoint/2010/main" val="298252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a:t>
            </a:r>
            <a:r>
              <a:rPr lang="en-US" baseline="0" dirty="0" smtClean="0"/>
              <a:t> large footprint – all </a:t>
            </a:r>
            <a:r>
              <a:rPr lang="en-US" baseline="0" dirty="0" err="1" smtClean="0"/>
              <a:t>Telcos</a:t>
            </a:r>
            <a:r>
              <a:rPr lang="en-US" baseline="0" dirty="0" smtClean="0"/>
              <a:t> in Thailand, all in the Philippines, 2-3 in Singapore, 2 or 4 in Malaysia</a:t>
            </a:r>
            <a:endParaRPr lang="en-US" dirty="0" smtClean="0"/>
          </a:p>
          <a:p>
            <a:endParaRPr lang="en-US" dirty="0" smtClean="0"/>
          </a:p>
          <a:p>
            <a:r>
              <a:rPr lang="en-US" dirty="0" err="1" smtClean="0"/>
              <a:t>Badan</a:t>
            </a:r>
            <a:r>
              <a:rPr lang="en-US" dirty="0" smtClean="0"/>
              <a:t> </a:t>
            </a:r>
            <a:r>
              <a:rPr lang="en-US" dirty="0" err="1" smtClean="0"/>
              <a:t>Intelijen</a:t>
            </a:r>
            <a:r>
              <a:rPr lang="en-US" baseline="0" dirty="0" smtClean="0"/>
              <a:t> Negara (BIN) – call records and look for keywords. Bomb – scanner</a:t>
            </a:r>
          </a:p>
          <a:p>
            <a:endParaRPr lang="en-US" baseline="0" dirty="0" smtClean="0"/>
          </a:p>
          <a:p>
            <a:r>
              <a:rPr lang="en-US" baseline="0" dirty="0" smtClean="0"/>
              <a:t>Sri </a:t>
            </a:r>
            <a:r>
              <a:rPr lang="en-US" baseline="0" dirty="0" err="1" smtClean="0"/>
              <a:t>lanka</a:t>
            </a:r>
            <a:r>
              <a:rPr lang="en-US" baseline="0" dirty="0" smtClean="0"/>
              <a:t> – First BPM </a:t>
            </a:r>
            <a:r>
              <a:rPr lang="en-US" baseline="0" dirty="0" err="1" smtClean="0"/>
              <a:t>telco</a:t>
            </a:r>
            <a:r>
              <a:rPr lang="en-US" baseline="0" dirty="0" smtClean="0"/>
              <a:t> services – SLT</a:t>
            </a:r>
          </a:p>
          <a:p>
            <a:endParaRPr lang="en-US" baseline="0" dirty="0" smtClean="0"/>
          </a:p>
          <a:p>
            <a:r>
              <a:rPr lang="en-US" baseline="0" dirty="0" err="1" smtClean="0"/>
              <a:t>Singtel</a:t>
            </a:r>
            <a:r>
              <a:rPr lang="en-US" baseline="0" dirty="0" smtClean="0"/>
              <a:t> – </a:t>
            </a:r>
            <a:r>
              <a:rPr lang="en-US" baseline="0" dirty="0" err="1" smtClean="0"/>
              <a:t>Unica</a:t>
            </a:r>
            <a:r>
              <a:rPr lang="en-US" baseline="0" dirty="0" smtClean="0"/>
              <a:t> services – support – install and platform readiness campaign management services</a:t>
            </a:r>
          </a:p>
          <a:p>
            <a:endParaRPr lang="en-US" baseline="0" dirty="0" smtClean="0"/>
          </a:p>
          <a:p>
            <a:r>
              <a:rPr lang="en-US" baseline="0" dirty="0" err="1" smtClean="0"/>
              <a:t>Telkomsel</a:t>
            </a:r>
            <a:r>
              <a:rPr lang="en-US" baseline="0" dirty="0" smtClean="0"/>
              <a:t> – process server and MB product support</a:t>
            </a:r>
          </a:p>
          <a:p>
            <a:endParaRPr lang="en-US" baseline="0" dirty="0" smtClean="0"/>
          </a:p>
          <a:p>
            <a:r>
              <a:rPr lang="en-US" baseline="0" dirty="0" smtClean="0"/>
              <a:t>Smart, - Streams services - direct</a:t>
            </a:r>
          </a:p>
          <a:p>
            <a:endParaRPr lang="en-US" baseline="0" dirty="0" smtClean="0"/>
          </a:p>
          <a:p>
            <a:r>
              <a:rPr lang="en-US" baseline="0" dirty="0" smtClean="0"/>
              <a:t>AIS, - The Now Factory &amp; streams – event management – SIFT – </a:t>
            </a:r>
            <a:r>
              <a:rPr lang="en-US" baseline="0" dirty="0" err="1" smtClean="0"/>
              <a:t>Novesis</a:t>
            </a:r>
            <a:r>
              <a:rPr lang="en-US" baseline="0" dirty="0" smtClean="0"/>
              <a:t> – event management software – event triggers – a certain action from the </a:t>
            </a:r>
            <a:r>
              <a:rPr lang="en-US" baseline="0" dirty="0" err="1" smtClean="0"/>
              <a:t>telco</a:t>
            </a:r>
            <a:r>
              <a:rPr lang="en-US" baseline="0" dirty="0" smtClean="0"/>
              <a:t> operator – nothing is there – targeted promotion.</a:t>
            </a:r>
          </a:p>
          <a:p>
            <a:endParaRPr lang="en-US" baseline="0" dirty="0" smtClean="0"/>
          </a:p>
          <a:p>
            <a:r>
              <a:rPr lang="en-US" baseline="0" dirty="0" smtClean="0"/>
              <a:t>True – campaign management</a:t>
            </a:r>
          </a:p>
          <a:p>
            <a:endParaRPr lang="en-US" baseline="0" dirty="0" smtClean="0"/>
          </a:p>
          <a:p>
            <a:r>
              <a:rPr lang="en-US" baseline="0" dirty="0" err="1" smtClean="0"/>
              <a:t>Celcom</a:t>
            </a:r>
            <a:r>
              <a:rPr lang="en-US" baseline="0" dirty="0" smtClean="0"/>
              <a:t> – campaign management</a:t>
            </a:r>
          </a:p>
          <a:p>
            <a:endParaRPr lang="en-US" baseline="0" dirty="0" smtClean="0"/>
          </a:p>
          <a:p>
            <a:r>
              <a:rPr lang="en-US" baseline="0" dirty="0" smtClean="0"/>
              <a:t>Maxis – SDP – provisioning system,  Bodies for various technologies including Amdocs</a:t>
            </a:r>
          </a:p>
          <a:p>
            <a:endParaRPr lang="en-US" baseline="0" dirty="0" smtClean="0"/>
          </a:p>
          <a:p>
            <a:r>
              <a:rPr lang="en-US" baseline="0" dirty="0" smtClean="0"/>
              <a:t>1USACELL – SDP – outsourced  and provisioning system 2011-12</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10</a:t>
            </a:fld>
            <a:endParaRPr lang="en-US"/>
          </a:p>
        </p:txBody>
      </p:sp>
    </p:spTree>
    <p:extLst>
      <p:ext uri="{BB962C8B-B14F-4D97-AF65-F5344CB8AC3E}">
        <p14:creationId xmlns:p14="http://schemas.microsoft.com/office/powerpoint/2010/main" val="361209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11</a:t>
            </a:fld>
            <a:endParaRPr lang="en-US"/>
          </a:p>
        </p:txBody>
      </p:sp>
    </p:spTree>
    <p:extLst>
      <p:ext uri="{BB962C8B-B14F-4D97-AF65-F5344CB8AC3E}">
        <p14:creationId xmlns:p14="http://schemas.microsoft.com/office/powerpoint/2010/main" val="645870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14</a:t>
            </a:fld>
            <a:endParaRPr lang="en-US"/>
          </a:p>
        </p:txBody>
      </p:sp>
    </p:spTree>
    <p:extLst>
      <p:ext uri="{BB962C8B-B14F-4D97-AF65-F5344CB8AC3E}">
        <p14:creationId xmlns:p14="http://schemas.microsoft.com/office/powerpoint/2010/main" val="231154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F49BF1-DCD5-7F4B-92CC-4605D6E8F0BF}" type="slidenum">
              <a:rPr lang="en-US" smtClean="0"/>
              <a:pPr/>
              <a:t>15</a:t>
            </a:fld>
            <a:endParaRPr lang="en-US"/>
          </a:p>
        </p:txBody>
      </p:sp>
    </p:spTree>
    <p:extLst>
      <p:ext uri="{BB962C8B-B14F-4D97-AF65-F5344CB8AC3E}">
        <p14:creationId xmlns:p14="http://schemas.microsoft.com/office/powerpoint/2010/main" val="3571383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16</a:t>
            </a:fld>
            <a:endParaRPr lang="en-US"/>
          </a:p>
        </p:txBody>
      </p:sp>
    </p:spTree>
    <p:extLst>
      <p:ext uri="{BB962C8B-B14F-4D97-AF65-F5344CB8AC3E}">
        <p14:creationId xmlns:p14="http://schemas.microsoft.com/office/powerpoint/2010/main" val="14724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17</a:t>
            </a:fld>
            <a:endParaRPr lang="en-US"/>
          </a:p>
        </p:txBody>
      </p:sp>
    </p:spTree>
    <p:extLst>
      <p:ext uri="{BB962C8B-B14F-4D97-AF65-F5344CB8AC3E}">
        <p14:creationId xmlns:p14="http://schemas.microsoft.com/office/powerpoint/2010/main" val="339067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9F49BF1-DCD5-7F4B-92CC-4605D6E8F0BF}" type="slidenum">
              <a:rPr lang="en-US" smtClean="0"/>
              <a:pPr/>
              <a:t>18</a:t>
            </a:fld>
            <a:endParaRPr lang="en-US"/>
          </a:p>
        </p:txBody>
      </p:sp>
    </p:spTree>
    <p:extLst>
      <p:ext uri="{BB962C8B-B14F-4D97-AF65-F5344CB8AC3E}">
        <p14:creationId xmlns:p14="http://schemas.microsoft.com/office/powerpoint/2010/main" val="676042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2</a:t>
            </a:fld>
            <a:endParaRPr lang="en-US"/>
          </a:p>
        </p:txBody>
      </p:sp>
    </p:spTree>
    <p:extLst>
      <p:ext uri="{BB962C8B-B14F-4D97-AF65-F5344CB8AC3E}">
        <p14:creationId xmlns:p14="http://schemas.microsoft.com/office/powerpoint/2010/main" val="105254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3</a:t>
            </a:fld>
            <a:endParaRPr lang="en-US"/>
          </a:p>
        </p:txBody>
      </p:sp>
    </p:spTree>
    <p:extLst>
      <p:ext uri="{BB962C8B-B14F-4D97-AF65-F5344CB8AC3E}">
        <p14:creationId xmlns:p14="http://schemas.microsoft.com/office/powerpoint/2010/main" val="360842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4</a:t>
            </a:fld>
            <a:endParaRPr lang="en-US"/>
          </a:p>
        </p:txBody>
      </p:sp>
    </p:spTree>
    <p:extLst>
      <p:ext uri="{BB962C8B-B14F-4D97-AF65-F5344CB8AC3E}">
        <p14:creationId xmlns:p14="http://schemas.microsoft.com/office/powerpoint/2010/main" val="62102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9F49BF1-DCD5-7F4B-92CC-4605D6E8F0BF}" type="slidenum">
              <a:rPr lang="en-US" smtClean="0"/>
              <a:pPr/>
              <a:t>5</a:t>
            </a:fld>
            <a:endParaRPr lang="en-US"/>
          </a:p>
        </p:txBody>
      </p:sp>
    </p:spTree>
    <p:extLst>
      <p:ext uri="{BB962C8B-B14F-4D97-AF65-F5344CB8AC3E}">
        <p14:creationId xmlns:p14="http://schemas.microsoft.com/office/powerpoint/2010/main" val="1799896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6</a:t>
            </a:fld>
            <a:endParaRPr lang="en-US"/>
          </a:p>
        </p:txBody>
      </p:sp>
    </p:spTree>
    <p:extLst>
      <p:ext uri="{BB962C8B-B14F-4D97-AF65-F5344CB8AC3E}">
        <p14:creationId xmlns:p14="http://schemas.microsoft.com/office/powerpoint/2010/main" val="197409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143000" y="4343400"/>
            <a:ext cx="4572000" cy="4114800"/>
          </a:xfrm>
        </p:spPr>
        <p:txBody>
          <a:bodyPr/>
          <a:lstStyle/>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7</a:t>
            </a:fld>
            <a:endParaRPr lang="en-US"/>
          </a:p>
        </p:txBody>
      </p:sp>
    </p:spTree>
    <p:extLst>
      <p:ext uri="{BB962C8B-B14F-4D97-AF65-F5344CB8AC3E}">
        <p14:creationId xmlns:p14="http://schemas.microsoft.com/office/powerpoint/2010/main" val="3719152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Abu Dhabi – Ministry of Immigration – Message Broker service support - IBM</a:t>
            </a:r>
          </a:p>
          <a:p>
            <a:endParaRPr lang="en-US" baseline="0" dirty="0" smtClean="0"/>
          </a:p>
          <a:p>
            <a:r>
              <a:rPr lang="en-US" baseline="0" dirty="0" smtClean="0"/>
              <a:t>Dubai - Dubai Islamic bank – </a:t>
            </a:r>
            <a:r>
              <a:rPr lang="en-US" baseline="0" dirty="0" err="1" smtClean="0"/>
              <a:t>Netezaa</a:t>
            </a:r>
            <a:r>
              <a:rPr lang="en-US" baseline="0" dirty="0" smtClean="0"/>
              <a:t> training, GBM</a:t>
            </a:r>
          </a:p>
          <a:p>
            <a:endParaRPr lang="en-US" baseline="0" dirty="0" smtClean="0"/>
          </a:p>
          <a:p>
            <a:r>
              <a:rPr lang="en-US" baseline="0" dirty="0" err="1" smtClean="0"/>
              <a:t>Ooredoo</a:t>
            </a:r>
            <a:r>
              <a:rPr lang="en-US" baseline="0" dirty="0" smtClean="0"/>
              <a:t> – implemented a campaign management solution</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Dubai - </a:t>
            </a:r>
            <a:r>
              <a:rPr lang="en-US" baseline="0" dirty="0" err="1" smtClean="0"/>
              <a:t>Mashreq</a:t>
            </a:r>
            <a:r>
              <a:rPr lang="en-US" baseline="0" dirty="0" smtClean="0"/>
              <a:t> – Sterling Commerce installation, GBM</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Banagas</a:t>
            </a:r>
            <a:r>
              <a:rPr lang="en-US" baseline="0" dirty="0" smtClean="0"/>
              <a:t> – Bahrain – Informix </a:t>
            </a:r>
            <a:r>
              <a:rPr lang="en-US" baseline="0" dirty="0" err="1" smtClean="0"/>
              <a:t>supp</a:t>
            </a:r>
            <a:r>
              <a:rPr lang="en-US" baseline="0" dirty="0" smtClean="0"/>
              <a:t> thru BBM</a:t>
            </a:r>
          </a:p>
          <a:p>
            <a:endParaRPr lang="en-US" dirty="0" smtClean="0"/>
          </a:p>
          <a:p>
            <a:r>
              <a:rPr lang="en-US" baseline="0" dirty="0" err="1" smtClean="0"/>
              <a:t>Anadolu</a:t>
            </a:r>
            <a:r>
              <a:rPr lang="en-US" baseline="0" dirty="0" smtClean="0"/>
              <a:t> </a:t>
            </a:r>
            <a:r>
              <a:rPr lang="en-US" baseline="0" dirty="0" err="1" smtClean="0"/>
              <a:t>Sigorta</a:t>
            </a:r>
            <a:r>
              <a:rPr lang="en-US" baseline="0" dirty="0" smtClean="0"/>
              <a:t> - WESB support services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Akbank</a:t>
            </a:r>
            <a:r>
              <a:rPr lang="en-US" baseline="0" dirty="0" smtClean="0"/>
              <a:t> – training WESB support services</a:t>
            </a:r>
          </a:p>
          <a:p>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8</a:t>
            </a:fld>
            <a:endParaRPr lang="en-US"/>
          </a:p>
        </p:txBody>
      </p:sp>
    </p:spTree>
    <p:extLst>
      <p:ext uri="{BB962C8B-B14F-4D97-AF65-F5344CB8AC3E}">
        <p14:creationId xmlns:p14="http://schemas.microsoft.com/office/powerpoint/2010/main" val="500355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CIMB  - </a:t>
            </a:r>
            <a:r>
              <a:rPr lang="en-US" dirty="0" err="1" smtClean="0"/>
              <a:t>iP</a:t>
            </a:r>
            <a:endParaRPr lang="en-US" dirty="0" smtClean="0"/>
          </a:p>
          <a:p>
            <a:r>
              <a:rPr lang="en-US" dirty="0" smtClean="0"/>
              <a:t>Apps</a:t>
            </a:r>
            <a:r>
              <a:rPr lang="en-US" baseline="0" dirty="0" smtClean="0"/>
              <a:t> on top of Lombardi and Process server - Account opening, remittance and loan originating services (LOS) </a:t>
            </a:r>
          </a:p>
          <a:p>
            <a:endParaRPr lang="en-US" baseline="0" dirty="0" smtClean="0"/>
          </a:p>
          <a:p>
            <a:r>
              <a:rPr lang="en-US" baseline="0" dirty="0" smtClean="0"/>
              <a:t>Later we retrofitted all of that for BPM 8.5</a:t>
            </a:r>
            <a:endParaRPr lang="en-US" dirty="0" smtClean="0"/>
          </a:p>
          <a:p>
            <a:endParaRPr lang="en-US" dirty="0" smtClean="0"/>
          </a:p>
          <a:p>
            <a:r>
              <a:rPr lang="en-US" dirty="0" smtClean="0"/>
              <a:t>Tokyo</a:t>
            </a:r>
            <a:r>
              <a:rPr lang="en-US" baseline="0" dirty="0" smtClean="0"/>
              <a:t> Marine – </a:t>
            </a:r>
            <a:r>
              <a:rPr lang="en-US" baseline="0" dirty="0" err="1" smtClean="0"/>
              <a:t>Elxir</a:t>
            </a:r>
            <a:r>
              <a:rPr lang="en-US" baseline="0" dirty="0" smtClean="0"/>
              <a:t> based system – (</a:t>
            </a:r>
            <a:r>
              <a:rPr lang="en-US" baseline="0" dirty="0" err="1" smtClean="0"/>
              <a:t>indrect</a:t>
            </a:r>
            <a:r>
              <a:rPr lang="en-US" baseline="0" dirty="0" smtClean="0"/>
              <a:t> thru IBM) agent and public front end interface – using data stage, </a:t>
            </a:r>
            <a:r>
              <a:rPr lang="en-US" baseline="0" dirty="0" err="1" smtClean="0"/>
              <a:t>Cognos</a:t>
            </a:r>
            <a:r>
              <a:rPr lang="en-US" baseline="0" dirty="0" smtClean="0"/>
              <a:t> and pull all the data Elixir </a:t>
            </a:r>
            <a:r>
              <a:rPr lang="en-US" baseline="0" dirty="0" err="1" smtClean="0"/>
              <a:t>insirance</a:t>
            </a:r>
            <a:r>
              <a:rPr lang="en-US" baseline="0" dirty="0" smtClean="0"/>
              <a:t> </a:t>
            </a:r>
            <a:r>
              <a:rPr lang="en-US" baseline="0" dirty="0" err="1" smtClean="0"/>
              <a:t>eprocess</a:t>
            </a:r>
            <a:r>
              <a:rPr lang="en-US" baseline="0" dirty="0" smtClean="0"/>
              <a:t> system – developed a Portal – direct engagement for pushing data and pulling data from Informix. </a:t>
            </a:r>
            <a:endParaRPr lang="en-US" dirty="0"/>
          </a:p>
        </p:txBody>
      </p:sp>
      <p:sp>
        <p:nvSpPr>
          <p:cNvPr id="4" name="Slide Number Placeholder 3"/>
          <p:cNvSpPr>
            <a:spLocks noGrp="1"/>
          </p:cNvSpPr>
          <p:nvPr>
            <p:ph type="sldNum" sz="quarter" idx="10"/>
          </p:nvPr>
        </p:nvSpPr>
        <p:spPr/>
        <p:txBody>
          <a:bodyPr/>
          <a:lstStyle/>
          <a:p>
            <a:fld id="{B9F49BF1-DCD5-7F4B-92CC-4605D6E8F0BF}" type="slidenum">
              <a:rPr lang="en-US" smtClean="0"/>
              <a:pPr/>
              <a:t>9</a:t>
            </a:fld>
            <a:endParaRPr lang="en-US"/>
          </a:p>
        </p:txBody>
      </p:sp>
    </p:spTree>
    <p:extLst>
      <p:ext uri="{BB962C8B-B14F-4D97-AF65-F5344CB8AC3E}">
        <p14:creationId xmlns:p14="http://schemas.microsoft.com/office/powerpoint/2010/main" val="208683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223131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9D15CC2-38FF-4EC6-8C40-73C11B3D6442}" type="datetimeFigureOut">
              <a:rPr lang="en-US" smtClean="0"/>
              <a:pPr/>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195899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9D15CC2-38FF-4EC6-8C40-73C11B3D6442}" type="datetimeFigureOut">
              <a:rPr lang="en-US" smtClean="0"/>
              <a:pPr/>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141195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2752612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9D15CC2-38FF-4EC6-8C40-73C11B3D6442}" type="datetimeFigureOut">
              <a:rPr lang="en-US" smtClean="0"/>
              <a:pPr/>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223133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9D15CC2-38FF-4EC6-8C40-73C11B3D6442}" type="datetimeFigureOut">
              <a:rPr lang="en-US" smtClean="0"/>
              <a:pPr/>
              <a:t>3/27/2015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197416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9D15CC2-38FF-4EC6-8C40-73C11B3D6442}" type="datetimeFigureOut">
              <a:rPr lang="en-US" smtClean="0"/>
              <a:pPr/>
              <a:t>3/27/2015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146411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9D15CC2-38FF-4EC6-8C40-73C11B3D6442}" type="datetimeFigureOut">
              <a:rPr lang="en-US" smtClean="0"/>
              <a:pPr/>
              <a:t>3/27/2015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379884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9D15CC2-38FF-4EC6-8C40-73C11B3D6442}" type="datetimeFigureOut">
              <a:rPr lang="en-US" smtClean="0"/>
              <a:pPr/>
              <a:t>3/27/2015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147409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9D15CC2-38FF-4EC6-8C40-73C11B3D6442}" type="datetimeFigureOut">
              <a:rPr lang="en-US" smtClean="0"/>
              <a:pPr/>
              <a:t>3/27/2015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114145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9D15CC2-38FF-4EC6-8C40-73C11B3D6442}" type="datetimeFigureOut">
              <a:rPr lang="en-US" smtClean="0"/>
              <a:pPr/>
              <a:t>3/27/2015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0B4CE-D15C-494D-BDFE-970D08F078B7}" type="slidenum">
              <a:rPr lang="en-US" smtClean="0"/>
              <a:pPr/>
              <a:t>‹#›</a:t>
            </a:fld>
            <a:endParaRPr lang="en-US"/>
          </a:p>
        </p:txBody>
      </p:sp>
    </p:spTree>
    <p:extLst>
      <p:ext uri="{BB962C8B-B14F-4D97-AF65-F5344CB8AC3E}">
        <p14:creationId xmlns:p14="http://schemas.microsoft.com/office/powerpoint/2010/main" val="218985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762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89037"/>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048000" y="649287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1800" y="648117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0B4CE-D15C-494D-BDFE-970D08F078B7}" type="slidenum">
              <a:rPr lang="en-US" smtClean="0"/>
              <a:pPr/>
              <a:t>‹#›</a:t>
            </a:fld>
            <a:endParaRPr lang="en-US"/>
          </a:p>
        </p:txBody>
      </p:sp>
      <p:pic>
        <p:nvPicPr>
          <p:cNvPr id="7" name="Picture 1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61" y="6337471"/>
            <a:ext cx="522140" cy="5221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7"/>
          <p:cNvPicPr>
            <a:picLocks noChangeAspect="1"/>
          </p:cNvPicPr>
          <p:nvPr userDrawn="1"/>
        </p:nvPicPr>
        <p:blipFill>
          <a:blip r:embed="rId14" cstate="print"/>
          <a:stretch>
            <a:fillRect/>
          </a:stretch>
        </p:blipFill>
        <p:spPr>
          <a:xfrm>
            <a:off x="7963195" y="28869"/>
            <a:ext cx="1152908" cy="733131"/>
          </a:xfrm>
          <a:prstGeom prst="rect">
            <a:avLst/>
          </a:prstGeom>
        </p:spPr>
      </p:pic>
      <p:cxnSp>
        <p:nvCxnSpPr>
          <p:cNvPr id="10" name="Straight Connector 9"/>
          <p:cNvCxnSpPr/>
          <p:nvPr userDrawn="1"/>
        </p:nvCxnSpPr>
        <p:spPr>
          <a:xfrm>
            <a:off x="457200" y="838200"/>
            <a:ext cx="8229600" cy="0"/>
          </a:xfrm>
          <a:prstGeom prst="line">
            <a:avLst/>
          </a:prstGeom>
          <a:ln w="9525"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44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400" b="1" kern="1200">
          <a:solidFill>
            <a:srgbClr val="37609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14.png"/><Relationship Id="rId18" Type="http://schemas.openxmlformats.org/officeDocument/2006/relationships/image" Target="../media/image56.png"/><Relationship Id="rId3" Type="http://schemas.openxmlformats.org/officeDocument/2006/relationships/image" Target="../media/image42.png"/><Relationship Id="rId21" Type="http://schemas.openxmlformats.org/officeDocument/2006/relationships/image" Target="../media/image59.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5.png"/><Relationship Id="rId2" Type="http://schemas.openxmlformats.org/officeDocument/2006/relationships/notesSlide" Target="../notesSlides/notesSlide10.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3.png"/><Relationship Id="rId10" Type="http://schemas.openxmlformats.org/officeDocument/2006/relationships/image" Target="../media/image49.png"/><Relationship Id="rId19" Type="http://schemas.openxmlformats.org/officeDocument/2006/relationships/image" Target="../media/image57.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notesSlide" Target="../notesSlides/notesSlide11.xml"/><Relationship Id="rId16"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5" Type="http://schemas.openxmlformats.org/officeDocument/2006/relationships/image" Target="../media/image7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77.jpe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81.jpeg"/><Relationship Id="rId4" Type="http://schemas.openxmlformats.org/officeDocument/2006/relationships/image" Target="../media/image8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9.xml"/><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381000" y="914400"/>
            <a:ext cx="8229600" cy="2133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b="1" dirty="0" smtClean="0">
                <a:solidFill>
                  <a:schemeClr val="accent1">
                    <a:lumMod val="75000"/>
                  </a:schemeClr>
                </a:solidFill>
              </a:rPr>
              <a:t>An introduction</a:t>
            </a:r>
          </a:p>
        </p:txBody>
      </p:sp>
      <p:pic>
        <p:nvPicPr>
          <p:cNvPr id="3" name="Picture 2"/>
          <p:cNvPicPr>
            <a:picLocks noChangeAspect="1"/>
          </p:cNvPicPr>
          <p:nvPr/>
        </p:nvPicPr>
        <p:blipFill>
          <a:blip r:embed="rId3"/>
          <a:stretch>
            <a:fillRect/>
          </a:stretch>
        </p:blipFill>
        <p:spPr>
          <a:xfrm>
            <a:off x="457200" y="4038600"/>
            <a:ext cx="1872574" cy="2209800"/>
          </a:xfrm>
          <a:prstGeom prst="rect">
            <a:avLst/>
          </a:prstGeom>
        </p:spPr>
      </p:pic>
      <p:sp>
        <p:nvSpPr>
          <p:cNvPr id="4" name="TextBox 3"/>
          <p:cNvSpPr txBox="1"/>
          <p:nvPr/>
        </p:nvSpPr>
        <p:spPr>
          <a:xfrm>
            <a:off x="2590800" y="4038600"/>
            <a:ext cx="6019800" cy="1631216"/>
          </a:xfrm>
          <a:prstGeom prst="rect">
            <a:avLst/>
          </a:prstGeom>
          <a:noFill/>
        </p:spPr>
        <p:txBody>
          <a:bodyPr wrap="square" rtlCol="0">
            <a:spAutoFit/>
          </a:bodyPr>
          <a:lstStyle/>
          <a:p>
            <a:r>
              <a:rPr lang="en-US" sz="2800" dirty="0"/>
              <a:t>i2s Business Solutions </a:t>
            </a:r>
            <a:r>
              <a:rPr lang="en-US" sz="2800" dirty="0" smtClean="0"/>
              <a:t>India Pvt Ltd. </a:t>
            </a:r>
            <a:r>
              <a:rPr lang="en-US" sz="2800" dirty="0"/>
              <a:t> </a:t>
            </a:r>
            <a:r>
              <a:rPr lang="en-US" sz="2400" dirty="0"/>
              <a:t> </a:t>
            </a:r>
            <a:endParaRPr lang="en-US" sz="2400" dirty="0" smtClean="0"/>
          </a:p>
          <a:p>
            <a:endParaRPr lang="en-US" sz="2400" dirty="0"/>
          </a:p>
          <a:p>
            <a:r>
              <a:rPr lang="en-US" sz="2400" dirty="0" smtClean="0"/>
              <a:t>Presented by Krishnaraju, Rajasekhar and Gayathri</a:t>
            </a:r>
            <a:r>
              <a:rPr lang="en-US" dirty="0"/>
              <a:t>  </a:t>
            </a:r>
          </a:p>
        </p:txBody>
      </p:sp>
    </p:spTree>
    <p:extLst>
      <p:ext uri="{BB962C8B-B14F-4D97-AF65-F5344CB8AC3E}">
        <p14:creationId xmlns:p14="http://schemas.microsoft.com/office/powerpoint/2010/main" val="2166838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6200" y="990600"/>
            <a:ext cx="8991600" cy="2514602"/>
            <a:chOff x="76200" y="990600"/>
            <a:chExt cx="8991600" cy="2514602"/>
          </a:xfrm>
        </p:grpSpPr>
        <p:sp>
          <p:nvSpPr>
            <p:cNvPr id="4" name="Rounded Rectangle 3"/>
            <p:cNvSpPr/>
            <p:nvPr/>
          </p:nvSpPr>
          <p:spPr>
            <a:xfrm>
              <a:off x="76200" y="990600"/>
              <a:ext cx="8991600" cy="2514600"/>
            </a:xfrm>
            <a:prstGeom prst="roundRect">
              <a:avLst>
                <a:gd name="adj" fmla="val 383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ound Same Side Corner Rectangle 1"/>
            <p:cNvSpPr/>
            <p:nvPr/>
          </p:nvSpPr>
          <p:spPr>
            <a:xfrm rot="16200000">
              <a:off x="-761999" y="1828801"/>
              <a:ext cx="2514602" cy="838199"/>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rot="16200000">
              <a:off x="-467058" y="1996166"/>
              <a:ext cx="1823693" cy="584775"/>
            </a:xfrm>
            <a:prstGeom prst="rect">
              <a:avLst/>
            </a:prstGeom>
            <a:noFill/>
          </p:spPr>
          <p:txBody>
            <a:bodyPr wrap="square" rtlCol="0">
              <a:spAutoFit/>
            </a:bodyPr>
            <a:lstStyle>
              <a:defPPr>
                <a:defRPr lang="en-US"/>
              </a:defPPr>
              <a:lvl1pPr>
                <a:defRPr sz="2400" b="1">
                  <a:solidFill>
                    <a:schemeClr val="bg1">
                      <a:lumMod val="50000"/>
                    </a:schemeClr>
                  </a:solidFill>
                  <a:latin typeface="+mj-lt"/>
                  <a:ea typeface="+mj-ea"/>
                  <a:cs typeface="+mj-cs"/>
                </a:defRPr>
              </a:lvl1pPr>
            </a:lstStyle>
            <a:p>
              <a:pPr algn="ctr"/>
              <a:r>
                <a:rPr lang="en-US" sz="3200" dirty="0" smtClean="0">
                  <a:solidFill>
                    <a:schemeClr val="bg1"/>
                  </a:solidFill>
                </a:rPr>
                <a:t>Telecom</a:t>
              </a:r>
              <a:endParaRPr lang="en-US" sz="3200" dirty="0">
                <a:solidFill>
                  <a:schemeClr val="bg1"/>
                </a:solidFill>
              </a:endParaRPr>
            </a:p>
          </p:txBody>
        </p:sp>
      </p:grpSp>
      <p:sp>
        <p:nvSpPr>
          <p:cNvPr id="22" name="Title 1"/>
          <p:cNvSpPr txBox="1">
            <a:spLocks/>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1">
                    <a:lumMod val="75000"/>
                  </a:schemeClr>
                </a:solidFill>
              </a:rPr>
              <a:t>Our clients by Industry domains</a:t>
            </a:r>
            <a:endParaRPr lang="en-US" b="1" dirty="0">
              <a:solidFill>
                <a:schemeClr val="accent1">
                  <a:lumMod val="75000"/>
                </a:schemeClr>
              </a:solidFill>
            </a:endParaRPr>
          </a:p>
        </p:txBody>
      </p:sp>
      <p:sp>
        <p:nvSpPr>
          <p:cNvPr id="44" name="TextBox 43"/>
          <p:cNvSpPr txBox="1"/>
          <p:nvPr/>
        </p:nvSpPr>
        <p:spPr>
          <a:xfrm rot="16200000">
            <a:off x="-442234" y="4734259"/>
            <a:ext cx="1823693" cy="584775"/>
          </a:xfrm>
          <a:prstGeom prst="rect">
            <a:avLst/>
          </a:prstGeom>
          <a:noFill/>
        </p:spPr>
        <p:txBody>
          <a:bodyPr wrap="square" rtlCol="0">
            <a:spAutoFit/>
          </a:bodyPr>
          <a:lstStyle>
            <a:defPPr>
              <a:defRPr lang="en-US"/>
            </a:defPPr>
            <a:lvl1pPr>
              <a:defRPr sz="2400" b="1">
                <a:solidFill>
                  <a:schemeClr val="bg1">
                    <a:lumMod val="50000"/>
                  </a:schemeClr>
                </a:solidFill>
                <a:latin typeface="+mj-lt"/>
                <a:ea typeface="+mj-ea"/>
                <a:cs typeface="+mj-cs"/>
              </a:defRPr>
            </a:lvl1pPr>
          </a:lstStyle>
          <a:p>
            <a:pPr algn="ctr"/>
            <a:r>
              <a:rPr lang="en-US" sz="3200" dirty="0">
                <a:solidFill>
                  <a:schemeClr val="bg1"/>
                </a:solidFill>
              </a:rPr>
              <a:t>Banking</a:t>
            </a:r>
          </a:p>
        </p:txBody>
      </p:sp>
      <p:sp>
        <p:nvSpPr>
          <p:cNvPr id="46" name="Rounded Rectangle 45"/>
          <p:cNvSpPr/>
          <p:nvPr/>
        </p:nvSpPr>
        <p:spPr>
          <a:xfrm>
            <a:off x="76200" y="3733800"/>
            <a:ext cx="8991600" cy="2514600"/>
          </a:xfrm>
          <a:prstGeom prst="roundRect">
            <a:avLst>
              <a:gd name="adj" fmla="val 383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rot="5400000">
            <a:off x="7391399" y="4572002"/>
            <a:ext cx="2514602" cy="838199"/>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rot="5400000">
            <a:off x="7441912" y="4698713"/>
            <a:ext cx="2514602" cy="584776"/>
          </a:xfrm>
          <a:prstGeom prst="rect">
            <a:avLst/>
          </a:prstGeom>
          <a:noFill/>
        </p:spPr>
        <p:txBody>
          <a:bodyPr wrap="square" rtlCol="0">
            <a:spAutoFit/>
          </a:bodyPr>
          <a:lstStyle>
            <a:defPPr>
              <a:defRPr lang="en-US"/>
            </a:defPPr>
            <a:lvl1pPr>
              <a:defRPr sz="2400" b="1">
                <a:solidFill>
                  <a:schemeClr val="bg1">
                    <a:lumMod val="50000"/>
                  </a:schemeClr>
                </a:solidFill>
                <a:latin typeface="+mj-lt"/>
                <a:ea typeface="+mj-ea"/>
                <a:cs typeface="+mj-cs"/>
              </a:defRPr>
            </a:lvl1pPr>
          </a:lstStyle>
          <a:p>
            <a:pPr algn="ctr"/>
            <a:r>
              <a:rPr lang="en-US" sz="3200" dirty="0" smtClean="0">
                <a:solidFill>
                  <a:schemeClr val="bg1"/>
                </a:solidFill>
              </a:rPr>
              <a:t>Public Sector</a:t>
            </a:r>
            <a:endParaRPr lang="en-US" sz="3200" dirty="0">
              <a:solidFill>
                <a:schemeClr val="bg1"/>
              </a:solidFill>
            </a:endParaRPr>
          </a:p>
        </p:txBody>
      </p:sp>
      <p:pic>
        <p:nvPicPr>
          <p:cNvPr id="3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143000"/>
            <a:ext cx="709679" cy="6960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6300" y="1126067"/>
            <a:ext cx="1621405" cy="5678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2708920"/>
            <a:ext cx="1803071" cy="5682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13192" y="2060848"/>
            <a:ext cx="998568" cy="4047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2"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1400" y="1066800"/>
            <a:ext cx="1414818" cy="7636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3"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80" y="1916832"/>
            <a:ext cx="2027767" cy="6308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5"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5856" y="1916832"/>
            <a:ext cx="1533479" cy="5618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9" name="Picture 11"/>
          <p:cNvPicPr>
            <a:picLocks noChangeAspect="1" noChangeArrowheads="1"/>
          </p:cNvPicPr>
          <p:nvPr/>
        </p:nvPicPr>
        <p:blipFill rotWithShape="1">
          <a:blip r:embed="rId10">
            <a:extLst>
              <a:ext uri="{28A0092B-C50C-407E-A947-70E740481C1C}">
                <a14:useLocalDpi xmlns:a14="http://schemas.microsoft.com/office/drawing/2010/main" val="0"/>
              </a:ext>
            </a:extLst>
          </a:blip>
          <a:srcRect t="28622" b="28089"/>
          <a:stretch/>
        </p:blipFill>
        <p:spPr bwMode="auto">
          <a:xfrm>
            <a:off x="7524328" y="1844824"/>
            <a:ext cx="1267050" cy="5403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736" y="3933056"/>
            <a:ext cx="979896" cy="9081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 name="Picture 1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5536" y="3933056"/>
            <a:ext cx="1101984" cy="7563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2"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1960" y="5301208"/>
            <a:ext cx="2234140" cy="6318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3"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4005064"/>
            <a:ext cx="1371600" cy="552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4"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3568" y="5085184"/>
            <a:ext cx="815914" cy="8603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5"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7744" y="5229200"/>
            <a:ext cx="1769016" cy="696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4"/>
          <p:cNvPicPr>
            <a:picLocks noChangeAspect="1"/>
          </p:cNvPicPr>
          <p:nvPr/>
        </p:nvPicPr>
        <p:blipFill>
          <a:blip r:embed="rId17"/>
          <a:stretch>
            <a:fillRect/>
          </a:stretch>
        </p:blipFill>
        <p:spPr>
          <a:xfrm>
            <a:off x="6948264" y="5013176"/>
            <a:ext cx="891334" cy="936104"/>
          </a:xfrm>
          <a:prstGeom prst="rect">
            <a:avLst/>
          </a:prstGeom>
        </p:spPr>
      </p:pic>
      <p:pic>
        <p:nvPicPr>
          <p:cNvPr id="7" name="Picture 6"/>
          <p:cNvPicPr>
            <a:picLocks noChangeAspect="1"/>
          </p:cNvPicPr>
          <p:nvPr/>
        </p:nvPicPr>
        <p:blipFill>
          <a:blip r:embed="rId18"/>
          <a:stretch>
            <a:fillRect/>
          </a:stretch>
        </p:blipFill>
        <p:spPr>
          <a:xfrm>
            <a:off x="3419872" y="2636912"/>
            <a:ext cx="1440160" cy="704378"/>
          </a:xfrm>
          <a:prstGeom prst="rect">
            <a:avLst/>
          </a:prstGeom>
        </p:spPr>
      </p:pic>
      <p:pic>
        <p:nvPicPr>
          <p:cNvPr id="8" name="Picture 7"/>
          <p:cNvPicPr>
            <a:picLocks noChangeAspect="1"/>
          </p:cNvPicPr>
          <p:nvPr/>
        </p:nvPicPr>
        <p:blipFill>
          <a:blip r:embed="rId19"/>
          <a:stretch>
            <a:fillRect/>
          </a:stretch>
        </p:blipFill>
        <p:spPr>
          <a:xfrm>
            <a:off x="5148064" y="1124744"/>
            <a:ext cx="1795399" cy="648072"/>
          </a:xfrm>
          <a:prstGeom prst="rect">
            <a:avLst/>
          </a:prstGeom>
        </p:spPr>
      </p:pic>
      <p:pic>
        <p:nvPicPr>
          <p:cNvPr id="9" name="Picture 8"/>
          <p:cNvPicPr>
            <a:picLocks noChangeAspect="1"/>
          </p:cNvPicPr>
          <p:nvPr/>
        </p:nvPicPr>
        <p:blipFill>
          <a:blip r:embed="rId20"/>
          <a:stretch>
            <a:fillRect/>
          </a:stretch>
        </p:blipFill>
        <p:spPr>
          <a:xfrm>
            <a:off x="7524328" y="2564904"/>
            <a:ext cx="1148747" cy="689248"/>
          </a:xfrm>
          <a:prstGeom prst="rect">
            <a:avLst/>
          </a:prstGeom>
        </p:spPr>
      </p:pic>
      <p:pic>
        <p:nvPicPr>
          <p:cNvPr id="10" name="Picture 9"/>
          <p:cNvPicPr>
            <a:picLocks noChangeAspect="1"/>
          </p:cNvPicPr>
          <p:nvPr/>
        </p:nvPicPr>
        <p:blipFill>
          <a:blip r:embed="rId21"/>
          <a:stretch>
            <a:fillRect/>
          </a:stretch>
        </p:blipFill>
        <p:spPr>
          <a:xfrm>
            <a:off x="1934263" y="2659732"/>
            <a:ext cx="837537" cy="841276"/>
          </a:xfrm>
          <a:prstGeom prst="rect">
            <a:avLst/>
          </a:prstGeom>
        </p:spPr>
      </p:pic>
      <p:pic>
        <p:nvPicPr>
          <p:cNvPr id="30" name="Picture 29"/>
          <p:cNvPicPr>
            <a:picLocks noChangeAspect="1"/>
          </p:cNvPicPr>
          <p:nvPr/>
        </p:nvPicPr>
        <p:blipFill rotWithShape="1">
          <a:blip r:embed="rId22"/>
          <a:srcRect l="56003"/>
          <a:stretch/>
        </p:blipFill>
        <p:spPr>
          <a:xfrm>
            <a:off x="5436096" y="4005064"/>
            <a:ext cx="2641133" cy="626616"/>
          </a:xfrm>
          <a:prstGeom prst="rect">
            <a:avLst/>
          </a:prstGeom>
        </p:spPr>
      </p:pic>
    </p:spTree>
    <p:extLst>
      <p:ext uri="{BB962C8B-B14F-4D97-AF65-F5344CB8AC3E}">
        <p14:creationId xmlns:p14="http://schemas.microsoft.com/office/powerpoint/2010/main" val="1094128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6200" y="990600"/>
            <a:ext cx="8991600" cy="2514602"/>
            <a:chOff x="76200" y="990600"/>
            <a:chExt cx="8991600" cy="2514602"/>
          </a:xfrm>
        </p:grpSpPr>
        <p:sp>
          <p:nvSpPr>
            <p:cNvPr id="4" name="Rounded Rectangle 3"/>
            <p:cNvSpPr/>
            <p:nvPr/>
          </p:nvSpPr>
          <p:spPr>
            <a:xfrm>
              <a:off x="76200" y="990600"/>
              <a:ext cx="8991600" cy="2514600"/>
            </a:xfrm>
            <a:prstGeom prst="roundRect">
              <a:avLst>
                <a:gd name="adj" fmla="val 383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ound Same Side Corner Rectangle 1"/>
            <p:cNvSpPr/>
            <p:nvPr/>
          </p:nvSpPr>
          <p:spPr>
            <a:xfrm rot="16200000">
              <a:off x="-761999" y="1828801"/>
              <a:ext cx="2514602" cy="838199"/>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rot="16200000">
              <a:off x="-812512" y="1955513"/>
              <a:ext cx="2514601" cy="584776"/>
            </a:xfrm>
            <a:prstGeom prst="rect">
              <a:avLst/>
            </a:prstGeom>
            <a:noFill/>
          </p:spPr>
          <p:txBody>
            <a:bodyPr wrap="square" rtlCol="0">
              <a:spAutoFit/>
            </a:bodyPr>
            <a:lstStyle>
              <a:defPPr>
                <a:defRPr lang="en-US"/>
              </a:defPPr>
              <a:lvl1pPr>
                <a:defRPr sz="2400" b="1">
                  <a:solidFill>
                    <a:schemeClr val="bg1">
                      <a:lumMod val="50000"/>
                    </a:schemeClr>
                  </a:solidFill>
                  <a:latin typeface="+mj-lt"/>
                  <a:ea typeface="+mj-ea"/>
                  <a:cs typeface="+mj-cs"/>
                </a:defRPr>
              </a:lvl1pPr>
            </a:lstStyle>
            <a:p>
              <a:pPr algn="ctr"/>
              <a:r>
                <a:rPr lang="en-US" sz="3200" dirty="0" smtClean="0">
                  <a:solidFill>
                    <a:schemeClr val="bg1"/>
                  </a:solidFill>
                </a:rPr>
                <a:t>Healthcare</a:t>
              </a:r>
              <a:endParaRPr lang="en-US" sz="3200" dirty="0">
                <a:solidFill>
                  <a:schemeClr val="bg1"/>
                </a:solidFill>
              </a:endParaRPr>
            </a:p>
          </p:txBody>
        </p:sp>
      </p:grpSp>
      <p:sp>
        <p:nvSpPr>
          <p:cNvPr id="22" name="Title 1"/>
          <p:cNvSpPr txBox="1">
            <a:spLocks/>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1">
                    <a:lumMod val="75000"/>
                  </a:schemeClr>
                </a:solidFill>
              </a:rPr>
              <a:t>Our clients by Industry domains</a:t>
            </a:r>
            <a:endParaRPr lang="en-US" b="1" dirty="0">
              <a:solidFill>
                <a:schemeClr val="accent1">
                  <a:lumMod val="75000"/>
                </a:schemeClr>
              </a:solidFill>
            </a:endParaRPr>
          </a:p>
        </p:txBody>
      </p:sp>
      <p:sp>
        <p:nvSpPr>
          <p:cNvPr id="46" name="Rounded Rectangle 45"/>
          <p:cNvSpPr/>
          <p:nvPr/>
        </p:nvSpPr>
        <p:spPr>
          <a:xfrm>
            <a:off x="76200" y="3733800"/>
            <a:ext cx="8991600" cy="2514600"/>
          </a:xfrm>
          <a:prstGeom prst="roundRect">
            <a:avLst>
              <a:gd name="adj" fmla="val 383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rot="5400000">
            <a:off x="7391399" y="4572002"/>
            <a:ext cx="2514602" cy="838199"/>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rot="5400000">
            <a:off x="7441911" y="4698713"/>
            <a:ext cx="2514601" cy="584775"/>
          </a:xfrm>
          <a:prstGeom prst="rect">
            <a:avLst/>
          </a:prstGeom>
          <a:noFill/>
        </p:spPr>
        <p:txBody>
          <a:bodyPr wrap="square" rtlCol="0">
            <a:spAutoFit/>
          </a:bodyPr>
          <a:lstStyle>
            <a:defPPr>
              <a:defRPr lang="en-US"/>
            </a:defPPr>
            <a:lvl1pPr>
              <a:defRPr sz="2400" b="1">
                <a:solidFill>
                  <a:schemeClr val="bg1">
                    <a:lumMod val="50000"/>
                  </a:schemeClr>
                </a:solidFill>
                <a:latin typeface="+mj-lt"/>
                <a:ea typeface="+mj-ea"/>
                <a:cs typeface="+mj-cs"/>
              </a:defRPr>
            </a:lvl1pPr>
          </a:lstStyle>
          <a:p>
            <a:pPr algn="ctr"/>
            <a:r>
              <a:rPr lang="en-US" sz="3200" dirty="0" smtClean="0">
                <a:solidFill>
                  <a:schemeClr val="bg1"/>
                </a:solidFill>
              </a:rPr>
              <a:t>and more</a:t>
            </a:r>
            <a:endParaRPr lang="en-US" sz="3200" dirty="0">
              <a:solidFill>
                <a:schemeClr val="bg1"/>
              </a:solidFill>
            </a:endParaRPr>
          </a:p>
        </p:txBody>
      </p:sp>
      <p:pic>
        <p:nvPicPr>
          <p:cNvPr id="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4999" y="1371600"/>
            <a:ext cx="1598645" cy="121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1447800"/>
            <a:ext cx="1901707" cy="99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886200"/>
            <a:ext cx="762000" cy="76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6447" y="4533467"/>
            <a:ext cx="1068753" cy="8005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953000"/>
            <a:ext cx="2042089" cy="7147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3"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8064" y="4725144"/>
            <a:ext cx="16002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7200" y="4500014"/>
            <a:ext cx="1579418" cy="5291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0"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96000" y="5571112"/>
            <a:ext cx="1413750" cy="5248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2400" y="3810000"/>
            <a:ext cx="1084943" cy="60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2"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3886200"/>
            <a:ext cx="1619250" cy="60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3"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400" y="3886200"/>
            <a:ext cx="1104900" cy="571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4"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5410200"/>
            <a:ext cx="1253041" cy="721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5"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81800" y="3962400"/>
            <a:ext cx="1247775"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6"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638800"/>
            <a:ext cx="2780147" cy="5867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7"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0400" y="4648200"/>
            <a:ext cx="796050" cy="796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4"/>
          <p:cNvPicPr>
            <a:picLocks noChangeAspect="1"/>
          </p:cNvPicPr>
          <p:nvPr/>
        </p:nvPicPr>
        <p:blipFill>
          <a:blip r:embed="rId18"/>
          <a:stretch>
            <a:fillRect/>
          </a:stretch>
        </p:blipFill>
        <p:spPr>
          <a:xfrm>
            <a:off x="3491880" y="4725144"/>
            <a:ext cx="1368152" cy="262758"/>
          </a:xfrm>
          <a:prstGeom prst="rect">
            <a:avLst/>
          </a:prstGeom>
        </p:spPr>
      </p:pic>
    </p:spTree>
    <p:extLst>
      <p:ext uri="{BB962C8B-B14F-4D97-AF65-F5344CB8AC3E}">
        <p14:creationId xmlns:p14="http://schemas.microsoft.com/office/powerpoint/2010/main" val="2462198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1">
                    <a:lumMod val="75000"/>
                  </a:schemeClr>
                </a:solidFill>
              </a:rPr>
              <a:t>Case Study (BPM)</a:t>
            </a:r>
            <a:endParaRPr lang="en-US" b="1" dirty="0">
              <a:solidFill>
                <a:schemeClr val="accent1">
                  <a:lumMod val="75000"/>
                </a:schemeClr>
              </a:solidFill>
            </a:endParaRPr>
          </a:p>
        </p:txBody>
      </p:sp>
      <p:sp>
        <p:nvSpPr>
          <p:cNvPr id="6" name="Text Box 5"/>
          <p:cNvSpPr txBox="1">
            <a:spLocks noChangeArrowheads="1"/>
          </p:cNvSpPr>
          <p:nvPr/>
        </p:nvSpPr>
        <p:spPr bwMode="auto">
          <a:xfrm>
            <a:off x="38100" y="6351588"/>
            <a:ext cx="457200"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Content Placeholder 10"/>
          <p:cNvSpPr>
            <a:spLocks noGrp="1"/>
          </p:cNvSpPr>
          <p:nvPr>
            <p:ph idx="1"/>
          </p:nvPr>
        </p:nvSpPr>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Business Scenario:</a:t>
            </a:r>
          </a:p>
          <a:p>
            <a:pPr marL="0" indent="0">
              <a:buNone/>
            </a:pPr>
            <a:r>
              <a:rPr lang="en-IN" dirty="0">
                <a:latin typeface="Times New Roman" panose="02020603050405020304" pitchFamily="18" charset="0"/>
                <a:cs typeface="Times New Roman" panose="02020603050405020304" pitchFamily="18" charset="0"/>
              </a:rPr>
              <a:t>Sales happens manually by visiting the customer premise or organisation. Sales information system provides the provisioning of customer order by providing incremental order information by obtaining formal approvals from respective departments for initiating the order there by delaying the order processing and also impact the revenue generation on the sales.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This was trigger point, where order processing invocation system was proposed to automate the interaction and workflow management in order to avoid any delays with approval process and enhance the customer satisfaction and revenue management.</a:t>
            </a:r>
          </a:p>
          <a:p>
            <a:endParaRPr lang="en-US" dirty="0"/>
          </a:p>
        </p:txBody>
      </p:sp>
    </p:spTree>
    <p:extLst>
      <p:ext uri="{BB962C8B-B14F-4D97-AF65-F5344CB8AC3E}">
        <p14:creationId xmlns:p14="http://schemas.microsoft.com/office/powerpoint/2010/main" val="711082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1">
                    <a:lumMod val="75000"/>
                  </a:schemeClr>
                </a:solidFill>
              </a:rPr>
              <a:t>Case Study (BPM)</a:t>
            </a:r>
            <a:endParaRPr lang="en-US" b="1" dirty="0">
              <a:solidFill>
                <a:schemeClr val="accent1">
                  <a:lumMod val="75000"/>
                </a:schemeClr>
              </a:solidFill>
            </a:endParaRPr>
          </a:p>
        </p:txBody>
      </p:sp>
      <p:sp>
        <p:nvSpPr>
          <p:cNvPr id="6" name="Text Box 5"/>
          <p:cNvSpPr txBox="1">
            <a:spLocks noChangeArrowheads="1"/>
          </p:cNvSpPr>
          <p:nvPr/>
        </p:nvSpPr>
        <p:spPr bwMode="auto">
          <a:xfrm>
            <a:off x="38100" y="6351588"/>
            <a:ext cx="457200"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Content Placeholder 10"/>
          <p:cNvSpPr>
            <a:spLocks noGrp="1"/>
          </p:cNvSpPr>
          <p:nvPr>
            <p:ph idx="1"/>
          </p:nvPr>
        </p:nvSpPr>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Demo Scenario:</a:t>
            </a:r>
          </a:p>
          <a:p>
            <a:pPr marL="0" indent="0">
              <a:buNone/>
            </a:pPr>
            <a:r>
              <a:rPr lang="en-IN" dirty="0">
                <a:latin typeface="Times New Roman" panose="02020603050405020304" pitchFamily="18" charset="0"/>
                <a:cs typeface="Times New Roman" panose="02020603050405020304" pitchFamily="18" charset="0"/>
              </a:rPr>
              <a:t>Demo Mainly focus on the credit evaluation process during the initiation of the order management system which happens in existing CRM application with integration with BPM.</a:t>
            </a:r>
          </a:p>
          <a:p>
            <a:pPr>
              <a:buAutoNum type="arabicPeriod"/>
            </a:pPr>
            <a:r>
              <a:rPr lang="en-IN" dirty="0">
                <a:latin typeface="Times New Roman" panose="02020603050405020304" pitchFamily="18" charset="0"/>
                <a:cs typeface="Times New Roman" panose="02020603050405020304" pitchFamily="18" charset="0"/>
              </a:rPr>
              <a:t>Check for Customer eligibility for buying the Product, system will trigger the notification as a workflow management to Supervisor for approval process. Upon successful approval order is placed.</a:t>
            </a:r>
          </a:p>
          <a:p>
            <a:pPr>
              <a:buAutoNum type="arabicPeriod"/>
            </a:pPr>
            <a:r>
              <a:rPr lang="en-IN" dirty="0">
                <a:latin typeface="Times New Roman" panose="02020603050405020304" pitchFamily="18" charset="0"/>
                <a:cs typeface="Times New Roman" panose="02020603050405020304" pitchFamily="18" charset="0"/>
              </a:rPr>
              <a:t>Customer request for sales person to provision the amendments for the delay in taking the decision to purchase a particular product.</a:t>
            </a:r>
          </a:p>
          <a:p>
            <a:pPr marL="0" indent="0">
              <a:buNone/>
            </a:pP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85232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Experience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45922914"/>
              </p:ext>
            </p:extLst>
          </p:nvPr>
        </p:nvGraphicFramePr>
        <p:xfrm>
          <a:off x="381000" y="914400"/>
          <a:ext cx="8305800" cy="4662696"/>
        </p:xfrm>
        <a:graphic>
          <a:graphicData uri="http://schemas.openxmlformats.org/drawingml/2006/table">
            <a:tbl>
              <a:tblPr firstRow="1" bandRow="1">
                <a:tableStyleId>{5C22544A-7EE6-4342-B048-85BDC9FD1C3A}</a:tableStyleId>
              </a:tblPr>
              <a:tblGrid>
                <a:gridCol w="1384300"/>
                <a:gridCol w="1235064"/>
                <a:gridCol w="1190636"/>
                <a:gridCol w="1447800"/>
                <a:gridCol w="1371600"/>
                <a:gridCol w="1676400"/>
              </a:tblGrid>
              <a:tr h="370840">
                <a:tc>
                  <a:txBody>
                    <a:bodyPr/>
                    <a:lstStyle/>
                    <a:p>
                      <a:r>
                        <a:rPr lang="en-US" sz="1800" dirty="0" smtClean="0"/>
                        <a:t>Systems</a:t>
                      </a:r>
                      <a:endParaRPr lang="en-US" sz="1800" dirty="0"/>
                    </a:p>
                  </a:txBody>
                  <a:tcPr/>
                </a:tc>
                <a:tc>
                  <a:txBody>
                    <a:bodyPr/>
                    <a:lstStyle/>
                    <a:p>
                      <a:r>
                        <a:rPr lang="en-US" sz="1800" dirty="0" smtClean="0"/>
                        <a:t>Analytics &amp; IM</a:t>
                      </a:r>
                      <a:endParaRPr lang="en-US" sz="1800" dirty="0"/>
                    </a:p>
                  </a:txBody>
                  <a:tcPr/>
                </a:tc>
                <a:tc>
                  <a:txBody>
                    <a:bodyPr/>
                    <a:lstStyle/>
                    <a:p>
                      <a:r>
                        <a:rPr lang="en-US" sz="1800" dirty="0" smtClean="0"/>
                        <a:t>Cloud</a:t>
                      </a:r>
                      <a:endParaRPr lang="en-US" sz="1800" dirty="0"/>
                    </a:p>
                  </a:txBody>
                  <a:tcPr/>
                </a:tc>
                <a:tc>
                  <a:txBody>
                    <a:bodyPr/>
                    <a:lstStyle/>
                    <a:p>
                      <a:r>
                        <a:rPr lang="en-US" sz="1800" dirty="0" smtClean="0"/>
                        <a:t>EMM</a:t>
                      </a:r>
                      <a:endParaRPr lang="en-US" sz="1800" dirty="0"/>
                    </a:p>
                  </a:txBody>
                  <a:tcPr/>
                </a:tc>
                <a:tc>
                  <a:txBody>
                    <a:bodyPr/>
                    <a:lstStyle/>
                    <a:p>
                      <a:r>
                        <a:rPr lang="en-US" sz="1800" dirty="0" smtClean="0"/>
                        <a:t>Commerce</a:t>
                      </a:r>
                      <a:endParaRPr lang="en-US" sz="1800" dirty="0"/>
                    </a:p>
                  </a:txBody>
                  <a:tcPr/>
                </a:tc>
                <a:tc>
                  <a:txBody>
                    <a:bodyPr/>
                    <a:lstStyle/>
                    <a:p>
                      <a:r>
                        <a:rPr lang="en-US" sz="1800" dirty="0" smtClean="0"/>
                        <a:t>Security</a:t>
                      </a:r>
                      <a:endParaRPr lang="en-US" sz="1800" dirty="0"/>
                    </a:p>
                  </a:txBody>
                  <a:tcPr/>
                </a:tc>
              </a:tr>
              <a:tr h="578376">
                <a:tc>
                  <a:txBody>
                    <a:bodyPr/>
                    <a:lstStyle/>
                    <a:p>
                      <a:r>
                        <a:rPr lang="en-US" sz="1400" dirty="0" smtClean="0">
                          <a:solidFill>
                            <a:schemeClr val="bg1"/>
                          </a:solidFill>
                        </a:rPr>
                        <a:t>Application Platform</a:t>
                      </a:r>
                    </a:p>
                  </a:txBody>
                  <a:tcPr>
                    <a:solidFill>
                      <a:schemeClr val="tx2">
                        <a:lumMod val="75000"/>
                      </a:schemeClr>
                    </a:solidFill>
                  </a:tcPr>
                </a:tc>
                <a:tc>
                  <a:txBody>
                    <a:bodyPr/>
                    <a:lstStyle/>
                    <a:p>
                      <a:r>
                        <a:rPr lang="en-US" sz="1400" dirty="0" smtClean="0"/>
                        <a:t>BI</a:t>
                      </a:r>
                    </a:p>
                    <a:p>
                      <a:endParaRPr lang="en-US" sz="1400" dirty="0"/>
                    </a:p>
                  </a:txBody>
                  <a:tcPr>
                    <a:solidFill>
                      <a:srgbClr val="558ED5"/>
                    </a:solidFill>
                  </a:tcPr>
                </a:tc>
                <a:tc>
                  <a:txBody>
                    <a:bodyPr/>
                    <a:lstStyle/>
                    <a:p>
                      <a:r>
                        <a:rPr lang="en-US" sz="1400" dirty="0" smtClean="0"/>
                        <a:t>Cloud &amp; IT Optimization</a:t>
                      </a:r>
                    </a:p>
                  </a:txBody>
                  <a:tcPr>
                    <a:solidFill>
                      <a:srgbClr val="8EB4E3"/>
                    </a:solidFill>
                  </a:tcPr>
                </a:tc>
                <a:tc>
                  <a:txBody>
                    <a:bodyPr/>
                    <a:lstStyle/>
                    <a:p>
                      <a:r>
                        <a:rPr lang="en-US" sz="1400" dirty="0" smtClean="0"/>
                        <a:t>Customer Analytics</a:t>
                      </a:r>
                    </a:p>
                  </a:txBody>
                  <a:tcPr>
                    <a:solidFill>
                      <a:srgbClr val="558ED5"/>
                    </a:solidFill>
                  </a:tcPr>
                </a:tc>
                <a:tc>
                  <a:txBody>
                    <a:bodyPr/>
                    <a:lstStyle/>
                    <a:p>
                      <a:r>
                        <a:rPr lang="en-US" sz="1400" dirty="0" smtClean="0"/>
                        <a:t>B2B commerce</a:t>
                      </a:r>
                    </a:p>
                  </a:txBody>
                  <a:tcPr>
                    <a:solidFill>
                      <a:schemeClr val="tx2">
                        <a:lumMod val="60000"/>
                        <a:lumOff val="40000"/>
                      </a:schemeClr>
                    </a:solidFill>
                  </a:tcPr>
                </a:tc>
                <a:tc>
                  <a:txBody>
                    <a:bodyPr/>
                    <a:lstStyle/>
                    <a:p>
                      <a:r>
                        <a:rPr lang="en-US" sz="1400" dirty="0" smtClean="0"/>
                        <a:t>Advanced fraud protection</a:t>
                      </a:r>
                    </a:p>
                  </a:txBody>
                  <a:tcPr>
                    <a:solidFill>
                      <a:schemeClr val="tx2">
                        <a:lumMod val="40000"/>
                        <a:lumOff val="60000"/>
                      </a:schemeClr>
                    </a:solidFill>
                  </a:tcPr>
                </a:tc>
              </a:tr>
              <a:tr h="370840">
                <a:tc>
                  <a:txBody>
                    <a:bodyPr/>
                    <a:lstStyle/>
                    <a:p>
                      <a:r>
                        <a:rPr lang="en-US" sz="1400" dirty="0" smtClean="0">
                          <a:solidFill>
                            <a:schemeClr val="bg1"/>
                          </a:solidFill>
                        </a:rPr>
                        <a:t>IT Service Management</a:t>
                      </a:r>
                    </a:p>
                  </a:txBody>
                  <a:tcPr>
                    <a:solidFill>
                      <a:schemeClr val="tx2">
                        <a:lumMod val="75000"/>
                      </a:schemeClr>
                    </a:solidFill>
                  </a:tcPr>
                </a:tc>
                <a:tc>
                  <a:txBody>
                    <a:bodyPr/>
                    <a:lstStyle/>
                    <a:p>
                      <a:r>
                        <a:rPr lang="en-US" sz="1400" dirty="0" smtClean="0"/>
                        <a:t>Performance Management</a:t>
                      </a:r>
                    </a:p>
                  </a:txBody>
                  <a:tcPr>
                    <a:solidFill>
                      <a:srgbClr val="558E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rPr>
                        <a:t>DevOps</a:t>
                      </a:r>
                    </a:p>
                    <a:p>
                      <a:endParaRPr lang="en-US" sz="1400" kern="1200" dirty="0">
                        <a:solidFill>
                          <a:srgbClr val="FFFFFF"/>
                        </a:solidFill>
                        <a:latin typeface="+mn-lt"/>
                        <a:ea typeface="+mn-ea"/>
                        <a:cs typeface="+mn-cs"/>
                      </a:endParaRPr>
                    </a:p>
                  </a:txBody>
                  <a:tcPr>
                    <a:solidFill>
                      <a:schemeClr val="tx2">
                        <a:lumMod val="75000"/>
                      </a:schemeClr>
                    </a:solidFill>
                  </a:tcPr>
                </a:tc>
                <a:tc>
                  <a:txBody>
                    <a:bodyPr/>
                    <a:lstStyle/>
                    <a:p>
                      <a:r>
                        <a:rPr lang="en-US" sz="1400" dirty="0" smtClean="0"/>
                        <a:t>Digital Marketing</a:t>
                      </a:r>
                      <a:endParaRPr lang="en-US" sz="1400" dirty="0"/>
                    </a:p>
                  </a:txBody>
                  <a:tcPr>
                    <a:solidFill>
                      <a:srgbClr val="558ED5"/>
                    </a:solidFill>
                  </a:tcPr>
                </a:tc>
                <a:tc>
                  <a:txBody>
                    <a:bodyPr/>
                    <a:lstStyle/>
                    <a:p>
                      <a:r>
                        <a:rPr lang="en-US" sz="1400" dirty="0" smtClean="0"/>
                        <a:t>B2C commerce</a:t>
                      </a:r>
                    </a:p>
                  </a:txBody>
                  <a:tcPr>
                    <a:solidFill>
                      <a:schemeClr val="tx2">
                        <a:lumMod val="40000"/>
                        <a:lumOff val="60000"/>
                      </a:schemeClr>
                    </a:solidFill>
                  </a:tcPr>
                </a:tc>
                <a:tc>
                  <a:txBody>
                    <a:bodyPr/>
                    <a:lstStyle/>
                    <a:p>
                      <a:r>
                        <a:rPr lang="en-US" sz="1400" dirty="0" smtClean="0"/>
                        <a:t>Application security</a:t>
                      </a:r>
                    </a:p>
                    <a:p>
                      <a:endParaRPr lang="en-US" sz="1400" dirty="0" smtClean="0"/>
                    </a:p>
                  </a:txBody>
                  <a:tcPr>
                    <a:solidFill>
                      <a:schemeClr val="tx2">
                        <a:lumMod val="40000"/>
                        <a:lumOff val="60000"/>
                      </a:schemeClr>
                    </a:solidFill>
                  </a:tcPr>
                </a:tc>
              </a:tr>
              <a:tr h="720472">
                <a:tc>
                  <a:txBody>
                    <a:bodyPr/>
                    <a:lstStyle/>
                    <a:p>
                      <a:r>
                        <a:rPr lang="en-US" sz="1400" dirty="0" smtClean="0">
                          <a:solidFill>
                            <a:schemeClr val="bg1"/>
                          </a:solidFill>
                        </a:rPr>
                        <a:t>Integration</a:t>
                      </a:r>
                    </a:p>
                  </a:txBody>
                  <a:tcPr>
                    <a:solidFill>
                      <a:schemeClr val="tx2">
                        <a:lumMod val="75000"/>
                      </a:schemeClr>
                    </a:solidFill>
                  </a:tcPr>
                </a:tc>
                <a:tc>
                  <a:txBody>
                    <a:bodyPr/>
                    <a:lstStyle/>
                    <a:p>
                      <a:r>
                        <a:rPr lang="en-US" sz="1400" dirty="0" smtClean="0"/>
                        <a:t>Predictive Analytics</a:t>
                      </a:r>
                    </a:p>
                  </a:txBody>
                  <a:tcPr>
                    <a:solidFill>
                      <a:srgbClr val="558ED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FFFF"/>
                          </a:solidFill>
                        </a:rPr>
                        <a:t>Mobile</a:t>
                      </a:r>
                    </a:p>
                    <a:p>
                      <a:endParaRPr lang="en-US" sz="1400" dirty="0">
                        <a:solidFill>
                          <a:srgbClr val="FFFFFF"/>
                        </a:solidFill>
                      </a:endParaRPr>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FFFF"/>
                          </a:solidFill>
                        </a:rPr>
                        <a:t>Omni-channel marketing</a:t>
                      </a:r>
                    </a:p>
                    <a:p>
                      <a:endParaRPr lang="en-US" sz="1400" dirty="0">
                        <a:solidFill>
                          <a:srgbClr val="FFFFFF"/>
                        </a:solidFill>
                      </a:endParaRPr>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Customer analytics</a:t>
                      </a:r>
                    </a:p>
                  </a:txBody>
                  <a:tcPr>
                    <a:solidFill>
                      <a:schemeClr val="tx2">
                        <a:lumMod val="40000"/>
                        <a:lumOff val="60000"/>
                      </a:schemeClr>
                    </a:solidFill>
                  </a:tcPr>
                </a:tc>
                <a:tc>
                  <a:txBody>
                    <a:bodyPr/>
                    <a:lstStyle/>
                    <a:p>
                      <a:r>
                        <a:rPr lang="en-US" sz="1400" dirty="0" smtClean="0"/>
                        <a:t>Data security and privacy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solidFill>
                      <a:schemeClr val="tx2">
                        <a:lumMod val="40000"/>
                        <a:lumOff val="60000"/>
                      </a:schemeClr>
                    </a:solidFill>
                  </a:tcPr>
                </a:tc>
              </a:tr>
              <a:tr h="370840">
                <a:tc>
                  <a:txBody>
                    <a:bodyPr/>
                    <a:lstStyle/>
                    <a:p>
                      <a:r>
                        <a:rPr lang="en-US" sz="1400" dirty="0" smtClean="0">
                          <a:solidFill>
                            <a:schemeClr val="bg1"/>
                          </a:solidFill>
                        </a:rPr>
                        <a:t>Smarter Process</a:t>
                      </a:r>
                    </a:p>
                  </a:txBody>
                  <a:tcPr>
                    <a:solidFill>
                      <a:schemeClr val="tx2">
                        <a:lumMod val="75000"/>
                      </a:schemeClr>
                    </a:solidFill>
                  </a:tcPr>
                </a:tc>
                <a:tc>
                  <a:txBody>
                    <a:bodyPr/>
                    <a:lstStyle/>
                    <a:p>
                      <a:r>
                        <a:rPr lang="en-US" sz="1400" dirty="0" smtClean="0"/>
                        <a:t>Prescriptive </a:t>
                      </a:r>
                      <a:r>
                        <a:rPr lang="en-US" sz="1400" kern="1200" dirty="0" smtClean="0">
                          <a:solidFill>
                            <a:schemeClr val="dk1"/>
                          </a:solidFill>
                          <a:latin typeface="+mn-lt"/>
                          <a:ea typeface="+mn-ea"/>
                          <a:cs typeface="+mn-cs"/>
                        </a:rPr>
                        <a:t>Analytics</a:t>
                      </a:r>
                    </a:p>
                  </a:txBody>
                  <a:tcPr>
                    <a:solidFill>
                      <a:srgbClr val="558ED5"/>
                    </a:solidFill>
                  </a:tcPr>
                </a:tc>
                <a:tc>
                  <a:txBody>
                    <a:bodyPr/>
                    <a:lstStyle/>
                    <a:p>
                      <a:r>
                        <a:rPr lang="en-US" sz="1400" dirty="0" smtClean="0"/>
                        <a:t>Connectivity, integration and SOA</a:t>
                      </a:r>
                      <a:endParaRPr lang="en-US" sz="1400" dirty="0"/>
                    </a:p>
                  </a:txBody>
                  <a:tcPr>
                    <a:solidFill>
                      <a:srgbClr val="8EB4E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Omni-channel merchandising</a:t>
                      </a:r>
                    </a:p>
                  </a:txBody>
                  <a:tcPr>
                    <a:solidFill>
                      <a:srgbClr val="558ED5"/>
                    </a:solidFill>
                  </a:tcPr>
                </a:tc>
                <a:tc>
                  <a:txBody>
                    <a:bodyPr/>
                    <a:lstStyle/>
                    <a:p>
                      <a:endParaRPr lang="en-US" sz="1400" dirty="0"/>
                    </a:p>
                  </a:txBody>
                  <a:tcPr>
                    <a:solidFill>
                      <a:srgbClr val="E2E2E2"/>
                    </a:solidFill>
                  </a:tcPr>
                </a:tc>
                <a:tc>
                  <a:txBody>
                    <a:bodyPr/>
                    <a:lstStyle/>
                    <a:p>
                      <a:r>
                        <a:rPr lang="en-US" sz="1400" dirty="0" smtClean="0"/>
                        <a:t>Identity and access management</a:t>
                      </a:r>
                    </a:p>
                    <a:p>
                      <a:endParaRPr lang="en-US" sz="1400" dirty="0"/>
                    </a:p>
                  </a:txBody>
                  <a:tcPr>
                    <a:solidFill>
                      <a:srgbClr val="8EB4E3"/>
                    </a:solidFill>
                  </a:tcPr>
                </a:tc>
              </a:tr>
              <a:tr h="370840">
                <a:tc>
                  <a:txBody>
                    <a:bodyPr/>
                    <a:lstStyle/>
                    <a:p>
                      <a:r>
                        <a:rPr lang="en-US" sz="1400" dirty="0" smtClean="0">
                          <a:solidFill>
                            <a:schemeClr val="bg1"/>
                          </a:solidFill>
                        </a:rPr>
                        <a:t>Digital Experience</a:t>
                      </a:r>
                      <a:endParaRPr lang="en-US" sz="1400" dirty="0">
                        <a:solidFill>
                          <a:schemeClr val="bg1"/>
                        </a:solidFill>
                      </a:endParaRPr>
                    </a:p>
                  </a:txBody>
                  <a:tcPr>
                    <a:solidFill>
                      <a:schemeClr val="tx2">
                        <a:lumMod val="75000"/>
                      </a:schemeClr>
                    </a:solidFill>
                  </a:tcPr>
                </a:tc>
                <a:tc>
                  <a:txBody>
                    <a:bodyPr/>
                    <a:lstStyle/>
                    <a:p>
                      <a:r>
                        <a:rPr lang="en-US" sz="1400" dirty="0" smtClean="0">
                          <a:solidFill>
                            <a:srgbClr val="FFFFFF"/>
                          </a:solidFill>
                        </a:rPr>
                        <a:t>IM &amp; Big Data</a:t>
                      </a:r>
                    </a:p>
                    <a:p>
                      <a:endParaRPr lang="en-US" sz="1400" dirty="0"/>
                    </a:p>
                  </a:txBody>
                  <a:tcPr>
                    <a:solidFill>
                      <a:srgbClr val="17375E"/>
                    </a:solidFill>
                  </a:tcPr>
                </a:tc>
                <a:tc>
                  <a:txBody>
                    <a:bodyPr/>
                    <a:lstStyle/>
                    <a:p>
                      <a:endParaRPr lang="en-US" sz="1400" dirty="0"/>
                    </a:p>
                  </a:txBody>
                  <a:tcPr>
                    <a:solidFill>
                      <a:srgbClr val="E2E2E2"/>
                    </a:solidFill>
                  </a:tcPr>
                </a:tc>
                <a:tc>
                  <a:txBody>
                    <a:bodyPr/>
                    <a:lstStyle/>
                    <a:p>
                      <a:r>
                        <a:rPr lang="en-US" sz="1400" dirty="0" smtClean="0"/>
                        <a:t>Real-time personalization</a:t>
                      </a:r>
                      <a:endParaRPr lang="en-US" sz="1400" dirty="0"/>
                    </a:p>
                  </a:txBody>
                  <a:tcPr>
                    <a:solidFill>
                      <a:srgbClr val="558ED5"/>
                    </a:solidFill>
                  </a:tcPr>
                </a:tc>
                <a:tc>
                  <a:txBody>
                    <a:bodyPr/>
                    <a:lstStyle/>
                    <a:p>
                      <a:endParaRPr lang="en-US" sz="1400" dirty="0"/>
                    </a:p>
                  </a:txBody>
                  <a:tcPr>
                    <a:solidFill>
                      <a:srgbClr val="E2E2E2"/>
                    </a:solidFill>
                  </a:tcPr>
                </a:tc>
                <a:tc>
                  <a:txBody>
                    <a:bodyPr/>
                    <a:lstStyle/>
                    <a:p>
                      <a:r>
                        <a:rPr lang="en-US" sz="1400" dirty="0" smtClean="0"/>
                        <a:t>Infrastructure protection</a:t>
                      </a:r>
                    </a:p>
                    <a:p>
                      <a:endParaRPr lang="en-US" sz="1400" dirty="0"/>
                    </a:p>
                  </a:txBody>
                  <a:tcPr>
                    <a:solidFill>
                      <a:srgbClr val="8EB4E3"/>
                    </a:solidFill>
                  </a:tcPr>
                </a:tc>
              </a:tr>
              <a:tr h="370840">
                <a:tc>
                  <a:txBody>
                    <a:bodyPr/>
                    <a:lstStyle/>
                    <a:p>
                      <a:endParaRPr lang="en-US" sz="1400" dirty="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Risk Analytics</a:t>
                      </a:r>
                      <a:endParaRPr lang="en-US" sz="1400" dirty="0"/>
                    </a:p>
                  </a:txBody>
                  <a:tcPr>
                    <a:solidFill>
                      <a:schemeClr val="bg1"/>
                    </a:solidFill>
                  </a:tcPr>
                </a:tc>
                <a:tc>
                  <a:txBody>
                    <a:bodyPr/>
                    <a:lstStyle/>
                    <a:p>
                      <a:endParaRPr lang="en-US" sz="1400" dirty="0"/>
                    </a:p>
                  </a:txBody>
                  <a:tcPr>
                    <a:solidFill>
                      <a:srgbClr val="E2E2E2"/>
                    </a:solidFill>
                  </a:tcPr>
                </a:tc>
                <a:tc>
                  <a:txBody>
                    <a:bodyPr/>
                    <a:lstStyle/>
                    <a:p>
                      <a:endParaRPr lang="en-US" sz="1400" dirty="0"/>
                    </a:p>
                  </a:txBody>
                  <a:tcPr>
                    <a:solidFill>
                      <a:srgbClr val="E2E2E2"/>
                    </a:solidFill>
                  </a:tcPr>
                </a:tc>
                <a:tc>
                  <a:txBody>
                    <a:bodyPr/>
                    <a:lstStyle/>
                    <a:p>
                      <a:endParaRPr lang="en-US" sz="1400" dirty="0"/>
                    </a:p>
                  </a:txBody>
                  <a:tcPr>
                    <a:solidFill>
                      <a:srgbClr val="E2E2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Security intelligence and analytics</a:t>
                      </a:r>
                    </a:p>
                    <a:p>
                      <a:endParaRPr lang="en-US" sz="1400" dirty="0"/>
                    </a:p>
                  </a:txBody>
                  <a:tcPr>
                    <a:solidFill>
                      <a:srgbClr val="8EB4E3"/>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002894592"/>
              </p:ext>
            </p:extLst>
          </p:nvPr>
        </p:nvGraphicFramePr>
        <p:xfrm>
          <a:off x="381000" y="6007185"/>
          <a:ext cx="8334404" cy="518160"/>
        </p:xfrm>
        <a:graphic>
          <a:graphicData uri="http://schemas.openxmlformats.org/drawingml/2006/table">
            <a:tbl>
              <a:tblPr firstRow="1" bandRow="1">
                <a:tableStyleId>{8A107856-5554-42FB-B03E-39F5DBC370BA}</a:tableStyleId>
              </a:tblPr>
              <a:tblGrid>
                <a:gridCol w="2259106"/>
                <a:gridCol w="1936376"/>
                <a:gridCol w="1936376"/>
                <a:gridCol w="220254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solidFill>
                            <a:srgbClr val="FFFFFF"/>
                          </a:solidFill>
                        </a:rPr>
                        <a:t>End-to-end projects</a:t>
                      </a:r>
                      <a:endParaRPr lang="en-US" sz="1400" dirty="0" smtClean="0">
                        <a:solidFill>
                          <a:srgbClr val="FFFFFF"/>
                        </a:solidFill>
                      </a:endParaRPr>
                    </a:p>
                  </a:txBody>
                  <a:tcPr>
                    <a:lnL w="12700" cap="flat" cmpd="sng" algn="ctr">
                      <a:solidFill>
                        <a:srgbClr val="1F497D">
                          <a:lumMod val="60000"/>
                          <a:lumOff val="40000"/>
                        </a:srgbClr>
                      </a:solidFill>
                      <a:prstDash val="solid"/>
                      <a:round/>
                      <a:headEnd type="none" w="med" len="med"/>
                      <a:tailEnd type="none" w="med" len="med"/>
                    </a:lnL>
                    <a:lnR w="12700" cap="flat" cmpd="sng" algn="ctr">
                      <a:solidFill>
                        <a:srgbClr val="1F497D">
                          <a:lumMod val="60000"/>
                          <a:lumOff val="40000"/>
                        </a:srgbClr>
                      </a:solidFill>
                      <a:prstDash val="solid"/>
                      <a:round/>
                      <a:headEnd type="none" w="med" len="med"/>
                      <a:tailEnd type="none" w="med" len="med"/>
                    </a:lnR>
                    <a:lnT w="12700" cap="flat" cmpd="sng" algn="ctr">
                      <a:solidFill>
                        <a:srgbClr val="1F497D">
                          <a:lumMod val="60000"/>
                          <a:lumOff val="40000"/>
                        </a:srgbClr>
                      </a:solidFill>
                      <a:prstDash val="solid"/>
                      <a:round/>
                      <a:headEnd type="none" w="med" len="med"/>
                      <a:tailEnd type="none" w="med" len="med"/>
                    </a:lnT>
                    <a:lnB w="12700" cap="flat" cmpd="sng" algn="ctr">
                      <a:solidFill>
                        <a:srgbClr val="1F497D">
                          <a:lumMod val="60000"/>
                          <a:lumOff val="40000"/>
                        </a:srgbClr>
                      </a:solidFill>
                      <a:prstDash val="solid"/>
                      <a:round/>
                      <a:headEnd type="none" w="med" len="med"/>
                      <a:tailEnd type="none" w="med" len="med"/>
                    </a:lnB>
                    <a:solidFill>
                      <a:srgbClr val="17375E"/>
                    </a:solidFill>
                  </a:tcPr>
                </a:tc>
                <a:tc>
                  <a:txBody>
                    <a:bodyPr/>
                    <a:lstStyle/>
                    <a:p>
                      <a:r>
                        <a:rPr lang="en-US" sz="1400" dirty="0" smtClean="0"/>
                        <a:t>Solution</a:t>
                      </a:r>
                      <a:r>
                        <a:rPr lang="en-US" sz="1400" baseline="0" dirty="0" smtClean="0"/>
                        <a:t> Implementation</a:t>
                      </a:r>
                      <a:endParaRPr lang="en-US" sz="1400" dirty="0"/>
                    </a:p>
                  </a:txBody>
                  <a:tcPr>
                    <a:lnL w="12700" cap="flat" cmpd="sng" algn="ctr">
                      <a:solidFill>
                        <a:srgbClr val="1F497D">
                          <a:lumMod val="60000"/>
                          <a:lumOff val="40000"/>
                        </a:srgbClr>
                      </a:solidFill>
                      <a:prstDash val="solid"/>
                      <a:round/>
                      <a:headEnd type="none" w="med" len="med"/>
                      <a:tailEnd type="none" w="med" len="med"/>
                    </a:lnL>
                    <a:lnR w="12700" cap="flat" cmpd="sng" algn="ctr">
                      <a:solidFill>
                        <a:srgbClr val="1F497D">
                          <a:lumMod val="60000"/>
                          <a:lumOff val="40000"/>
                        </a:srgbClr>
                      </a:solidFill>
                      <a:prstDash val="solid"/>
                      <a:round/>
                      <a:headEnd type="none" w="med" len="med"/>
                      <a:tailEnd type="none" w="med" len="med"/>
                    </a:lnR>
                    <a:lnT w="12700" cap="flat" cmpd="sng" algn="ctr">
                      <a:solidFill>
                        <a:srgbClr val="1F497D">
                          <a:lumMod val="60000"/>
                          <a:lumOff val="40000"/>
                        </a:srgbClr>
                      </a:solidFill>
                      <a:prstDash val="solid"/>
                      <a:round/>
                      <a:headEnd type="none" w="med" len="med"/>
                      <a:tailEnd type="none" w="med" len="med"/>
                    </a:lnT>
                    <a:lnB w="12700" cap="flat" cmpd="sng" algn="ctr">
                      <a:solidFill>
                        <a:srgbClr val="1F497D">
                          <a:lumMod val="60000"/>
                          <a:lumOff val="40000"/>
                        </a:srgbClr>
                      </a:solidFill>
                      <a:prstDash val="solid"/>
                      <a:round/>
                      <a:headEnd type="none" w="med" len="med"/>
                      <a:tailEnd type="none" w="med" len="med"/>
                    </a:lnB>
                    <a:solidFill>
                      <a:srgbClr val="558ED5"/>
                    </a:solidFill>
                  </a:tcPr>
                </a:tc>
                <a:tc>
                  <a:txBody>
                    <a:bodyPr/>
                    <a:lstStyle/>
                    <a:p>
                      <a:r>
                        <a:rPr lang="en-US" sz="1400" dirty="0" smtClean="0"/>
                        <a:t>Staff Augmentation</a:t>
                      </a:r>
                      <a:endParaRPr lang="en-US" sz="1400" dirty="0"/>
                    </a:p>
                  </a:txBody>
                  <a:tcPr>
                    <a:lnL w="12700" cap="flat" cmpd="sng" algn="ctr">
                      <a:solidFill>
                        <a:srgbClr val="1F497D">
                          <a:lumMod val="60000"/>
                          <a:lumOff val="40000"/>
                        </a:srgbClr>
                      </a:solidFill>
                      <a:prstDash val="solid"/>
                      <a:round/>
                      <a:headEnd type="none" w="med" len="med"/>
                      <a:tailEnd type="none" w="med" len="med"/>
                    </a:lnL>
                    <a:lnR w="12700" cap="flat" cmpd="sng" algn="ctr">
                      <a:solidFill>
                        <a:srgbClr val="1F497D">
                          <a:lumMod val="60000"/>
                          <a:lumOff val="40000"/>
                        </a:srgbClr>
                      </a:solidFill>
                      <a:prstDash val="solid"/>
                      <a:round/>
                      <a:headEnd type="none" w="med" len="med"/>
                      <a:tailEnd type="none" w="med" len="med"/>
                    </a:lnR>
                    <a:lnT w="12700" cap="flat" cmpd="sng" algn="ctr">
                      <a:solidFill>
                        <a:srgbClr val="1F497D">
                          <a:lumMod val="60000"/>
                          <a:lumOff val="40000"/>
                        </a:srgbClr>
                      </a:solidFill>
                      <a:prstDash val="solid"/>
                      <a:round/>
                      <a:headEnd type="none" w="med" len="med"/>
                      <a:tailEnd type="none" w="med" len="med"/>
                    </a:lnT>
                    <a:lnB w="12700" cap="flat" cmpd="sng" algn="ctr">
                      <a:solidFill>
                        <a:srgbClr val="1F497D">
                          <a:lumMod val="60000"/>
                          <a:lumOff val="40000"/>
                        </a:srgbClr>
                      </a:solidFill>
                      <a:prstDash val="solid"/>
                      <a:round/>
                      <a:headEnd type="none" w="med" len="med"/>
                      <a:tailEnd type="none" w="med" len="med"/>
                    </a:lnB>
                    <a:solidFill>
                      <a:srgbClr val="8EB4E3"/>
                    </a:solidFill>
                  </a:tcPr>
                </a:tc>
                <a:tc>
                  <a:txBody>
                    <a:bodyPr/>
                    <a:lstStyle/>
                    <a:p>
                      <a:r>
                        <a:rPr lang="en-US" sz="1400" dirty="0" smtClean="0"/>
                        <a:t>Can work with a Specialist</a:t>
                      </a:r>
                      <a:r>
                        <a:rPr lang="en-US" sz="1400" baseline="0" dirty="0" smtClean="0"/>
                        <a:t> </a:t>
                      </a:r>
                      <a:r>
                        <a:rPr lang="en-US" sz="1400" dirty="0" smtClean="0"/>
                        <a:t>Partner</a:t>
                      </a:r>
                      <a:endParaRPr lang="en-US" sz="1400" dirty="0"/>
                    </a:p>
                  </a:txBody>
                  <a:tcPr>
                    <a:lnL w="12700" cap="flat" cmpd="sng" algn="ctr">
                      <a:solidFill>
                        <a:srgbClr val="1F497D">
                          <a:lumMod val="60000"/>
                          <a:lumOff val="40000"/>
                        </a:srgbClr>
                      </a:solidFill>
                      <a:prstDash val="solid"/>
                      <a:round/>
                      <a:headEnd type="none" w="med" len="med"/>
                      <a:tailEnd type="none" w="med" len="med"/>
                    </a:lnL>
                    <a:lnR w="12700" cap="flat" cmpd="sng" algn="ctr">
                      <a:solidFill>
                        <a:srgbClr val="1F497D">
                          <a:lumMod val="60000"/>
                          <a:lumOff val="40000"/>
                        </a:srgbClr>
                      </a:solidFill>
                      <a:prstDash val="solid"/>
                      <a:round/>
                      <a:headEnd type="none" w="med" len="med"/>
                      <a:tailEnd type="none" w="med" len="med"/>
                    </a:lnR>
                    <a:lnT w="12700" cap="flat" cmpd="sng" algn="ctr">
                      <a:solidFill>
                        <a:srgbClr val="1F497D">
                          <a:lumMod val="60000"/>
                          <a:lumOff val="40000"/>
                        </a:srgbClr>
                      </a:solidFill>
                      <a:prstDash val="solid"/>
                      <a:round/>
                      <a:headEnd type="none" w="med" len="med"/>
                      <a:tailEnd type="none" w="med" len="med"/>
                    </a:lnT>
                    <a:lnB w="12700" cap="flat" cmpd="sng" algn="ctr">
                      <a:solidFill>
                        <a:srgbClr val="1F497D">
                          <a:lumMod val="60000"/>
                          <a:lumOff val="40000"/>
                        </a:srgbClr>
                      </a:solidFill>
                      <a:prstDash val="solid"/>
                      <a:round/>
                      <a:headEnd type="none" w="med" len="med"/>
                      <a:tailEnd type="none" w="med" len="med"/>
                    </a:lnB>
                    <a:solidFill>
                      <a:srgbClr val="FFFFFF"/>
                    </a:solidFill>
                  </a:tcPr>
                </a:tc>
              </a:tr>
            </a:tbl>
          </a:graphicData>
        </a:graphic>
      </p:graphicFrame>
      <p:sp>
        <p:nvSpPr>
          <p:cNvPr id="4" name="TextBox 3"/>
          <p:cNvSpPr txBox="1"/>
          <p:nvPr/>
        </p:nvSpPr>
        <p:spPr>
          <a:xfrm>
            <a:off x="323528" y="5682734"/>
            <a:ext cx="1685077" cy="338554"/>
          </a:xfrm>
          <a:prstGeom prst="rect">
            <a:avLst/>
          </a:prstGeom>
          <a:noFill/>
        </p:spPr>
        <p:txBody>
          <a:bodyPr wrap="none" rtlCol="0">
            <a:spAutoFit/>
          </a:bodyPr>
          <a:lstStyle/>
          <a:p>
            <a:r>
              <a:rPr lang="en-US" sz="1600" b="1" dirty="0" smtClean="0"/>
              <a:t>Level of Expertise</a:t>
            </a:r>
            <a:endParaRPr lang="en-US" sz="1600" b="1" dirty="0"/>
          </a:p>
        </p:txBody>
      </p:sp>
    </p:spTree>
    <p:extLst>
      <p:ext uri="{BB962C8B-B14F-4D97-AF65-F5344CB8AC3E}">
        <p14:creationId xmlns:p14="http://schemas.microsoft.com/office/powerpoint/2010/main" val="181253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36"/>
          <p:cNvGrpSpPr/>
          <p:nvPr/>
        </p:nvGrpSpPr>
        <p:grpSpPr>
          <a:xfrm>
            <a:off x="493930" y="1714030"/>
            <a:ext cx="2613607" cy="4292600"/>
            <a:chOff x="1679" y="0"/>
            <a:chExt cx="2613607" cy="4292600"/>
          </a:xfrm>
        </p:grpSpPr>
        <p:sp>
          <p:nvSpPr>
            <p:cNvPr id="74" name="Rounded Rectangle 73"/>
            <p:cNvSpPr/>
            <p:nvPr/>
          </p:nvSpPr>
          <p:spPr>
            <a:xfrm>
              <a:off x="1679" y="0"/>
              <a:ext cx="2613607" cy="4292600"/>
            </a:xfrm>
            <a:prstGeom prst="roundRect">
              <a:avLst>
                <a:gd name="adj" fmla="val 10000"/>
              </a:avLst>
            </a:prstGeom>
            <a:solidFill>
              <a:schemeClr val="tx2">
                <a:lumMod val="60000"/>
                <a:lumOff val="40000"/>
              </a:schemeClr>
            </a:solidFill>
          </p:spPr>
          <p:style>
            <a:lnRef idx="0">
              <a:schemeClr val="lt1">
                <a:hueOff val="0"/>
                <a:satOff val="0"/>
                <a:lumOff val="0"/>
                <a:alphaOff val="0"/>
              </a:schemeClr>
            </a:lnRef>
            <a:fillRef idx="3">
              <a:schemeClr val="accent1">
                <a:shade val="50000"/>
                <a:hueOff val="0"/>
                <a:satOff val="0"/>
                <a:lumOff val="0"/>
                <a:alphaOff val="0"/>
              </a:schemeClr>
            </a:fillRef>
            <a:effectRef idx="3">
              <a:schemeClr val="accent1">
                <a:shade val="50000"/>
                <a:hueOff val="0"/>
                <a:satOff val="0"/>
                <a:lumOff val="0"/>
                <a:alphaOff val="0"/>
              </a:schemeClr>
            </a:effectRef>
            <a:fontRef idx="minor">
              <a:schemeClr val="lt1"/>
            </a:fontRef>
          </p:style>
        </p:sp>
        <p:sp>
          <p:nvSpPr>
            <p:cNvPr id="75" name="Rounded Rectangle 4"/>
            <p:cNvSpPr/>
            <p:nvPr/>
          </p:nvSpPr>
          <p:spPr>
            <a:xfrm>
              <a:off x="1679" y="1717040"/>
              <a:ext cx="2613607" cy="17170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3600" kern="1200" dirty="0" smtClean="0"/>
                <a:t>Time &amp; Material</a:t>
              </a:r>
              <a:endParaRPr lang="en-US" sz="3600" kern="1200" dirty="0"/>
            </a:p>
          </p:txBody>
        </p:sp>
      </p:grpSp>
      <p:sp>
        <p:nvSpPr>
          <p:cNvPr id="39" name="Oval 38"/>
          <p:cNvSpPr/>
          <p:nvPr/>
        </p:nvSpPr>
        <p:spPr>
          <a:xfrm>
            <a:off x="1086016" y="1970786"/>
            <a:ext cx="1429435" cy="1429435"/>
          </a:xfrm>
          <a:prstGeom prst="ellipse">
            <a:avLst/>
          </a:prstGeom>
          <a:blipFill>
            <a:blip r:embed="rId3">
              <a:extLst>
                <a:ext uri="{28A0092B-C50C-407E-A947-70E740481C1C}">
                  <a14:useLocalDpi xmlns:a14="http://schemas.microsoft.com/office/drawing/2010/main" val="0"/>
                </a:ext>
              </a:extLst>
            </a:blip>
            <a:srcRect/>
            <a:stretch>
              <a:fillRect l="-17000" r="-17000"/>
            </a:stretch>
          </a:blipFill>
          <a:effectLst>
            <a:outerShdw blurRad="40000" dist="23000" dir="5400000" rotWithShape="0">
              <a:srgbClr val="000000">
                <a:alpha val="35000"/>
              </a:srgbClr>
            </a:outerShdw>
            <a:reflection stA="0" endPos="65000" dist="50800" dir="5400000" sy="-100000" algn="bl" rotWithShape="0"/>
          </a:effectLst>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grpSp>
        <p:nvGrpSpPr>
          <p:cNvPr id="41" name="Group 40"/>
          <p:cNvGrpSpPr/>
          <p:nvPr/>
        </p:nvGrpSpPr>
        <p:grpSpPr>
          <a:xfrm>
            <a:off x="3185947" y="1714030"/>
            <a:ext cx="2613607" cy="4292600"/>
            <a:chOff x="2693696" y="0"/>
            <a:chExt cx="2613607" cy="4292600"/>
          </a:xfrm>
          <a:solidFill>
            <a:schemeClr val="accent1">
              <a:lumMod val="75000"/>
            </a:schemeClr>
          </a:solidFill>
        </p:grpSpPr>
        <p:sp>
          <p:nvSpPr>
            <p:cNvPr id="64" name="Rounded Rectangle 63"/>
            <p:cNvSpPr/>
            <p:nvPr/>
          </p:nvSpPr>
          <p:spPr>
            <a:xfrm>
              <a:off x="2693696" y="0"/>
              <a:ext cx="2613607" cy="4292600"/>
            </a:xfrm>
            <a:prstGeom prst="roundRect">
              <a:avLst>
                <a:gd name="adj" fmla="val 10000"/>
              </a:avLst>
            </a:prstGeom>
            <a:grpFill/>
          </p:spPr>
          <p:style>
            <a:lnRef idx="0">
              <a:schemeClr val="lt1">
                <a:hueOff val="0"/>
                <a:satOff val="0"/>
                <a:lumOff val="0"/>
                <a:alphaOff val="0"/>
              </a:schemeClr>
            </a:lnRef>
            <a:fillRef idx="3">
              <a:schemeClr val="accent1">
                <a:shade val="50000"/>
                <a:hueOff val="240958"/>
                <a:satOff val="-5040"/>
                <a:lumOff val="28042"/>
                <a:alphaOff val="0"/>
              </a:schemeClr>
            </a:fillRef>
            <a:effectRef idx="3">
              <a:schemeClr val="accent1">
                <a:shade val="50000"/>
                <a:hueOff val="240958"/>
                <a:satOff val="-5040"/>
                <a:lumOff val="28042"/>
                <a:alphaOff val="0"/>
              </a:schemeClr>
            </a:effectRef>
            <a:fontRef idx="minor">
              <a:schemeClr val="lt1"/>
            </a:fontRef>
          </p:style>
        </p:sp>
        <p:sp>
          <p:nvSpPr>
            <p:cNvPr id="65" name="Rounded Rectangle 7"/>
            <p:cNvSpPr/>
            <p:nvPr/>
          </p:nvSpPr>
          <p:spPr>
            <a:xfrm>
              <a:off x="2693696" y="1717040"/>
              <a:ext cx="2613607" cy="171704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3600" kern="1200" dirty="0" smtClean="0"/>
                <a:t>Fixed Price Delivery</a:t>
              </a:r>
              <a:endParaRPr lang="en-US" sz="3600" kern="1200" dirty="0"/>
            </a:p>
          </p:txBody>
        </p:sp>
      </p:grpSp>
      <p:grpSp>
        <p:nvGrpSpPr>
          <p:cNvPr id="45" name="Group 44"/>
          <p:cNvGrpSpPr/>
          <p:nvPr/>
        </p:nvGrpSpPr>
        <p:grpSpPr>
          <a:xfrm>
            <a:off x="5879643" y="1714030"/>
            <a:ext cx="2613607" cy="4292600"/>
            <a:chOff x="5387392" y="0"/>
            <a:chExt cx="2613607" cy="4292600"/>
          </a:xfrm>
          <a:solidFill>
            <a:schemeClr val="accent1">
              <a:lumMod val="50000"/>
            </a:schemeClr>
          </a:solidFill>
        </p:grpSpPr>
        <p:sp>
          <p:nvSpPr>
            <p:cNvPr id="60" name="Rounded Rectangle 59"/>
            <p:cNvSpPr/>
            <p:nvPr/>
          </p:nvSpPr>
          <p:spPr>
            <a:xfrm>
              <a:off x="5387392" y="0"/>
              <a:ext cx="2613607" cy="4292600"/>
            </a:xfrm>
            <a:prstGeom prst="roundRect">
              <a:avLst>
                <a:gd name="adj" fmla="val 10000"/>
              </a:avLst>
            </a:prstGeom>
            <a:grpFill/>
          </p:spPr>
          <p:style>
            <a:lnRef idx="0">
              <a:schemeClr val="lt1">
                <a:hueOff val="0"/>
                <a:satOff val="0"/>
                <a:lumOff val="0"/>
                <a:alphaOff val="0"/>
              </a:schemeClr>
            </a:lnRef>
            <a:fillRef idx="3">
              <a:scrgbClr r="0" g="0" b="0"/>
            </a:fillRef>
            <a:effectRef idx="3">
              <a:schemeClr val="accent1">
                <a:shade val="50000"/>
                <a:hueOff val="240958"/>
                <a:satOff val="-5040"/>
                <a:lumOff val="28042"/>
                <a:alphaOff val="0"/>
              </a:schemeClr>
            </a:effectRef>
            <a:fontRef idx="minor">
              <a:schemeClr val="lt1"/>
            </a:fontRef>
          </p:style>
        </p:sp>
        <p:sp>
          <p:nvSpPr>
            <p:cNvPr id="62" name="Rounded Rectangle 10"/>
            <p:cNvSpPr/>
            <p:nvPr/>
          </p:nvSpPr>
          <p:spPr>
            <a:xfrm>
              <a:off x="5387392" y="1717040"/>
              <a:ext cx="2613607" cy="171704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3600" kern="1200" dirty="0" smtClean="0"/>
                <a:t>Managed Services</a:t>
              </a:r>
              <a:endParaRPr lang="en-US" sz="3600" kern="1200" dirty="0"/>
            </a:p>
          </p:txBody>
        </p:sp>
      </p:grpSp>
      <p:sp>
        <p:nvSpPr>
          <p:cNvPr id="52" name="Oval 51"/>
          <p:cNvSpPr/>
          <p:nvPr/>
        </p:nvSpPr>
        <p:spPr>
          <a:xfrm>
            <a:off x="6470049" y="1970786"/>
            <a:ext cx="1429435" cy="1429435"/>
          </a:xfrm>
          <a:prstGeom prst="ellipse">
            <a:avLst/>
          </a:prstGeom>
          <a:blipFill>
            <a:blip r:embed="rId4">
              <a:extLst>
                <a:ext uri="{28A0092B-C50C-407E-A947-70E740481C1C}">
                  <a14:useLocalDpi xmlns:a14="http://schemas.microsoft.com/office/drawing/2010/main" val="0"/>
                </a:ext>
              </a:extLst>
            </a:blip>
            <a:srcRect/>
            <a:stretch>
              <a:fillRect l="-10000" r="-10000"/>
            </a:stretch>
          </a:blipFill>
        </p:spPr>
        <p:style>
          <a:lnRef idx="0">
            <a:schemeClr val="lt1">
              <a:hueOff val="0"/>
              <a:satOff val="0"/>
              <a:lumOff val="0"/>
              <a:alphaOff val="0"/>
            </a:schemeClr>
          </a:lnRef>
          <a:fillRef idx="1">
            <a:scrgbClr r="0" g="0" b="0"/>
          </a:fillRef>
          <a:effectRef idx="3">
            <a:schemeClr val="accent1">
              <a:tint val="50000"/>
              <a:hueOff val="-13807"/>
              <a:satOff val="574"/>
              <a:lumOff val="-2133"/>
              <a:alphaOff val="0"/>
            </a:schemeClr>
          </a:effectRef>
          <a:fontRef idx="minor">
            <a:schemeClr val="lt1">
              <a:hueOff val="0"/>
              <a:satOff val="0"/>
              <a:lumOff val="0"/>
              <a:alphaOff val="0"/>
            </a:schemeClr>
          </a:fontRef>
        </p:style>
      </p:sp>
      <p:sp>
        <p:nvSpPr>
          <p:cNvPr id="2" name="Right Arrow 1"/>
          <p:cNvSpPr/>
          <p:nvPr/>
        </p:nvSpPr>
        <p:spPr>
          <a:xfrm>
            <a:off x="849437" y="4857760"/>
            <a:ext cx="7286625" cy="100964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295400" y="5105400"/>
            <a:ext cx="6477000" cy="523220"/>
          </a:xfrm>
          <a:prstGeom prst="rect">
            <a:avLst/>
          </a:prstGeom>
          <a:noFill/>
        </p:spPr>
        <p:txBody>
          <a:bodyPr wrap="square" rtlCol="0">
            <a:spAutoFit/>
          </a:bodyPr>
          <a:lstStyle/>
          <a:p>
            <a:pPr algn="ctr"/>
            <a:r>
              <a:rPr lang="en-US" sz="2800" b="1" dirty="0" smtClean="0">
                <a:solidFill>
                  <a:schemeClr val="bg1">
                    <a:lumMod val="50000"/>
                  </a:schemeClr>
                </a:solidFill>
              </a:rPr>
              <a:t>License Sales + Successful Deployment</a:t>
            </a:r>
            <a:endParaRPr lang="en-US" sz="2800" b="1" dirty="0">
              <a:solidFill>
                <a:schemeClr val="bg1">
                  <a:lumMod val="50000"/>
                </a:schemeClr>
              </a:solidFill>
            </a:endParaRPr>
          </a:p>
        </p:txBody>
      </p:sp>
      <p:sp>
        <p:nvSpPr>
          <p:cNvPr id="3" name="AutoShape 2" descr="data:image/jpeg;base64,/9j/4AAQSkZJRgABAQAAAQABAAD/2wCEAAkGBxAQEA8QEBQQEA8QDw8QDxAQDw8PEBQPFBQWFxQVFBQYHCggGBolHRUVITEhJSorLi4uFx8zODMsOCgtLisBCgoKBQUFDgUFDisZExkrKysrKysrKysrKysrKysrKysrKysrKysrKysrKysrKysrKysrKysrKysrKysrKysrK//AABEIAOEA4QMBIgACEQEDEQH/xAAcAAEAAgMBAQEAAAAAAAAAAAAAAQgCBgcFAwT/xABMEAABAwICBgYCDQkGBwAAAAABAAIDBBEFIQYHEjFBURMiYXGBkTKhCBQjJEJSVGKSorHB0TM1Y3JzgpSywhUWF1Oz00N0dZOktOH/xAAUAQEAAAAAAAAAAAAAAAAAAAAA/8QAFBEBAAAAAAAAAAAAAAAAAAAAAP/aAAwDAQACEQMRAD8A7iiIgIiICIiAixLlF7oMiVjdGqQ1AAUgKUQEREBQSoueCjigEoRxTipaEArJEQEREBFBKgoBKi/FAFkAglERAREQEREBEKxJ5IJJWN1JUBqAFOypAS6CUWtaXab0GGN98yXlIu2njs+Z3c2+Q7TYLjGlGuquqCWUbW0cW4OsJJyP1jk3wHigsFiGIw07dueSOFg+FI9rB61pWL64cHp7gSyVLhwpoy8fScQ31qtFfXyzvMk75JpDvfI8vd5lfmJQd3rdfkH/AAaSZ3LpZWM8w2681+v2oPo0cI755Hf0hcaUgIOwx6/akelRwnumkH3FelR6/GH8tRvH7OZrv5gFw1SgsphOujCJiA8z0ziQPd4rt+kwuFu+y3jCsbpatu1TTQzjf7nI1xt2gZhUzWUMrmOD2Ocx7Tdr2OLXA8wRmEF2kVZNGNcGJ0ha2ZwrIRYFs2UgHzZBnfvuuy6HazMPxKzGOMFQbDoJ9lrif0br2f8Ab2IN1JWJN1A9ayDUDepAUogIoUoCIiAiIgLE71koIQYlSApAUoIAUovx4ticNLDJPO9scUbdp7nfYOZPJB96moZGx0kjmsYwFz3uIa0NG8klcN1ga53vL6fC7saCWvq3AbTv2LTuHzjn2LUdZOsSfFnmNu1DQscDHAbBzyNz5bbz2bh2rRUH1mnc9znvc573G7nOJc4nmSd6+RJQhM0AKbIApQAERSghFKi6AViSiAIACkBSAiDqGgGt2po9iCu26qlFmh+RqIx2E+mOw59q7/g+KwVcLJ6d7ZYni7XNPqI4EciqYLZNCdMqrCp+kgO1E8jp4HHqSNH2OtuKC3KLxdE9JqbEqdtTTOu05PY63SRv4teBuP2r2kBERAREQEUIglERARFiXIMKqpZEx0kjgxjGlz3ONmhoFySVV3Wjp6/Fp9mPaZQwuvBGRYvda3SvHM3NhwB71t+vjTYvf/ZcDrMYWurHNPpPtdsV+Q3nttyXGCgBAp2VKAQiIgIi+kELnuDGNc95yDWNLnE9gGaD1dDaKOoxChgmbtxTVMUcjbubdhdmLg3HgrE/4R4H8k/8mr/3FyTV5oDigrqGqfTSRQRVEUr3S7MZ2Gm56hO16lZSyDRDqiwP5Kf4qr/3FwLWNhUNHilZTUzejgifGI2bT32BiY49ZxJObjvKtxZV61qaB4nNiVZVw075oJXRuY6NzHOs2JjT1L33tPBBymyL7VVLJE4slY+J43skY6Nw8HC6+KAiIgKVCINi0I0snwuqbPESWOLW1EN+rLFfd2OFzY//AFWqwDGYa2niqad21FK0OG64PFrhwcDkQqaLoepzTU4fVCnmd7zqnta6+6KY5NkHIG9j4HggsyigG/cpQERRdAUqNpEEbSEo1Y2QTcrW9YGlDcLoJqg26U+507TbrTuB2cuIFiT2BbJZV1196RGor20bDeKjaA7kah4u7yGyPNBzGWRz3Oe8lz3uc5zjmS5xuST3rEBSoQEREBSi6dqY0CbXymsqW3o4HgMYbgSzixsebG8RxNhzQfPV1qonxAMqaoupqM5tFrTyi/wQR1W7+sfAcV3nR7Reiw9gZSQsi5vttSO7XPPWPmvXa0C1sgNwG6yyQEREBEUIPOxrAqWtjMVVDHMwi1njMfquGbT2ghcR1g6nJKZr6nDtqaFoLn0ziXTMaM7xm3XG/Lf3qwCghBSQhQu068NAGx7WKUjdlpd79jbe1zYCVo4fO8+a4ughERAREJQWY1KaWe3qEQSm9TRBkTyT1nxW9zfzOQsTzHauiqp+q3SQ0GJ08hNoZXCnnHDo5DYHwdsnzVrA66DIuUFSpDUGGSL6IgxI5KWhSiD8mKVzKeCad/oQxPkd3NBP3KmldWPnlkmkN5JpHyPPznG5t2ZqyuvLFDT4PM0GzqmWOnHc67n/AFWOVY0BERAREQZMYXENG9xDR3k2CuJolgrKGipqVgsIogHdsh6z3HtLiSqj4E4CrpS70RU05dfdbpG3Vz0BePpXpHBhtLJVVBOy3JrG225JD6LGDmbfevYXIPZGUkrqSjlaHGGKd4lsCQ0vbZjnchkRfme1BrmFa0sRxDFqGMPFPSSVcLDTxhpuwuzD5CNp1+ywVglUTV7+dsM/52D+ZW7QFXzTvWBieH41Wsp5z0EckVqeRrZItkwxkixF23JO4hWDVVNcH57xD9pD/oRoO96utO4cXhcQOiqYgOngve19zmHi0+pbgqm6sceFBilNM94jgcXRVDj6PROG89xDT4Kwn+JmDfLIfr/gg2eupGTxSQyAOjljfHI07ixwII8iqeaS4U6jrKmlde8Ez4wTxaD1T4tIVnP8S8G+WQ/X/BcB1tYhTVOKzVFI9ssUscJL2XsZAwNO/jZoQaciIgIURBG9W31bYx7dwuincdqToWxynLOWPqOPiRfxVSV3n2OOJl1PW0pP5GWOZl/iygh1vFn1kHZEREBERAREQcY9kjV2iw+H40sstv1W7N/rLhK7F7JF/vnD28oJj5vb+C46gIiICIiCWuIII3ggjvG5XC0NxltdQ0tUw36SJu0MriRvVe09ocCqerpepzT9uHSmkqnWop3Xa87oJjYbR+YePLI80FkV8aqlZKx8cjWyRvaWvY8BzXNO8EFfSN4cA5pDmkAggggg7iDxWSDnkeqLD4qynrKYywGCZkwhDukiJab262YHiuhoiCCqta46aQYzXvLHhjnxFryxwYR0MYydaxzCtMvnNC14s9rXDk5ocPIoKTAqVa3HNWmEVdy+mZHIb+6QF0Dr8yGEA+IK5bpdqSqIA6Wgk9sxgE9BIA2cD5pGT+7I96DkiLOaFzHOY9rmPaSHMe0tc08iDmCvmgIiICIiAup+x4q9nEp4uEtI4+Mb2n+orli3/UbLs41Tj48VQ36hP3ILPIiICIiAiIg4F7JBnvqgPOnlHk8fiuPruPskqXq4dNydPF9INd/SuHICIiAiIgKVCXCDeNCNZtdhgEVxU0g3QSm2wP0b97e7MLr+Ba5cKqLCV0lI87xM27PCRtxbvsq0XCXQXNw3G6WpG1TzwTj9FMyT1A5Fegqe6EOIxTDCCQf7QowbZZGZlwrhICIuZ6Sa3YcPxGooZ6eRzITEOmie0nrxsfnGbbtrnwQdMUELxdGNKqLEWF9JK2TZA22ejKy+7bYcxu3r20HNtber2PEIX1VO0Nr4WF3VFunY0X6Nw4u5HwVbCLXByINiDkbq7ZVV9b2CNo8WqWsAEc+zUxgDIdJ6Y+kHeaDS0REBERAW+6kI9rGqY/FjqHH/ALZH3rQl072PlKXYpJJwipJPN7mgfYUFj0REBERAREQc21+4b02E9IBnTVMU2Qv1DtRu8OuD4KtauVpHhoq6Sppjunhkjz5kGx87Km0sTmOLXghzXFr2neHA2IKCEQIgIiINu1U9CcXpGVDGSRSmSItka1zNpzDs3B7QPNWW/uph3ySk/h4vwVQaOpdDJHMw2kikZKw8nscHNPmFcLRfGo6+kgq4j1ZmAkfFeMntPaHAhB8/7qYd8kpP4eL8FX3Xdo+KTEy+NjY6epijfE1jWsja5jQx7QBl8EO/eVm1reneiMOK0pgkOxI0l8EwFzHLbI24g8RxQVg0K/OeGf8AUaL/AF2K4arBRaD4hh+LYeJ4JDE3EaMioia6SAtEzDfbA6vcbHJWfQFVfXN+fcQ76b/1olahVl1r4NVVGO13QQVE20abZ6KGR4PveIbwLINb0HxaakxCklgLg41EMb2t+HG97Q5hHEEfcrehcW1Wap5YJo67EQ1r4iH09MCHObIM2vkIyBBzAzzzXaUEqvvsjWAVtGeJpn37g/L7SrBKs+vfFRPizo2m7aWFkJ/aHru/maPAoOdIiICIiCV3D2N2HENxCqO5zoYGfuhzn/zM8lw8K1WqPB/amEUjXCz5me2H3FjeXrAHtDS0INyREQEREEArFAFlZBFlWTXXo8aPE3yNFoawdOwgZCTdK3vvn+8rOrSNbeihxLD3iMXqac9PBYXLiAdqP94esBBVpQl0QEREErpOpvT0YdMaWpdaiqHCzycoZjltnkw7jyyPNc1UoLtMcCAQQQRcEG4I5hZKuOrTWtJQBtLWbc1GDaN4600IJ+uzs3jhyXf8HxmmrIxNTSxzRnixwdY8nDeD2FB+6ylRdSgKLICiBZSsXyBoJcQAN5JAAHaVzvTLW5QUQcymLa2pFwGxPBha7m+QZZchc9yDYNPtLosKpHzPIMzg5tNFexkltll8UZElVPrap80kk0h2pJXukkdze43J9a/fpLpFU4hO6oqnl7zcNbuZG34rG8B9q8lAREQERSg97QXATiGIUtNa7HSB8xtcCFmbyfDLxCt5GwNAaBYAAAcgNy5RqD0V9r0z6+UWlqwBCCM207SesP1zn3ALrAQSiIgIiICIiAoKlEFb9dmhXtKpNbC21JVP6wAyjqDm5vc6xcPFcyVzscwmGsglpqhofFK0tcOI5OB4EbwVVPTjROfCqp1PLd0Zu6CbZs2SPmPnDcRw8kGuopUICIiCV+vDMVqKV/SU0ssD8utE9zCe+2/xX47qEHW9A9a+KS1lHSTvinjmnjic90QbKGuda92kC/grAKomr1wGK4aSQB7cguSbAdZW1FZF/mR/Tb+KD7hcM1k60cSpMQq6OmMMccLmNa/otuTrRscc3G29x4Ltvt2L/Mj+m38VVrW68OxrEC0ggvhsQQR+Qj4oPHxnSmvrL+2ameUH4Bfsx/QbZvqXkKEQSoREBERAW26tNEH4rWtjIIpoS2SqfyjvkzvdYjuBPBeFgODz1tRHTU7S+WQ2HxWt+E9x4NG8lWq0I0ViwukZTRWL7B08trOllt1nHkOAHAIPehibG1rGANYxoa1oFgGgWAHZZZJZZWQGlSiICIiAiIgIiIC8PS7RenxOmdT1A+dHIANuOSxAe0+O7ivcUFBULTHRKqwuoMNQ0lpJMM7QejlZzaeB5tOY9a8FXI0gwSmroXU9VG2WN2Yv6TXWycx29rszmFXXT7VdV4cXSwB1VR8JGt90jHKVg4D4wyyzsg0AqCVCmyCAsrIAiAo2QpRBGyFKIgIiICKCUuglfvwPBqitnZT0zDJK87hezW8XPPwWjmV7eg+r+txV4MbTFTX69VI09GOxgy23dg8SFZDQ3Q6kwuHoqdnWcB00zgOllI4uPLM2G4XQfg1d6CwYTAWi0lVIG+2J7WJ+azk0X8d63ANUqUBQpRARQSoF0GSKLIglERARFF0ErAuUqLIIKksuLLINUoOb6Z6oKGt2pae1FUHMujYDC4/OjysTzbbxXFdJ9XmJ4eSZYXSRDdPADLHbttm3xCtkoIQUjClW0x3V9hVaS6amiEhzMsQ6GQnmXMtfxWg4tqFhcSaWrkizvsTRNmHdtAtI9aDhCLqNbqNxNv5KSllH674z5EFeVNqgxtpygjf2tqIbeshBoaLeo9UWNnfTtb2uqIbeor0qXUjiriNt1LEO2Vzz5Bv3oOaLG67fhmoNtwaqsJHFkEIb9d5P8q3rAtV+E0lnNp2zPFjt1Pu5uOIa7IHwQVz0b0NxDEHAU0EjmEi8rh0cIHMvdl5XK7NobqTpoC2XEHCqlFiIWgtp2nk6+cnjYdi6xHE1oAaAANwAAA7gFlZB86eBkbWsY1rGNADWtaGtAG4ADIL6oiAoJUrFwQNpQ4qQclAagiym5UgLJBhslFmiAocpRBgoAWWyskEbKlEQEREBERAREQFiSsli4IIJQBZAKUEAKURAREQEREBERBjsrJEQEREBERAREQEREBERAREQEREBERAUIiCUREBAiICIiAiIgFERAUFEQSiIgIiIP//Z"/>
          <p:cNvSpPr>
            <a:spLocks noChangeAspect="1" noChangeArrowheads="1"/>
          </p:cNvSpPr>
          <p:nvPr/>
        </p:nvSpPr>
        <p:spPr bwMode="auto">
          <a:xfrm>
            <a:off x="155575" y="-1417638"/>
            <a:ext cx="2952750" cy="295275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cdn.mysitemyway.com/etc-mysitemyway/icons/legacy-previews/icons/ultra-glossy-silver-buttons-icons-alphanumeric/074966-ultra-glossy-silver-button-icon-alphanumeric-dollar-sig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618703"/>
            <a:ext cx="2133600" cy="2133600"/>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Title 1"/>
          <p:cNvSpPr txBox="1">
            <a:spLocks/>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1">
                    <a:lumMod val="75000"/>
                  </a:schemeClr>
                </a:solidFill>
              </a:rPr>
              <a:t>Engagement models</a:t>
            </a:r>
            <a:endParaRPr lang="en-US" b="1" dirty="0">
              <a:solidFill>
                <a:schemeClr val="accent1">
                  <a:lumMod val="75000"/>
                </a:schemeClr>
              </a:solidFill>
            </a:endParaRPr>
          </a:p>
        </p:txBody>
      </p:sp>
    </p:spTree>
    <p:extLst>
      <p:ext uri="{BB962C8B-B14F-4D97-AF65-F5344CB8AC3E}">
        <p14:creationId xmlns:p14="http://schemas.microsoft.com/office/powerpoint/2010/main" val="674183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i2s </a:t>
            </a:r>
            <a:r>
              <a:rPr lang="en-US" dirty="0" smtClean="0"/>
              <a:t>and</a:t>
            </a:r>
            <a:r>
              <a:rPr lang="en-US" dirty="0" smtClean="0"/>
              <a:t> </a:t>
            </a:r>
            <a:r>
              <a:rPr lang="en-US" dirty="0" smtClean="0"/>
              <a:t>IBM </a:t>
            </a:r>
            <a:r>
              <a:rPr lang="en-US" dirty="0" smtClean="0"/>
              <a:t>Services</a:t>
            </a:r>
            <a:endParaRPr lang="en-US" dirty="0"/>
          </a:p>
        </p:txBody>
      </p:sp>
      <p:graphicFrame>
        <p:nvGraphicFramePr>
          <p:cNvPr id="2" name="Diagram 1"/>
          <p:cNvGraphicFramePr/>
          <p:nvPr>
            <p:extLst>
              <p:ext uri="{D42A27DB-BD31-4B8C-83A1-F6EECF244321}">
                <p14:modId xmlns:p14="http://schemas.microsoft.com/office/powerpoint/2010/main" val="1057878316"/>
              </p:ext>
            </p:extLst>
          </p:nvPr>
        </p:nvGraphicFramePr>
        <p:xfrm>
          <a:off x="533400" y="914400"/>
          <a:ext cx="8153400" cy="543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8569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Triangle 12"/>
          <p:cNvSpPr/>
          <p:nvPr/>
        </p:nvSpPr>
        <p:spPr>
          <a:xfrm rot="10800000">
            <a:off x="123733" y="1676400"/>
            <a:ext cx="8915400" cy="4343400"/>
          </a:xfrm>
          <a:prstGeom prst="rtTriangle">
            <a:avLst/>
          </a:prstGeom>
          <a:solidFill>
            <a:schemeClr val="tx2">
              <a:lumMod val="40000"/>
              <a:lumOff val="60000"/>
              <a:alpha val="3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Triangle 14"/>
          <p:cNvSpPr/>
          <p:nvPr/>
        </p:nvSpPr>
        <p:spPr>
          <a:xfrm>
            <a:off x="152400" y="1752600"/>
            <a:ext cx="8915400" cy="4343400"/>
          </a:xfrm>
          <a:prstGeom prst="rtTriangle">
            <a:avLst/>
          </a:prstGeom>
          <a:solidFill>
            <a:schemeClr val="bg1">
              <a:lumMod val="85000"/>
              <a:alpha val="3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i2s </a:t>
            </a:r>
            <a:r>
              <a:rPr lang="en-US" dirty="0"/>
              <a:t>s</a:t>
            </a:r>
            <a:r>
              <a:rPr lang="en-US" dirty="0" smtClean="0"/>
              <a:t>tands for</a:t>
            </a:r>
            <a:endParaRPr lang="en-US" dirty="0"/>
          </a:p>
        </p:txBody>
      </p:sp>
      <p:cxnSp>
        <p:nvCxnSpPr>
          <p:cNvPr id="6" name="Straight Connector 5"/>
          <p:cNvCxnSpPr/>
          <p:nvPr/>
        </p:nvCxnSpPr>
        <p:spPr>
          <a:xfrm>
            <a:off x="6219733" y="1981200"/>
            <a:ext cx="0" cy="3962400"/>
          </a:xfrm>
          <a:prstGeom prst="line">
            <a:avLst/>
          </a:prstGeom>
          <a:ln>
            <a:solidFill>
              <a:schemeClr val="bg1">
                <a:lumMod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171733" y="1981200"/>
            <a:ext cx="0" cy="3962400"/>
          </a:xfrm>
          <a:prstGeom prst="line">
            <a:avLst/>
          </a:prstGeom>
          <a:ln>
            <a:solidFill>
              <a:schemeClr val="bg1">
                <a:lumMod val="5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7790" y="5449669"/>
            <a:ext cx="1960543" cy="646331"/>
          </a:xfrm>
          <a:prstGeom prst="rect">
            <a:avLst/>
          </a:prstGeom>
          <a:noFill/>
        </p:spPr>
        <p:txBody>
          <a:bodyPr wrap="none" rtlCol="0">
            <a:spAutoFit/>
          </a:bodyPr>
          <a:lstStyle/>
          <a:p>
            <a:r>
              <a:rPr lang="en-US" sz="3600" dirty="0" smtClean="0"/>
              <a:t>Efficiency</a:t>
            </a:r>
            <a:endParaRPr lang="en-US" sz="3600" dirty="0"/>
          </a:p>
        </p:txBody>
      </p:sp>
      <p:sp>
        <p:nvSpPr>
          <p:cNvPr id="11" name="TextBox 10"/>
          <p:cNvSpPr txBox="1"/>
          <p:nvPr/>
        </p:nvSpPr>
        <p:spPr>
          <a:xfrm>
            <a:off x="3781333" y="5449669"/>
            <a:ext cx="1839716" cy="646331"/>
          </a:xfrm>
          <a:prstGeom prst="rect">
            <a:avLst/>
          </a:prstGeom>
          <a:noFill/>
        </p:spPr>
        <p:txBody>
          <a:bodyPr wrap="none" rtlCol="0">
            <a:spAutoFit/>
          </a:bodyPr>
          <a:lstStyle/>
          <a:p>
            <a:r>
              <a:rPr lang="en-US" sz="3600" dirty="0" smtClean="0"/>
              <a:t>Elasticity</a:t>
            </a:r>
            <a:endParaRPr lang="en-US" sz="3600" dirty="0"/>
          </a:p>
        </p:txBody>
      </p:sp>
      <p:sp>
        <p:nvSpPr>
          <p:cNvPr id="12" name="TextBox 11"/>
          <p:cNvSpPr txBox="1"/>
          <p:nvPr/>
        </p:nvSpPr>
        <p:spPr>
          <a:xfrm>
            <a:off x="6821805" y="5449669"/>
            <a:ext cx="1912528" cy="646331"/>
          </a:xfrm>
          <a:prstGeom prst="rect">
            <a:avLst/>
          </a:prstGeom>
          <a:noFill/>
        </p:spPr>
        <p:txBody>
          <a:bodyPr wrap="none" rtlCol="0">
            <a:spAutoFit/>
          </a:bodyPr>
          <a:lstStyle/>
          <a:p>
            <a:r>
              <a:rPr lang="en-US" sz="3600" dirty="0" smtClean="0"/>
              <a:t>Economy</a:t>
            </a:r>
            <a:endParaRPr lang="en-US" sz="3600" dirty="0"/>
          </a:p>
        </p:txBody>
      </p:sp>
      <p:pic>
        <p:nvPicPr>
          <p:cNvPr id="16" name="Picture 15"/>
          <p:cNvPicPr>
            <a:picLocks noChangeAspect="1"/>
          </p:cNvPicPr>
          <p:nvPr/>
        </p:nvPicPr>
        <p:blipFill rotWithShape="1">
          <a:blip r:embed="rId3">
            <a:duotone>
              <a:schemeClr val="accent1">
                <a:shade val="45000"/>
                <a:satMod val="135000"/>
              </a:schemeClr>
              <a:prstClr val="white"/>
            </a:duotone>
          </a:blip>
          <a:srcRect t="3728"/>
          <a:stretch/>
        </p:blipFill>
        <p:spPr>
          <a:xfrm>
            <a:off x="381000" y="1965158"/>
            <a:ext cx="2609088" cy="3521242"/>
          </a:xfrm>
          <a:prstGeom prst="rect">
            <a:avLst/>
          </a:prstGeom>
          <a:ln>
            <a:noFill/>
          </a:ln>
          <a:effectLst>
            <a:softEdge rad="112500"/>
          </a:effectLst>
        </p:spPr>
      </p:pic>
      <p:pic>
        <p:nvPicPr>
          <p:cNvPr id="17" name="Picture 16"/>
          <p:cNvPicPr>
            <a:picLocks noChangeAspect="1"/>
          </p:cNvPicPr>
          <p:nvPr/>
        </p:nvPicPr>
        <p:blipFill>
          <a:blip r:embed="rId4"/>
          <a:stretch>
            <a:fillRect/>
          </a:stretch>
        </p:blipFill>
        <p:spPr>
          <a:xfrm rot="16200000">
            <a:off x="5745480" y="2407920"/>
            <a:ext cx="3657600" cy="2651760"/>
          </a:xfrm>
          <a:prstGeom prst="rect">
            <a:avLst/>
          </a:prstGeom>
          <a:ln>
            <a:noFill/>
          </a:ln>
          <a:effectLst>
            <a:softEdge rad="112500"/>
          </a:effectLst>
        </p:spPr>
      </p:pic>
      <p:pic>
        <p:nvPicPr>
          <p:cNvPr id="3" name="Picture 2"/>
          <p:cNvPicPr>
            <a:picLocks noChangeAspect="1"/>
          </p:cNvPicPr>
          <p:nvPr/>
        </p:nvPicPr>
        <p:blipFill rotWithShape="1">
          <a:blip r:embed="rId5">
            <a:duotone>
              <a:prstClr val="black"/>
              <a:srgbClr val="FF6E84">
                <a:tint val="45000"/>
                <a:satMod val="400000"/>
              </a:srgbClr>
            </a:duotone>
            <a:extLst>
              <a:ext uri="{BEBA8EAE-BF5A-486C-A8C5-ECC9F3942E4B}">
                <a14:imgProps xmlns:a14="http://schemas.microsoft.com/office/drawing/2010/main">
                  <a14:imgLayer r:embed="rId6">
                    <a14:imgEffect>
                      <a14:colorTemperature colorTemp="5900"/>
                    </a14:imgEffect>
                  </a14:imgLayer>
                </a14:imgProps>
              </a:ext>
            </a:extLst>
          </a:blip>
          <a:srcRect l="12397" r="29326"/>
          <a:stretch/>
        </p:blipFill>
        <p:spPr>
          <a:xfrm>
            <a:off x="3276600" y="1981200"/>
            <a:ext cx="2803358" cy="3603139"/>
          </a:xfrm>
          <a:prstGeom prst="rect">
            <a:avLst/>
          </a:prstGeom>
          <a:ln>
            <a:noFill/>
          </a:ln>
          <a:effectLst>
            <a:softEdge rad="112500"/>
          </a:effectLst>
        </p:spPr>
      </p:pic>
    </p:spTree>
    <p:extLst>
      <p:ext uri="{BB962C8B-B14F-4D97-AF65-F5344CB8AC3E}">
        <p14:creationId xmlns:p14="http://schemas.microsoft.com/office/powerpoint/2010/main" val="1984022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1905000"/>
            <a:ext cx="9144000" cy="3124200"/>
          </a:xfrm>
          <a:prstGeom prst="rect">
            <a:avLst/>
          </a:prstGeom>
          <a:solidFill>
            <a:srgbClr val="E0E9F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p:cNvSpPr txBox="1">
            <a:spLocks/>
          </p:cNvSpPr>
          <p:nvPr/>
        </p:nvSpPr>
        <p:spPr>
          <a:xfrm>
            <a:off x="457200" y="1981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t>Thank You</a:t>
            </a:r>
            <a:endParaRPr lang="en-US" sz="6000" b="1" dirty="0"/>
          </a:p>
        </p:txBody>
      </p:sp>
      <p:sp>
        <p:nvSpPr>
          <p:cNvPr id="10" name="Rectangle 12"/>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3"/>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51692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pPr algn="l"/>
            <a:r>
              <a:rPr lang="en-US" b="1" dirty="0" smtClean="0">
                <a:solidFill>
                  <a:schemeClr val="accent1">
                    <a:lumMod val="75000"/>
                  </a:schemeClr>
                </a:solidFill>
              </a:rPr>
              <a:t>Who we are</a:t>
            </a:r>
            <a:endParaRPr lang="en-US" b="1" dirty="0">
              <a:solidFill>
                <a:schemeClr val="accent1">
                  <a:lumMod val="75000"/>
                </a:schemeClr>
              </a:solidFill>
            </a:endParaRPr>
          </a:p>
        </p:txBody>
      </p:sp>
      <p:sp>
        <p:nvSpPr>
          <p:cNvPr id="3" name="Content Placeholder 2"/>
          <p:cNvSpPr>
            <a:spLocks noGrp="1"/>
          </p:cNvSpPr>
          <p:nvPr>
            <p:ph idx="1"/>
          </p:nvPr>
        </p:nvSpPr>
        <p:spPr>
          <a:xfrm>
            <a:off x="304800" y="1066800"/>
            <a:ext cx="8686800" cy="5219720"/>
          </a:xfrm>
        </p:spPr>
        <p:txBody>
          <a:bodyPr>
            <a:noAutofit/>
          </a:bodyPr>
          <a:lstStyle/>
          <a:p>
            <a:pPr>
              <a:buClr>
                <a:schemeClr val="accent1"/>
              </a:buClr>
            </a:pPr>
            <a:r>
              <a:rPr lang="en-US" b="1" dirty="0" smtClean="0">
                <a:solidFill>
                  <a:schemeClr val="tx2">
                    <a:lumMod val="60000"/>
                    <a:lumOff val="40000"/>
                  </a:schemeClr>
                </a:solidFill>
              </a:rPr>
              <a:t>Technology Enabler </a:t>
            </a:r>
            <a:r>
              <a:rPr lang="en-US" sz="2400" dirty="0" smtClean="0">
                <a:solidFill>
                  <a:schemeClr val="tx2">
                    <a:lumMod val="60000"/>
                    <a:lumOff val="40000"/>
                  </a:schemeClr>
                </a:solidFill>
              </a:rPr>
              <a:t>with a </a:t>
            </a:r>
            <a:r>
              <a:rPr lang="en-US" b="1" dirty="0" smtClean="0">
                <a:solidFill>
                  <a:schemeClr val="tx2">
                    <a:lumMod val="60000"/>
                    <a:lumOff val="40000"/>
                  </a:schemeClr>
                </a:solidFill>
              </a:rPr>
              <a:t>Strong Presence </a:t>
            </a:r>
            <a:r>
              <a:rPr lang="en-US" sz="2400" dirty="0" smtClean="0">
                <a:solidFill>
                  <a:schemeClr val="tx2">
                    <a:lumMod val="60000"/>
                    <a:lumOff val="40000"/>
                  </a:schemeClr>
                </a:solidFill>
              </a:rPr>
              <a:t>in </a:t>
            </a:r>
            <a:r>
              <a:rPr lang="en-US" b="1" dirty="0">
                <a:solidFill>
                  <a:schemeClr val="tx2">
                    <a:lumMod val="60000"/>
                    <a:lumOff val="40000"/>
                  </a:schemeClr>
                </a:solidFill>
              </a:rPr>
              <a:t>South East Asia</a:t>
            </a:r>
            <a:r>
              <a:rPr lang="en-US" sz="2800" b="1" dirty="0" smtClean="0">
                <a:solidFill>
                  <a:schemeClr val="tx2">
                    <a:lumMod val="60000"/>
                    <a:lumOff val="40000"/>
                  </a:schemeClr>
                </a:solidFill>
              </a:rPr>
              <a:t> </a:t>
            </a:r>
            <a:r>
              <a:rPr lang="en-US" sz="2400" dirty="0">
                <a:solidFill>
                  <a:schemeClr val="tx2">
                    <a:lumMod val="60000"/>
                    <a:lumOff val="40000"/>
                  </a:schemeClr>
                </a:solidFill>
              </a:rPr>
              <a:t>since </a:t>
            </a:r>
            <a:r>
              <a:rPr lang="en-US" sz="2400" dirty="0" smtClean="0">
                <a:solidFill>
                  <a:schemeClr val="tx2">
                    <a:lumMod val="60000"/>
                    <a:lumOff val="40000"/>
                  </a:schemeClr>
                </a:solidFill>
              </a:rPr>
              <a:t>2006</a:t>
            </a:r>
          </a:p>
          <a:p>
            <a:pPr>
              <a:buClr>
                <a:schemeClr val="accent1"/>
              </a:buClr>
            </a:pPr>
            <a:endParaRPr lang="en-US" sz="1600" dirty="0" smtClean="0">
              <a:solidFill>
                <a:schemeClr val="tx2">
                  <a:lumMod val="60000"/>
                  <a:lumOff val="40000"/>
                </a:schemeClr>
              </a:solidFill>
            </a:endParaRPr>
          </a:p>
          <a:p>
            <a:pPr>
              <a:buClr>
                <a:schemeClr val="accent1"/>
              </a:buClr>
            </a:pPr>
            <a:r>
              <a:rPr lang="en-US" b="1" dirty="0" smtClean="0">
                <a:solidFill>
                  <a:schemeClr val="tx2">
                    <a:lumMod val="60000"/>
                    <a:lumOff val="40000"/>
                  </a:schemeClr>
                </a:solidFill>
              </a:rPr>
              <a:t>Expanding</a:t>
            </a:r>
            <a:r>
              <a:rPr lang="en-US" sz="2400" dirty="0" smtClean="0">
                <a:solidFill>
                  <a:schemeClr val="tx2">
                    <a:lumMod val="60000"/>
                    <a:lumOff val="40000"/>
                  </a:schemeClr>
                </a:solidFill>
              </a:rPr>
              <a:t> </a:t>
            </a:r>
            <a:r>
              <a:rPr lang="en-US" sz="2400" dirty="0">
                <a:solidFill>
                  <a:schemeClr val="tx2">
                    <a:lumMod val="60000"/>
                    <a:lumOff val="40000"/>
                  </a:schemeClr>
                </a:solidFill>
              </a:rPr>
              <a:t>our footprint in </a:t>
            </a:r>
            <a:r>
              <a:rPr lang="en-US" b="1" dirty="0" smtClean="0">
                <a:solidFill>
                  <a:schemeClr val="tx2">
                    <a:lumMod val="60000"/>
                    <a:lumOff val="40000"/>
                  </a:schemeClr>
                </a:solidFill>
              </a:rPr>
              <a:t>Middle </a:t>
            </a:r>
            <a:r>
              <a:rPr lang="en-US" b="1" dirty="0">
                <a:solidFill>
                  <a:schemeClr val="tx2">
                    <a:lumMod val="60000"/>
                    <a:lumOff val="40000"/>
                  </a:schemeClr>
                </a:solidFill>
              </a:rPr>
              <a:t>East </a:t>
            </a:r>
            <a:r>
              <a:rPr lang="en-US" b="1" dirty="0" smtClean="0">
                <a:solidFill>
                  <a:schemeClr val="tx2">
                    <a:lumMod val="60000"/>
                    <a:lumOff val="40000"/>
                  </a:schemeClr>
                </a:solidFill>
              </a:rPr>
              <a:t>&amp; Africa</a:t>
            </a:r>
          </a:p>
          <a:p>
            <a:pPr>
              <a:buClr>
                <a:schemeClr val="accent1"/>
              </a:buClr>
              <a:buNone/>
            </a:pPr>
            <a:endParaRPr lang="en-US" sz="1600" dirty="0">
              <a:solidFill>
                <a:schemeClr val="tx2">
                  <a:lumMod val="60000"/>
                  <a:lumOff val="40000"/>
                </a:schemeClr>
              </a:solidFill>
            </a:endParaRPr>
          </a:p>
          <a:p>
            <a:pPr>
              <a:buClr>
                <a:schemeClr val="accent1"/>
              </a:buClr>
            </a:pPr>
            <a:r>
              <a:rPr lang="en-US" b="1" dirty="0" smtClean="0">
                <a:solidFill>
                  <a:schemeClr val="tx2">
                    <a:lumMod val="60000"/>
                    <a:lumOff val="40000"/>
                  </a:schemeClr>
                </a:solidFill>
              </a:rPr>
              <a:t>Deep </a:t>
            </a:r>
            <a:r>
              <a:rPr lang="en-US" b="1" dirty="0">
                <a:solidFill>
                  <a:schemeClr val="tx2">
                    <a:lumMod val="60000"/>
                    <a:lumOff val="40000"/>
                  </a:schemeClr>
                </a:solidFill>
              </a:rPr>
              <a:t>expertise </a:t>
            </a:r>
            <a:r>
              <a:rPr lang="en-US" sz="2400" dirty="0" smtClean="0">
                <a:solidFill>
                  <a:schemeClr val="tx2">
                    <a:lumMod val="60000"/>
                    <a:lumOff val="40000"/>
                  </a:schemeClr>
                </a:solidFill>
              </a:rPr>
              <a:t>in integration services and solutioning in a complex enterprise environment</a:t>
            </a:r>
          </a:p>
          <a:p>
            <a:pPr marL="0" indent="0">
              <a:buClr>
                <a:schemeClr val="accent1"/>
              </a:buClr>
              <a:buNone/>
            </a:pPr>
            <a:endParaRPr lang="en-US" sz="1600" b="1" dirty="0">
              <a:solidFill>
                <a:schemeClr val="tx2">
                  <a:lumMod val="60000"/>
                  <a:lumOff val="40000"/>
                </a:schemeClr>
              </a:solidFill>
            </a:endParaRPr>
          </a:p>
          <a:p>
            <a:pPr>
              <a:buClr>
                <a:schemeClr val="accent1"/>
              </a:buClr>
            </a:pPr>
            <a:r>
              <a:rPr lang="en-US" b="1" dirty="0" smtClean="0">
                <a:solidFill>
                  <a:schemeClr val="tx2">
                    <a:lumMod val="60000"/>
                    <a:lumOff val="40000"/>
                  </a:schemeClr>
                </a:solidFill>
              </a:rPr>
              <a:t>Strong </a:t>
            </a:r>
            <a:r>
              <a:rPr lang="en-US" b="1" dirty="0">
                <a:solidFill>
                  <a:schemeClr val="tx2">
                    <a:lumMod val="60000"/>
                    <a:lumOff val="40000"/>
                  </a:schemeClr>
                </a:solidFill>
              </a:rPr>
              <a:t>experience </a:t>
            </a:r>
            <a:r>
              <a:rPr lang="en-US" sz="2400" dirty="0" smtClean="0">
                <a:solidFill>
                  <a:schemeClr val="tx2">
                    <a:lumMod val="60000"/>
                    <a:lumOff val="40000"/>
                  </a:schemeClr>
                </a:solidFill>
              </a:rPr>
              <a:t>in </a:t>
            </a:r>
            <a:r>
              <a:rPr lang="en-US" b="1" dirty="0">
                <a:solidFill>
                  <a:schemeClr val="tx2">
                    <a:lumMod val="60000"/>
                    <a:lumOff val="40000"/>
                  </a:schemeClr>
                </a:solidFill>
              </a:rPr>
              <a:t>Banking </a:t>
            </a:r>
            <a:r>
              <a:rPr lang="en-US" sz="2400" dirty="0" smtClean="0">
                <a:solidFill>
                  <a:schemeClr val="tx2">
                    <a:lumMod val="60000"/>
                    <a:lumOff val="40000"/>
                  </a:schemeClr>
                </a:solidFill>
              </a:rPr>
              <a:t>and </a:t>
            </a:r>
            <a:r>
              <a:rPr lang="en-US" b="1" dirty="0">
                <a:solidFill>
                  <a:schemeClr val="tx2">
                    <a:lumMod val="60000"/>
                    <a:lumOff val="40000"/>
                  </a:schemeClr>
                </a:solidFill>
              </a:rPr>
              <a:t>Telecom</a:t>
            </a:r>
            <a:r>
              <a:rPr lang="en-US" sz="2400" dirty="0" smtClean="0">
                <a:solidFill>
                  <a:schemeClr val="tx2">
                    <a:lumMod val="60000"/>
                    <a:lumOff val="40000"/>
                  </a:schemeClr>
                </a:solidFill>
              </a:rPr>
              <a:t> industries</a:t>
            </a:r>
          </a:p>
          <a:p>
            <a:pPr>
              <a:buClr>
                <a:schemeClr val="accent1"/>
              </a:buClr>
            </a:pPr>
            <a:endParaRPr lang="en-US" sz="2400" dirty="0" smtClean="0">
              <a:solidFill>
                <a:schemeClr val="tx2">
                  <a:lumMod val="60000"/>
                  <a:lumOff val="40000"/>
                </a:schemeClr>
              </a:solidFill>
            </a:endParaRPr>
          </a:p>
          <a:p>
            <a:pPr>
              <a:buClr>
                <a:schemeClr val="accent1"/>
              </a:buClr>
            </a:pPr>
            <a:r>
              <a:rPr lang="en-US" b="1" dirty="0" smtClean="0">
                <a:solidFill>
                  <a:schemeClr val="tx2">
                    <a:lumMod val="60000"/>
                    <a:lumOff val="40000"/>
                  </a:schemeClr>
                </a:solidFill>
              </a:rPr>
              <a:t>Premier Business Partner </a:t>
            </a:r>
            <a:r>
              <a:rPr lang="en-US" sz="2400" dirty="0" smtClean="0">
                <a:solidFill>
                  <a:schemeClr val="tx2">
                    <a:lumMod val="60000"/>
                    <a:lumOff val="40000"/>
                  </a:schemeClr>
                </a:solidFill>
              </a:rPr>
              <a:t>of</a:t>
            </a:r>
            <a:r>
              <a:rPr lang="en-US" b="1" dirty="0" smtClean="0">
                <a:solidFill>
                  <a:schemeClr val="tx2">
                    <a:lumMod val="60000"/>
                    <a:lumOff val="40000"/>
                  </a:schemeClr>
                </a:solidFill>
              </a:rPr>
              <a:t> </a:t>
            </a:r>
            <a:r>
              <a:rPr lang="en-US" sz="2400" dirty="0" smtClean="0">
                <a:solidFill>
                  <a:schemeClr val="tx2">
                    <a:lumMod val="60000"/>
                    <a:lumOff val="40000"/>
                  </a:schemeClr>
                </a:solidFill>
              </a:rPr>
              <a:t>IBM</a:t>
            </a:r>
          </a:p>
          <a:p>
            <a:pPr>
              <a:buClr>
                <a:schemeClr val="accent1"/>
              </a:buClr>
              <a:buNone/>
            </a:pPr>
            <a:endParaRPr lang="en-US" sz="2400" dirty="0" smtClean="0">
              <a:solidFill>
                <a:schemeClr val="tx2">
                  <a:lumMod val="60000"/>
                  <a:lumOff val="40000"/>
                </a:schemeClr>
              </a:solidFill>
            </a:endParaRPr>
          </a:p>
        </p:txBody>
      </p:sp>
    </p:spTree>
    <p:extLst>
      <p:ext uri="{BB962C8B-B14F-4D97-AF65-F5344CB8AC3E}">
        <p14:creationId xmlns:p14="http://schemas.microsoft.com/office/powerpoint/2010/main" val="865030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836713"/>
            <a:ext cx="7772400" cy="1008112"/>
          </a:xfrm>
        </p:spPr>
        <p:txBody>
          <a:bodyPr/>
          <a:lstStyle/>
          <a:p>
            <a:pPr algn="ctr"/>
            <a:r>
              <a:rPr lang="en-US" dirty="0" smtClean="0">
                <a:solidFill>
                  <a:schemeClr val="accent1">
                    <a:lumMod val="75000"/>
                  </a:schemeClr>
                </a:solidFill>
              </a:rPr>
              <a:t>2014 </a:t>
            </a:r>
            <a:r>
              <a:rPr lang="en-US" dirty="0">
                <a:solidFill>
                  <a:srgbClr val="C3D69B"/>
                </a:solidFill>
              </a:rPr>
              <a:t>Top</a:t>
            </a:r>
            <a:r>
              <a:rPr lang="en-US" dirty="0" smtClean="0">
                <a:solidFill>
                  <a:schemeClr val="accent1">
                    <a:lumMod val="75000"/>
                  </a:schemeClr>
                </a:solidFill>
              </a:rPr>
              <a:t> Mobility </a:t>
            </a:r>
            <a:r>
              <a:rPr lang="en-US" dirty="0" smtClean="0">
                <a:solidFill>
                  <a:srgbClr val="C3D69B"/>
                </a:solidFill>
              </a:rPr>
              <a:t>Partner</a:t>
            </a:r>
            <a:endParaRPr lang="en-US" dirty="0">
              <a:solidFill>
                <a:schemeClr val="accent3">
                  <a:lumMod val="60000"/>
                  <a:lumOff val="40000"/>
                </a:schemeClr>
              </a:solidFill>
            </a:endParaRPr>
          </a:p>
        </p:txBody>
      </p:sp>
      <p:grpSp>
        <p:nvGrpSpPr>
          <p:cNvPr id="4" name="Group 3"/>
          <p:cNvGrpSpPr/>
          <p:nvPr/>
        </p:nvGrpSpPr>
        <p:grpSpPr>
          <a:xfrm>
            <a:off x="1873310" y="5406727"/>
            <a:ext cx="5290978" cy="1190625"/>
            <a:chOff x="2014711" y="4725144"/>
            <a:chExt cx="5290978" cy="1190625"/>
          </a:xfrm>
        </p:grpSpPr>
        <p:pic>
          <p:nvPicPr>
            <p:cNvPr id="1026" name="Picture 2" descr="http://www.ftp-sgpartners.net/tdceu/uploads/uploaded/apple_and_ibm.png"/>
            <p:cNvPicPr>
              <a:picLocks noChangeAspect="1" noChangeArrowheads="1"/>
            </p:cNvPicPr>
            <p:nvPr/>
          </p:nvPicPr>
          <p:blipFill>
            <a:blip r:embed="rId3"/>
            <a:srcRect/>
            <a:stretch>
              <a:fillRect/>
            </a:stretch>
          </p:blipFill>
          <p:spPr bwMode="auto">
            <a:xfrm>
              <a:off x="2014711" y="4725144"/>
              <a:ext cx="3781425" cy="1190625"/>
            </a:xfrm>
            <a:prstGeom prst="rect">
              <a:avLst/>
            </a:prstGeom>
            <a:noFill/>
          </p:spPr>
        </p:pic>
        <p:pic>
          <p:nvPicPr>
            <p:cNvPr id="5" name="Picture 3" descr="C:\Users\IBM_ADMIN\AppData\Local\Skitch\Screenshot_032015_083721_PM.jpg"/>
            <p:cNvPicPr>
              <a:picLocks noChangeAspect="1" noChangeArrowheads="1"/>
            </p:cNvPicPr>
            <p:nvPr/>
          </p:nvPicPr>
          <p:blipFill>
            <a:blip r:embed="rId4"/>
            <a:srcRect/>
            <a:stretch>
              <a:fillRect/>
            </a:stretch>
          </p:blipFill>
          <p:spPr bwMode="auto">
            <a:xfrm>
              <a:off x="5715008" y="4929198"/>
              <a:ext cx="771525" cy="714375"/>
            </a:xfrm>
            <a:prstGeom prst="rect">
              <a:avLst/>
            </a:prstGeom>
            <a:noFill/>
          </p:spPr>
        </p:pic>
        <p:pic>
          <p:nvPicPr>
            <p:cNvPr id="6" name="Picture 4" descr="D:\Dropbox\Shalini\i2S\Logos\i2Slogo.png"/>
            <p:cNvPicPr>
              <a:picLocks noChangeAspect="1" noChangeArrowheads="1"/>
            </p:cNvPicPr>
            <p:nvPr/>
          </p:nvPicPr>
          <p:blipFill>
            <a:blip r:embed="rId5">
              <a:grayscl/>
            </a:blip>
            <a:srcRect/>
            <a:stretch>
              <a:fillRect/>
            </a:stretch>
          </p:blipFill>
          <p:spPr bwMode="auto">
            <a:xfrm>
              <a:off x="6572264" y="4857760"/>
              <a:ext cx="733425" cy="895350"/>
            </a:xfrm>
            <a:prstGeom prst="rect">
              <a:avLst/>
            </a:prstGeom>
            <a:noFill/>
          </p:spPr>
        </p:pic>
      </p:grpSp>
      <p:pic>
        <p:nvPicPr>
          <p:cNvPr id="8" name="Picture 7" descr="11034902_344938389038237_470950393984368067_o.jpg"/>
          <p:cNvPicPr>
            <a:picLocks noChangeAspect="1"/>
          </p:cNvPicPr>
          <p:nvPr/>
        </p:nvPicPr>
        <p:blipFill rotWithShape="1">
          <a:blip r:embed="rId6" cstate="print">
            <a:extLst>
              <a:ext uri="{BEBA8EAE-BF5A-486C-A8C5-ECC9F3942E4B}">
                <a14:imgProps xmlns:a14="http://schemas.microsoft.com/office/drawing/2010/main">
                  <a14:imgLayer r:embed="rId7">
                    <a14:imgEffect>
                      <a14:brightnessContrast bright="22000"/>
                    </a14:imgEffect>
                  </a14:imgLayer>
                </a14:imgProps>
              </a:ext>
              <a:ext uri="{28A0092B-C50C-407E-A947-70E740481C1C}">
                <a14:useLocalDpi xmlns:a14="http://schemas.microsoft.com/office/drawing/2010/main" val="0"/>
              </a:ext>
            </a:extLst>
          </a:blip>
          <a:srcRect t="4832" r="2179" b="16030"/>
          <a:stretch/>
        </p:blipFill>
        <p:spPr>
          <a:xfrm>
            <a:off x="1691680" y="1844824"/>
            <a:ext cx="5740855" cy="3095518"/>
          </a:xfrm>
          <a:prstGeom prst="rect">
            <a:avLst/>
          </a:prstGeom>
        </p:spPr>
      </p:pic>
    </p:spTree>
    <p:extLst>
      <p:ext uri="{BB962C8B-B14F-4D97-AF65-F5344CB8AC3E}">
        <p14:creationId xmlns:p14="http://schemas.microsoft.com/office/powerpoint/2010/main" val="2612864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9" descr="data:image/jpeg;base64,/9j/4AAQSkZJRgABAQAAAQABAAD/2wCEAAkGBwgHBhUIBwgSFhMVGRkbGBgXDSAbGxwfGB0aHSAdJSckISsgHSAxHxkeIT0hMSs3Mjo2GCA/ODM4OiotLi0BCgoKDQ0OGhAQGjckICQ3NDQvLC03MDI3Ni8xLDQtMC4sLC83LCwvLzY0LDIsNDQtLDQsLC01LC03LCwsLC0sMP/AABEIALcBEwMBEQACEQEDEQH/xAAcAAEAAgMBAQEAAAAAAAAAAAAABgcBAwUEAgj/xAA6EAACAQICCAMGBAUFAQAAAAAAAQIDBAURBhIXITFVktFBUWEHInGBkaETMkKCUmKiscEUFVNy8CP/xAAbAQEAAgMBAQAAAAAAAAAAAAAABAUCAwYBB//EADMRAQABAgIJAgQFBQEAAAAAAAABAgMEEQUUFiExQVFSoRJxYZGxwTKB0eHwBhMiI0Lx/9oADAMBAAIRAxEAPwDjlW+nAAAAAAAAAAAAAAAAAAAAAAAAAAAAAAAAAAAAAAAAAAAAAB78IwXEcZqamHWspZcZcIr4t7vlx9DKmiqrgjYnF2MPGd2rL4c/l/IS+x9mVxJKWIYlGPnGnTcvu2v7G+MNPOVJd/qKiN1ujP4zOXiM/q9F9oDgeH0Pxb7G5015zlBL7rf8D2bFEcZa7WnMXdq9Nu1E+2aHYpZYPQb/ANuxp1cv0u0lH+rg/pkaKqaY4SvMPexNWX9216fj6onx+7lGCYAAAAAAAAAAAAAAAAAAAAAAAAAAAAAAAAABMtCdDXi6WIYmmqH6Y55Op6+ah938N732rPq3zwUWlNLRh/8AVa/Hznp+/wBPfhadvQo21BULalGMIrJRjHJJeiJkREbochXXVXVNVU5zPOUK0w06jYVJWGDNSqrdOo1nGD8Uv4pfZeu9LRdvZbqV9o3Qs3Yi7f3U8o5z79I8z8N0q0urmveXDuLutKc3xlKWb+HovTgRJmZ3y6u3bot0+iiMo6Q+IQlUlqU4tt8ElmzxlMxEZy7WBaO3OJ0ricqE1+FRco5xabnmnFLPjmoyXzRsotzVmr8Xj7dmbcRMf5VZT7c58w49S3r0o69WhNLzcGl90YZSnRcoqnKJifzazxmAAAAAAAAAAAAAAAAAAAAAAAAAAAAAAO5odgf+/Y0qFRP8KHvVH6LhH5vd8M/I2WqPXVkr9JYzVbE1R+Kd0e/X8vrkuuEI04KEIpJLJJLJJLwLBwUzMznKKe0LSGeD4crWznlWq55NcYxXGXo/BfN+BpvXPTGUcVxobARiLnrrj/GnzPKPvPy5qj4EF2oHjMZShJShJpremnk014ryYJiJjKVsaO6U0rXAKFTSO/iqlVvUzjv1U2lKWXBbvzvJb16sm0XMqY9UuNxujaq8RXGFo3U8ffLOYj9OKDacX9/dY/UoXtxrRhL/AOaX5VGSTi15txazf+MkR7tVU1ZS6DRVmzRh6arcZTMb5558J88vuj5qWZw4h4B6AAAAAAAAAAAAAAAAAAAAAAAAAAAAtf2W2EbfAHeNe9Wm9+X6YNxS+qk/3E3D05U5uN0/emvERb5Ux5nf+nyTI3qNSGmeIPEtJq1XPdGX4cfRU9301taX7ivu1Z1y7/RliLOFop6xnP57/plDxYRhlTFrtWlvcUozf5VUm463omotZ+n0MaafVOTficRTYo9dVMzHPLfl7743JtdaA3ktG6NtRdH/AFEKk5Tbm1Fqe7c9XNvKFPw8GSJsT6Yjmobem7UYquurP0TERHDPd+fxnmgd7bf6O5du69ObjxlTk5Rz8k2ln8txGmMpydFauf3KYqymM+U7p+W9pbcnnJt8FvfluX23HjOIy4Dk2kpN7lkt/BeXwBlCUaK6JXGK16d7C5oSoxnF1Eqj11k03FxcdzeWXHxzRut2pqylUaQ0pRYpqtzTVFUxOW6MveJzbtL9Erixva2Iu5oQoym5R1qslJuXvOKSi83m3kvJHty1MTM8mGjdKUXaKLXpqmqIynKIy3bs5nNEDQuwAAAAAAAAAAAAAAAAAAAAAAAAAAAF36GRUNFbZR/44v673/csLX4IfP8ASc54u57y7RsQX53lUlWk6s+Mnm/i95VvpsUxTHpjk+qFOnVrxp1qmrFySlL+FN738lv+R7HF5XVNNMzTGcxwjrPRPbzTq0xRVcLr20oW9SDhCprZyi2mlKS/h4eb3b8890mb8VZxyc5b0Lcsei9TVnXTOcxy9onr/OW+vlw3oiulZAASHRHGrfR91r+pFyquKhTgnknm85OT4JLKPrveXibbVcUZyrNJYSvF+i1G6nPOZ8REefg+tLMdoaRUKN3qalaGtCcOKaeTUovyzTTXHevRtcrivKebzR2CrwdVdGedM5TE/af5l9EcNS0AAAAAAAAAAAAAAAAAAAAAAAAAAAAXN7PbpXOidLzhrQf7ZPL+nJ/Mn2Zzohwumbfoxlfxyn5x+qRm1VqBxi1lZYtWtZRy1Kk0vhm8n9Mn8ytqjKZh9Hw1yLlmiuOcR9N7yGLeAba9vVoRhKrDLXjrx9Ytyjn9Ys9mJhhTXTVnlynKffKJ+7UeMwDbc29W1rfg3EMpJRbX/aKkvtJHsxMcWFu5Tcp9VPDf4nL7NR4zAAAAAAAAAAAAAAAAAAAAAAAAAAAAAJ17LMXjb308KrSyVX3of9orevi4pP8AYyTh68p9LntP4Wa7dN+n/ndPty8/VZ5Lckq/2o4NKhiEcWow92plGe7hOK3N/GKy/Z6kPEUZT6nW6AxcVW5sVcad8e37T9fggxHdC62jlrhF9eq0xerXg5tRhKnKOWcmkk04N8fFee9LiZ0RTM5VIWNuYm1bm5Zimct8xOfCOcTnHy/8WBpjgGB0cHpV8Qq14Qt4KnD8LV1pJ5JJ5xaz3cdy3vMlXaKMomeTm9GY7F1X6qbcRM1znPqzyjrO6Y+6q6rpuo3RjJR8FKSby9Wkk38kQpdfT6sv8uPw/k/V39EcMwPGbtWOJVLiNWTerqyjqTyTbX5HKLyT8fDiuBtt00VTlPFXaRxOLw9E3LUUzTHHPPOOXXKfl+SWe0TCsEpNYpiFS4U5JQjCk4pScc2s24PLc+Pklkmzdepo/FKm0LicVV/ptRTlG+Zqz3Z+0xn+vNWbyz3L7kR1bAegAAAAAAAAAAAAAAAAAAAAAAAAAAAPulVqUKqq0ZuMotOLXFNb0/qInJjVTTVE01RnErl0P0moaQWWU2o14L34ef8ANH+V/bh5Nz7VyK4+LhdJaOqwle7fRPCftPx+vF2cQsrfEbKVnd09aE1k1/n0ae/P0NlURMZShWb1dm5FyicphS2k2jt3o9efh105U5P3KmW6Xo/KXp9CBctzRLu8Dj7eLozp3VRxj+cniwm+eG4hC9jSUpQzcU3u1smk34tJvWy9OJjTV6Zzb8RZ/vW5tzOUTx9ufz4OhU0oxK6tK1piNZ1YVt+Uv0SWTi4+STS93hu8G2zL+7VMTE80anR1iiuiu1HpmnpzjnE/rxcQ1rB0MFxWrg107u2pp1NVxg5cIuWWcsvF5JpeHvePAyoq9M5wjYrDU4iiKK53Z5z8cuX8/duutIL6/wAKeH4lUdVa6nCcn70Zb89/jFqUll4Z7tyyPZuTMZS128DatXou2o9O7KYjhMfruj3997kmCaAAAAAAAAAAAAAAAAAAAAAAAAAAAAAANltcVrSuri1qyhOLzUovJr/3kexMxOcMK6KblM01xnE8lh4D7R6bgqOO0Wn/AMkI5p/GPFfLP4IlUYjuczi9AVZ+rDz+U/aeHzy95S+lf4Njls6FO5o1oSWUo6yf1XFG71U1QparOKwtUVTTNMxz3+JRLGfZrRqSdTBrvU/kqZyj8pfmS+OZpqw8f8rnDf1DVEZX6c/jG6flw+WSF4vo9f4Q8rx0f23UM/km1N/Qj1W5p4r7DY6ziPwZ/nE/XfHlyjBMAAAAAAAAAAAAAAAAAAAAAAAAAAAAAAAAAAAAMSjGX5kvoCJmODP6NTw8vAHPNiMVFZRX2BMzLIAAAAAAAAAAAAAAAAAAAAAAAAAAAAACzdmVjzKt0x7EvVo6uT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k2ZWPMq3THsNWjqbRXuyPJsyseZVumPYatHU2ivdkeTZlY8yrdMew1aOptFe7I8mzKx5lW6Y9hq0dTaK92R5NmVjzKt0x7DVo6m0V7sjybMrHmVbpj2GrR1Nor3ZHlPCS5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4" descr="data:image/jpeg;base64,/9j/4AAQSkZJRgABAQAAAQABAAD/2wCEAAkGBwgHBgkIBwgKCgkXGCAbGRgYGBweFRAWHh0rIiAdHx8hIDQsIywtLiYfLT0tMTU3MDU6HCY3OD84QzQuOjcBCgoKDg0OGhAQGjclICYwLTI3NzI3Ny43Miw0LCwtLDI3LC03LTc0LyswLCw0NywtNzQrLywtLDU3NC4sMDEsN//AABEIALcBEwMBEQACEQEDEQH/xAAbAAEBAQEBAQEBAAAAAAAAAAAABgcFAwQCAf/EADkQAAECAwUGBAUCBQUAAAAAAAABAgMEEQUGEhbSITFTVZKTBxMiQRQyUWGCI4EzQlJicRVyobHB/8QAGgEBAAMBAQEAAAAAAAAAAAAAAAECBAUDBv/EADMRAQABAQYFAwQBAwQDAAAAAAABAwIUFVGh0QQRUpGxITFBEmFx8IEFIjKCouHxEyRC/9oADAMBAAIRAxEAPwCnPiX1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3lif4kt1O0nSwniM7PednO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ZYn+JLdTtIwniM7PedjFKOU6bmWJ/iS3U7SMJ4jOz3nYxSjlOm5lif4kt1O0jCeIzs952MUo5Tpurz6RwQAAAAAAAAAAAAAAABw70Xssa60ska2JtsNy/KxNsSJ/hv8A7u+570eHqVp5WIRMxCDf4pXhtSA+Zuzc2ajyaLRIj8So9VWm5qU376OWnubrhSsTyq1Iiclfqn4h+1vt4iSUx5doXKZH9KupCVy+lFovqa56V+2/7EXXhbUf21eX5/YPqtZOxdbxVsK25lJGebEsm0K4cEX5Vf7tR/1rs2oinlX/AKfUpx9Vn+6PsmLcSvTAsAAAAAAAAAAAAAAAAAAAAAAAAAAAAAAAAABMeIF7YN0bEWaRiRp564IMPiP+qom2ie/7J7oaeF4ea9vl8fKtqeSPuLclZyblb0Xwm4k5asdFc1kRiYWLvalHJsc1EVUSiIibvlVTZxPFcomlRjlZjL99pRZs/MrmFPQJb4VIUKFAwxlgxWtojYb3piRaJ/W5Yap7qkVFXeYJszPPnlzj9+3r2WfiQtP4lJWXRUVz5mYRfqkOBGeir1JDT8ibdjlzn7RrEf8AI5N4rsWHfGxWujQocu2I/FBiQ2M816KtVc1abce130pRy7lPWjXqULfp8e/P9+ETES4FwLx2hd28US49547o6IuGWjuRUxoibGVdvRU3b6L6aqmGmjiqNirTvFKOWcIszynlLVjlrgAAAAAAAAAAAAAAAAAAAAAAAAAAAAAAAAySbZGvT40Oq5vwNntatFar0c7Yq0am51V37aeWh1rMxR4P72/39/Lz97S4tSZSYhR5eXWFa0D+eEyIjZqDTaisWqbUWipVWuSlcSrRDDYjlMTPp9/j97/heUJaVozk/EjtlphYkbD5avc1WOiRITvMgOiMVE8uLDenqSiI5jnPTYxUbssWIs+8ffP0n0nlPzEx7ZT6e8qvF0zFjee6HGSNLPdGZ+mtX+XFmnxorGqi0a6I1IKVVUwt8x+xGKpblEcvT19O8WYiO08/zPKPlCssG1JicR1osbBVyphWYfVsnKw+HARaLF2olXpha+lcVGtamWpYiz/bp8z95y/HvGXrMrQ4/i/Zq2pdaDa9mTrY0aVd5qRESqvRVRPQ9KNSmxaJvwp77/f+n2/oq/Raj0ten7CLftzXt2bT/wBau9ZtpqiI6LCa5UTcjlT1J+y1MFan/wCOpas5StE84dM80gAAAAAAAAAAAAAAAAAAAAAAAAAAAAAABkfh2xqeKV82xYS/H+Y5WPVquayGsRaoqoqUr+nT/ap1uLn/ANaly9uWvL/t52f8pUt53fGosCZm7GtBWr/DSQizERjvwj+hfutDLR/t9YiY/wBUR5haWcXml5+Pd6elZVHrMo5GuZR3m4E9ToaVmIqt3YvLq1aNV2GiKp0aFqxFSJn2/fX2s9/X8qT7Jvw6k56HakaM6E6HJ4Fa/GxVY93zNbh2YlSmLZuRquqiIqmrjbdibERHuiy0u7bFbEhT0VZOHEXa2PHko0dKfVJlJyI1qfmhy6s+9n1/ETEf7fpjwvCgv/FZH8OrXjT8aWtGAsJcKwYa0x/yO/iOoiOoqr9EPHhY5cRZiz6evzr8Jtez38ImxGeHNjJGriwuX8ViOVP+KEcfyvFrl++hZ9lgY1gAAAAAAAAAAAAAAAAAAAAAAAAAAAAAAAyO8fmXT8XpW0nvhw7Ln0ayIr21YjkoipvSi7GLiXdjX2qdalyrcJNn/wCrPq859LS9tljpiSRYsaMkmuxkGXdSLNKqbG+YipRF/tVqJhVVdhqYKc8p9PfOfj+N+f45ryhbUsWZlljQ5NJeDFho1lISJ5MvHjPakCBCTZ8iubGe5Uq5UhKuzYmyxUifWfnP3mIj1mfz7Rl6q8nnEs+cmIsVGtfMMRZhzYbfmiMgTr2xWMVNqPwuguYvs6Az7kxasxGXtrZjl/Hvz+0yKmwLM+FjtdKTXkxoiY4ceGifD2kxUqixYaUb5lNqq3C56JiR1MbW56tvnHrHt8fMficvGXtKYT/jLaky+z5O71nfDf6lNPRj2N2vc1FRUo7ZhRVom1NqKvsimj+n04+qalr2s+qLc/DRrCs5lj2LI2bCXEyFDayv9WFKV/ff+5zqlv67c2p+ZWj0fcUSAAAAAAAAAAAAAAAAAAAAAAAAAAAAAAAHEvjdmTvZYcazJ3012seiVWFETc5P+lT3RVQ9+Hr2qNuLdlExzhnF1712hcaflrsX0lYMvAY1zYUwlcDmVTCiKiUp9XUr8uLcdCvw9jiLM1aE884UieXpLQrMiWdakrITNnTbJmUSK97oifLFipVq1r/c6qe3pSmyhz7cWrEzFqOU8l3pJ2e2XZLOYv6jJiNEom9zYsV9f29aL+KEWrfPn+I0iNhJ3n8Q7FsGSiSljxINqTqxqMgJiqx2P1JVE2UdVW/5TDsRDXR4KpUnnb9I5e/8KzaiH88ObmTzbWmL4XshsS2YyqrIaIiJLoqUqqezlTZTeib6qq0cXxNn6Io0v8Y1LMfMtJOcuAAAAAAAAAAAAAAAAAAAAAAAAAAAAAAAAAB8Vr2TZ9tSbpO1ZODNS6+zkrRfqn0X7ptL2KlqnP1WZ5STHNns/wCCtjPdFWyrTtGz2uVFVqORzEptTYtFWi7dqqdCz/VKnp9dmJU+iHmvg8+bj+bbF7rVnfTh+jsCrVW1c52z7bicS+mOVinEfv8AB9H3Vt1rh3euurYlmySOmqU82IuKJ+y7m/iiGSvxdWt/lPpktFmIUxmSAAAAAAAAAAAAAAAAAGG58vRzVe3C0HEvlbPw4N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Z8vRzVe3C0C+Vs/BfK/VpBny9HNV7cLQL5Wz8F8r9WkGfL0c1XtwtAvlbPwXyv1aQmzM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9" descr="data:image/jpeg;base64,/9j/4AAQSkZJRgABAQAAAQABAAD/2wCEAAkGBwgHBhMIBwgWFgkVFyIbGRcYGRsbHBkWGB0cHR0cHRgfHCgkJB4lHSQfIT0iJSoxMDAwGyA/ODksQygvOisBCgoKDg0OGxAQGy4lHyY0Nyw0NissLDQ0LDQsNywsLC8vNywsLDQsLiw0LC8sLy8sLC0sLCwsLCwsLCwsLCwsN//AABEIAOEA4QMBEQACEQEDEQH/xAAcAAEAAwEBAQEBAAAAAAAAAAAABQYHAwQBAgj/xABGEAACAQIDAwcFDAgHAQAAAAAAAQIDBAUGETZysgcSITFBUWFxgZGSoRMUFhciIzJSYqOx4xVTVWVzgtLxJDQ1QqLB0TP/xAAaAQEAAwEBAQAAAAAAAAAAAAAABAUGAwIB/8QAMxEBAAIBAQUDCwUBAQEAAAAAAAECAwQFETEzNBIhsRMVMkFRYnGBodHhFCJSYZHBQiP/2gAMAwEAAhEDEQA/ANxAAeDGMZsMFtvd8RuFGPYutyfco9bOeTLTHG+0uWXNTFG+87mdYzym3laTp4PbKnT+tP5Un5vor2lZl2jae6kblPm2rae7HG74qneZhxm9lrc4nVfhzml6q0XsIdtRltxtKBfVZr8bSjpTlN6zk2/E5TO9wmZni/J8AAAAAAAAAAAAAAAAAA+puL1i+k+j32mN4rZyTtsRqx07FOWno10Olc2SvC0u1dRlrwtP+rRg/KVilrJQxOlGtS7/AKM/Suh+TTzkvHtC8en3p2LamSvdeN7RcBzHhuPUudYV/nF1wl0Sj5V3eK1RZ4s9MsftlcYNTjzRvpKWOzuAAAFbzlmuhly15sEpX818iHYl9aX2fx9LUXU6mMMf2h6vV1wV9tpY1iWIXeKXju7+s5Vn2vsXcl2LwRR5Mlr27VpZzLltkt2rT3vKeHMAAAAAAAAAAAAAAAAAAAAAAAAOtrcVrS4jcW1VxrReqkno0z1W01nfD1W80ntVnva7kbOcMcj7yv8ASOIpdHYqiXal2S715126XWl1cZf224+LQaLXRm/bb0vFcSasQDwY7itDBcLnf3H0YroX1pPoSXlZzy5Ix0m0uWbLGKk3n1MFxPELnFL6d7eT1rTer7l3JeCXQZ3Jkte3asyuXLbJabW4vKeHMAAAAAAAAAAAAAAAAAAAAAAAAAADpb16ttXjXt5uNWL1TXWmupn2tprO+H2tprO+OLdMoY9DMGDRuXoriPyaiXZNdq8H1/2NDp83lab/AF+tqdJqIz44t6/Wmzuksr5WsWdbEKeFU5fN01z5eM5dXojxFRtHLvtFI9Si2rm32jHHq71AK1UgAAAAAAAAAAAAAAAAAAAAAAAAAAAAFt5NMWeHZjVvOXzFdcx73XB+no/mJuhy9jJu9UrDZubsZuz6p7vs2YvGjfz/AJmupXuYbi4k+urLTdT0j7EjOai3ay2n+2T1V+3mtP8AaMOLgAAAAAAAAAAAAAAufJ7la1x9Vq+Ixl73hpGOj01k+l+haesT9Hpq5d824LLZ+krm3zfguXxc5e/V1PXZO/QYfYsvNuD2T/p8XOXv1dT12P0GH2Hm3B7J/wBZfmmxoYZmCtZWqfuMJaLV6vqT6yp1FIpkmscFHqsdceW1a8IRRwRwAAAAAAAAB0t607evGvSfzkWpLyp6o9VmYmJh9raazEx6m7fCKz7zQ+Wq1fl6sHnJzm5Prb1M7M72Tmd8735PgAAAAAAAAAAAAB1tretd3Ebe2puVaT0il2tnqtZtO6HqtZtMVrxb1lnCIYHg1Oxg9ZpayffN9Lf/AF5EjRYMUY6RVqtPhjDjikJQ6u4BhWe9rrnfXCjP6znWZfX9RZAkZEAAAAAAAAAAD2fpGv8AXOvlZdfLWeM5OQAAAAAAAAAAAAHeys7m/uVbWVCU6z6oxWv9l4s9Upa87qw9Upa89msb5a9kjJtPAY+/L1qWINdnVTT61Hx736O3W70ukjF+6ePg0Oi0UYf3W77eC3ExYAADCs97XXO+uFGf1nOsy+v6iyBIyIAAAAAAAAAAAAAAAAAAAAA72lndXtR07O2nOaWrUIuT079F2HqtbWndWN71WlrzurG/4JClljHar0hhFbzwa/E6xpss/wDmXaNJnn/zKRtMgZiuJaTtIwj3znH8Itv2HWuhzT6tztTZue3GN3xlZML5LoRani1/r9mmtP8Ak/8AxErHs6P/AHP+JuLZMcclv8XnCcHw/B6HuOHWsYR7WulvyyfS/OT8eKmON1YWeLDTFG6kbnuOjqAAAGFZ72uud9cKM/rOdZl9f1FkCRkQAAAAAAAAAAAAAAAAAAAABeOSPaKr/AfHAsNnc2fh9lnsrnT8P+w1suWgAAAAAAAAMKz3tdc764UZ/Wc6zL6/qLIEjIgAAAAAAAAAAAAAAAAAAAAC8cke0VX+A+OBYbO5s/D7LPZXOn4f9hrZctAAAAAAAAAYVnva6531woz+s51mX1/UWQJGRAAAAAAAAAAAAAAAAAAAAAE5lHMPwbxGV5719050HDTnc3TVxeuvNfd7SRps/kbdrdvStJqfIXm27f3blt+Nb9yffflk3zl7v1/Cw87+59fwfGt+5Pvvyx5y936/g87+59fwfGt+5Pvvyx5y936/g87+59fwfGt+5Pvvyx5y936/g87+59fwuuWcY/T2DxxD3vzOc2ubzudpzW116L8Cfgy+VpFt25ZafN5bHF925KnV3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AAAAAAAAAAAAAAAbTyZbIUt6fGy+0PJhpdndPX5+K1EtOAAGFZ72uud9cKM/rOdZl9f1FkCRkQAAAAAAAAAAAAAAAAAAAAAAAAAADaeTLZClvT42X2h5MNLs7p6/PxWolpwAAwrPe11zvrhRn9ZzrMvr+osgSMiAAAAAAAAAAAA+yTi9H1n0fD4AAAAAAAAAAAAAbTyZbIUt6fGy+0PJhpdndPX5+K1EtOAAGFZ72uud9cKM/rOdZl9f1FkCRkQAAAAAAAAAAO/vWr9Q99iXvsS9OP2zs8cr27WnNqyS8nOens0PWavZyWj+3vUV7OW0f2jzk4gAAAAAAAAAAAAbTyZbIUt6fGy+0PJhpdndPX5+K1EtOAAGFZ72uud9cKM/rOdZl9f1FkCRkQAAAAAAAAAfqnCVWap01rNvRLxfUfYjfO6H2ImZ3Q2v4I2vh6C//AE8NP+kqpXKthbtcajiEI/NVo9L+3Dofpjp6GV+0Me6/b9qr2pi7OSLx6/8AijleqwAAAAAAAAAAAAJnDc043hdorSwvnGgtdFzYPrer6XFvrJFNTlpXs1nuSceszY69ms93yen4c5l/aj9Sn/Qev1ub+X0h784aj+X0j7Hw5zL+1H6lP+gfrc38vpB5w1H8vpH2PhzmX9qP1Kf9A/W5v5fSDzhqP5fSPshL68uL+7ldXdTnV5PVvRLV9XUloR73m9u1bijZMlslptbi4Hl4AAAAAAAAAFm5PMLeJ5mpycfmaXzkv5for1tPQyXosfbyx/Xem7PxeUzRPqjvbaXzTInNGC08ewadlPRVOuEvqzXU/J2PwbOOfFGWk1cNTgjNjmksHuretaXEre5puNaL0kn2NGetWazullbVmkzW3FyPLyAAAAAAAAAAAAAAAAAAAAAAAAAAB9jFykoxWsn1JdrPsRvIjf3Q23IeX/0Dg+leP+MqfKn4d0fMva2X2kweSp38ZafQ6byOPv4zx+yykpMAKdnvJ0ccp+/bBJYjFdXUqiXY39Zdj8z7NIWr0vlY7VePirtdovLR2q+l4shuKFW2rOhcU3GrF6OLWjT8UUlqzWd0s9as1ndMd7mfHwAAAAAAAAAAAAAAAAAAAAAAAAPsYuUlGK1k+pLtZ9iN5Eb+6GpZByVKxnHFcYp/4nrp03/s+1L7Xcuzy9VvpNJ2f334r3Q6Hsf/AEycfVHsaAWK2AAACEzHlbDcwU9bunzbhLoqR6JLwfevB+bQ4ZtPTLx4o2o0mPPH7o7/AGs0xnk/xrDpOVtTVah3w+l54Pp9GpVZdDkpw74UubZuano98f0q1ejVtqnudxSlGp3STT9DIk1ms7phAtWazumNzmeXwAAAAAAAAAAAAAAAAAAAD9U4TqzUKcW5vqSWr9B9iJnuh9iJmd0LJg+RsdxOScrb3Kj9ap8n0R+l7CVj0WW/q3fFMxbPzZOMbo/tpGWcmYbgOlZL3S8/WSXVux7Px8S0waSmLv4yutNoceHv4z7fsspKTAAAAAAAENmj/Tzjm9Fw1HosRxT/ADTKHL6TMZvSeM5OQAAAAAAAAAAAAAAAAAd7P/7o904vdOLZslf5LzIvdPwaXSeisxJSwAAA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0" descr="data:image/jpeg;base64,/9j/4AAQSkZJRgABAQAAAQABAAD/2wCEAAkGBxAQDQ0NDxAPDw8NDw0NDQ8QEA8NDw8NFBEXFhQRFBQYHCggGBolGxQUITEhJSkrLi4wFx8zODMsNygtLisBCgoKDg0OGhAQGi8kHiQsKywsLCwsLCwsLCwuLCwsLCwsLC8sLCwsLCwsLC0sLCwsLCwsLCwsLCwsLCwsLCwsLP/AABEIAOAA4QMBEQACEQEDEQH/xAAcAAEAAQUBAQAAAAAAAAAAAAAAAQIDBAUHBgj/xABAEAACAQMABgUJBgMJAQAAAAAAAQIDBBEFBhIhMVFBYXGBkQcTFCIyUqGxwSNCYoLR8ENT0iQzcpKTorLh8RX/xAAaAQEAAgMBAAAAAAAAAAAAAAAAAQUDBAYC/8QAMhEBAAIBAgMFBwQCAwEAAAAAAAECAwQREiExBUFRYYETMnGRobHRIkLB8GLhFBVSM//aAAwDAQACEQMRAD8A7iAAAAAAAAAAAAAAAAAAAAAAAAAAAAAAAAAAAAAAAAAAAAAAAAAAAAAAAAAAAAAAAAAAAAAAAAAAAAAAAAYOkNMW1uvt69Kl1SmlLw4mSmHJf3YYr5sdPetEPPXPlI0bDcqs6n+ClPH+5I2Y0Gaeu0erWntDD3bz6flhvyp2PuXL/JD+o9/9dk8YeP8AssfhP0/K9R8p2jpe060O2nn5Nnmez8vjD1HaOLviW60drbYXGFSuqTb+7NulLPZJLJhvpc1etf5ZqavDfpb58vu3Sed64Pga7ZSAAAAAAAAAAAAAAAAAAAAAAAAaPWXWm2sIZrS2qkl6lGGHUl146F1s2MOmvl6dPFr59TTF16+Dl+mter+7bjTl6JRfCNN+u11z4+GC4waCle7efP8ACk1HaN7ct9vKPy836LluUm5Se9tvLbN+MUK6c09y7GhFdCPfBDHN7Snza5DhhHFKHRjyHDCeOVudpF9GDzOOHuM1obHRGnb6ya9HrycF/Cn69Nrlh8O7BrZtLW/vRv8AdtYdbbH7s7fb5Ol6qeUChdyjQrpW1w9yjJ/Z1H+GT4PqfxKbUaK2PnXnH1Xmn11cnK3Kfo9maLfAAAAAAAAAAAAAAAAAAAAAeT171vjYUlTpYnd1V9nDioR9+S8cI3NJpZyzvPT7tLV6qMMbR1+zj89urUlXrzlUqze1KUnl5Ohx4orDmsuebzK6jO1wAAAggAJJFmvbqXU+hrijxakWe6ZJq6B5Ptd5bcNH308t4jbV5P2n0Qm38GUes0e366x8Y/mHQaHW77VtPwn+J/h00qluAAAAAAAAAAAAAAAAAADD0xpGFrbVrmp7NGDljpk+iK628I94sc5LxWO9jy5Ix0m09zgl1d1LqvVvKzzOrJtcox6EurGDqcGKKViIcnqc03tO/r/fJBsNUAARkJMgMgSEBAAWq9LaXJrfF8meb14oZMd+GXXPJrrI7y1dCs/7TaYhPnUp4xGfb0PufSc3rcHs78UdJ+7qNDqPaU4Z6x9YexNJvAAAAAAAAAAAAAAAAABzTyv6Ub9G0fF+2/SK2PdWVFf8n4Ft2Zh3mb+n5VHambaIp6/h4FF65xJIZIFLCWO7rLxTjttcXwgu/pNe+orHRt49La3XkqUqvKmur1jF/wAqWb/hQrjOX34pfii213pmSuqj9zHfR2j3VxM2Ynfo0piY5SklCCBIGx1U0k7TSdtWziFWSt63Jwm8ZfZufcaWuxceOf7zhY9n5uDJH95S7ucy6kAAAAAAAAAAAAAAAAAOD6133pGlL2rnMYTdCny2Yeru7cZ7zp9Dj4MUfD783K9oZePJPx+3JrjcaBkkQyBi18zmqMXhPfUa4qHJdpp6rNwxww39Fg4p4pbClbJJRSwl0IrZut4oy6OjKslmNOclzUZNHnje+BDtGtzWOaaJi7zNGqdPzVV0vuSW3T6ucfH5ljo8u8cKp12HhmLQvG8rQCQLN2vUzycWvE83jkyYp2s+hNF13Utreq+NSjSm+2UE/qcheNrTDtKTvWJZR5egAAAAAAAAAAAAAAC3XclCbisyUZbK4ZljciY6ono4BKwqxctuEnJylKbTWdt8dzR02PUVrG231ctl01rTvv8ARZlDHHaXbF/TJmjUUlgnTZI7t/VHfHxS+ZkjJWeksU47x1iUyi0s4eD3LxGxoejtbc3xlLHct3zyUmqtveXQ6OkRSHVtT9VacacLmvFTnNKVOElmMY9EmulsrcmSekLKmOOsvZJY3LclwMDMwdLaIo3MHGpFbWPVml68X1P6Hqt5r0ebViziut9k6NzTg/ajKUH/AJolxoZ3ndS9oxtXb+9GAXShCAJFuv7L7vmebdHunvO+avwxY2afFW9DP+mjkcs73tPnLs8UbUiPKGwMbIAAAAAAAAAAAAAAAANJpjVulXbqR+zqPi0sxk+bXPrNjFqLU5dzWy6at+ccpeduNTay4ebn2Sx80bUaurVnR2am71UqrO1Qk+tR2l8DJGopPexzp7x3NNX1fUX7MoPqzFmaubwlhthiesLuhNE4r0aO/ZnUS698t/1NbPP7m5p4/a7MlhJLgty7CsWKQAHCtddIQudKVZU3tU6TwpLg3jGV++g6HQ4ZpWN+vX8Oa7Qzxe07dOkfy1hZqoIEMkXbKzdxXo28eNapCHYm977ll9xg1GT2eObeDZ02P2mWK+L6CpwUYqK4RSS7Eck7FUAAAAAAAAAAAAAAAAAAAACidOMt0oqXakyYmY6ImIlj/wDzKG3GapQUotSi0lHD7j17S2227z7OsTvswr3WixoVZ0atxThUhhTg9rKyk10cmjJTS5bxxVjl6MV9Xhpbhtbn6tdd+UHRtNN+kbb5QhNt+KRljQ5u/aPWGKe0MMdN5+ES8PrN5Q613GVC0g6FKW6dST+0lHkscP3vN/T6GtJ3nnP0/wBq7U9oWvG3SPr/AKeVoUlFY6XvbfFvmW1KxWFNe82ndWengJEBL33ku0G5VJ39RerDapW+Vxm905rsW7vZR9qajefZV9V/2Tpto9rb0/LpZTroAAAAAAAAAAAAAAAAAAAAAAAfP2tDjX0pf1Gsrz0or8ra+iOj0eKPZRv4OY12WYyzt4sKFtFcEjdjHWGhOW0rsYpHuIY5lUSIAgJb/VPVmpe1emNCDXnqvP8ABDm3z6Cv1utjFHDX3vsstDoJzTxX937uy2ttClThSpxUYU4qEIrgopbkc5MzM7y6aIiI2hdISAAAAAAAAAAAAAAAAAAAAAAU1JqMZSfCKcn2JAfOlOo5yq1HxqVJTfedbgrw12cZqLcV910zMASAEMghapXKU4edpydJSTqRpyxKcPd2sZXca+W15rt0+Dbw1xxaLTz8p5O2apaw2NzShStHGlsLHo7xCcUuS6e057UafJSeKeceMf3k6TT6rHk/THKfCf7zeiNVtgAAAAAAAAAAAAAAAAAAAAAADW6y3Hm7C8qe7Qq47dlpfMyYq8V4jzY81uHHafJwK19hdeX4s62kfpcdk95dye2MyBOQBCBobG615uUJKpSk6dSLzGcW00+4xXxRLNTNMdXUdQdePSWrO7ajcpYpz4Ksv6vmUWs0fB+qkcu+P73Oh0Wt49qXnn3T4+U+f3e9K5ZgAAAAAAAAAAAAAAAAAAAAAGh14t6tXR1ehQg6lSs6cFFcttNtvoWEzPprVrli1ukNfVVtfFNa9ZeF0b5ObuSipyo0IpJfzZ4+Ra27UisbUhU07Im073lvKHk2gl693Wb/AAxjBfA1p7Uyy2Y7IwR1hjaS8m89lu3uXOS4QrQi0+raW894+1bxP6njJ2PimP0cngb60qUakqNWDp1I8Yvg1zi+lFvh1FMsb1U2fTXwztbp4rKMzXSSgIFmrB5jODcZwalCS3NSRjyU4oZceThnydq1E1i9Ps4zl/f0X5uuvxdEu/HwZzOqw+yvy6T0/Dq9Jn9rTn1jr+fV6Q1m0AAAAAAAAAAAAAAAAAAAAAAAAADyXlE0HG4tXWSSq0PWUlx2f39TZ02aaX5NbU4a5KTu5BTlxT3NbmuT6Tp8d+OsS5PLjmlprKs9sSQIA9D5ONIu30pGnnFO8i6cl0baWYvxwvzMq+0cW+OZ8Of5W/ZmaYyRHjy/mHaCgdGAAAAAAAAAAAAAAAAAENgWp3VNcZwX5ke4x2npDxOWkdZhYqaVoLjUXcm/oe40+Se5inVYo/cs0dO0J1qdCLbnU2tndu3Jvf4C+C1I3lOPUUyTtVszCzgADD0xHNrcp/yavwiz1X3oebdJcCu1s3FSPP1v34M6PRW/Ts5ntCu19w3lckIQBNGt5utQrLjSqwmu55+hizV4qTDPp78N9/hPyl9EHIuzAAAAAAAAAAAAAAAMDTWk4WtB1p8MqMVwTk+GX0GbT4ZzX4YYNTnjDj45eFvddk281kuqMlFLwLimix08PVR312W/j6NXW1vg+DlPsUpmaMNIYJy3nrHzYtTWiT9mnUf5dn5nuKU/sPM3t5fNh3GsdxhtUpJLe8yXDuJ4YjuRFrTPvM7VvSTVxQuJvLU4ym+rg/hkrNTWZmYXGltEREuyJlUtUgANVrPcqnZV2+MounHrct3yye8cb2h4yTtWXD7yDldNRWWo7/33o6HRxtDm9fO8qvRp+6/gb6tPRp+6/gEI9Gn7r+AStXNCSjlrC2onm3R6p1fQ1BepDPHZjntwcc7eFYAAAAAAAAAAAAAAHm/KLaed0TdRxnZUKn+Wab+GTa0UxGeu/fy+bU10TOC23dz+TlFraw2ItRispPckug6WMdY7nLWy2merJVJHrhhj4pVbCJ2hG8oqU001zTQmOSYmYndjaFlucHxhJp+P65K3Lj3ndbYMm0bOo6r6fi6caFaWJRxGE3wlHoTfMq8+mmJ4qrXBqaz+mz06kjTbqitcQhFynJRiuLbwiYrNp2hFrRWN5c/1s016RLZjlUqednO5yl7zLHBp+Hr1V2bURbp0eHsfWq1qnRnZT/fVslzgpwwotTfiln4NhqGAIaAtToedq29Bfxa1OHc3j6mLPbhxzbwiWxp68WSK+Mw7oci7IAAAAAAAAoUwJ2gG2BDmBS6oFLrAY99FVaNWjL2asJ032STX1PVbTW0WjuebVi1ZrPe4zbwcNulLdKlOVOS60/8A06+lotWLR383F5KzW01nu5LyPTGkABgV06VRVo8H/eL6mC9Y359GzivPd1b2zuVKKaZinEzxl3bShf1YrEak4rkpNLwMdtPWesMtdTavSZW7m6lLfOTk/wATchGCI6QidRNustBpa8z9lDfKe5Lkub6jJWmzFbLut2tFQgoro4vm+lm1WNoaV7cU7rx6eQkUsJbTUu089pOnPGYWkZVJf42sRXi0/wApXdp5eHDw98rTsrFxZuLuj+w6sqpzjpVSmBO0BOQGQG0BG0BG0BaTAnIENgQ2BS2BQ2BQwOc676O8zdq5ivs7n230KsuPisPxOg7Lz8dPZz1j7Oc7W0/BkjJHSevxaZFoqUhAQIayJjdMTsxPR5Qe1Tls/h4xMXDNejLxRbr1XY31dfdi+9/oOL/H6p2/y+imdavPc2oLq3sc56QjlHWd1dvbqOXxb4ye9s9VrtzeLX35L57eDJIZAs1qmym/DtCXQNSNFu3tdqaxVuGqlTmo/ci+5572cxr9R7bLy6Ryh1fZ+n9ji59Z5y9LGRpN5cTArTAlMCcgMgRkBkCAJAYAjZAjZAokgLFSQGr0zZwuKE6M+ElmL6YzXCSMuHNbFeL17mLPhrmpNLd7m1WjOlUlRqLE4PHVJdDXUdZiy1zUi9On2cfmxWw3nHfr9w9sRkgSAAYBuAAAAkUyfSwlt9VtEefqq4qr7Gk/Ui/4k19F/wBcyr7S1nBHsqdZ6+Xkt+zNFN7Rmv0jp5+fwdBhI590S/BgXosC6gKkgJAgCAAEYAkCcATgAwMeowMOrIDCrVUBoNPWcK8d72akfYny6nzRtaTV309946d8eLU1ejpqacNuvdPg8jUjKEtiosSXg1zTOnw5qZ68WOfTvhyubBkwW4ckevdIme2NVkIMgMgTkCMgRkCJTS4kxG5M7MzRmjvPSU6nq0lvS4Of6Lr8Cs1vaNccTTFO9vHwW2h7NtkmL5Y2r3R4/Hye2tJxjGMY4UYpKKW5JLoRz0zMzvLo4iIjaGxo1EQlmU2BkwQF6IEgAAFLAYAgBkBtAQ5gUyqAY9VgYFdMDV3SlvA092pAay5p7axNZ5c0+pmTFlvitxUnaWPLiplrw3jeGBOzlH2fWXLhL9GXWDtes8s0esfhRajsa1eeCfSfysuWN0k4vr3Fnjy48nuWiVTkxZcX/wBKTHpy+acmXhli46+KcjaU8UeJkbScUeKlzSExtzki0TO0c/gqhCcvZi8c3uRp5dfp8XfvPk3cPZ+py/t4Y8/wyqFik8y9Z8vup9nSU2p7Sy5o4Y/TXwj+ZXml7MxYZ4p/Vbxn+IbGkpPmVyybW0jLrA3FspAbKjFgZcHgC6pgTtATtATtARkABQ5AQ5AUtgUuQFuUgLcpAWmwKJU89CGxusztIv7qJ2Rusz0VTlxiNjdYlq/SfvLsZPCjihalqzTe7al34ZMVlE3hYlqdRfS12RUfkZ6Zs1el5+cta+DBf3qRPpCh6l0v5k/j+pmjWan/ANywTodLP7IStS6Xvyfj+p5tq9RP75eq6PTV6Y4+S9T1TpR4NrsjFPxNe83t70zPxltUilPdiI+EL0dXKfS5vvRj4WTjhehoOkvuvxI4U8UL8NHQXCI2TuuwoJdCGxuvRQ2N1yOSErkQLiYFSkBUpATkCcgMgU5JQhsClgUsChoI3RskhshG6NkkRshAS8mSd0bIyNzZGSd0bA3NkobmyRubJBskhJghKdkJTskJSokJTshO6UhsbpISAVICQAFGQAENkoUgQACEEiAgAYAjAQjZBsnZJNjZAYAYAnA3NkpDcSkBVgCcEJSkBISECQkAkCQIIStASSgAgBgBgCMBCMAMAMAMBCcAMEhgBgBgCcAMASogVYAYAlIJMECcARgJTgAAAnIH/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lowchart: Connector 2"/>
          <p:cNvSpPr/>
          <p:nvPr/>
        </p:nvSpPr>
        <p:spPr>
          <a:xfrm>
            <a:off x="443104" y="3669117"/>
            <a:ext cx="304800" cy="30480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 name="Flowchart: Connector 17"/>
          <p:cNvSpPr/>
          <p:nvPr/>
        </p:nvSpPr>
        <p:spPr>
          <a:xfrm>
            <a:off x="2344929" y="3669117"/>
            <a:ext cx="304800" cy="30480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917575" y="3821517"/>
            <a:ext cx="1216025" cy="0"/>
          </a:xfrm>
          <a:prstGeom prst="line">
            <a:avLst/>
          </a:prstGeom>
          <a:ln cmpd="dbl">
            <a:prstDash val="sys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8172" y="969798"/>
            <a:ext cx="874664" cy="400110"/>
          </a:xfrm>
          <a:prstGeom prst="rect">
            <a:avLst/>
          </a:prstGeom>
          <a:noFill/>
        </p:spPr>
        <p:txBody>
          <a:bodyPr wrap="square" rtlCol="0">
            <a:spAutoFit/>
          </a:bodyPr>
          <a:lstStyle/>
          <a:p>
            <a:pPr algn="ctr"/>
            <a:r>
              <a:rPr lang="en-US" sz="2000" b="1" dirty="0" smtClean="0"/>
              <a:t>2006</a:t>
            </a:r>
            <a:endParaRPr lang="en-US" sz="2000" b="1" dirty="0"/>
          </a:p>
        </p:txBody>
      </p:sp>
      <p:cxnSp>
        <p:nvCxnSpPr>
          <p:cNvPr id="27" name="Straight Connector 26"/>
          <p:cNvCxnSpPr/>
          <p:nvPr/>
        </p:nvCxnSpPr>
        <p:spPr>
          <a:xfrm flipV="1">
            <a:off x="2497329" y="4191000"/>
            <a:ext cx="0" cy="1219200"/>
          </a:xfrm>
          <a:prstGeom prst="line">
            <a:avLst/>
          </a:prstGeom>
          <a:ln cmpd="dbl">
            <a:prstDash val="sys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9997" y="6305490"/>
            <a:ext cx="874664" cy="400110"/>
          </a:xfrm>
          <a:prstGeom prst="rect">
            <a:avLst/>
          </a:prstGeom>
          <a:noFill/>
        </p:spPr>
        <p:txBody>
          <a:bodyPr wrap="square" rtlCol="0">
            <a:spAutoFit/>
          </a:bodyPr>
          <a:lstStyle>
            <a:defPPr>
              <a:defRPr lang="en-US"/>
            </a:defPPr>
            <a:lvl1pPr>
              <a:defRPr sz="1600"/>
            </a:lvl1pPr>
          </a:lstStyle>
          <a:p>
            <a:pPr algn="ctr"/>
            <a:r>
              <a:rPr lang="en-US" sz="2000" b="1" dirty="0"/>
              <a:t>2007</a:t>
            </a:r>
          </a:p>
        </p:txBody>
      </p:sp>
      <p:sp>
        <p:nvSpPr>
          <p:cNvPr id="29" name="Flowchart: Connector 28"/>
          <p:cNvSpPr/>
          <p:nvPr/>
        </p:nvSpPr>
        <p:spPr>
          <a:xfrm>
            <a:off x="4017722" y="3669117"/>
            <a:ext cx="304800" cy="30480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Flowchart: Connector 29"/>
          <p:cNvSpPr/>
          <p:nvPr/>
        </p:nvSpPr>
        <p:spPr>
          <a:xfrm>
            <a:off x="5919547" y="3669117"/>
            <a:ext cx="304800" cy="30480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511723" y="3821517"/>
            <a:ext cx="1203277" cy="0"/>
          </a:xfrm>
          <a:prstGeom prst="line">
            <a:avLst/>
          </a:prstGeom>
          <a:ln cmpd="db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170122" y="2370894"/>
            <a:ext cx="0" cy="1134306"/>
          </a:xfrm>
          <a:prstGeom prst="line">
            <a:avLst/>
          </a:prstGeom>
          <a:ln cmpd="dbl">
            <a:prstDash val="sys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97336" y="965702"/>
            <a:ext cx="874664" cy="400110"/>
          </a:xfrm>
          <a:prstGeom prst="rect">
            <a:avLst/>
          </a:prstGeom>
          <a:noFill/>
        </p:spPr>
        <p:txBody>
          <a:bodyPr wrap="square" rtlCol="0">
            <a:spAutoFit/>
          </a:bodyPr>
          <a:lstStyle>
            <a:defPPr>
              <a:defRPr lang="en-US"/>
            </a:defPPr>
            <a:lvl1pPr>
              <a:defRPr sz="1600"/>
            </a:lvl1pPr>
          </a:lstStyle>
          <a:p>
            <a:pPr algn="ctr"/>
            <a:r>
              <a:rPr lang="en-US" sz="2000" b="1" dirty="0"/>
              <a:t>2008</a:t>
            </a:r>
          </a:p>
        </p:txBody>
      </p:sp>
      <p:cxnSp>
        <p:nvCxnSpPr>
          <p:cNvPr id="34" name="Straight Connector 33"/>
          <p:cNvCxnSpPr/>
          <p:nvPr/>
        </p:nvCxnSpPr>
        <p:spPr>
          <a:xfrm flipV="1">
            <a:off x="6071947" y="4191000"/>
            <a:ext cx="0" cy="1219200"/>
          </a:xfrm>
          <a:prstGeom prst="line">
            <a:avLst/>
          </a:prstGeom>
          <a:ln cmpd="db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57800" y="6305490"/>
            <a:ext cx="1584806" cy="400110"/>
          </a:xfrm>
          <a:prstGeom prst="rect">
            <a:avLst/>
          </a:prstGeom>
          <a:noFill/>
        </p:spPr>
        <p:txBody>
          <a:bodyPr wrap="square" rtlCol="0">
            <a:spAutoFit/>
          </a:bodyPr>
          <a:lstStyle>
            <a:defPPr>
              <a:defRPr lang="en-US"/>
            </a:defPPr>
            <a:lvl1pPr>
              <a:defRPr sz="1600"/>
            </a:lvl1pPr>
          </a:lstStyle>
          <a:p>
            <a:pPr algn="ctr"/>
            <a:r>
              <a:rPr lang="en-US" sz="2000" b="1" dirty="0" smtClean="0"/>
              <a:t>2009 - 2012</a:t>
            </a:r>
            <a:endParaRPr lang="en-US" sz="2000" b="1" dirty="0"/>
          </a:p>
        </p:txBody>
      </p:sp>
      <p:sp>
        <p:nvSpPr>
          <p:cNvPr id="42" name="Flowchart: Connector 41"/>
          <p:cNvSpPr/>
          <p:nvPr/>
        </p:nvSpPr>
        <p:spPr>
          <a:xfrm>
            <a:off x="7865533" y="3669117"/>
            <a:ext cx="304800" cy="30480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6553200" y="3821517"/>
            <a:ext cx="1143000" cy="0"/>
          </a:xfrm>
          <a:prstGeom prst="line">
            <a:avLst/>
          </a:prstGeom>
          <a:ln cmpd="db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8017933" y="2404891"/>
            <a:ext cx="0" cy="1100309"/>
          </a:xfrm>
          <a:prstGeom prst="line">
            <a:avLst/>
          </a:prstGeom>
          <a:ln cmpd="dbl">
            <a:prstDash val="sys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099300" y="971490"/>
            <a:ext cx="1802727" cy="400110"/>
          </a:xfrm>
          <a:prstGeom prst="rect">
            <a:avLst/>
          </a:prstGeom>
          <a:noFill/>
        </p:spPr>
        <p:txBody>
          <a:bodyPr wrap="square" rtlCol="0">
            <a:spAutoFit/>
          </a:bodyPr>
          <a:lstStyle>
            <a:defPPr>
              <a:defRPr lang="en-US"/>
            </a:defPPr>
            <a:lvl1pPr>
              <a:defRPr sz="1600"/>
            </a:lvl1pPr>
          </a:lstStyle>
          <a:p>
            <a:r>
              <a:rPr lang="en-US" sz="2000" b="1" dirty="0"/>
              <a:t>2013 - Beyond</a:t>
            </a:r>
          </a:p>
        </p:txBody>
      </p:sp>
      <p:cxnSp>
        <p:nvCxnSpPr>
          <p:cNvPr id="46" name="Straight Connector 45"/>
          <p:cNvCxnSpPr/>
          <p:nvPr/>
        </p:nvCxnSpPr>
        <p:spPr>
          <a:xfrm>
            <a:off x="2743200" y="3821517"/>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0" y="4114800"/>
            <a:ext cx="2571768" cy="182880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3050" marR="0" lvl="1" indent="-273050" algn="l" defTabSz="914400" rtl="0" eaLnBrk="1" fontAlgn="base" latinLnBrk="0" hangingPunct="1">
              <a:spcBef>
                <a:spcPts val="300"/>
              </a:spcBef>
              <a:spcAft>
                <a:spcPts val="0"/>
              </a:spcAft>
              <a:buClr>
                <a:schemeClr val="tx2"/>
              </a:buClr>
              <a:buSzPct val="80000"/>
              <a:buFont typeface="Wingdings" pitchFamily="2" charset="2"/>
              <a:buChar char="§"/>
              <a:tabLst/>
              <a:defRPr/>
            </a:pPr>
            <a:r>
              <a:rPr kumimoji="0" lang="en-GB" sz="1400" i="0" u="none" strike="noStrike" kern="1200" cap="none" spc="0" normalizeH="0" baseline="0" noProof="1" smtClean="0">
                <a:ln>
                  <a:noFill/>
                </a:ln>
                <a:solidFill>
                  <a:schemeClr val="tx2"/>
                </a:solidFill>
                <a:effectLst/>
                <a:uLnTx/>
                <a:uFillTx/>
              </a:rPr>
              <a:t>i2s incorporated  in Singapore</a:t>
            </a:r>
          </a:p>
          <a:p>
            <a:pPr marL="273050" marR="0" lvl="1" indent="-273050" algn="l" defTabSz="914400" rtl="0" eaLnBrk="1" fontAlgn="base" latinLnBrk="0" hangingPunct="1">
              <a:spcBef>
                <a:spcPts val="300"/>
              </a:spcBef>
              <a:spcAft>
                <a:spcPts val="0"/>
              </a:spcAft>
              <a:buClr>
                <a:schemeClr val="tx2"/>
              </a:buClr>
              <a:buSzPct val="80000"/>
              <a:buFont typeface="Wingdings" pitchFamily="2" charset="2"/>
              <a:buChar char="§"/>
              <a:tabLst/>
              <a:defRPr/>
            </a:pPr>
            <a:r>
              <a:rPr lang="en-GB" sz="1400" noProof="1" smtClean="0">
                <a:solidFill>
                  <a:schemeClr val="tx2"/>
                </a:solidFill>
              </a:rPr>
              <a:t>Time &amp; material deals</a:t>
            </a:r>
            <a:endParaRPr kumimoji="0" lang="en-GB" sz="1400" i="0" u="none" strike="noStrike" kern="1200" cap="none" spc="0" normalizeH="0" baseline="0" noProof="1" smtClean="0">
              <a:ln>
                <a:noFill/>
              </a:ln>
              <a:solidFill>
                <a:schemeClr val="tx2"/>
              </a:solidFill>
              <a:effectLst/>
              <a:uLnTx/>
              <a:uFillTx/>
            </a:endParaRPr>
          </a:p>
          <a:p>
            <a:pPr marL="273050" marR="0" lvl="1" indent="-273050" algn="l" defTabSz="914400" rtl="0" eaLnBrk="1" fontAlgn="base" latinLnBrk="0" hangingPunct="1">
              <a:spcBef>
                <a:spcPts val="300"/>
              </a:spcBef>
              <a:spcAft>
                <a:spcPts val="0"/>
              </a:spcAft>
              <a:buClr>
                <a:schemeClr val="tx2"/>
              </a:buClr>
              <a:buSzPct val="80000"/>
              <a:buFont typeface="Wingdings" pitchFamily="2" charset="2"/>
              <a:buChar char="§"/>
              <a:tabLst/>
              <a:defRPr/>
            </a:pPr>
            <a:r>
              <a:rPr lang="en-GB" sz="1400" noProof="1" smtClean="0">
                <a:solidFill>
                  <a:schemeClr val="tx2"/>
                </a:solidFill>
              </a:rPr>
              <a:t>Delivery capabilities</a:t>
            </a:r>
            <a:endParaRPr kumimoji="0" lang="en-GB" sz="1400" i="0" u="none" strike="noStrike" kern="1200" cap="none" spc="0" normalizeH="0" baseline="0" noProof="1" smtClean="0">
              <a:ln>
                <a:noFill/>
              </a:ln>
              <a:solidFill>
                <a:schemeClr val="tx2"/>
              </a:solidFill>
              <a:effectLst/>
              <a:uLnTx/>
              <a:uFillTx/>
            </a:endParaRPr>
          </a:p>
          <a:p>
            <a:pPr marL="730250" lvl="2" indent="-273050" fontAlgn="base">
              <a:spcBef>
                <a:spcPts val="300"/>
              </a:spcBef>
              <a:buClr>
                <a:schemeClr val="tx2"/>
              </a:buClr>
              <a:buSzPct val="80000"/>
              <a:buFont typeface="Wingdings" pitchFamily="2" charset="2"/>
              <a:buChar char="§"/>
              <a:defRPr/>
            </a:pPr>
            <a:r>
              <a:rPr lang="en-GB" sz="1400" noProof="1" smtClean="0">
                <a:solidFill>
                  <a:schemeClr val="tx2"/>
                </a:solidFill>
              </a:rPr>
              <a:t>Web Technologies</a:t>
            </a:r>
            <a:endParaRPr lang="en-GB" sz="1400" noProof="1">
              <a:solidFill>
                <a:schemeClr val="tx2"/>
              </a:solidFill>
            </a:endParaRPr>
          </a:p>
          <a:p>
            <a:pPr marL="730250" lvl="2" indent="-273050" fontAlgn="base">
              <a:spcBef>
                <a:spcPts val="300"/>
              </a:spcBef>
              <a:buClr>
                <a:schemeClr val="tx2"/>
              </a:buClr>
              <a:buSzPct val="80000"/>
              <a:buFont typeface="Wingdings" pitchFamily="2" charset="2"/>
              <a:buChar char="§"/>
              <a:defRPr/>
            </a:pPr>
            <a:r>
              <a:rPr lang="en-GB" sz="1400" noProof="1" smtClean="0">
                <a:solidFill>
                  <a:schemeClr val="tx2"/>
                </a:solidFill>
              </a:rPr>
              <a:t>App Server</a:t>
            </a:r>
          </a:p>
          <a:p>
            <a:pPr marL="730250" lvl="2" indent="-273050" fontAlgn="base">
              <a:spcBef>
                <a:spcPts val="300"/>
              </a:spcBef>
              <a:buClr>
                <a:schemeClr val="tx2"/>
              </a:buClr>
              <a:buSzPct val="80000"/>
              <a:buFont typeface="Wingdings" pitchFamily="2" charset="2"/>
              <a:buChar char="§"/>
              <a:defRPr/>
            </a:pPr>
            <a:r>
              <a:rPr lang="en-GB" sz="1400" noProof="1" smtClean="0">
                <a:solidFill>
                  <a:schemeClr val="tx2"/>
                </a:solidFill>
              </a:rPr>
              <a:t>SOA &amp; EAI</a:t>
            </a:r>
            <a:endParaRPr lang="en-GB" sz="1400" noProof="1">
              <a:solidFill>
                <a:schemeClr val="tx2"/>
              </a:solidFill>
            </a:endParaRPr>
          </a:p>
          <a:p>
            <a:pPr marL="730250" lvl="2" indent="-273050" fontAlgn="base">
              <a:spcBef>
                <a:spcPts val="300"/>
              </a:spcBef>
              <a:buClr>
                <a:schemeClr val="tx2"/>
              </a:buClr>
              <a:buSzPct val="80000"/>
              <a:buFont typeface="Wingdings" pitchFamily="2" charset="2"/>
              <a:buChar char="§"/>
              <a:defRPr/>
            </a:pPr>
            <a:endParaRPr kumimoji="0" lang="en-GB" sz="1400" i="0" u="none" strike="noStrike" kern="1200" cap="none" spc="0" normalizeH="0" baseline="0" noProof="1" smtClean="0">
              <a:ln>
                <a:noFill/>
              </a:ln>
              <a:solidFill>
                <a:schemeClr val="tx2"/>
              </a:solidFill>
              <a:effectLst/>
              <a:uLnTx/>
              <a:uFillTx/>
            </a:endParaRPr>
          </a:p>
        </p:txBody>
      </p:sp>
      <p:sp>
        <p:nvSpPr>
          <p:cNvPr id="48" name="Content Placeholder 2"/>
          <p:cNvSpPr txBox="1">
            <a:spLocks/>
          </p:cNvSpPr>
          <p:nvPr/>
        </p:nvSpPr>
        <p:spPr>
          <a:xfrm>
            <a:off x="1143000" y="2286000"/>
            <a:ext cx="2745506" cy="167640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3050" marR="0" lvl="1" indent="-273050" algn="l" defTabSz="914400" rtl="0" eaLnBrk="1" fontAlgn="base" latinLnBrk="0" hangingPunct="1">
              <a:lnSpc>
                <a:spcPct val="100000"/>
              </a:lnSpc>
              <a:spcBef>
                <a:spcPts val="300"/>
              </a:spcBef>
              <a:spcAft>
                <a:spcPts val="0"/>
              </a:spcAft>
              <a:buClr>
                <a:schemeClr val="tx2"/>
              </a:buClr>
              <a:buSzPct val="80000"/>
              <a:buFont typeface="Wingdings" pitchFamily="2" charset="2"/>
              <a:buChar char="§"/>
              <a:tabLst/>
              <a:defRPr/>
            </a:pPr>
            <a:r>
              <a:rPr lang="en-GB" sz="1400" noProof="1" smtClean="0">
                <a:solidFill>
                  <a:schemeClr val="tx2"/>
                </a:solidFill>
              </a:rPr>
              <a:t>Incorporated in Malaysia</a:t>
            </a:r>
          </a:p>
          <a:p>
            <a:pPr marL="273050" marR="0" lvl="1" indent="-273050" algn="l" defTabSz="914400" rtl="0" eaLnBrk="1" fontAlgn="base" latinLnBrk="0" hangingPunct="1">
              <a:lnSpc>
                <a:spcPct val="100000"/>
              </a:lnSpc>
              <a:spcBef>
                <a:spcPts val="300"/>
              </a:spcBef>
              <a:spcAft>
                <a:spcPts val="0"/>
              </a:spcAft>
              <a:buClr>
                <a:schemeClr val="tx2"/>
              </a:buClr>
              <a:buSzPct val="80000"/>
              <a:buFont typeface="Wingdings" pitchFamily="2" charset="2"/>
              <a:buChar char="§"/>
              <a:tabLst/>
              <a:defRPr/>
            </a:pPr>
            <a:r>
              <a:rPr lang="en-GB" sz="1400" noProof="1" smtClean="0">
                <a:solidFill>
                  <a:schemeClr val="tx2"/>
                </a:solidFill>
              </a:rPr>
              <a:t>Time &amp; material deals</a:t>
            </a:r>
            <a:endParaRPr lang="en-GB" sz="1400" noProof="1">
              <a:solidFill>
                <a:schemeClr val="tx2"/>
              </a:solidFill>
            </a:endParaRPr>
          </a:p>
          <a:p>
            <a:pPr marL="273050" marR="0" lvl="1" indent="-273050" algn="l" defTabSz="914400" rtl="0" eaLnBrk="1" fontAlgn="base" latinLnBrk="0" hangingPunct="1">
              <a:lnSpc>
                <a:spcPct val="100000"/>
              </a:lnSpc>
              <a:spcBef>
                <a:spcPts val="300"/>
              </a:spcBef>
              <a:spcAft>
                <a:spcPts val="0"/>
              </a:spcAft>
              <a:buClr>
                <a:schemeClr val="tx2"/>
              </a:buClr>
              <a:buSzPct val="80000"/>
              <a:buFont typeface="Wingdings" pitchFamily="2" charset="2"/>
              <a:buChar char="§"/>
              <a:tabLst/>
              <a:defRPr/>
            </a:pPr>
            <a:r>
              <a:rPr lang="en-GB" sz="1400" noProof="1" smtClean="0">
                <a:solidFill>
                  <a:schemeClr val="tx2"/>
                </a:solidFill>
              </a:rPr>
              <a:t>Delivery capabilities added</a:t>
            </a:r>
            <a:endParaRPr lang="en-GB" sz="1400" noProof="1">
              <a:solidFill>
                <a:schemeClr val="tx2"/>
              </a:solidFill>
            </a:endParaRPr>
          </a:p>
          <a:p>
            <a:pPr marL="730250" lvl="2" indent="-273050" fontAlgn="base">
              <a:spcBef>
                <a:spcPts val="300"/>
              </a:spcBef>
              <a:buClr>
                <a:schemeClr val="tx2"/>
              </a:buClr>
              <a:buSzPct val="80000"/>
              <a:buFont typeface="Wingdings" pitchFamily="2" charset="2"/>
              <a:buChar char="§"/>
              <a:defRPr/>
            </a:pPr>
            <a:r>
              <a:rPr lang="en-GB" sz="1400" noProof="1" smtClean="0">
                <a:solidFill>
                  <a:schemeClr val="tx2"/>
                </a:solidFill>
              </a:rPr>
              <a:t>Database management</a:t>
            </a:r>
            <a:endParaRPr lang="en-GB" sz="1400" noProof="1">
              <a:solidFill>
                <a:schemeClr val="tx2"/>
              </a:solidFill>
            </a:endParaRPr>
          </a:p>
          <a:p>
            <a:pPr marL="730250" lvl="2" indent="-273050" fontAlgn="base">
              <a:spcBef>
                <a:spcPts val="300"/>
              </a:spcBef>
              <a:buClr>
                <a:schemeClr val="tx2"/>
              </a:buClr>
              <a:buSzPct val="80000"/>
              <a:buFont typeface="Wingdings" pitchFamily="2" charset="2"/>
              <a:buChar char="§"/>
              <a:defRPr/>
            </a:pPr>
            <a:r>
              <a:rPr lang="en-GB" sz="1400" noProof="1" smtClean="0">
                <a:solidFill>
                  <a:schemeClr val="tx2"/>
                </a:solidFill>
              </a:rPr>
              <a:t>Data integration</a:t>
            </a:r>
            <a:endParaRPr lang="en-GB" sz="1400" noProof="1">
              <a:solidFill>
                <a:schemeClr val="tx2"/>
              </a:solidFill>
            </a:endParaRPr>
          </a:p>
        </p:txBody>
      </p:sp>
      <p:sp>
        <p:nvSpPr>
          <p:cNvPr id="49" name="Content Placeholder 2"/>
          <p:cNvSpPr txBox="1">
            <a:spLocks/>
          </p:cNvSpPr>
          <p:nvPr/>
        </p:nvSpPr>
        <p:spPr>
          <a:xfrm>
            <a:off x="2963892" y="4085475"/>
            <a:ext cx="2903508" cy="2086725"/>
          </a:xfrm>
          <a:prstGeom prst="rect">
            <a:avLst/>
          </a:prstGeom>
        </p:spPr>
        <p:txBody>
          <a:bodyPr vert="horz" lIns="91440" tIns="45720" rIns="91440" bIns="45720" rtlCol="0">
            <a:noAutofit/>
          </a:bodyPr>
          <a:lstStyle>
            <a:defPPr>
              <a:defRPr lang="en-US"/>
            </a:defPPr>
            <a:lvl2pPr marL="273050" marR="0" lvl="1" indent="-273050" fontAlgn="base">
              <a:lnSpc>
                <a:spcPct val="100000"/>
              </a:lnSpc>
              <a:spcBef>
                <a:spcPts val="300"/>
              </a:spcBef>
              <a:spcAft>
                <a:spcPts val="0"/>
              </a:spcAft>
              <a:buClr>
                <a:schemeClr val="tx2"/>
              </a:buClr>
              <a:buSzPct val="80000"/>
              <a:buFont typeface="Wingdings" pitchFamily="2" charset="2"/>
              <a:buChar char="§"/>
              <a:tabLst/>
              <a:defRPr sz="1400" b="1">
                <a:solidFill>
                  <a:schemeClr val="bg1">
                    <a:lumMod val="50000"/>
                  </a:schemeClr>
                </a:solidFill>
              </a:defRPr>
            </a:lvl2pPr>
            <a:lvl3pPr marL="730250" lvl="2" indent="-273050" fontAlgn="base">
              <a:spcBef>
                <a:spcPts val="300"/>
              </a:spcBef>
              <a:buClr>
                <a:schemeClr val="tx2"/>
              </a:buClr>
              <a:buSzPct val="80000"/>
              <a:buFont typeface="Wingdings" pitchFamily="2" charset="2"/>
              <a:buChar char="§"/>
              <a:defRPr sz="1400" b="1">
                <a:solidFill>
                  <a:schemeClr val="bg1">
                    <a:lumMod val="50000"/>
                  </a:schemeClr>
                </a:solidFill>
              </a:defRPr>
            </a:lvl3pPr>
          </a:lstStyle>
          <a:p>
            <a:pPr lvl="1"/>
            <a:r>
              <a:rPr lang="en-GB" b="0" noProof="1" smtClean="0">
                <a:solidFill>
                  <a:schemeClr val="tx2"/>
                </a:solidFill>
              </a:rPr>
              <a:t>Grew footprint in South East Asia</a:t>
            </a:r>
          </a:p>
          <a:p>
            <a:pPr lvl="1"/>
            <a:r>
              <a:rPr lang="en-GB" b="0" noProof="1" smtClean="0">
                <a:solidFill>
                  <a:schemeClr val="tx2"/>
                </a:solidFill>
              </a:rPr>
              <a:t>Fixed Price deals</a:t>
            </a:r>
            <a:endParaRPr lang="en-GB" b="0" noProof="1">
              <a:solidFill>
                <a:schemeClr val="tx2"/>
              </a:solidFill>
            </a:endParaRPr>
          </a:p>
          <a:p>
            <a:pPr lvl="1"/>
            <a:r>
              <a:rPr lang="en-GB" b="0" noProof="1" smtClean="0">
                <a:solidFill>
                  <a:schemeClr val="tx2"/>
                </a:solidFill>
              </a:rPr>
              <a:t>Delivery capabilities added</a:t>
            </a:r>
            <a:endParaRPr lang="en-GB" b="0" noProof="1">
              <a:solidFill>
                <a:schemeClr val="tx2"/>
              </a:solidFill>
            </a:endParaRPr>
          </a:p>
          <a:p>
            <a:pPr lvl="2"/>
            <a:r>
              <a:rPr lang="en-GB" b="0" noProof="1" smtClean="0">
                <a:solidFill>
                  <a:schemeClr val="tx2"/>
                </a:solidFill>
              </a:rPr>
              <a:t>Portal</a:t>
            </a:r>
            <a:endParaRPr lang="en-GB" b="0" noProof="1">
              <a:solidFill>
                <a:schemeClr val="tx2"/>
              </a:solidFill>
            </a:endParaRPr>
          </a:p>
          <a:p>
            <a:pPr lvl="2"/>
            <a:r>
              <a:rPr lang="en-GB" b="0" noProof="1" smtClean="0">
                <a:solidFill>
                  <a:schemeClr val="tx2"/>
                </a:solidFill>
              </a:rPr>
              <a:t>Business Intelligence</a:t>
            </a:r>
            <a:endParaRPr lang="en-GB" b="0" noProof="1">
              <a:solidFill>
                <a:schemeClr val="tx2"/>
              </a:solidFill>
            </a:endParaRPr>
          </a:p>
          <a:p>
            <a:pPr lvl="2"/>
            <a:r>
              <a:rPr lang="en-GB" b="0" noProof="1" smtClean="0">
                <a:solidFill>
                  <a:schemeClr val="tx2"/>
                </a:solidFill>
              </a:rPr>
              <a:t>Content Management</a:t>
            </a:r>
            <a:endParaRPr lang="en-GB" b="0" noProof="1">
              <a:solidFill>
                <a:schemeClr val="tx2"/>
              </a:solidFill>
            </a:endParaRPr>
          </a:p>
          <a:p>
            <a:pPr lvl="2"/>
            <a:r>
              <a:rPr lang="en-GB" b="0" noProof="1">
                <a:solidFill>
                  <a:schemeClr val="tx2"/>
                </a:solidFill>
              </a:rPr>
              <a:t>IT Operations </a:t>
            </a:r>
            <a:r>
              <a:rPr lang="en-GB" b="0" noProof="1" smtClean="0">
                <a:solidFill>
                  <a:schemeClr val="tx2"/>
                </a:solidFill>
              </a:rPr>
              <a:t>Management</a:t>
            </a:r>
          </a:p>
          <a:p>
            <a:pPr lvl="2"/>
            <a:r>
              <a:rPr lang="en-GB" b="0" noProof="1" smtClean="0">
                <a:solidFill>
                  <a:schemeClr val="tx2"/>
                </a:solidFill>
              </a:rPr>
              <a:t>Smarter Process</a:t>
            </a:r>
            <a:endParaRPr lang="en-GB" b="0" noProof="1">
              <a:solidFill>
                <a:schemeClr val="tx2"/>
              </a:solidFill>
            </a:endParaRPr>
          </a:p>
        </p:txBody>
      </p:sp>
      <p:sp>
        <p:nvSpPr>
          <p:cNvPr id="50" name="Content Placeholder 2"/>
          <p:cNvSpPr txBox="1">
            <a:spLocks/>
          </p:cNvSpPr>
          <p:nvPr/>
        </p:nvSpPr>
        <p:spPr>
          <a:xfrm>
            <a:off x="4895840" y="1430426"/>
            <a:ext cx="2800359" cy="2303374"/>
          </a:xfrm>
          <a:prstGeom prst="rect">
            <a:avLst/>
          </a:prstGeom>
        </p:spPr>
        <p:txBody>
          <a:bodyPr vert="horz" lIns="91440" tIns="45720" rIns="91440" bIns="45720" rtlCol="0">
            <a:noAutofit/>
          </a:bodyPr>
          <a:lstStyle>
            <a:defPPr>
              <a:defRPr lang="en-US"/>
            </a:defPPr>
            <a:lvl2pPr marL="273050" marR="0" lvl="1" indent="-273050" fontAlgn="base">
              <a:lnSpc>
                <a:spcPct val="100000"/>
              </a:lnSpc>
              <a:spcBef>
                <a:spcPts val="300"/>
              </a:spcBef>
              <a:spcAft>
                <a:spcPts val="0"/>
              </a:spcAft>
              <a:buClr>
                <a:schemeClr val="tx2"/>
              </a:buClr>
              <a:buSzPct val="80000"/>
              <a:buFont typeface="Wingdings" pitchFamily="2" charset="2"/>
              <a:buChar char="§"/>
              <a:tabLst/>
              <a:defRPr sz="1400" b="1">
                <a:solidFill>
                  <a:schemeClr val="bg1">
                    <a:lumMod val="50000"/>
                  </a:schemeClr>
                </a:solidFill>
              </a:defRPr>
            </a:lvl2pPr>
            <a:lvl3pPr marL="730250" lvl="2" indent="-273050" fontAlgn="base">
              <a:spcBef>
                <a:spcPts val="300"/>
              </a:spcBef>
              <a:buClr>
                <a:schemeClr val="tx2"/>
              </a:buClr>
              <a:buSzPct val="80000"/>
              <a:buFont typeface="Wingdings" pitchFamily="2" charset="2"/>
              <a:buChar char="§"/>
              <a:defRPr sz="1400" b="1">
                <a:solidFill>
                  <a:schemeClr val="bg1">
                    <a:lumMod val="50000"/>
                  </a:schemeClr>
                </a:solidFill>
              </a:defRPr>
            </a:lvl3pPr>
          </a:lstStyle>
          <a:p>
            <a:pPr lvl="1"/>
            <a:r>
              <a:rPr lang="en-GB" b="0" noProof="1" smtClean="0">
                <a:solidFill>
                  <a:schemeClr val="tx2"/>
                </a:solidFill>
              </a:rPr>
              <a:t>Incorporated in the Philippines</a:t>
            </a:r>
            <a:endParaRPr lang="en-GB" b="0" noProof="1">
              <a:solidFill>
                <a:schemeClr val="tx2"/>
              </a:solidFill>
            </a:endParaRPr>
          </a:p>
          <a:p>
            <a:pPr lvl="1"/>
            <a:r>
              <a:rPr lang="en-GB" b="0" noProof="1">
                <a:solidFill>
                  <a:schemeClr val="tx2"/>
                </a:solidFill>
              </a:rPr>
              <a:t>Large Fixed Price </a:t>
            </a:r>
            <a:r>
              <a:rPr lang="en-GB" b="0" noProof="1" smtClean="0">
                <a:solidFill>
                  <a:schemeClr val="tx2"/>
                </a:solidFill>
              </a:rPr>
              <a:t>Deals</a:t>
            </a:r>
          </a:p>
          <a:p>
            <a:pPr lvl="1"/>
            <a:r>
              <a:rPr lang="en-GB" b="0" noProof="1" smtClean="0">
                <a:solidFill>
                  <a:schemeClr val="tx2"/>
                </a:solidFill>
              </a:rPr>
              <a:t>Offshore development</a:t>
            </a:r>
          </a:p>
          <a:p>
            <a:pPr lvl="1"/>
            <a:r>
              <a:rPr lang="en-GB" b="0" noProof="1" smtClean="0">
                <a:solidFill>
                  <a:schemeClr val="tx2"/>
                </a:solidFill>
              </a:rPr>
              <a:t>Software license re-seller</a:t>
            </a:r>
          </a:p>
          <a:p>
            <a:pPr lvl="1"/>
            <a:r>
              <a:rPr lang="en-GB" b="0" noProof="1" smtClean="0">
                <a:solidFill>
                  <a:schemeClr val="tx2"/>
                </a:solidFill>
              </a:rPr>
              <a:t>Delivery capabilities added</a:t>
            </a:r>
            <a:endParaRPr lang="en-GB" b="0" noProof="1">
              <a:solidFill>
                <a:schemeClr val="tx2"/>
              </a:solidFill>
            </a:endParaRPr>
          </a:p>
          <a:p>
            <a:pPr lvl="2"/>
            <a:r>
              <a:rPr lang="en-GB" b="0" noProof="1" smtClean="0">
                <a:solidFill>
                  <a:schemeClr val="tx2"/>
                </a:solidFill>
              </a:rPr>
              <a:t>Enterprise Marketing Management</a:t>
            </a:r>
            <a:endParaRPr lang="en-GB" b="0" noProof="1">
              <a:solidFill>
                <a:schemeClr val="tx2"/>
              </a:solidFill>
            </a:endParaRPr>
          </a:p>
          <a:p>
            <a:pPr lvl="2"/>
            <a:r>
              <a:rPr lang="en-GB" b="0" noProof="1" smtClean="0">
                <a:solidFill>
                  <a:schemeClr val="tx2"/>
                </a:solidFill>
              </a:rPr>
              <a:t>Big </a:t>
            </a:r>
            <a:r>
              <a:rPr lang="en-GB" b="0" noProof="1">
                <a:solidFill>
                  <a:schemeClr val="tx2"/>
                </a:solidFill>
              </a:rPr>
              <a:t>Data </a:t>
            </a:r>
            <a:endParaRPr lang="en-GB" b="0" noProof="1" smtClean="0">
              <a:solidFill>
                <a:schemeClr val="tx2"/>
              </a:solidFill>
            </a:endParaRPr>
          </a:p>
          <a:p>
            <a:pPr lvl="2"/>
            <a:r>
              <a:rPr lang="en-GB" b="0" noProof="1" smtClean="0">
                <a:solidFill>
                  <a:schemeClr val="tx2"/>
                </a:solidFill>
              </a:rPr>
              <a:t>Datawarehouse</a:t>
            </a:r>
            <a:endParaRPr lang="en-GB" b="0" noProof="1">
              <a:solidFill>
                <a:schemeClr val="tx2"/>
              </a:solidFill>
            </a:endParaRPr>
          </a:p>
        </p:txBody>
      </p:sp>
      <p:sp>
        <p:nvSpPr>
          <p:cNvPr id="51" name="Content Placeholder 2"/>
          <p:cNvSpPr txBox="1">
            <a:spLocks/>
          </p:cNvSpPr>
          <p:nvPr/>
        </p:nvSpPr>
        <p:spPr>
          <a:xfrm>
            <a:off x="6629400" y="4066272"/>
            <a:ext cx="2530484" cy="2410728"/>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3050" marR="0" lvl="1" indent="-273050" algn="l" defTabSz="914400" rtl="0" eaLnBrk="1" fontAlgn="base" latinLnBrk="0" hangingPunct="1">
              <a:lnSpc>
                <a:spcPct val="100000"/>
              </a:lnSpc>
              <a:spcBef>
                <a:spcPts val="300"/>
              </a:spcBef>
              <a:spcAft>
                <a:spcPts val="0"/>
              </a:spcAft>
              <a:buClr>
                <a:schemeClr val="tx2"/>
              </a:buClr>
              <a:buSzPct val="80000"/>
              <a:buFont typeface="Wingdings" pitchFamily="2" charset="2"/>
              <a:buChar char="§"/>
              <a:tabLst/>
              <a:defRPr/>
            </a:pPr>
            <a:r>
              <a:rPr lang="en-GB" sz="1400" noProof="1" smtClean="0">
                <a:solidFill>
                  <a:schemeClr val="tx2"/>
                </a:solidFill>
              </a:rPr>
              <a:t>Solution Accelerators</a:t>
            </a:r>
          </a:p>
          <a:p>
            <a:pPr marL="273050" marR="0" lvl="1" indent="-273050" algn="l" defTabSz="914400" rtl="0" eaLnBrk="1" fontAlgn="base" latinLnBrk="0" hangingPunct="1">
              <a:lnSpc>
                <a:spcPct val="100000"/>
              </a:lnSpc>
              <a:spcBef>
                <a:spcPts val="300"/>
              </a:spcBef>
              <a:spcAft>
                <a:spcPts val="0"/>
              </a:spcAft>
              <a:buClr>
                <a:schemeClr val="tx2"/>
              </a:buClr>
              <a:buSzPct val="80000"/>
              <a:buFont typeface="Wingdings" pitchFamily="2" charset="2"/>
              <a:buChar char="§"/>
              <a:tabLst/>
              <a:defRPr/>
            </a:pPr>
            <a:r>
              <a:rPr lang="en-GB" sz="1400" noProof="1" smtClean="0">
                <a:solidFill>
                  <a:schemeClr val="tx2"/>
                </a:solidFill>
              </a:rPr>
              <a:t>Incorporated in India and Dubai</a:t>
            </a:r>
          </a:p>
          <a:p>
            <a:pPr marL="273050" marR="0" lvl="1" indent="-273050" algn="l" defTabSz="914400" rtl="0" eaLnBrk="1" fontAlgn="base" latinLnBrk="0" hangingPunct="1">
              <a:lnSpc>
                <a:spcPct val="100000"/>
              </a:lnSpc>
              <a:spcBef>
                <a:spcPts val="300"/>
              </a:spcBef>
              <a:spcAft>
                <a:spcPts val="0"/>
              </a:spcAft>
              <a:buClr>
                <a:schemeClr val="tx2"/>
              </a:buClr>
              <a:buSzPct val="80000"/>
              <a:buFont typeface="Wingdings" pitchFamily="2" charset="2"/>
              <a:buChar char="§"/>
              <a:tabLst/>
              <a:defRPr/>
            </a:pPr>
            <a:r>
              <a:rPr lang="en-GB" sz="1400" noProof="1" smtClean="0">
                <a:solidFill>
                  <a:schemeClr val="tx2"/>
                </a:solidFill>
              </a:rPr>
              <a:t>Managed services deal</a:t>
            </a:r>
          </a:p>
          <a:p>
            <a:pPr marL="273050" marR="0" lvl="1" indent="-273050" algn="l" defTabSz="914400" rtl="0" eaLnBrk="1" fontAlgn="base" latinLnBrk="0" hangingPunct="1">
              <a:lnSpc>
                <a:spcPct val="100000"/>
              </a:lnSpc>
              <a:spcBef>
                <a:spcPts val="300"/>
              </a:spcBef>
              <a:spcAft>
                <a:spcPts val="0"/>
              </a:spcAft>
              <a:buClr>
                <a:schemeClr val="tx2"/>
              </a:buClr>
              <a:buSzPct val="80000"/>
              <a:buFont typeface="Wingdings" pitchFamily="2" charset="2"/>
              <a:buChar char="§"/>
              <a:tabLst/>
              <a:defRPr/>
            </a:pPr>
            <a:r>
              <a:rPr lang="en-GB" sz="1400" noProof="1" smtClean="0">
                <a:solidFill>
                  <a:schemeClr val="tx2"/>
                </a:solidFill>
              </a:rPr>
              <a:t>Delivery capabilities</a:t>
            </a:r>
            <a:r>
              <a:rPr lang="en-GB" sz="1400" noProof="1">
                <a:solidFill>
                  <a:schemeClr val="tx2"/>
                </a:solidFill>
              </a:rPr>
              <a:t> </a:t>
            </a:r>
            <a:r>
              <a:rPr lang="en-GB" sz="1400" noProof="1" smtClean="0">
                <a:solidFill>
                  <a:schemeClr val="tx2"/>
                </a:solidFill>
              </a:rPr>
              <a:t>added</a:t>
            </a:r>
            <a:endParaRPr lang="en-GB" sz="1400" noProof="1">
              <a:solidFill>
                <a:schemeClr val="tx2"/>
              </a:solidFill>
            </a:endParaRPr>
          </a:p>
          <a:p>
            <a:pPr marL="730250" lvl="2" indent="-273050" fontAlgn="base">
              <a:spcBef>
                <a:spcPts val="300"/>
              </a:spcBef>
              <a:buClr>
                <a:schemeClr val="tx2"/>
              </a:buClr>
              <a:buSzPct val="80000"/>
              <a:buFont typeface="Wingdings" pitchFamily="2" charset="2"/>
              <a:buChar char="§"/>
              <a:defRPr/>
            </a:pPr>
            <a:r>
              <a:rPr lang="en-GB" sz="1400" noProof="1">
                <a:solidFill>
                  <a:schemeClr val="tx2"/>
                </a:solidFill>
              </a:rPr>
              <a:t>Predictive Modelling </a:t>
            </a:r>
            <a:endParaRPr lang="en-GB" sz="1400" noProof="1" smtClean="0">
              <a:solidFill>
                <a:schemeClr val="tx2"/>
              </a:solidFill>
            </a:endParaRPr>
          </a:p>
          <a:p>
            <a:pPr marL="730250" lvl="2" indent="-273050" fontAlgn="base">
              <a:spcBef>
                <a:spcPts val="300"/>
              </a:spcBef>
              <a:buClr>
                <a:schemeClr val="tx2"/>
              </a:buClr>
              <a:buSzPct val="80000"/>
              <a:buFont typeface="Wingdings" pitchFamily="2" charset="2"/>
              <a:buChar char="§"/>
              <a:defRPr/>
            </a:pPr>
            <a:r>
              <a:rPr lang="en-GB" sz="1400" noProof="1" smtClean="0">
                <a:solidFill>
                  <a:schemeClr val="tx2"/>
                </a:solidFill>
              </a:rPr>
              <a:t>Mobile</a:t>
            </a:r>
            <a:endParaRPr lang="en-GB" sz="1400" noProof="1">
              <a:solidFill>
                <a:schemeClr val="tx2"/>
              </a:solidFill>
            </a:endParaRPr>
          </a:p>
          <a:p>
            <a:pPr marL="730250" lvl="2" indent="-273050" fontAlgn="base">
              <a:spcBef>
                <a:spcPts val="300"/>
              </a:spcBef>
              <a:buClr>
                <a:schemeClr val="tx2"/>
              </a:buClr>
              <a:buSzPct val="80000"/>
              <a:buFont typeface="Wingdings" pitchFamily="2" charset="2"/>
              <a:buChar char="§"/>
              <a:defRPr/>
            </a:pPr>
            <a:r>
              <a:rPr lang="en-GB" sz="1400" noProof="1" smtClean="0">
                <a:solidFill>
                  <a:schemeClr val="tx2"/>
                </a:solidFill>
              </a:rPr>
              <a:t>Agile and DevOps</a:t>
            </a:r>
            <a:endParaRPr lang="en-GB" sz="1400" noProof="1">
              <a:solidFill>
                <a:schemeClr val="tx2"/>
              </a:solidFill>
            </a:endParaRPr>
          </a:p>
        </p:txBody>
      </p:sp>
      <p:cxnSp>
        <p:nvCxnSpPr>
          <p:cNvPr id="52" name="Straight Connector 51"/>
          <p:cNvCxnSpPr/>
          <p:nvPr/>
        </p:nvCxnSpPr>
        <p:spPr>
          <a:xfrm flipV="1">
            <a:off x="595504" y="2404891"/>
            <a:ext cx="0" cy="1134306"/>
          </a:xfrm>
          <a:prstGeom prst="line">
            <a:avLst/>
          </a:prstGeom>
          <a:ln cmpd="dbl">
            <a:prstDash val="sysDash"/>
          </a:ln>
        </p:spPr>
        <p:style>
          <a:lnRef idx="1">
            <a:schemeClr val="accent1"/>
          </a:lnRef>
          <a:fillRef idx="0">
            <a:schemeClr val="accent1"/>
          </a:fillRef>
          <a:effectRef idx="0">
            <a:schemeClr val="accent1"/>
          </a:effectRef>
          <a:fontRef idx="minor">
            <a:schemeClr val="tx1"/>
          </a:fontRef>
        </p:style>
      </p:cxnSp>
      <p:sp>
        <p:nvSpPr>
          <p:cNvPr id="36" name="Title 1"/>
          <p:cNvSpPr txBox="1">
            <a:spLocks/>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1">
                    <a:lumMod val="75000"/>
                  </a:schemeClr>
                </a:solidFill>
              </a:rPr>
              <a:t>Our journey so far</a:t>
            </a:r>
            <a:endParaRPr lang="en-US" b="1" dirty="0">
              <a:solidFill>
                <a:schemeClr val="accent1">
                  <a:lumMod val="75000"/>
                </a:schemeClr>
              </a:solidFill>
            </a:endParaRPr>
          </a:p>
        </p:txBody>
      </p:sp>
    </p:spTree>
    <p:extLst>
      <p:ext uri="{BB962C8B-B14F-4D97-AF65-F5344CB8AC3E}">
        <p14:creationId xmlns:p14="http://schemas.microsoft.com/office/powerpoint/2010/main" val="2386953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World map blank without borders.svg"/>
          <p:cNvPicPr>
            <a:picLocks noChangeAspect="1" noChangeArrowheads="1"/>
          </p:cNvPicPr>
          <p:nvPr/>
        </p:nvPicPr>
        <p:blipFill rotWithShape="1">
          <a:blip r:embed="rId3">
            <a:extLst>
              <a:ext uri="{28A0092B-C50C-407E-A947-70E740481C1C}">
                <a14:useLocalDpi xmlns:a14="http://schemas.microsoft.com/office/drawing/2010/main" val="0"/>
              </a:ext>
            </a:extLst>
          </a:blip>
          <a:srcRect b="13844"/>
          <a:stretch/>
        </p:blipFill>
        <p:spPr bwMode="auto">
          <a:xfrm>
            <a:off x="-111846" y="1371600"/>
            <a:ext cx="9221979" cy="441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3" name="Oval 2"/>
          <p:cNvSpPr/>
          <p:nvPr/>
        </p:nvSpPr>
        <p:spPr>
          <a:xfrm>
            <a:off x="245533" y="5317179"/>
            <a:ext cx="114300" cy="1143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p:cNvSpPr/>
          <p:nvPr/>
        </p:nvSpPr>
        <p:spPr>
          <a:xfrm>
            <a:off x="251883" y="5820833"/>
            <a:ext cx="114300"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4133" y="5205052"/>
            <a:ext cx="821059" cy="400110"/>
          </a:xfrm>
          <a:prstGeom prst="rect">
            <a:avLst/>
          </a:prstGeom>
          <a:noFill/>
        </p:spPr>
        <p:txBody>
          <a:bodyPr wrap="none" rtlCol="0">
            <a:spAutoFit/>
          </a:bodyPr>
          <a:lstStyle/>
          <a:p>
            <a:r>
              <a:rPr lang="en-US" sz="2000" b="1" dirty="0" smtClean="0">
                <a:solidFill>
                  <a:schemeClr val="bg1">
                    <a:lumMod val="50000"/>
                  </a:schemeClr>
                </a:solidFill>
              </a:rPr>
              <a:t>Office</a:t>
            </a:r>
            <a:endParaRPr lang="en-US" sz="2000" b="1" dirty="0">
              <a:solidFill>
                <a:schemeClr val="bg1">
                  <a:lumMod val="50000"/>
                </a:schemeClr>
              </a:solidFill>
            </a:endParaRPr>
          </a:p>
        </p:txBody>
      </p:sp>
      <p:sp>
        <p:nvSpPr>
          <p:cNvPr id="7" name="TextBox 6"/>
          <p:cNvSpPr txBox="1"/>
          <p:nvPr/>
        </p:nvSpPr>
        <p:spPr>
          <a:xfrm>
            <a:off x="474133" y="5677928"/>
            <a:ext cx="2819105" cy="400110"/>
          </a:xfrm>
          <a:prstGeom prst="rect">
            <a:avLst/>
          </a:prstGeom>
          <a:noFill/>
        </p:spPr>
        <p:txBody>
          <a:bodyPr wrap="none" rtlCol="0">
            <a:spAutoFit/>
          </a:bodyPr>
          <a:lstStyle/>
          <a:p>
            <a:r>
              <a:rPr lang="en-US" sz="2000" b="1" dirty="0" smtClean="0">
                <a:solidFill>
                  <a:schemeClr val="bg1">
                    <a:lumMod val="50000"/>
                  </a:schemeClr>
                </a:solidFill>
              </a:rPr>
              <a:t>Offshore Delivery Center</a:t>
            </a:r>
            <a:endParaRPr lang="en-US" sz="2000" b="1" dirty="0">
              <a:solidFill>
                <a:schemeClr val="bg1">
                  <a:lumMod val="50000"/>
                </a:schemeClr>
              </a:solidFill>
            </a:endParaRPr>
          </a:p>
        </p:txBody>
      </p:sp>
      <p:sp>
        <p:nvSpPr>
          <p:cNvPr id="8" name="Oval 7"/>
          <p:cNvSpPr/>
          <p:nvPr/>
        </p:nvSpPr>
        <p:spPr>
          <a:xfrm>
            <a:off x="5638800" y="3200400"/>
            <a:ext cx="114300" cy="1143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9" name="Straight Connector 8"/>
          <p:cNvCxnSpPr/>
          <p:nvPr/>
        </p:nvCxnSpPr>
        <p:spPr>
          <a:xfrm>
            <a:off x="5695950" y="3314700"/>
            <a:ext cx="6412" cy="45869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28702" y="3683465"/>
            <a:ext cx="747320" cy="369332"/>
          </a:xfrm>
          <a:prstGeom prst="rect">
            <a:avLst/>
          </a:prstGeom>
          <a:noFill/>
        </p:spPr>
        <p:txBody>
          <a:bodyPr wrap="none" rtlCol="0">
            <a:spAutoFit/>
          </a:bodyPr>
          <a:lstStyle/>
          <a:p>
            <a:r>
              <a:rPr lang="en-US" b="1" dirty="0" smtClean="0"/>
              <a:t>Dubai</a:t>
            </a:r>
            <a:endParaRPr lang="en-US" b="1" dirty="0"/>
          </a:p>
        </p:txBody>
      </p:sp>
      <p:sp>
        <p:nvSpPr>
          <p:cNvPr id="13" name="Oval 12"/>
          <p:cNvSpPr/>
          <p:nvPr/>
        </p:nvSpPr>
        <p:spPr>
          <a:xfrm>
            <a:off x="6858000" y="3810981"/>
            <a:ext cx="114300" cy="1143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Connector 13"/>
          <p:cNvCxnSpPr/>
          <p:nvPr/>
        </p:nvCxnSpPr>
        <p:spPr>
          <a:xfrm>
            <a:off x="6198338" y="3563705"/>
            <a:ext cx="0" cy="49455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25970" y="3943724"/>
            <a:ext cx="1144737" cy="369332"/>
          </a:xfrm>
          <a:prstGeom prst="rect">
            <a:avLst/>
          </a:prstGeom>
          <a:noFill/>
        </p:spPr>
        <p:txBody>
          <a:bodyPr wrap="none" rtlCol="0">
            <a:spAutoFit/>
          </a:bodyPr>
          <a:lstStyle/>
          <a:p>
            <a:r>
              <a:rPr lang="en-US" b="1" dirty="0" smtClean="0"/>
              <a:t>Bangalore</a:t>
            </a:r>
            <a:endParaRPr lang="en-US" b="1" dirty="0"/>
          </a:p>
        </p:txBody>
      </p:sp>
      <p:cxnSp>
        <p:nvCxnSpPr>
          <p:cNvPr id="18" name="Straight Connector 17"/>
          <p:cNvCxnSpPr/>
          <p:nvPr/>
        </p:nvCxnSpPr>
        <p:spPr>
          <a:xfrm>
            <a:off x="6915150" y="3943724"/>
            <a:ext cx="0" cy="49455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48392" y="4419884"/>
            <a:ext cx="1133515" cy="369332"/>
          </a:xfrm>
          <a:prstGeom prst="rect">
            <a:avLst/>
          </a:prstGeom>
          <a:noFill/>
        </p:spPr>
        <p:txBody>
          <a:bodyPr wrap="none" rtlCol="0">
            <a:spAutoFit/>
          </a:bodyPr>
          <a:lstStyle/>
          <a:p>
            <a:r>
              <a:rPr lang="en-US" b="1" dirty="0" smtClean="0"/>
              <a:t>Singapore</a:t>
            </a:r>
            <a:endParaRPr lang="en-US" b="1" dirty="0"/>
          </a:p>
        </p:txBody>
      </p:sp>
      <p:sp>
        <p:nvSpPr>
          <p:cNvPr id="20" name="Oval 19"/>
          <p:cNvSpPr/>
          <p:nvPr/>
        </p:nvSpPr>
        <p:spPr>
          <a:xfrm>
            <a:off x="6141188" y="3455148"/>
            <a:ext cx="114300"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38957" y="3626315"/>
            <a:ext cx="114300"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flipV="1">
            <a:off x="6787261" y="3145316"/>
            <a:ext cx="4743" cy="48306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72200" y="2564904"/>
            <a:ext cx="923713" cy="646331"/>
          </a:xfrm>
          <a:prstGeom prst="rect">
            <a:avLst/>
          </a:prstGeom>
          <a:noFill/>
        </p:spPr>
        <p:txBody>
          <a:bodyPr wrap="none" rtlCol="0">
            <a:spAutoFit/>
          </a:bodyPr>
          <a:lstStyle/>
          <a:p>
            <a:pPr algn="ctr"/>
            <a:r>
              <a:rPr lang="en-US" b="1" dirty="0" smtClean="0"/>
              <a:t>Kuala </a:t>
            </a:r>
          </a:p>
          <a:p>
            <a:pPr algn="ctr"/>
            <a:r>
              <a:rPr lang="en-US" b="1" dirty="0" smtClean="0"/>
              <a:t>Lumpur</a:t>
            </a:r>
            <a:endParaRPr lang="en-US" b="1" dirty="0"/>
          </a:p>
        </p:txBody>
      </p:sp>
      <p:sp>
        <p:nvSpPr>
          <p:cNvPr id="26" name="Oval 25"/>
          <p:cNvSpPr/>
          <p:nvPr/>
        </p:nvSpPr>
        <p:spPr>
          <a:xfrm>
            <a:off x="7305715" y="3486898"/>
            <a:ext cx="114300" cy="1143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7" name="Straight Connector 26"/>
          <p:cNvCxnSpPr/>
          <p:nvPr/>
        </p:nvCxnSpPr>
        <p:spPr>
          <a:xfrm flipV="1">
            <a:off x="7435930" y="3532845"/>
            <a:ext cx="604825" cy="738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40755" y="3314700"/>
            <a:ext cx="849913" cy="369332"/>
          </a:xfrm>
          <a:prstGeom prst="rect">
            <a:avLst/>
          </a:prstGeom>
          <a:noFill/>
        </p:spPr>
        <p:txBody>
          <a:bodyPr wrap="none" rtlCol="0">
            <a:spAutoFit/>
          </a:bodyPr>
          <a:lstStyle/>
          <a:p>
            <a:r>
              <a:rPr lang="en-US" b="1" dirty="0" smtClean="0"/>
              <a:t>Manila</a:t>
            </a:r>
            <a:endParaRPr lang="en-US" b="1" dirty="0"/>
          </a:p>
        </p:txBody>
      </p:sp>
      <p:sp>
        <p:nvSpPr>
          <p:cNvPr id="25" name="Title 1"/>
          <p:cNvSpPr txBox="1">
            <a:spLocks/>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1">
                    <a:lumMod val="75000"/>
                  </a:schemeClr>
                </a:solidFill>
              </a:rPr>
              <a:t>Our global presence</a:t>
            </a:r>
            <a:endParaRPr lang="en-US" b="1" dirty="0">
              <a:solidFill>
                <a:schemeClr val="accent1">
                  <a:lumMod val="75000"/>
                </a:schemeClr>
              </a:solidFill>
            </a:endParaRPr>
          </a:p>
        </p:txBody>
      </p:sp>
      <p:cxnSp>
        <p:nvCxnSpPr>
          <p:cNvPr id="31" name="Straight Connector 30"/>
          <p:cNvCxnSpPr/>
          <p:nvPr/>
        </p:nvCxnSpPr>
        <p:spPr>
          <a:xfrm flipV="1">
            <a:off x="6948507" y="3212976"/>
            <a:ext cx="359797" cy="3684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236296" y="2924944"/>
            <a:ext cx="1007006" cy="369332"/>
          </a:xfrm>
          <a:prstGeom prst="rect">
            <a:avLst/>
          </a:prstGeom>
          <a:noFill/>
        </p:spPr>
        <p:txBody>
          <a:bodyPr wrap="none" rtlCol="0">
            <a:spAutoFit/>
          </a:bodyPr>
          <a:lstStyle/>
          <a:p>
            <a:r>
              <a:rPr lang="en-US" b="1" dirty="0" smtClean="0"/>
              <a:t>Bangkok</a:t>
            </a:r>
            <a:endParaRPr lang="en-US" b="1" dirty="0"/>
          </a:p>
        </p:txBody>
      </p:sp>
      <p:sp>
        <p:nvSpPr>
          <p:cNvPr id="30" name="Oval 29"/>
          <p:cNvSpPr/>
          <p:nvPr/>
        </p:nvSpPr>
        <p:spPr>
          <a:xfrm>
            <a:off x="6891357" y="3505200"/>
            <a:ext cx="114300" cy="1143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292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95400"/>
            <a:ext cx="7239000" cy="1066800"/>
          </a:xfrm>
        </p:spPr>
        <p:txBody>
          <a:bodyPr>
            <a:noAutofit/>
          </a:bodyPr>
          <a:lstStyle/>
          <a:p>
            <a:pPr marL="0" indent="0">
              <a:buNone/>
            </a:pPr>
            <a:r>
              <a:rPr lang="en-US" dirty="0" smtClean="0">
                <a:solidFill>
                  <a:schemeClr val="bg1">
                    <a:lumMod val="50000"/>
                  </a:schemeClr>
                </a:solidFill>
              </a:rPr>
              <a:t>Clients in </a:t>
            </a:r>
            <a:r>
              <a:rPr lang="en-US" dirty="0">
                <a:solidFill>
                  <a:schemeClr val="bg1">
                    <a:lumMod val="50000"/>
                  </a:schemeClr>
                </a:solidFill>
              </a:rPr>
              <a:t>South East Asia </a:t>
            </a:r>
            <a:r>
              <a:rPr lang="en-US" dirty="0" smtClean="0">
                <a:solidFill>
                  <a:schemeClr val="bg1">
                    <a:lumMod val="50000"/>
                  </a:schemeClr>
                </a:solidFill>
              </a:rPr>
              <a:t>and </a:t>
            </a:r>
            <a:r>
              <a:rPr lang="en-US" dirty="0">
                <a:solidFill>
                  <a:schemeClr val="bg1">
                    <a:lumMod val="50000"/>
                  </a:schemeClr>
                </a:solidFill>
              </a:rPr>
              <a:t>Middle </a:t>
            </a:r>
            <a:r>
              <a:rPr lang="en-US" dirty="0" smtClean="0">
                <a:solidFill>
                  <a:schemeClr val="bg1">
                    <a:lumMod val="50000"/>
                  </a:schemeClr>
                </a:solidFill>
              </a:rPr>
              <a:t>East </a:t>
            </a:r>
            <a:endParaRPr lang="en-US" dirty="0">
              <a:solidFill>
                <a:schemeClr val="bg1">
                  <a:lumMod val="50000"/>
                </a:schemeClr>
              </a:solidFill>
            </a:endParaRPr>
          </a:p>
          <a:p>
            <a:pPr marL="0" indent="0">
              <a:buNone/>
            </a:pPr>
            <a:endParaRPr lang="en-US" dirty="0">
              <a:solidFill>
                <a:schemeClr val="bg1">
                  <a:lumMod val="50000"/>
                </a:schemeClr>
              </a:solidFill>
            </a:endParaRPr>
          </a:p>
        </p:txBody>
      </p:sp>
      <p:sp>
        <p:nvSpPr>
          <p:cNvPr id="4" name="Content Placeholder 2"/>
          <p:cNvSpPr txBox="1">
            <a:spLocks/>
          </p:cNvSpPr>
          <p:nvPr/>
        </p:nvSpPr>
        <p:spPr>
          <a:xfrm>
            <a:off x="5638800" y="3886200"/>
            <a:ext cx="3429000" cy="1066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lumMod val="50000"/>
                  </a:schemeClr>
                </a:solidFill>
              </a:rPr>
              <a:t>E</a:t>
            </a:r>
            <a:r>
              <a:rPr lang="en-US" dirty="0" smtClean="0">
                <a:solidFill>
                  <a:schemeClr val="bg1">
                    <a:lumMod val="50000"/>
                  </a:schemeClr>
                </a:solidFill>
              </a:rPr>
              <a:t>mployees across all offices</a:t>
            </a:r>
            <a:endParaRPr lang="en-US" dirty="0">
              <a:solidFill>
                <a:schemeClr val="bg1">
                  <a:lumMod val="50000"/>
                </a:schemeClr>
              </a:solidFill>
            </a:endParaRPr>
          </a:p>
          <a:p>
            <a:pPr marL="0" indent="0">
              <a:buFont typeface="Arial" panose="020B0604020202020204" pitchFamily="34" charset="0"/>
              <a:buNone/>
            </a:pPr>
            <a:endParaRPr lang="en-US" sz="5400" dirty="0">
              <a:solidFill>
                <a:schemeClr val="bg1">
                  <a:lumMod val="50000"/>
                </a:schemeClr>
              </a:solidFill>
            </a:endParaRPr>
          </a:p>
        </p:txBody>
      </p:sp>
      <p:sp>
        <p:nvSpPr>
          <p:cNvPr id="12" name="Rectangle 11"/>
          <p:cNvSpPr/>
          <p:nvPr/>
        </p:nvSpPr>
        <p:spPr>
          <a:xfrm>
            <a:off x="1600200" y="3124200"/>
            <a:ext cx="2133600" cy="1066800"/>
          </a:xfrm>
          <a:prstGeom prst="rect">
            <a:avLst/>
          </a:prstGeom>
        </p:spPr>
        <p:txBody>
          <a:bodyPr vert="horz" lIns="91440" tIns="45720" rIns="91440" bIns="45720" rtlCol="0">
            <a:noAutofit/>
          </a:bodyPr>
          <a:lstStyle/>
          <a:p>
            <a:pPr>
              <a:spcBef>
                <a:spcPct val="20000"/>
              </a:spcBef>
              <a:buFont typeface="Arial" panose="020B0604020202020204" pitchFamily="34" charset="0"/>
              <a:buNone/>
            </a:pPr>
            <a:r>
              <a:rPr lang="en-US" sz="3200" dirty="0" smtClean="0">
                <a:solidFill>
                  <a:schemeClr val="bg1">
                    <a:lumMod val="50000"/>
                  </a:schemeClr>
                </a:solidFill>
              </a:rPr>
              <a:t>Ongoing projects</a:t>
            </a:r>
            <a:endParaRPr lang="en-US" sz="3200" dirty="0">
              <a:solidFill>
                <a:schemeClr val="bg1">
                  <a:lumMod val="50000"/>
                </a:schemeClr>
              </a:solidFill>
            </a:endParaRPr>
          </a:p>
        </p:txBody>
      </p:sp>
      <p:sp>
        <p:nvSpPr>
          <p:cNvPr id="17" name="Content Placeholder 2"/>
          <p:cNvSpPr txBox="1">
            <a:spLocks/>
          </p:cNvSpPr>
          <p:nvPr/>
        </p:nvSpPr>
        <p:spPr>
          <a:xfrm>
            <a:off x="5486400" y="5334000"/>
            <a:ext cx="37338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lumMod val="50000"/>
                  </a:schemeClr>
                </a:solidFill>
              </a:rPr>
              <a:t>Dedicated offshore development centers</a:t>
            </a:r>
            <a:endParaRPr lang="en-US" sz="5400" dirty="0">
              <a:solidFill>
                <a:schemeClr val="bg1">
                  <a:lumMod val="50000"/>
                </a:schemeClr>
              </a:solidFill>
            </a:endParaRPr>
          </a:p>
        </p:txBody>
      </p:sp>
      <p:sp>
        <p:nvSpPr>
          <p:cNvPr id="18" name="Oval 17"/>
          <p:cNvSpPr/>
          <p:nvPr/>
        </p:nvSpPr>
        <p:spPr>
          <a:xfrm>
            <a:off x="4343400" y="5486400"/>
            <a:ext cx="990600" cy="838200"/>
          </a:xfrm>
          <a:prstGeom prst="ellipse">
            <a:avLst/>
          </a:prstGeom>
          <a:ln>
            <a:noFill/>
          </a:ln>
          <a:effectLst>
            <a:outerShdw blurRad="40000" dist="23000" dir="5400000" rotWithShape="0">
              <a:srgbClr val="000000">
                <a:alpha val="35000"/>
              </a:srgbClr>
            </a:outerShdw>
            <a:softEdge rad="889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2</a:t>
            </a:r>
          </a:p>
        </p:txBody>
      </p:sp>
      <p:sp>
        <p:nvSpPr>
          <p:cNvPr id="20" name="Oval 19"/>
          <p:cNvSpPr/>
          <p:nvPr/>
        </p:nvSpPr>
        <p:spPr>
          <a:xfrm>
            <a:off x="4191000" y="3886200"/>
            <a:ext cx="1295400" cy="1143000"/>
          </a:xfrm>
          <a:prstGeom prst="ellipse">
            <a:avLst/>
          </a:prstGeom>
          <a:ln>
            <a:noFill/>
          </a:ln>
          <a:effectLst>
            <a:outerShdw blurRad="40000" dist="23000" dir="5400000" rotWithShape="0">
              <a:srgbClr val="000000">
                <a:alpha val="35000"/>
              </a:srgbClr>
            </a:outerShdw>
            <a:softEdge rad="889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175</a:t>
            </a:r>
            <a:endParaRPr lang="en-US" sz="3600" dirty="0"/>
          </a:p>
        </p:txBody>
      </p:sp>
      <p:sp>
        <p:nvSpPr>
          <p:cNvPr id="22" name="Oval 21"/>
          <p:cNvSpPr/>
          <p:nvPr/>
        </p:nvSpPr>
        <p:spPr>
          <a:xfrm>
            <a:off x="533400" y="4876800"/>
            <a:ext cx="990600" cy="914400"/>
          </a:xfrm>
          <a:prstGeom prst="ellipse">
            <a:avLst/>
          </a:prstGeom>
          <a:ln>
            <a:noFill/>
          </a:ln>
          <a:effectLst>
            <a:outerShdw blurRad="40000" dist="23000" dir="5400000" rotWithShape="0">
              <a:srgbClr val="000000">
                <a:alpha val="35000"/>
              </a:srgbClr>
            </a:outerShdw>
            <a:softEdge rad="889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15</a:t>
            </a:r>
            <a:endParaRPr lang="en-US" sz="3600" dirty="0"/>
          </a:p>
        </p:txBody>
      </p:sp>
      <p:sp>
        <p:nvSpPr>
          <p:cNvPr id="23" name="Rectangle 22"/>
          <p:cNvSpPr/>
          <p:nvPr/>
        </p:nvSpPr>
        <p:spPr>
          <a:xfrm>
            <a:off x="1600200" y="4724400"/>
            <a:ext cx="2133600" cy="1066800"/>
          </a:xfrm>
          <a:prstGeom prst="rect">
            <a:avLst/>
          </a:prstGeom>
        </p:spPr>
        <p:txBody>
          <a:bodyPr vert="horz" lIns="91440" tIns="45720" rIns="91440" bIns="45720" rtlCol="0">
            <a:noAutofit/>
          </a:bodyPr>
          <a:lstStyle/>
          <a:p>
            <a:pPr>
              <a:spcBef>
                <a:spcPct val="20000"/>
              </a:spcBef>
              <a:buFont typeface="Arial" panose="020B0604020202020204" pitchFamily="34" charset="0"/>
              <a:buNone/>
            </a:pPr>
            <a:r>
              <a:rPr lang="en-US" sz="3200" dirty="0" smtClean="0">
                <a:solidFill>
                  <a:schemeClr val="bg1">
                    <a:lumMod val="50000"/>
                  </a:schemeClr>
                </a:solidFill>
              </a:rPr>
              <a:t>Operating countries</a:t>
            </a:r>
            <a:endParaRPr lang="en-US" sz="3200" dirty="0">
              <a:solidFill>
                <a:schemeClr val="bg1">
                  <a:lumMod val="50000"/>
                </a:schemeClr>
              </a:solidFill>
            </a:endParaRPr>
          </a:p>
        </p:txBody>
      </p:sp>
      <p:sp>
        <p:nvSpPr>
          <p:cNvPr id="24" name="Content Placeholder 2"/>
          <p:cNvSpPr txBox="1">
            <a:spLocks/>
          </p:cNvSpPr>
          <p:nvPr/>
        </p:nvSpPr>
        <p:spPr>
          <a:xfrm>
            <a:off x="5638800" y="2362200"/>
            <a:ext cx="32004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lumMod val="50000"/>
                  </a:schemeClr>
                </a:solidFill>
              </a:rPr>
              <a:t>Projects executed since inception</a:t>
            </a:r>
          </a:p>
          <a:p>
            <a:pPr marL="0" indent="0">
              <a:buFont typeface="Arial" panose="020B0604020202020204" pitchFamily="34" charset="0"/>
              <a:buNone/>
            </a:pPr>
            <a:endParaRPr lang="en-US" dirty="0">
              <a:solidFill>
                <a:schemeClr val="bg1">
                  <a:lumMod val="50000"/>
                </a:schemeClr>
              </a:solidFill>
            </a:endParaRPr>
          </a:p>
        </p:txBody>
      </p:sp>
      <p:sp>
        <p:nvSpPr>
          <p:cNvPr id="25" name="Oval 24"/>
          <p:cNvSpPr/>
          <p:nvPr/>
        </p:nvSpPr>
        <p:spPr>
          <a:xfrm>
            <a:off x="4114800" y="2209800"/>
            <a:ext cx="1600200" cy="1371600"/>
          </a:xfrm>
          <a:prstGeom prst="ellipse">
            <a:avLst/>
          </a:prstGeom>
          <a:ln>
            <a:noFill/>
          </a:ln>
          <a:effectLst>
            <a:outerShdw blurRad="40000" dist="23000" dir="5400000" rotWithShape="0">
              <a:srgbClr val="000000">
                <a:alpha val="35000"/>
              </a:srgbClr>
            </a:outerShdw>
            <a:softEdge rad="889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2546</a:t>
            </a:r>
          </a:p>
        </p:txBody>
      </p:sp>
      <p:sp>
        <p:nvSpPr>
          <p:cNvPr id="28" name="Title 1"/>
          <p:cNvSpPr>
            <a:spLocks noGrp="1"/>
          </p:cNvSpPr>
          <p:nvPr>
            <p:ph type="title"/>
          </p:nvPr>
        </p:nvSpPr>
        <p:spPr>
          <a:xfrm>
            <a:off x="457200" y="0"/>
            <a:ext cx="8229600" cy="838200"/>
          </a:xfrm>
        </p:spPr>
        <p:txBody>
          <a:bodyPr/>
          <a:lstStyle/>
          <a:p>
            <a:pPr algn="l"/>
            <a:r>
              <a:rPr lang="en-US" b="1" dirty="0" smtClean="0">
                <a:solidFill>
                  <a:schemeClr val="accent1">
                    <a:lumMod val="75000"/>
                  </a:schemeClr>
                </a:solidFill>
              </a:rPr>
              <a:t>Key facts</a:t>
            </a:r>
            <a:endParaRPr lang="en-US" b="1" dirty="0">
              <a:solidFill>
                <a:schemeClr val="accent1">
                  <a:lumMod val="75000"/>
                </a:schemeClr>
              </a:solidFill>
            </a:endParaRPr>
          </a:p>
        </p:txBody>
      </p:sp>
      <p:sp>
        <p:nvSpPr>
          <p:cNvPr id="29" name="Oval 28"/>
          <p:cNvSpPr/>
          <p:nvPr/>
        </p:nvSpPr>
        <p:spPr>
          <a:xfrm>
            <a:off x="457200" y="3200400"/>
            <a:ext cx="1073150" cy="990600"/>
          </a:xfrm>
          <a:prstGeom prst="ellipse">
            <a:avLst/>
          </a:prstGeom>
          <a:ln>
            <a:noFill/>
          </a:ln>
          <a:effectLst>
            <a:outerShdw blurRad="40000" dist="23000" dir="5400000" rotWithShape="0">
              <a:srgbClr val="000000">
                <a:alpha val="35000"/>
              </a:srgbClr>
            </a:outerShdw>
            <a:softEdge rad="889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35</a:t>
            </a:r>
          </a:p>
        </p:txBody>
      </p:sp>
      <p:sp>
        <p:nvSpPr>
          <p:cNvPr id="30" name="Oval 29"/>
          <p:cNvSpPr/>
          <p:nvPr/>
        </p:nvSpPr>
        <p:spPr>
          <a:xfrm>
            <a:off x="381000" y="1295400"/>
            <a:ext cx="1295400" cy="1143000"/>
          </a:xfrm>
          <a:prstGeom prst="ellipse">
            <a:avLst/>
          </a:prstGeom>
          <a:ln>
            <a:noFill/>
          </a:ln>
          <a:effectLst>
            <a:outerShdw blurRad="40000" dist="23000" dir="5400000" rotWithShape="0">
              <a:srgbClr val="000000">
                <a:alpha val="35000"/>
              </a:srgbClr>
            </a:outerShdw>
            <a:softEdge rad="889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50+</a:t>
            </a:r>
            <a:endParaRPr lang="en-US" sz="3600" dirty="0"/>
          </a:p>
        </p:txBody>
      </p:sp>
    </p:spTree>
    <p:extLst>
      <p:ext uri="{BB962C8B-B14F-4D97-AF65-F5344CB8AC3E}">
        <p14:creationId xmlns:p14="http://schemas.microsoft.com/office/powerpoint/2010/main" val="444140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0" y="3819869"/>
            <a:ext cx="9144000" cy="2135700"/>
          </a:xfrm>
          <a:prstGeom prst="rect">
            <a:avLst/>
          </a:prstGeom>
          <a:solidFill>
            <a:srgbClr val="E0E9F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0" y="1295400"/>
            <a:ext cx="9144000" cy="2135700"/>
          </a:xfrm>
          <a:prstGeom prst="rect">
            <a:avLst/>
          </a:prstGeom>
          <a:solidFill>
            <a:srgbClr val="E0E9F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data:image/png;base64,iVBORw0KGgoAAAANSUhEUgAAAOEAAADhCAMAAAAJbSJIAAAAgVBMVEX///8AAADv7+/6+vr19fWqqqqtra3b29vn5+fj4+Ps7Oz4+Pibm5u+vr5sbGzh4eFCQkIbGxvGxsbU1NShoaGTk5MxMTFVVVWJiYleXl5xcXHCwsJlZWU3NzeOjo6CgoI+Pj4gICBJSUkqKioODg56enpQUFAmJia1tbUdHR0zMzNhpUzsAAAHkUlEQVR4nO2cCXPqOAzHCQnlastdjnITWtrv/wEX25KPBCjbF2pbo9/MziYsb0d6tvWXZJtajWEYhmEYhmEYhmEYhmEYhmEYhmEYhmEYhmEYJmga83Xm24ZHUl8kSbL0bcUDGSaSZ992PIruRri3Pf/T823KYxgJ35JT9pYkc9+2PIRn4d++XauNz/9u+7amelp7vQCb54cn3/ZUzkmuwJF47IjVOPZtUMVkQiOSdXp+TJ9z8dz0bVK1DAdnn/KheGyu5Goc+TapUlKpEQsxgCra9Gn5VxuJUctP4jFbJgSX4EQ4Ne2Ix/ZZCJMVMbFv9YWDDfk8kpPVs0FV05DLriWfXwgmpPW5cGqiXqSzL34NqpoXIXw5xE0ZRGnF0FTGzSO8rcVLy6tBVTPciQF8hzehiAdaDh7FmM3r8CaG863j1aCKaYosTZcPmVCMPqnezFhqBI6ZdPfVq0EVky4sjYCyaePToKpprRxdeDY5DRHehUcrDDGp1PyhV4sqRubZetG1DsJdSi0ZpfI695TN0WnXp0UVU986ueeTndSQQFZHO92A2diaSAJZHa105vJKLsaoDgwuuuyDXC0hZV736luf57cBpVQ7nTpRZeSIIgXqsmO/xlepEntKKtH5dmRQhpx56tOiiuklTu755KQ1FFDbulr4nsk5+OKO4IycgyfXwSO5ru/JnaL0HGxQd3DsTlGZipI6K6Mc1Jtlsp6fUtJBqQu65aSq3z49B3UXTabeB0pdUTVFtfJJBweU+toyNzNhRRb0OaWek9LBD1x1MpMhVfCqVE2vOtlDJLX9qZLtHGv4gmoQAA6J4qRUS3Lm1aRqGeXOpHx3Yw4BejtnUsqeTLLyalK1ZAdH6dvybUeo65TtnUnZOVDTiVTWD3rPGvw9+TWqUpS063MjS3JhVEm73o6QuRqpU+lK+XTJq5R+S6ieAKXHMKqEkNJ55t7ASbebrvATQFwEOfMG0tf5pBZl1LEKLX3wOvVrVKVs3CijXr8I1bwqbuotwoYrGwSAuImbgirdpnSmua3iJl6qg2yUkNR3+4mjDCrKfBHqrC2Ug7iNPSO3CCHK4Mb1yfWXABBWEpiUPbUm93T69x2VrCVwKj2FNUlHCdVRGTMpQfkJFb0QVnDX7MVVfgKAR1jVt9SUPQTbecpGT+vNrDG6u2jtJM4irO3DFormcQcG56/32Zh+JE6NtHZfA6MNug1M7/FxfTEd3YZ5ZO0pKXL8UdEg38ZGBdTAYXZH02PJwSRZ/dBi6UC+jTUh/D+CrCiy+QUH8QL5VUAJsb8N2drH4839BdOLDia3g+Iz/DWAMtTdKRsWy2sO3nJxWPjGPNw52rUdnE7Gk3lufXAtbEAvTSsD9C32f2X1/2Fj3FmoKdZam48OV+pYGDI8AoRVfohxtGO8Melyb6s/vBw5YBHqHwMChycXv+yZofbFucBi5OOS1e+FPwJqun20sb9ipF1xO/BmppZnXmsHsxreO1e/GQLWLHVPhOj12S9lYaAub5ihL92oExpWpHFn5PLipzUzvDhkp4LDoZHZem/3j7I+fuq2JHDlYrZW6GMESHdyZaI2URid0zC4CN1jeYGfwG9Zom9fO25cCjYgDLqO78F3Am8AW8WTPdkwI7dEcVx0eln+mwmS0UC7aOXOrZLbTfhA55+gNv2/Nfc3tL/RG/sEE+YueqtzW3jHYY5hNxt2jBzzaxn6DZMSg5K+HQmBNciMu0R9hy5a0n1ywikmQCaDDby7VqCtyyYr2mAOLkMl9NbMvZeXUiQKG5OFm/QEB1EIJahHboThUAiswaMF0JLvnQ6WWWmOPpUWbvDoosnERhTAJiYvxp9udENYq6XQ80zedEGBmjjBB/OreGM7CsUCKrrVUoKkpa/Ojlo/l5N9xjeENaPxRvJwf0kxqBe/Gt2NQlA4M/eyg+2hGVvskEb3W456nurJN7M9NEM4i3QITdGvZbxnOWjSHWx/RPjzFimmNloxXo2Hxp9NMfBEBKYxuiIyg2hOcsFneYRDWNPppxlE3Vo0icCxOGujAkuIb/wgXRaHEOJRHnjv4irL4pB1Z6IHsMmK3wiyjX8P7eJKPCdvw6G15FBSQm2R/gxGz2uVLQxhiLuFd4JZ9pVTsLBQP+MdQlNGXc6qof0U9c1XXGgXT6hBLyDYjYr7wHB66YgaDGHwTeDboCZeCCYwvoe/N6paoIralf/LjMQQmsK3LBi72LUQgRKj1IWB+Rv0btp9YAe/mHpC2RTuhujdoOoX1hv0n6JWewREodCyH94QytjAUzNuq2lxO2ONCuyHOpIIO1TfNG6MQHLq7O+CiERa2xfBvMY6bdKG5mmQx0h/waBYQ2CTauvNpIrZuNG0rtuKZG794Jap0r7RJzoY127TLbA5LDpSqTmt+EojkEoWOnI299rBiLszZSCy7K1DUz/cUYgN6N1/mQsZ+zjb+FdJzYFvRZQbMTdx73vRUQlDw/bvp5tQUWIddE+WhETCUDcXaKLu/94AD9h80RIJCzxNE+tG4c8MiYqExXiX92M4AfwP1NthXl1mGIZhGIZhGIZhGIZhGIZhGIZhGIZhGIb5U/4D9NxL0m7XH6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png;base64,iVBORw0KGgoAAAANSUhEUgAAAOEAAADhCAMAAAAJbSJIAAAAgVBMVEX///8AAADv7+/6+vr19fWqqqqtra3b29vn5+fj4+Ps7Oz4+Pibm5u+vr5sbGzh4eFCQkIbGxvGxsbU1NShoaGTk5MxMTFVVVWJiYleXl5xcXHCwsJlZWU3NzeOjo6CgoI+Pj4gICBJSUkqKioODg56enpQUFAmJia1tbUdHR0zMzNhpUzsAAAHkUlEQVR4nO2cCXPqOAzHCQnlastdjnITWtrv/wEX25KPBCjbF2pbo9/MziYsb0d6tvWXZJtajWEYhmEYhmEYhmEYhmEYhmEYhmEYhmEYhmEYJmga83Xm24ZHUl8kSbL0bcUDGSaSZ992PIruRri3Pf/T823KYxgJ35JT9pYkc9+2PIRn4d++XauNz/9u+7amelp7vQCb54cn3/ZUzkmuwJF47IjVOPZtUMVkQiOSdXp+TJ9z8dz0bVK1DAdnn/KheGyu5Goc+TapUlKpEQsxgCra9Gn5VxuJUctP4jFbJgSX4EQ4Ne2Ix/ZZCJMVMbFv9YWDDfk8kpPVs0FV05DLriWfXwgmpPW5cGqiXqSzL34NqpoXIXw5xE0ZRGnF0FTGzSO8rcVLy6tBVTPciQF8hzehiAdaDh7FmM3r8CaG863j1aCKaYosTZcPmVCMPqnezFhqBI6ZdPfVq0EVky4sjYCyaePToKpprRxdeDY5DRHehUcrDDGp1PyhV4sqRubZetG1DsJdSi0ZpfI695TN0WnXp0UVU986ueeTndSQQFZHO92A2diaSAJZHa105vJKLsaoDgwuuuyDXC0hZV736luf57cBpVQ7nTpRZeSIIgXqsmO/xlepEntKKtH5dmRQhpx56tOiiuklTu755KQ1FFDbulr4nsk5+OKO4IycgyfXwSO5ru/JnaL0HGxQd3DsTlGZipI6K6Mc1Jtlsp6fUtJBqQu65aSq3z49B3UXTabeB0pdUTVFtfJJBweU+toyNzNhRRb0OaWek9LBD1x1MpMhVfCqVE2vOtlDJLX9qZLtHGv4gmoQAA6J4qRUS3Lm1aRqGeXOpHx3Yw4BejtnUsqeTLLyalK1ZAdH6dvybUeo65TtnUnZOVDTiVTWD3rPGvw9+TWqUpS063MjS3JhVEm73o6QuRqpU+lK+XTJq5R+S6ieAKXHMKqEkNJ55t7ASbebrvATQFwEOfMG0tf5pBZl1LEKLX3wOvVrVKVs3CijXr8I1bwqbuotwoYrGwSAuImbgirdpnSmua3iJl6qg2yUkNR3+4mjDCrKfBHqrC2Ug7iNPSO3CCHK4Mb1yfWXABBWEpiUPbUm93T69x2VrCVwKj2FNUlHCdVRGTMpQfkJFb0QVnDX7MVVfgKAR1jVt9SUPQTbecpGT+vNrDG6u2jtJM4irO3DFormcQcG56/32Zh+JE6NtHZfA6MNug1M7/FxfTEd3YZ5ZO0pKXL8UdEg38ZGBdTAYXZH02PJwSRZ/dBi6UC+jTUh/D+CrCiy+QUH8QL5VUAJsb8N2drH4839BdOLDia3g+Iz/DWAMtTdKRsWy2sO3nJxWPjGPNw52rUdnE7Gk3lufXAtbEAvTSsD9C32f2X1/2Fj3FmoKdZam48OV+pYGDI8AoRVfohxtGO8Melyb6s/vBw5YBHqHwMChycXv+yZofbFucBi5OOS1e+FPwJqun20sb9ipF1xO/BmppZnXmsHsxreO1e/GQLWLHVPhOj12S9lYaAub5ihL92oExpWpHFn5PLipzUzvDhkp4LDoZHZem/3j7I+fuq2JHDlYrZW6GMESHdyZaI2URid0zC4CN1jeYGfwG9Zom9fO25cCjYgDLqO78F3Am8AW8WTPdkwI7dEcVx0eln+mwmS0UC7aOXOrZLbTfhA55+gNv2/Nfc3tL/RG/sEE+YueqtzW3jHYY5hNxt2jBzzaxn6DZMSg5K+HQmBNciMu0R9hy5a0n1ywikmQCaDDby7VqCtyyYr2mAOLkMl9NbMvZeXUiQKG5OFm/QEB1EIJahHboThUAiswaMF0JLvnQ6WWWmOPpUWbvDoosnERhTAJiYvxp9udENYq6XQ80zedEGBmjjBB/OreGM7CsUCKrrVUoKkpa/Ojlo/l5N9xjeENaPxRvJwf0kxqBe/Gt2NQlA4M/eyg+2hGVvskEb3W456nurJN7M9NEM4i3QITdGvZbxnOWjSHWx/RPjzFimmNloxXo2Hxp9NMfBEBKYxuiIyg2hOcsFneYRDWNPppxlE3Vo0icCxOGujAkuIb/wgXRaHEOJRHnjv4irL4pB1Z6IHsMmK3wiyjX8P7eJKPCdvw6G15FBSQm2R/gxGz2uVLQxhiLuFd4JZ9pVTsLBQP+MdQlNGXc6qof0U9c1XXGgXT6hBLyDYjYr7wHB66YgaDGHwTeDboCZeCCYwvoe/N6paoIralf/LjMQQmsK3LBi72LUQgRKj1IWB+Rv0btp9YAe/mHpC2RTuhujdoOoX1hv0n6JWewREodCyH94QytjAUzNuq2lxO2ONCuyHOpIIO1TfNG6MQHLq7O+CiERa2xfBvMY6bdKG5mmQx0h/waBYQ2CTauvNpIrZuNG0rtuKZG794Jap0r7RJzoY127TLbA5LDpSqTmt+EojkEoWOnI299rBiLszZSCy7K1DUz/cUYgN6N1/mQsZ+zjb+FdJzYFvRZQbMTdx73vRUQlDw/bvp5tQUWIddE+WhETCUDcXaKLu/94AD9h80RIJCzxNE+tG4c8MiYqExXiX92M4AfwP1NthXl1mGIZhGIZhGIZhGIZhGIZhGIZhGIZhGIb5U/4D9NxL0m7XH64AAAAASUVORK5CYII="/>
          <p:cNvSpPr>
            <a:spLocks noChangeAspect="1" noChangeArrowheads="1"/>
          </p:cNvSpPr>
          <p:nvPr/>
        </p:nvSpPr>
        <p:spPr bwMode="auto">
          <a:xfrm>
            <a:off x="321596" y="-2155736"/>
            <a:ext cx="4495800" cy="4495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739385" y="1368997"/>
            <a:ext cx="538790" cy="533400"/>
            <a:chOff x="4343401" y="2209800"/>
            <a:chExt cx="609600" cy="603502"/>
          </a:xfrm>
        </p:grpSpPr>
        <p:sp>
          <p:nvSpPr>
            <p:cNvPr id="9" name="Oval 8"/>
            <p:cNvSpPr/>
            <p:nvPr/>
          </p:nvSpPr>
          <p:spPr>
            <a:xfrm>
              <a:off x="4343401" y="2209800"/>
              <a:ext cx="609600" cy="603502"/>
            </a:xfrm>
            <a:prstGeom prst="ellipse">
              <a:avLst/>
            </a:prstGeom>
            <a:solidFill>
              <a:schemeClr val="accent1">
                <a:lumMod val="50000"/>
              </a:schemeClr>
            </a:solidFill>
            <a:ln>
              <a:noFill/>
            </a:ln>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C:\Users\IBM_AD~1\AppData\Local\Temp\color-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0243" y="2377474"/>
              <a:ext cx="328380" cy="365726"/>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7" name="Group 16"/>
          <p:cNvGrpSpPr/>
          <p:nvPr/>
        </p:nvGrpSpPr>
        <p:grpSpPr>
          <a:xfrm>
            <a:off x="4876800" y="1371600"/>
            <a:ext cx="538790" cy="533400"/>
            <a:chOff x="4343401" y="2209800"/>
            <a:chExt cx="609600" cy="603502"/>
          </a:xfrm>
        </p:grpSpPr>
        <p:sp>
          <p:nvSpPr>
            <p:cNvPr id="18" name="Oval 17"/>
            <p:cNvSpPr/>
            <p:nvPr/>
          </p:nvSpPr>
          <p:spPr>
            <a:xfrm>
              <a:off x="4343401" y="2209800"/>
              <a:ext cx="609600" cy="603502"/>
            </a:xfrm>
            <a:prstGeom prst="ellipse">
              <a:avLst/>
            </a:prstGeom>
            <a:solidFill>
              <a:schemeClr val="accent1">
                <a:lumMod val="50000"/>
              </a:schemeClr>
            </a:solidFill>
            <a:ln>
              <a:noFill/>
            </a:ln>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C:\Users\IBM_AD~1\AppData\Local\Temp\color-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0243" y="2377474"/>
              <a:ext cx="328380" cy="365726"/>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3" name="Group 22"/>
          <p:cNvGrpSpPr/>
          <p:nvPr/>
        </p:nvGrpSpPr>
        <p:grpSpPr>
          <a:xfrm>
            <a:off x="869170" y="3981240"/>
            <a:ext cx="538790" cy="533400"/>
            <a:chOff x="4343401" y="2209800"/>
            <a:chExt cx="609600" cy="603502"/>
          </a:xfrm>
        </p:grpSpPr>
        <p:sp>
          <p:nvSpPr>
            <p:cNvPr id="24" name="Oval 23"/>
            <p:cNvSpPr/>
            <p:nvPr/>
          </p:nvSpPr>
          <p:spPr>
            <a:xfrm>
              <a:off x="4343401" y="2209800"/>
              <a:ext cx="609600" cy="603502"/>
            </a:xfrm>
            <a:prstGeom prst="ellipse">
              <a:avLst/>
            </a:prstGeom>
            <a:solidFill>
              <a:schemeClr val="accent1">
                <a:lumMod val="50000"/>
              </a:schemeClr>
            </a:solidFill>
            <a:ln>
              <a:noFill/>
            </a:ln>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10" descr="C:\Users\IBM_AD~1\AppData\Local\Temp\color-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0243" y="2377474"/>
              <a:ext cx="328380" cy="365726"/>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9" name="Group 28"/>
          <p:cNvGrpSpPr/>
          <p:nvPr/>
        </p:nvGrpSpPr>
        <p:grpSpPr>
          <a:xfrm>
            <a:off x="4876800" y="3962400"/>
            <a:ext cx="538790" cy="533400"/>
            <a:chOff x="4343401" y="2209800"/>
            <a:chExt cx="609600" cy="603502"/>
          </a:xfrm>
        </p:grpSpPr>
        <p:sp>
          <p:nvSpPr>
            <p:cNvPr id="30" name="Oval 29"/>
            <p:cNvSpPr/>
            <p:nvPr/>
          </p:nvSpPr>
          <p:spPr>
            <a:xfrm>
              <a:off x="4343401" y="2209800"/>
              <a:ext cx="609600" cy="603502"/>
            </a:xfrm>
            <a:prstGeom prst="ellipse">
              <a:avLst/>
            </a:prstGeom>
            <a:solidFill>
              <a:schemeClr val="accent1">
                <a:lumMod val="50000"/>
              </a:schemeClr>
            </a:solidFill>
            <a:ln>
              <a:noFill/>
            </a:ln>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0" descr="C:\Users\IBM_AD~1\AppData\Local\Temp\color-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0243" y="2377474"/>
              <a:ext cx="328380" cy="36572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 name="TextBox 12"/>
          <p:cNvSpPr txBox="1"/>
          <p:nvPr/>
        </p:nvSpPr>
        <p:spPr>
          <a:xfrm>
            <a:off x="1312042" y="1368997"/>
            <a:ext cx="2650358" cy="1815882"/>
          </a:xfrm>
          <a:prstGeom prst="rect">
            <a:avLst/>
          </a:prstGeom>
          <a:noFill/>
        </p:spPr>
        <p:txBody>
          <a:bodyPr wrap="square" rtlCol="0">
            <a:spAutoFit/>
          </a:bodyPr>
          <a:lstStyle/>
          <a:p>
            <a:r>
              <a:rPr lang="en-US" sz="2400" b="1" dirty="0" smtClean="0">
                <a:solidFill>
                  <a:schemeClr val="bg1">
                    <a:lumMod val="50000"/>
                  </a:schemeClr>
                </a:solidFill>
              </a:rPr>
              <a:t>Integration and Solutioning Services </a:t>
            </a:r>
          </a:p>
          <a:p>
            <a:r>
              <a:rPr lang="en-US" sz="2000" dirty="0" smtClean="0">
                <a:solidFill>
                  <a:schemeClr val="bg1">
                    <a:lumMod val="50000"/>
                  </a:schemeClr>
                </a:solidFill>
              </a:rPr>
              <a:t>in a complex enterprise environment</a:t>
            </a:r>
            <a:endParaRPr lang="en-US" sz="2000" dirty="0">
              <a:solidFill>
                <a:schemeClr val="bg1">
                  <a:lumMod val="50000"/>
                </a:schemeClr>
              </a:solidFill>
            </a:endParaRPr>
          </a:p>
        </p:txBody>
      </p:sp>
      <p:sp>
        <p:nvSpPr>
          <p:cNvPr id="40" name="TextBox 39"/>
          <p:cNvSpPr txBox="1"/>
          <p:nvPr/>
        </p:nvSpPr>
        <p:spPr>
          <a:xfrm>
            <a:off x="1477095" y="4041334"/>
            <a:ext cx="2404824" cy="1692771"/>
          </a:xfrm>
          <a:prstGeom prst="rect">
            <a:avLst/>
          </a:prstGeom>
          <a:noFill/>
        </p:spPr>
        <p:txBody>
          <a:bodyPr wrap="square" rtlCol="0">
            <a:spAutoFit/>
          </a:bodyPr>
          <a:lstStyle/>
          <a:p>
            <a:r>
              <a:rPr lang="en-US" sz="2400" b="1" dirty="0" smtClean="0">
                <a:solidFill>
                  <a:schemeClr val="bg1">
                    <a:lumMod val="50000"/>
                  </a:schemeClr>
                </a:solidFill>
              </a:rPr>
              <a:t>Delivery Model</a:t>
            </a:r>
          </a:p>
          <a:p>
            <a:r>
              <a:rPr lang="en-US" sz="2000" dirty="0" smtClean="0">
                <a:solidFill>
                  <a:schemeClr val="bg1">
                    <a:lumMod val="50000"/>
                  </a:schemeClr>
                </a:solidFill>
              </a:rPr>
              <a:t>Use Solution </a:t>
            </a:r>
            <a:r>
              <a:rPr lang="en-US" sz="2000" dirty="0">
                <a:solidFill>
                  <a:schemeClr val="bg1">
                    <a:lumMod val="50000"/>
                  </a:schemeClr>
                </a:solidFill>
              </a:rPr>
              <a:t>Accelerators, Agile Delivery, </a:t>
            </a:r>
            <a:r>
              <a:rPr lang="en-US" sz="2000" dirty="0" smtClean="0">
                <a:solidFill>
                  <a:schemeClr val="bg1">
                    <a:lumMod val="50000"/>
                  </a:schemeClr>
                </a:solidFill>
              </a:rPr>
              <a:t>and Value-add models </a:t>
            </a:r>
            <a:endParaRPr lang="en-US" sz="2000" dirty="0">
              <a:solidFill>
                <a:schemeClr val="bg1">
                  <a:lumMod val="50000"/>
                </a:schemeClr>
              </a:solidFill>
            </a:endParaRPr>
          </a:p>
        </p:txBody>
      </p:sp>
      <p:sp>
        <p:nvSpPr>
          <p:cNvPr id="41" name="TextBox 40"/>
          <p:cNvSpPr txBox="1"/>
          <p:nvPr/>
        </p:nvSpPr>
        <p:spPr>
          <a:xfrm>
            <a:off x="5509151" y="1350157"/>
            <a:ext cx="3012596" cy="2062103"/>
          </a:xfrm>
          <a:prstGeom prst="rect">
            <a:avLst/>
          </a:prstGeom>
          <a:noFill/>
        </p:spPr>
        <p:txBody>
          <a:bodyPr wrap="square" rtlCol="0">
            <a:spAutoFit/>
          </a:bodyPr>
          <a:lstStyle/>
          <a:p>
            <a:r>
              <a:rPr lang="en-US" sz="2400" b="1" dirty="0" smtClean="0">
                <a:solidFill>
                  <a:schemeClr val="bg1">
                    <a:lumMod val="50000"/>
                  </a:schemeClr>
                </a:solidFill>
              </a:rPr>
              <a:t>Market Relevant Technologies</a:t>
            </a:r>
          </a:p>
          <a:p>
            <a:r>
              <a:rPr lang="en-US" sz="2000" dirty="0" smtClean="0">
                <a:solidFill>
                  <a:schemeClr val="bg1">
                    <a:lumMod val="50000"/>
                  </a:schemeClr>
                </a:solidFill>
              </a:rPr>
              <a:t>Business Analytics, </a:t>
            </a:r>
            <a:r>
              <a:rPr lang="en-US" sz="2000" dirty="0">
                <a:solidFill>
                  <a:schemeClr val="bg1">
                    <a:lumMod val="50000"/>
                  </a:schemeClr>
                </a:solidFill>
              </a:rPr>
              <a:t>Mobile, </a:t>
            </a:r>
            <a:r>
              <a:rPr lang="en-US" sz="2000" dirty="0" smtClean="0">
                <a:solidFill>
                  <a:schemeClr val="bg1">
                    <a:lumMod val="50000"/>
                  </a:schemeClr>
                </a:solidFill>
              </a:rPr>
              <a:t>Big Data, Enterprise Marketing Management, </a:t>
            </a:r>
            <a:r>
              <a:rPr lang="en-US" sz="2000" dirty="0">
                <a:solidFill>
                  <a:schemeClr val="bg1">
                    <a:lumMod val="50000"/>
                  </a:schemeClr>
                </a:solidFill>
              </a:rPr>
              <a:t>BPM, </a:t>
            </a:r>
            <a:r>
              <a:rPr lang="en-US" sz="2000" dirty="0" smtClean="0">
                <a:solidFill>
                  <a:schemeClr val="bg1">
                    <a:lumMod val="50000"/>
                  </a:schemeClr>
                </a:solidFill>
              </a:rPr>
              <a:t>BI &amp; Data Warehouse</a:t>
            </a:r>
            <a:endParaRPr lang="en-US" sz="2000" dirty="0">
              <a:solidFill>
                <a:schemeClr val="bg1">
                  <a:lumMod val="50000"/>
                </a:schemeClr>
              </a:solidFill>
            </a:endParaRPr>
          </a:p>
        </p:txBody>
      </p:sp>
      <p:sp>
        <p:nvSpPr>
          <p:cNvPr id="44" name="TextBox 43"/>
          <p:cNvSpPr txBox="1"/>
          <p:nvPr/>
        </p:nvSpPr>
        <p:spPr>
          <a:xfrm>
            <a:off x="5562600" y="3962400"/>
            <a:ext cx="3012596" cy="1692771"/>
          </a:xfrm>
          <a:prstGeom prst="rect">
            <a:avLst/>
          </a:prstGeom>
          <a:noFill/>
        </p:spPr>
        <p:txBody>
          <a:bodyPr wrap="square" rtlCol="0">
            <a:spAutoFit/>
          </a:bodyPr>
          <a:lstStyle/>
          <a:p>
            <a:r>
              <a:rPr lang="en-US" sz="2400" b="1" dirty="0" smtClean="0">
                <a:solidFill>
                  <a:schemeClr val="bg1">
                    <a:lumMod val="50000"/>
                  </a:schemeClr>
                </a:solidFill>
              </a:rPr>
              <a:t>Resourcing</a:t>
            </a:r>
          </a:p>
          <a:p>
            <a:r>
              <a:rPr lang="en-US" sz="2000" dirty="0" smtClean="0">
                <a:solidFill>
                  <a:schemeClr val="bg1">
                    <a:lumMod val="50000"/>
                  </a:schemeClr>
                </a:solidFill>
              </a:rPr>
              <a:t>Solve tactical and strategic needs of clients through skilled resource deployment</a:t>
            </a:r>
            <a:endParaRPr lang="en-US" sz="2000" dirty="0">
              <a:solidFill>
                <a:schemeClr val="bg1">
                  <a:lumMod val="50000"/>
                </a:schemeClr>
              </a:solidFill>
            </a:endParaRPr>
          </a:p>
        </p:txBody>
      </p:sp>
      <p:sp>
        <p:nvSpPr>
          <p:cNvPr id="26" name="Title 1"/>
          <p:cNvSpPr>
            <a:spLocks noGrp="1"/>
          </p:cNvSpPr>
          <p:nvPr>
            <p:ph type="title"/>
          </p:nvPr>
        </p:nvSpPr>
        <p:spPr>
          <a:xfrm>
            <a:off x="457200" y="0"/>
            <a:ext cx="8229600" cy="838200"/>
          </a:xfrm>
        </p:spPr>
        <p:txBody>
          <a:bodyPr/>
          <a:lstStyle/>
          <a:p>
            <a:pPr algn="l"/>
            <a:r>
              <a:rPr lang="en-US" b="1" dirty="0" smtClean="0">
                <a:solidFill>
                  <a:schemeClr val="accent1">
                    <a:lumMod val="75000"/>
                  </a:schemeClr>
                </a:solidFill>
              </a:rPr>
              <a:t>What we do</a:t>
            </a:r>
            <a:endParaRPr lang="en-US" b="1" dirty="0">
              <a:solidFill>
                <a:schemeClr val="accent1">
                  <a:lumMod val="75000"/>
                </a:schemeClr>
              </a:solidFill>
            </a:endParaRPr>
          </a:p>
        </p:txBody>
      </p:sp>
    </p:spTree>
    <p:extLst>
      <p:ext uri="{BB962C8B-B14F-4D97-AF65-F5344CB8AC3E}">
        <p14:creationId xmlns:p14="http://schemas.microsoft.com/office/powerpoint/2010/main" val="264815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6200" y="990600"/>
            <a:ext cx="8991600" cy="5257800"/>
            <a:chOff x="76200" y="990600"/>
            <a:chExt cx="8991600" cy="2514602"/>
          </a:xfrm>
        </p:grpSpPr>
        <p:sp>
          <p:nvSpPr>
            <p:cNvPr id="4" name="Rounded Rectangle 3"/>
            <p:cNvSpPr/>
            <p:nvPr/>
          </p:nvSpPr>
          <p:spPr>
            <a:xfrm>
              <a:off x="76200" y="990600"/>
              <a:ext cx="8991600" cy="2514600"/>
            </a:xfrm>
            <a:prstGeom prst="roundRect">
              <a:avLst>
                <a:gd name="adj" fmla="val 383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ound Same Side Corner Rectangle 1"/>
            <p:cNvSpPr/>
            <p:nvPr/>
          </p:nvSpPr>
          <p:spPr>
            <a:xfrm rot="16200000">
              <a:off x="-761999" y="1828801"/>
              <a:ext cx="2514602" cy="838199"/>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rot="16200000">
              <a:off x="-467058" y="1996166"/>
              <a:ext cx="1823693" cy="584775"/>
            </a:xfrm>
            <a:prstGeom prst="rect">
              <a:avLst/>
            </a:prstGeom>
            <a:noFill/>
          </p:spPr>
          <p:txBody>
            <a:bodyPr wrap="square" rtlCol="0">
              <a:spAutoFit/>
            </a:bodyPr>
            <a:lstStyle>
              <a:defPPr>
                <a:defRPr lang="en-US"/>
              </a:defPPr>
              <a:lvl1pPr>
                <a:defRPr sz="2400" b="1">
                  <a:solidFill>
                    <a:schemeClr val="bg1">
                      <a:lumMod val="50000"/>
                    </a:schemeClr>
                  </a:solidFill>
                  <a:latin typeface="+mj-lt"/>
                  <a:ea typeface="+mj-ea"/>
                  <a:cs typeface="+mj-cs"/>
                </a:defRPr>
              </a:lvl1pPr>
            </a:lstStyle>
            <a:p>
              <a:pPr algn="ctr"/>
              <a:r>
                <a:rPr lang="en-US" sz="3200" dirty="0" smtClean="0">
                  <a:solidFill>
                    <a:schemeClr val="bg1"/>
                  </a:solidFill>
                </a:rPr>
                <a:t>Middle East &amp; Africa</a:t>
              </a:r>
              <a:endParaRPr lang="en-US" sz="3200" dirty="0">
                <a:solidFill>
                  <a:schemeClr val="bg1"/>
                </a:solidFill>
              </a:endParaRPr>
            </a:p>
          </p:txBody>
        </p:sp>
      </p:grpSp>
      <p:sp>
        <p:nvSpPr>
          <p:cNvPr id="22" name="Title 1"/>
          <p:cNvSpPr txBox="1">
            <a:spLocks/>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1">
                    <a:lumMod val="75000"/>
                  </a:schemeClr>
                </a:solidFill>
              </a:rPr>
              <a:t>Our clients in the region</a:t>
            </a:r>
            <a:endParaRPr lang="en-US" b="1" dirty="0">
              <a:solidFill>
                <a:schemeClr val="accent1">
                  <a:lumMod val="75000"/>
                </a:schemeClr>
              </a:solidFill>
            </a:endParaRPr>
          </a:p>
        </p:txBody>
      </p:sp>
      <p:pic>
        <p:nvPicPr>
          <p:cNvPr id="8" name="Picture 7"/>
          <p:cNvPicPr>
            <a:picLocks noChangeAspect="1"/>
          </p:cNvPicPr>
          <p:nvPr/>
        </p:nvPicPr>
        <p:blipFill>
          <a:blip r:embed="rId3" cstate="print"/>
          <a:stretch>
            <a:fillRect/>
          </a:stretch>
        </p:blipFill>
        <p:spPr>
          <a:xfrm>
            <a:off x="1043608" y="3140968"/>
            <a:ext cx="3276600" cy="1368251"/>
          </a:xfrm>
          <a:prstGeom prst="rect">
            <a:avLst/>
          </a:prstGeom>
        </p:spPr>
      </p:pic>
      <p:pic>
        <p:nvPicPr>
          <p:cNvPr id="9" name="Picture 8"/>
          <p:cNvPicPr>
            <a:picLocks noChangeAspect="1"/>
          </p:cNvPicPr>
          <p:nvPr/>
        </p:nvPicPr>
        <p:blipFill>
          <a:blip r:embed="rId4"/>
          <a:stretch>
            <a:fillRect/>
          </a:stretch>
        </p:blipFill>
        <p:spPr>
          <a:xfrm>
            <a:off x="5940152" y="3645024"/>
            <a:ext cx="2603500" cy="561751"/>
          </a:xfrm>
          <a:prstGeom prst="rect">
            <a:avLst/>
          </a:prstGeom>
        </p:spPr>
      </p:pic>
      <p:pic>
        <p:nvPicPr>
          <p:cNvPr id="10" name="Picture 9"/>
          <p:cNvPicPr>
            <a:picLocks noChangeAspect="1"/>
          </p:cNvPicPr>
          <p:nvPr/>
        </p:nvPicPr>
        <p:blipFill>
          <a:blip r:embed="rId5" cstate="print"/>
          <a:stretch>
            <a:fillRect/>
          </a:stretch>
        </p:blipFill>
        <p:spPr>
          <a:xfrm>
            <a:off x="5867400" y="1295400"/>
            <a:ext cx="2209800" cy="1014403"/>
          </a:xfrm>
          <a:prstGeom prst="rect">
            <a:avLst/>
          </a:prstGeom>
        </p:spPr>
      </p:pic>
      <p:pic>
        <p:nvPicPr>
          <p:cNvPr id="11" name="Picture 10"/>
          <p:cNvPicPr>
            <a:picLocks noChangeAspect="1"/>
          </p:cNvPicPr>
          <p:nvPr/>
        </p:nvPicPr>
        <p:blipFill rotWithShape="1">
          <a:blip r:embed="rId6"/>
          <a:srcRect t="19662" b="17479"/>
          <a:stretch/>
        </p:blipFill>
        <p:spPr>
          <a:xfrm>
            <a:off x="1143000" y="1094308"/>
            <a:ext cx="2514600" cy="1053778"/>
          </a:xfrm>
          <a:prstGeom prst="rect">
            <a:avLst/>
          </a:prstGeom>
        </p:spPr>
      </p:pic>
      <p:pic>
        <p:nvPicPr>
          <p:cNvPr id="4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2258616"/>
            <a:ext cx="3233057" cy="91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12"/>
          <p:cNvPicPr>
            <a:picLocks noChangeAspect="1"/>
          </p:cNvPicPr>
          <p:nvPr/>
        </p:nvPicPr>
        <p:blipFill rotWithShape="1">
          <a:blip r:embed="rId8"/>
          <a:srcRect r="29420"/>
          <a:stretch/>
        </p:blipFill>
        <p:spPr>
          <a:xfrm>
            <a:off x="4860032" y="2564904"/>
            <a:ext cx="3962400" cy="724119"/>
          </a:xfrm>
          <a:prstGeom prst="rect">
            <a:avLst/>
          </a:prstGeom>
        </p:spPr>
      </p:pic>
      <p:pic>
        <p:nvPicPr>
          <p:cNvPr id="5" name="Picture 4"/>
          <p:cNvPicPr>
            <a:picLocks noChangeAspect="1"/>
          </p:cNvPicPr>
          <p:nvPr/>
        </p:nvPicPr>
        <p:blipFill>
          <a:blip r:embed="rId9" cstate="print"/>
          <a:stretch>
            <a:fillRect/>
          </a:stretch>
        </p:blipFill>
        <p:spPr>
          <a:xfrm>
            <a:off x="1155576" y="4653136"/>
            <a:ext cx="3200400" cy="512344"/>
          </a:xfrm>
          <a:prstGeom prst="rect">
            <a:avLst/>
          </a:prstGeom>
        </p:spPr>
      </p:pic>
      <p:pic>
        <p:nvPicPr>
          <p:cNvPr id="7" name="Picture 6"/>
          <p:cNvPicPr>
            <a:picLocks noChangeAspect="1"/>
          </p:cNvPicPr>
          <p:nvPr/>
        </p:nvPicPr>
        <p:blipFill>
          <a:blip r:embed="rId10"/>
          <a:stretch>
            <a:fillRect/>
          </a:stretch>
        </p:blipFill>
        <p:spPr>
          <a:xfrm>
            <a:off x="4067944" y="1196752"/>
            <a:ext cx="1193800" cy="1168400"/>
          </a:xfrm>
          <a:prstGeom prst="rect">
            <a:avLst/>
          </a:prstGeom>
        </p:spPr>
      </p:pic>
      <p:pic>
        <p:nvPicPr>
          <p:cNvPr id="12" name="Picture 11"/>
          <p:cNvPicPr>
            <a:picLocks noChangeAspect="1"/>
          </p:cNvPicPr>
          <p:nvPr/>
        </p:nvPicPr>
        <p:blipFill>
          <a:blip r:embed="rId11"/>
          <a:stretch>
            <a:fillRect/>
          </a:stretch>
        </p:blipFill>
        <p:spPr>
          <a:xfrm>
            <a:off x="4644008" y="3501008"/>
            <a:ext cx="1020812" cy="1020812"/>
          </a:xfrm>
          <a:prstGeom prst="rect">
            <a:avLst/>
          </a:prstGeom>
        </p:spPr>
      </p:pic>
      <p:pic>
        <p:nvPicPr>
          <p:cNvPr id="14" name="Picture 13"/>
          <p:cNvPicPr>
            <a:picLocks noChangeAspect="1"/>
          </p:cNvPicPr>
          <p:nvPr/>
        </p:nvPicPr>
        <p:blipFill rotWithShape="1">
          <a:blip r:embed="rId12"/>
          <a:srcRect t="19983" b="16943"/>
          <a:stretch/>
        </p:blipFill>
        <p:spPr>
          <a:xfrm>
            <a:off x="4283968" y="5085184"/>
            <a:ext cx="1651124" cy="1041423"/>
          </a:xfrm>
          <a:prstGeom prst="rect">
            <a:avLst/>
          </a:prstGeom>
        </p:spPr>
      </p:pic>
      <p:pic>
        <p:nvPicPr>
          <p:cNvPr id="15" name="Picture 14"/>
          <p:cNvPicPr>
            <a:picLocks noChangeAspect="1"/>
          </p:cNvPicPr>
          <p:nvPr/>
        </p:nvPicPr>
        <p:blipFill rotWithShape="1">
          <a:blip r:embed="rId13"/>
          <a:srcRect l="56003"/>
          <a:stretch/>
        </p:blipFill>
        <p:spPr>
          <a:xfrm>
            <a:off x="5940152" y="4725144"/>
            <a:ext cx="2641133" cy="626616"/>
          </a:xfrm>
          <a:prstGeom prst="rect">
            <a:avLst/>
          </a:prstGeom>
        </p:spPr>
      </p:pic>
    </p:spTree>
    <p:extLst>
      <p:ext uri="{BB962C8B-B14F-4D97-AF65-F5344CB8AC3E}">
        <p14:creationId xmlns:p14="http://schemas.microsoft.com/office/powerpoint/2010/main" val="1752873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3" cstate="print"/>
          <a:stretch>
            <a:fillRect/>
          </a:stretch>
        </p:blipFill>
        <p:spPr>
          <a:xfrm>
            <a:off x="3200399" y="2590800"/>
            <a:ext cx="2239879" cy="935335"/>
          </a:xfrm>
          <a:prstGeom prst="rect">
            <a:avLst/>
          </a:prstGeom>
        </p:spPr>
      </p:pic>
      <p:pic>
        <p:nvPicPr>
          <p:cNvPr id="2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1524000"/>
            <a:ext cx="2592976"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4200" y="2133600"/>
            <a:ext cx="2117105" cy="4749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133600"/>
            <a:ext cx="1898339" cy="8209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9"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43000" y="1066800"/>
            <a:ext cx="1893959" cy="6133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1400" y="1143000"/>
            <a:ext cx="1321790" cy="3380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1"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96000" y="2895600"/>
            <a:ext cx="2875450" cy="6239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3"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10200" y="1752600"/>
            <a:ext cx="1352476" cy="3853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4"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1676400"/>
            <a:ext cx="1557714" cy="7641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6" name="Picture 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81600" y="990600"/>
            <a:ext cx="1181729" cy="6686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4114800"/>
            <a:ext cx="1030221" cy="772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6"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03848" y="3933056"/>
            <a:ext cx="1233968" cy="7219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7"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5029200"/>
            <a:ext cx="1915778" cy="715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8" name="Picture 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04048" y="5301208"/>
            <a:ext cx="1853227" cy="5837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6" name="Group 5"/>
          <p:cNvGrpSpPr/>
          <p:nvPr/>
        </p:nvGrpSpPr>
        <p:grpSpPr>
          <a:xfrm>
            <a:off x="76200" y="990600"/>
            <a:ext cx="8991600" cy="2514602"/>
            <a:chOff x="76200" y="990600"/>
            <a:chExt cx="8991600" cy="2514602"/>
          </a:xfrm>
        </p:grpSpPr>
        <p:sp>
          <p:nvSpPr>
            <p:cNvPr id="4" name="Rounded Rectangle 3"/>
            <p:cNvSpPr/>
            <p:nvPr/>
          </p:nvSpPr>
          <p:spPr>
            <a:xfrm>
              <a:off x="76200" y="990600"/>
              <a:ext cx="8991600" cy="2514600"/>
            </a:xfrm>
            <a:prstGeom prst="roundRect">
              <a:avLst>
                <a:gd name="adj" fmla="val 383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ound Same Side Corner Rectangle 1"/>
            <p:cNvSpPr/>
            <p:nvPr/>
          </p:nvSpPr>
          <p:spPr>
            <a:xfrm rot="16200000">
              <a:off x="-761999" y="1828801"/>
              <a:ext cx="2514602" cy="838199"/>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rot="16200000">
              <a:off x="-467058" y="1996166"/>
              <a:ext cx="1823693" cy="584775"/>
            </a:xfrm>
            <a:prstGeom prst="rect">
              <a:avLst/>
            </a:prstGeom>
            <a:noFill/>
          </p:spPr>
          <p:txBody>
            <a:bodyPr wrap="square" rtlCol="0">
              <a:spAutoFit/>
            </a:bodyPr>
            <a:lstStyle>
              <a:defPPr>
                <a:defRPr lang="en-US"/>
              </a:defPPr>
              <a:lvl1pPr>
                <a:defRPr sz="2400" b="1">
                  <a:solidFill>
                    <a:schemeClr val="bg1">
                      <a:lumMod val="50000"/>
                    </a:schemeClr>
                  </a:solidFill>
                  <a:latin typeface="+mj-lt"/>
                  <a:ea typeface="+mj-ea"/>
                  <a:cs typeface="+mj-cs"/>
                </a:defRPr>
              </a:lvl1pPr>
            </a:lstStyle>
            <a:p>
              <a:pPr algn="ctr"/>
              <a:r>
                <a:rPr lang="en-US" sz="3200" dirty="0">
                  <a:solidFill>
                    <a:schemeClr val="bg1"/>
                  </a:solidFill>
                </a:rPr>
                <a:t>Banking</a:t>
              </a:r>
            </a:p>
          </p:txBody>
        </p:sp>
      </p:grpSp>
      <p:sp>
        <p:nvSpPr>
          <p:cNvPr id="22" name="Title 1"/>
          <p:cNvSpPr txBox="1">
            <a:spLocks/>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1">
                    <a:lumMod val="75000"/>
                  </a:schemeClr>
                </a:solidFill>
              </a:rPr>
              <a:t>Our clients by Industry domains</a:t>
            </a:r>
            <a:endParaRPr lang="en-US" b="1" dirty="0">
              <a:solidFill>
                <a:schemeClr val="accent1">
                  <a:lumMod val="75000"/>
                </a:schemeClr>
              </a:solidFill>
            </a:endParaRPr>
          </a:p>
        </p:txBody>
      </p:sp>
      <p:sp>
        <p:nvSpPr>
          <p:cNvPr id="44" name="TextBox 43"/>
          <p:cNvSpPr txBox="1"/>
          <p:nvPr/>
        </p:nvSpPr>
        <p:spPr>
          <a:xfrm rot="16200000">
            <a:off x="-442234" y="4734259"/>
            <a:ext cx="1823693" cy="584775"/>
          </a:xfrm>
          <a:prstGeom prst="rect">
            <a:avLst/>
          </a:prstGeom>
          <a:noFill/>
        </p:spPr>
        <p:txBody>
          <a:bodyPr wrap="square" rtlCol="0">
            <a:spAutoFit/>
          </a:bodyPr>
          <a:lstStyle>
            <a:defPPr>
              <a:defRPr lang="en-US"/>
            </a:defPPr>
            <a:lvl1pPr>
              <a:defRPr sz="2400" b="1">
                <a:solidFill>
                  <a:schemeClr val="bg1">
                    <a:lumMod val="50000"/>
                  </a:schemeClr>
                </a:solidFill>
                <a:latin typeface="+mj-lt"/>
                <a:ea typeface="+mj-ea"/>
                <a:cs typeface="+mj-cs"/>
              </a:defRPr>
            </a:lvl1pPr>
          </a:lstStyle>
          <a:p>
            <a:pPr algn="ctr"/>
            <a:r>
              <a:rPr lang="en-US" sz="3200" dirty="0">
                <a:solidFill>
                  <a:schemeClr val="bg1"/>
                </a:solidFill>
              </a:rPr>
              <a:t>Banking</a:t>
            </a:r>
          </a:p>
        </p:txBody>
      </p:sp>
      <p:sp>
        <p:nvSpPr>
          <p:cNvPr id="46" name="Rounded Rectangle 45"/>
          <p:cNvSpPr/>
          <p:nvPr/>
        </p:nvSpPr>
        <p:spPr>
          <a:xfrm>
            <a:off x="76200" y="3733800"/>
            <a:ext cx="8991600" cy="2514600"/>
          </a:xfrm>
          <a:prstGeom prst="roundRect">
            <a:avLst>
              <a:gd name="adj" fmla="val 383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rot="5400000">
            <a:off x="7391399" y="4572002"/>
            <a:ext cx="2514602" cy="838199"/>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rot="5400000">
            <a:off x="7787366" y="4739366"/>
            <a:ext cx="1823693" cy="584775"/>
          </a:xfrm>
          <a:prstGeom prst="rect">
            <a:avLst/>
          </a:prstGeom>
          <a:noFill/>
        </p:spPr>
        <p:txBody>
          <a:bodyPr wrap="square" rtlCol="0">
            <a:spAutoFit/>
          </a:bodyPr>
          <a:lstStyle>
            <a:defPPr>
              <a:defRPr lang="en-US"/>
            </a:defPPr>
            <a:lvl1pPr>
              <a:defRPr sz="2400" b="1">
                <a:solidFill>
                  <a:schemeClr val="bg1">
                    <a:lumMod val="50000"/>
                  </a:schemeClr>
                </a:solidFill>
                <a:latin typeface="+mj-lt"/>
                <a:ea typeface="+mj-ea"/>
                <a:cs typeface="+mj-cs"/>
              </a:defRPr>
            </a:lvl1pPr>
          </a:lstStyle>
          <a:p>
            <a:pPr algn="ctr"/>
            <a:r>
              <a:rPr lang="en-US" sz="3200" dirty="0" smtClean="0">
                <a:solidFill>
                  <a:schemeClr val="bg1"/>
                </a:solidFill>
              </a:rPr>
              <a:t>Insurance</a:t>
            </a:r>
            <a:endParaRPr lang="en-US" sz="3200" dirty="0">
              <a:solidFill>
                <a:schemeClr val="bg1"/>
              </a:solidFill>
            </a:endParaRPr>
          </a:p>
        </p:txBody>
      </p:sp>
      <p:pic>
        <p:nvPicPr>
          <p:cNvPr id="32" name="Picture 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62800" y="1600200"/>
            <a:ext cx="1229365" cy="8337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5" name="Picture 1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39000" y="2209800"/>
            <a:ext cx="1758220" cy="931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7" name="Picture 9"/>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629400" y="1143000"/>
            <a:ext cx="1023886" cy="5782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8" name="Picture 37"/>
          <p:cNvPicPr>
            <a:picLocks noChangeAspect="1"/>
          </p:cNvPicPr>
          <p:nvPr/>
        </p:nvPicPr>
        <p:blipFill>
          <a:blip r:embed="rId20" cstate="print"/>
          <a:stretch>
            <a:fillRect/>
          </a:stretch>
        </p:blipFill>
        <p:spPr>
          <a:xfrm>
            <a:off x="7924800" y="1143000"/>
            <a:ext cx="914400" cy="609600"/>
          </a:xfrm>
          <a:prstGeom prst="rect">
            <a:avLst/>
          </a:prstGeom>
        </p:spPr>
      </p:pic>
      <p:pic>
        <p:nvPicPr>
          <p:cNvPr id="39" name="Picture 38"/>
          <p:cNvPicPr>
            <a:picLocks noChangeAspect="1"/>
          </p:cNvPicPr>
          <p:nvPr/>
        </p:nvPicPr>
        <p:blipFill>
          <a:blip r:embed="rId21" cstate="print"/>
          <a:stretch>
            <a:fillRect/>
          </a:stretch>
        </p:blipFill>
        <p:spPr>
          <a:xfrm>
            <a:off x="1219200" y="3048000"/>
            <a:ext cx="1765789" cy="381000"/>
          </a:xfrm>
          <a:prstGeom prst="rect">
            <a:avLst/>
          </a:prstGeom>
        </p:spPr>
      </p:pic>
      <p:pic>
        <p:nvPicPr>
          <p:cNvPr id="41" name="Picture 40"/>
          <p:cNvPicPr>
            <a:picLocks noChangeAspect="1"/>
          </p:cNvPicPr>
          <p:nvPr/>
        </p:nvPicPr>
        <p:blipFill>
          <a:blip r:embed="rId22" cstate="print"/>
          <a:stretch>
            <a:fillRect/>
          </a:stretch>
        </p:blipFill>
        <p:spPr>
          <a:xfrm>
            <a:off x="5148064" y="3933056"/>
            <a:ext cx="1659959" cy="762000"/>
          </a:xfrm>
          <a:prstGeom prst="rect">
            <a:avLst/>
          </a:prstGeom>
        </p:spPr>
      </p:pic>
      <p:pic>
        <p:nvPicPr>
          <p:cNvPr id="27" name="Picture 7"/>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14400" y="2209800"/>
            <a:ext cx="2013078" cy="8596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701316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8854</TotalTime>
  <Words>963</Words>
  <Application>Microsoft Office PowerPoint</Application>
  <PresentationFormat>On-screen Show (4:3)</PresentationFormat>
  <Paragraphs>241</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Verdana</vt:lpstr>
      <vt:lpstr>Wingdings</vt:lpstr>
      <vt:lpstr>Office Theme</vt:lpstr>
      <vt:lpstr>PowerPoint Presentation</vt:lpstr>
      <vt:lpstr>Who we are</vt:lpstr>
      <vt:lpstr>2014 Top Mobility Partner</vt:lpstr>
      <vt:lpstr>PowerPoint Presentation</vt:lpstr>
      <vt:lpstr>PowerPoint Presentation</vt:lpstr>
      <vt:lpstr>Key facts</vt:lpstr>
      <vt:lpstr>What we do</vt:lpstr>
      <vt:lpstr>PowerPoint Presentation</vt:lpstr>
      <vt:lpstr>PowerPoint Presentation</vt:lpstr>
      <vt:lpstr>PowerPoint Presentation</vt:lpstr>
      <vt:lpstr>PowerPoint Presentation</vt:lpstr>
      <vt:lpstr>PowerPoint Presentation</vt:lpstr>
      <vt:lpstr>PowerPoint Presentation</vt:lpstr>
      <vt:lpstr>Technology Experience</vt:lpstr>
      <vt:lpstr>PowerPoint Presentation</vt:lpstr>
      <vt:lpstr>i2s and IBM Services</vt:lpstr>
      <vt:lpstr>What i2s stands for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dc:creator>
  <cp:lastModifiedBy>Krishnaraju</cp:lastModifiedBy>
  <cp:revision>503</cp:revision>
  <dcterms:created xsi:type="dcterms:W3CDTF">2013-10-13T08:18:44Z</dcterms:created>
  <dcterms:modified xsi:type="dcterms:W3CDTF">2015-03-27T08:44:51Z</dcterms:modified>
</cp:coreProperties>
</file>