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18" r:id="rId2"/>
    <p:sldId id="319" r:id="rId3"/>
    <p:sldId id="320" r:id="rId4"/>
    <p:sldId id="313" r:id="rId5"/>
    <p:sldId id="321" r:id="rId6"/>
    <p:sldId id="303"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4" r:id="rId22"/>
    <p:sldId id="345" r:id="rId23"/>
    <p:sldId id="346" r:id="rId24"/>
    <p:sldId id="347" r:id="rId25"/>
    <p:sldId id="348" r:id="rId26"/>
    <p:sldId id="349" r:id="rId27"/>
    <p:sldId id="355" r:id="rId28"/>
    <p:sldId id="356" r:id="rId29"/>
    <p:sldId id="360" r:id="rId30"/>
    <p:sldId id="361" r:id="rId31"/>
    <p:sldId id="357" r:id="rId32"/>
    <p:sldId id="359" r:id="rId33"/>
    <p:sldId id="358" r:id="rId34"/>
    <p:sldId id="351" r:id="rId35"/>
    <p:sldId id="352" r:id="rId36"/>
    <p:sldId id="368" r:id="rId37"/>
    <p:sldId id="371" r:id="rId38"/>
    <p:sldId id="353" r:id="rId39"/>
    <p:sldId id="362" r:id="rId40"/>
    <p:sldId id="363" r:id="rId41"/>
    <p:sldId id="364" r:id="rId42"/>
    <p:sldId id="365" r:id="rId43"/>
    <p:sldId id="370" r:id="rId44"/>
    <p:sldId id="342" r:id="rId45"/>
    <p:sldId id="324" r:id="rId46"/>
    <p:sldId id="325" r:id="rId47"/>
    <p:sldId id="369" r:id="rId48"/>
    <p:sldId id="366" r:id="rId49"/>
    <p:sldId id="367" r:id="rId50"/>
    <p:sldId id="310" r:id="rId51"/>
    <p:sldId id="301" r:id="rId52"/>
  </p:sldIdLst>
  <p:sldSz cx="9906000" cy="6858000" type="A4"/>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09" autoAdjust="0"/>
  </p:normalViewPr>
  <p:slideViewPr>
    <p:cSldViewPr>
      <p:cViewPr varScale="1">
        <p:scale>
          <a:sx n="69" d="100"/>
          <a:sy n="69" d="100"/>
        </p:scale>
        <p:origin x="-1254" y="-102"/>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3127"/>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DBD6149-F860-46EB-888F-B7F54A879ACB}" type="datetimeFigureOut">
              <a:rPr lang="en-US" smtClean="0"/>
              <a:pPr/>
              <a:t>5/7/2019</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xmlns="" val="2271421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F54DE4C5-FD42-43C3-A107-FC2F226E7727}" type="datetimeFigureOut">
              <a:rPr lang="en-US" smtClean="0"/>
              <a:pPr/>
              <a:t>5/7/2019</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xmlns="" val="360870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76117" y="4722694"/>
            <a:ext cx="5408930" cy="447413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Shape 181"/>
          <p:cNvSpPr>
            <a:spLocks noGrp="1" noRot="1" noChangeAspect="1"/>
          </p:cNvSpPr>
          <p:nvPr>
            <p:ph type="sldImg" idx="2"/>
          </p:nvPr>
        </p:nvSpPr>
        <p:spPr>
          <a:xfrm>
            <a:off x="688975" y="746125"/>
            <a:ext cx="5383213" cy="3727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34662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ECAC74B9-463D-434F-AF84-A33D1083F538}" type="datetime1">
              <a:rPr lang="en-US" smtClean="0"/>
              <a:pPr/>
              <a:t>5/7/2019</a:t>
            </a:fld>
            <a:endParaRPr lang="en-US"/>
          </a:p>
        </p:txBody>
      </p:sp>
      <p:sp>
        <p:nvSpPr>
          <p:cNvPr id="6" name="Slide Number Placeholder 5"/>
          <p:cNvSpPr>
            <a:spLocks noGrp="1"/>
          </p:cNvSpPr>
          <p:nvPr>
            <p:ph type="sldNum" sz="quarter" idx="12"/>
          </p:nvPr>
        </p:nvSpPr>
        <p:spPr>
          <a:xfrm>
            <a:off x="7099300" y="6356355"/>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5"/>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81E18827-50A3-47FD-B052-056CCE2BA648}" type="datetime1">
              <a:rPr lang="en-US" smtClean="0"/>
              <a:pPr/>
              <a:t>5/7/2019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3"/>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66142703-080D-431C-9210-448AAAFC7019}" type="datetime1">
              <a:rPr lang="en-US" smtClean="0"/>
              <a:pPr/>
              <a:t>5/7/2019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5"/>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55E837F8-EB33-4E02-A530-F97B6BB9F42E}" type="datetime1">
              <a:rPr lang="en-US" smtClean="0"/>
              <a:pPr/>
              <a:t>5/7/2019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5"/>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5"/>
            <a:ext cx="2311400" cy="365125"/>
          </a:xfrm>
          <a:prstGeom prst="rect">
            <a:avLst/>
          </a:prstGeom>
        </p:spPr>
        <p:txBody>
          <a:bodyPr/>
          <a:lstStyle/>
          <a:p>
            <a:fld id="{12F7C6BA-89E0-46D9-AF87-BEF8C6E8A245}" type="datetime1">
              <a:rPr lang="en-US" smtClean="0"/>
              <a:pPr/>
              <a:t>5/7/2019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5"/>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08FD1041-A4C8-4355-BE7B-136FF7B1949A}" type="datetime1">
              <a:rPr lang="en-US" smtClean="0"/>
              <a:pPr/>
              <a:t>5/7/2019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3"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3"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5"/>
            <a:ext cx="2311400" cy="365125"/>
          </a:xfrm>
          <a:prstGeom prst="rect">
            <a:avLst/>
          </a:prstGeom>
        </p:spPr>
        <p:txBody>
          <a:bodyPr/>
          <a:lstStyle/>
          <a:p>
            <a:fld id="{1A9D615E-C225-414F-9D2E-349345C695EC}" type="datetime1">
              <a:rPr lang="en-US" smtClean="0"/>
              <a:pPr/>
              <a:t>5/7/2019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5"/>
            <a:ext cx="2311400" cy="365125"/>
          </a:xfrm>
          <a:prstGeom prst="rect">
            <a:avLst/>
          </a:prstGeom>
        </p:spPr>
        <p:txBody>
          <a:bodyPr/>
          <a:lstStyle/>
          <a:p>
            <a:fld id="{ECD0D04D-971F-4E0F-A46E-E6FFB652D52C}" type="datetime1">
              <a:rPr lang="en-US" smtClean="0"/>
              <a:pPr/>
              <a:t>5/7/2019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5"/>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B5C8B040-290F-4763-95A1-D8D3A4135CA3}" type="datetime1">
              <a:rPr lang="en-US" smtClean="0"/>
              <a:pPr/>
              <a:t>5/7/2019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a:xfrm>
            <a:off x="495300" y="6356355"/>
            <a:ext cx="2311400" cy="365125"/>
          </a:xfrm>
          <a:prstGeom prst="rect">
            <a:avLst/>
          </a:prstGeom>
        </p:spPr>
        <p:txBody>
          <a:bodyPr/>
          <a:lstStyle/>
          <a:p>
            <a:fld id="{C17AE36B-98A3-4826-AB3B-5EF0368DCC4D}" type="datetime1">
              <a:rPr lang="en-US" smtClean="0"/>
              <a:pPr/>
              <a:t>5/7/2019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416" y="6655360"/>
            <a:ext cx="2505814" cy="253916"/>
          </a:xfrm>
          <a:prstGeom prst="rect">
            <a:avLst/>
          </a:prstGeom>
          <a:noFill/>
        </p:spPr>
        <p:txBody>
          <a:bodyPr wrap="none" rtlCol="0">
            <a:spAutoFit/>
          </a:bodyPr>
          <a:lstStyle/>
          <a:p>
            <a:r>
              <a:rPr lang="en-US" sz="1050" dirty="0" smtClean="0">
                <a:solidFill>
                  <a:schemeClr val="bg1"/>
                </a:solidFill>
              </a:rPr>
              <a:t>© </a:t>
            </a:r>
            <a:r>
              <a:rPr lang="en-US" sz="1050" dirty="0" err="1" smtClean="0">
                <a:solidFill>
                  <a:schemeClr val="bg1"/>
                </a:solidFill>
              </a:rPr>
              <a:t>Ramaiah</a:t>
            </a:r>
            <a:r>
              <a:rPr lang="en-US" sz="1050" dirty="0" smtClean="0">
                <a:solidFill>
                  <a:schemeClr val="bg1"/>
                </a:solidFill>
              </a:rPr>
              <a:t> University of Applied Sciences</a:t>
            </a:r>
            <a:endParaRPr lang="en-US" sz="1050" dirty="0">
              <a:solidFill>
                <a:schemeClr val="bg1"/>
              </a:solidFill>
            </a:endParaRP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8" name="Picture 7" descr="Fet"/>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9575883" y="171132"/>
            <a:ext cx="323483" cy="4572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p:cNvPicPr>
            <a:picLocks noChangeAspect="1"/>
          </p:cNvPicPr>
          <p:nvPr userDrawn="1"/>
        </p:nvPicPr>
        <p:blipFill>
          <a:blip r:embed="rId14" cstate="print"/>
          <a:stretch>
            <a:fillRect/>
          </a:stretch>
        </p:blipFill>
        <p:spPr>
          <a:xfrm>
            <a:off x="63252" y="6075927"/>
            <a:ext cx="497260" cy="59043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www.youtube.com/watch?v=wcXu0Ku82Bw" TargetMode="External"/><Relationship Id="rId3" Type="http://schemas.openxmlformats.org/officeDocument/2006/relationships/hyperlink" Target="https://blog.ostermiller.org/dilate-and-erode" TargetMode="External"/><Relationship Id="rId7" Type="http://schemas.openxmlformats.org/officeDocument/2006/relationships/hyperlink" Target="http://www.labbookpages.co.uk/software/imgProc/otsuThreshold.html" TargetMode="External"/><Relationship Id="rId2" Type="http://schemas.openxmlformats.org/officeDocument/2006/relationships/hyperlink" Target="https://homepages.inf.ed.ac.uk/rbf/HIPR2/dilate.htm" TargetMode="External"/><Relationship Id="rId1" Type="http://schemas.openxmlformats.org/officeDocument/2006/relationships/slideLayout" Target="../slideLayouts/slideLayout2.xml"/><Relationship Id="rId6" Type="http://schemas.openxmlformats.org/officeDocument/2006/relationships/hyperlink" Target="https://in.mathworks.com/help/images/ref/bwareaopen.html" TargetMode="External"/><Relationship Id="rId5" Type="http://schemas.openxmlformats.org/officeDocument/2006/relationships/hyperlink" Target="https://www.pantechsolutions.net/blog/matlab-code-for-background-subtraction/" TargetMode="External"/><Relationship Id="rId4" Type="http://schemas.openxmlformats.org/officeDocument/2006/relationships/hyperlink" Target="https://www.quora.com/In-image-processing-applications-why-do-we-convert-from-RGB-to-Grayscale" TargetMode="External"/><Relationship Id="rId9" Type="http://schemas.openxmlformats.org/officeDocument/2006/relationships/hyperlink" Target="https://in.mathworks.com/help/matlab/import_export/sending-email.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80592" y="1736532"/>
            <a:ext cx="7696200" cy="2124516"/>
          </a:xfrm>
        </p:spPr>
        <p:txBody>
          <a:bodyPr anchor="ctr"/>
          <a:lstStyle/>
          <a:p>
            <a:r>
              <a:rPr lang="en-US" altLang="en-US" sz="3200" b="1" dirty="0" smtClean="0">
                <a:solidFill>
                  <a:srgbClr val="FF0000"/>
                </a:solidFill>
              </a:rPr>
              <a:t>Final Project Presentation </a:t>
            </a:r>
            <a:r>
              <a:rPr lang="en-US" altLang="en-US" sz="3600" b="1" dirty="0" smtClean="0">
                <a:solidFill>
                  <a:srgbClr val="002060"/>
                </a:solidFill>
              </a:rPr>
              <a:t/>
            </a:r>
            <a:br>
              <a:rPr lang="en-US" altLang="en-US" sz="3600" b="1" dirty="0" smtClean="0">
                <a:solidFill>
                  <a:srgbClr val="002060"/>
                </a:solidFill>
              </a:rPr>
            </a:br>
            <a:r>
              <a:rPr lang="en-US" altLang="en-US" sz="2800" b="1" dirty="0" smtClean="0">
                <a:solidFill>
                  <a:srgbClr val="002060"/>
                </a:solidFill>
              </a:rPr>
              <a:t> SMOKING DETECTION SYSTEM </a:t>
            </a:r>
            <a:r>
              <a:rPr lang="en-US" altLang="en-US" sz="2800" b="1" dirty="0">
                <a:solidFill>
                  <a:srgbClr val="002060"/>
                </a:solidFill>
              </a:rPr>
              <a:t/>
            </a:r>
            <a:br>
              <a:rPr lang="en-US" altLang="en-US" sz="2800" b="1" dirty="0">
                <a:solidFill>
                  <a:srgbClr val="002060"/>
                </a:solidFill>
              </a:rPr>
            </a:br>
            <a:r>
              <a:rPr lang="en-US" altLang="en-US" sz="2400" b="1" dirty="0" smtClean="0">
                <a:solidFill>
                  <a:srgbClr val="002060"/>
                </a:solidFill>
              </a:rPr>
              <a:t> </a:t>
            </a:r>
            <a:r>
              <a:rPr lang="en-US" altLang="en-US" sz="2400" b="1" dirty="0" err="1" smtClean="0">
                <a:solidFill>
                  <a:srgbClr val="002060"/>
                </a:solidFill>
              </a:rPr>
              <a:t>Programme</a:t>
            </a:r>
            <a:r>
              <a:rPr lang="en-US" altLang="en-US" sz="2400" b="1" dirty="0" smtClean="0">
                <a:solidFill>
                  <a:srgbClr val="002060"/>
                </a:solidFill>
              </a:rPr>
              <a:t> : </a:t>
            </a:r>
            <a:r>
              <a:rPr lang="en-US" altLang="en-US" sz="2400" b="1" dirty="0" err="1" smtClean="0">
                <a:solidFill>
                  <a:srgbClr val="002060"/>
                </a:solidFill>
              </a:rPr>
              <a:t>B.Tech</a:t>
            </a:r>
            <a:r>
              <a:rPr lang="en-US" altLang="en-US" sz="2400" b="1" dirty="0" smtClean="0">
                <a:solidFill>
                  <a:srgbClr val="002060"/>
                </a:solidFill>
              </a:rPr>
              <a:t> in CSE</a:t>
            </a:r>
            <a:endParaRPr lang="en-US" altLang="en-US" sz="2400" b="1" dirty="0">
              <a:solidFill>
                <a:srgbClr val="002060"/>
              </a:solidFill>
            </a:endParaRPr>
          </a:p>
        </p:txBody>
      </p:sp>
      <p:sp>
        <p:nvSpPr>
          <p:cNvPr id="4100" name="Rectangle 4"/>
          <p:cNvSpPr>
            <a:spLocks noChangeArrowheads="1"/>
          </p:cNvSpPr>
          <p:nvPr/>
        </p:nvSpPr>
        <p:spPr bwMode="auto">
          <a:xfrm>
            <a:off x="990600" y="4419601"/>
            <a:ext cx="7848600"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Tree>
    <p:extLst>
      <p:ext uri="{BB962C8B-B14F-4D97-AF65-F5344CB8AC3E}">
        <p14:creationId xmlns:p14="http://schemas.microsoft.com/office/powerpoint/2010/main" xmlns="" val="2817933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Objectives</a:t>
            </a:r>
            <a:endParaRPr lang="en-IN" dirty="0">
              <a:solidFill>
                <a:srgbClr val="FF0000"/>
              </a:solidFill>
            </a:endParaRPr>
          </a:p>
        </p:txBody>
      </p:sp>
      <p:sp>
        <p:nvSpPr>
          <p:cNvPr id="4"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800" dirty="0" smtClean="0"/>
              <a:t>To perform literature survey on existing methodologies in detection of smoking.</a:t>
            </a:r>
          </a:p>
          <a:p>
            <a:pPr marL="514350" indent="-514350" algn="just">
              <a:buFont typeface="+mj-lt"/>
              <a:buAutoNum type="arabicPeriod"/>
            </a:pPr>
            <a:r>
              <a:rPr lang="en-US" sz="2800" dirty="0" smtClean="0"/>
              <a:t>To arrive at the system requirements. </a:t>
            </a:r>
          </a:p>
          <a:p>
            <a:pPr marL="514350" indent="-514350" algn="just">
              <a:buFont typeface="+mj-lt"/>
              <a:buAutoNum type="arabicPeriod"/>
            </a:pPr>
            <a:r>
              <a:rPr lang="en-US" sz="2800" dirty="0" smtClean="0"/>
              <a:t>To design the prototype for monitoring human gestures of smoking </a:t>
            </a:r>
            <a:r>
              <a:rPr lang="en-US" sz="2800" b="1" dirty="0" smtClean="0"/>
              <a:t>.</a:t>
            </a:r>
          </a:p>
          <a:p>
            <a:pPr marL="514350" indent="-514350" algn="just">
              <a:buFont typeface="+mj-lt"/>
              <a:buAutoNum type="arabicPeriod"/>
            </a:pPr>
            <a:r>
              <a:rPr lang="en-US" sz="2800" dirty="0" smtClean="0"/>
              <a:t>To train the system to detect the object and the gesture in a particular environment.</a:t>
            </a:r>
            <a:endParaRPr lang="en-US" sz="2800" b="1" dirty="0" smtClean="0"/>
          </a:p>
          <a:p>
            <a:pPr marL="514350" indent="-514350" algn="just">
              <a:buFont typeface="+mj-lt"/>
              <a:buAutoNum type="arabicPeriod"/>
            </a:pPr>
            <a:r>
              <a:rPr lang="en-US" sz="2800" dirty="0" smtClean="0"/>
              <a:t> To test and validate developed system for particular test cases.</a:t>
            </a:r>
          </a:p>
          <a:p>
            <a:pPr marL="514350" indent="-514350" algn="just">
              <a:buFont typeface="+mj-lt"/>
              <a:buAutoNum type="arabicPeriod"/>
            </a:pPr>
            <a:r>
              <a:rPr lang="en-US" sz="2800" dirty="0" smtClean="0"/>
              <a:t>To document the report by unifying all the results and outcomes. </a:t>
            </a:r>
          </a:p>
          <a:p>
            <a:pPr marL="514350" indent="-514350" algn="just">
              <a:buNone/>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Methods and Methodologies</a:t>
            </a:r>
            <a:endParaRPr lang="en-IN" dirty="0">
              <a:solidFill>
                <a:srgbClr val="FF0000"/>
              </a:solidFill>
            </a:endParaRPr>
          </a:p>
        </p:txBody>
      </p:sp>
      <p:sp>
        <p:nvSpPr>
          <p:cNvPr id="4" name="Content Placeholder 2"/>
          <p:cNvSpPr>
            <a:spLocks noGrp="1"/>
          </p:cNvSpPr>
          <p:nvPr>
            <p:ph idx="1"/>
          </p:nvPr>
        </p:nvSpPr>
        <p:spPr>
          <a:xfrm>
            <a:off x="495300" y="1000109"/>
            <a:ext cx="8915400" cy="5126056"/>
          </a:xfrm>
        </p:spPr>
        <p:txBody>
          <a:bodyPr/>
          <a:lstStyle/>
          <a:p>
            <a:pPr marL="514350" indent="-514350" algn="just">
              <a:buFont typeface="+mj-lt"/>
              <a:buAutoNum type="arabicPeriod"/>
            </a:pPr>
            <a:r>
              <a:rPr lang="en-US" sz="2800" dirty="0" smtClean="0"/>
              <a:t>To perform literature survey on existing methodologies in detection of smoking.</a:t>
            </a:r>
          </a:p>
          <a:p>
            <a:pPr algn="just">
              <a:buNone/>
            </a:pPr>
            <a:r>
              <a:rPr lang="en-IN" dirty="0" smtClean="0"/>
              <a:t>         </a:t>
            </a:r>
            <a:r>
              <a:rPr lang="en-IN" sz="2400" dirty="0" smtClean="0"/>
              <a:t>1.1  A detailed literature survey is conducted on the existing </a:t>
            </a:r>
          </a:p>
          <a:p>
            <a:pPr algn="just">
              <a:buNone/>
            </a:pPr>
            <a:r>
              <a:rPr lang="en-IN" sz="2400" dirty="0" smtClean="0"/>
              <a:t>                    methods, their flaws and improvisation methods in our</a:t>
            </a:r>
          </a:p>
          <a:p>
            <a:pPr algn="just">
              <a:buNone/>
            </a:pPr>
            <a:r>
              <a:rPr lang="en-IN" sz="2400" dirty="0" smtClean="0"/>
              <a:t>                    proposed system is analyzed. </a:t>
            </a:r>
          </a:p>
          <a:p>
            <a:pPr>
              <a:buNone/>
            </a:pPr>
            <a:r>
              <a:rPr lang="en-IN" sz="2400" dirty="0" smtClean="0"/>
              <a:t>          </a:t>
            </a:r>
          </a:p>
          <a:p>
            <a:pPr>
              <a:buNone/>
            </a:pPr>
            <a:r>
              <a:rPr lang="en-IN" sz="2400"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Literature Survey</a:t>
            </a:r>
            <a:endParaRPr lang="en-IN" dirty="0">
              <a:solidFill>
                <a:srgbClr val="FF0000"/>
              </a:solidFill>
            </a:endParaRPr>
          </a:p>
        </p:txBody>
      </p:sp>
      <p:graphicFrame>
        <p:nvGraphicFramePr>
          <p:cNvPr id="4" name="Table 3"/>
          <p:cNvGraphicFramePr>
            <a:graphicFrameLocks noGrp="1"/>
          </p:cNvGraphicFramePr>
          <p:nvPr/>
        </p:nvGraphicFramePr>
        <p:xfrm>
          <a:off x="1142999" y="1098042"/>
          <a:ext cx="8001000" cy="5468112"/>
        </p:xfrm>
        <a:graphic>
          <a:graphicData uri="http://schemas.openxmlformats.org/drawingml/2006/table">
            <a:tbl>
              <a:tblPr/>
              <a:tblGrid>
                <a:gridCol w="2667000"/>
                <a:gridCol w="2667000"/>
                <a:gridCol w="2667000"/>
              </a:tblGrid>
              <a:tr h="137541">
                <a:tc>
                  <a:txBody>
                    <a:bodyPr/>
                    <a:lstStyle/>
                    <a:p>
                      <a:pPr algn="ctr">
                        <a:lnSpc>
                          <a:spcPct val="115000"/>
                        </a:lnSpc>
                        <a:spcAft>
                          <a:spcPts val="0"/>
                        </a:spcAft>
                      </a:pPr>
                      <a:r>
                        <a:rPr lang="en-US" sz="1200" b="1" dirty="0">
                          <a:latin typeface="Calibri"/>
                          <a:ea typeface="Calibri"/>
                          <a:cs typeface="Mangal"/>
                        </a:rPr>
                        <a:t>TITLE</a:t>
                      </a:r>
                      <a:endParaRPr lang="en-IN" sz="1200" b="1"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a:latin typeface="Calibri"/>
                          <a:ea typeface="Calibri"/>
                          <a:cs typeface="Mangal"/>
                        </a:rPr>
                        <a:t>DESCRIPTION</a:t>
                      </a:r>
                      <a:endParaRPr lang="en-IN" sz="1200" b="1">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1" dirty="0">
                          <a:latin typeface="Calibri"/>
                          <a:ea typeface="Calibri"/>
                          <a:cs typeface="Mangal"/>
                        </a:rPr>
                        <a:t>MERITS &amp;DEMERITS</a:t>
                      </a:r>
                      <a:endParaRPr lang="en-IN" sz="1200" b="1"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3115">
                <a:tc>
                  <a:txBody>
                    <a:bodyPr/>
                    <a:lstStyle/>
                    <a:p>
                      <a:pPr algn="ctr">
                        <a:lnSpc>
                          <a:spcPct val="115000"/>
                        </a:lnSpc>
                        <a:spcAft>
                          <a:spcPts val="0"/>
                        </a:spcAft>
                      </a:pPr>
                      <a:endParaRPr lang="en-US" sz="1400" dirty="0" smtClean="0">
                        <a:latin typeface="Calibri"/>
                        <a:ea typeface="Calibri"/>
                        <a:cs typeface="Mangal"/>
                      </a:endParaRPr>
                    </a:p>
                    <a:p>
                      <a:pPr algn="ctr">
                        <a:lnSpc>
                          <a:spcPct val="115000"/>
                        </a:lnSpc>
                        <a:spcAft>
                          <a:spcPts val="0"/>
                        </a:spcAft>
                      </a:pPr>
                      <a:endParaRPr lang="en-US" sz="1400" dirty="0" smtClean="0">
                        <a:latin typeface="Calibri"/>
                        <a:ea typeface="Calibri"/>
                        <a:cs typeface="Mangal"/>
                      </a:endParaRPr>
                    </a:p>
                    <a:p>
                      <a:pPr algn="ctr">
                        <a:lnSpc>
                          <a:spcPct val="115000"/>
                        </a:lnSpc>
                        <a:spcAft>
                          <a:spcPts val="0"/>
                        </a:spcAft>
                      </a:pPr>
                      <a:r>
                        <a:rPr lang="en-US" sz="1400" dirty="0" smtClean="0">
                          <a:latin typeface="Calibri"/>
                          <a:ea typeface="Calibri"/>
                          <a:cs typeface="Mangal"/>
                        </a:rPr>
                        <a:t>Real-time </a:t>
                      </a:r>
                      <a:r>
                        <a:rPr lang="en-US" sz="1400" dirty="0">
                          <a:latin typeface="Calibri"/>
                          <a:ea typeface="Calibri"/>
                          <a:cs typeface="Mangal"/>
                        </a:rPr>
                        <a:t>Hand Gesture Detection and Recognition for Human Computer Interaction</a:t>
                      </a:r>
                      <a:endParaRPr lang="en-IN" sz="14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Calibri"/>
                          <a:ea typeface="Calibri"/>
                          <a:cs typeface="Mangal"/>
                        </a:rPr>
                        <a:t>The paper is about the hand gesture recognition , face subtraction and posture recognition using the SVM classifier.</a:t>
                      </a:r>
                      <a:endParaRPr lang="en-IN" sz="12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Calibri"/>
                          <a:ea typeface="Calibri"/>
                          <a:cs typeface="Mangal"/>
                        </a:rPr>
                        <a:t>Merits:  The multiclass SVM classifier will be used in stage to classify the detected hand posture captured from a webcam after constructing visual words vector for keypoints of the small image (50 × 50 pixels) that contains the detected hand gesture only.</a:t>
                      </a:r>
                      <a:endParaRPr lang="en-IN" sz="1200">
                        <a:latin typeface="Calibri"/>
                        <a:ea typeface="Calibri"/>
                        <a:cs typeface="Mangal"/>
                      </a:endParaRPr>
                    </a:p>
                    <a:p>
                      <a:pPr algn="ctr">
                        <a:lnSpc>
                          <a:spcPct val="115000"/>
                        </a:lnSpc>
                        <a:spcAft>
                          <a:spcPts val="0"/>
                        </a:spcAft>
                      </a:pPr>
                      <a:r>
                        <a:rPr lang="en-US" sz="1200">
                          <a:latin typeface="Calibri"/>
                          <a:ea typeface="Calibri"/>
                          <a:cs typeface="Mangal"/>
                        </a:rPr>
                        <a:t>Demerits: </a:t>
                      </a:r>
                      <a:endParaRPr lang="en-IN" sz="1200">
                        <a:latin typeface="Calibri"/>
                        <a:ea typeface="Calibri"/>
                        <a:cs typeface="Mangal"/>
                      </a:endParaRPr>
                    </a:p>
                    <a:p>
                      <a:pPr algn="ctr">
                        <a:lnSpc>
                          <a:spcPct val="115000"/>
                        </a:lnSpc>
                        <a:spcAft>
                          <a:spcPts val="0"/>
                        </a:spcAft>
                      </a:pPr>
                      <a:r>
                        <a:rPr lang="en-US" sz="1200">
                          <a:latin typeface="Calibri"/>
                          <a:ea typeface="Calibri"/>
                          <a:cs typeface="Mangal"/>
                        </a:rPr>
                        <a:t>It is unable to recognize the combined gesture, hand and face at a time.</a:t>
                      </a:r>
                      <a:endParaRPr lang="en-IN" sz="120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7869">
                <a:tc>
                  <a:txBody>
                    <a:bodyPr/>
                    <a:lstStyle/>
                    <a:p>
                      <a:pPr>
                        <a:lnSpc>
                          <a:spcPct val="115000"/>
                        </a:lnSpc>
                        <a:spcAft>
                          <a:spcPts val="0"/>
                        </a:spcAft>
                      </a:pPr>
                      <a:endParaRPr lang="en-US" sz="1400" dirty="0" smtClean="0">
                        <a:latin typeface="Calibri"/>
                        <a:ea typeface="Calibri"/>
                        <a:cs typeface="Mangal"/>
                      </a:endParaRPr>
                    </a:p>
                    <a:p>
                      <a:pPr algn="ctr">
                        <a:lnSpc>
                          <a:spcPct val="115000"/>
                        </a:lnSpc>
                        <a:spcAft>
                          <a:spcPts val="0"/>
                        </a:spcAft>
                      </a:pPr>
                      <a:r>
                        <a:rPr lang="en-US" sz="1400" dirty="0" smtClean="0">
                          <a:latin typeface="Calibri"/>
                          <a:ea typeface="Calibri"/>
                          <a:cs typeface="Mangal"/>
                        </a:rPr>
                        <a:t>Single </a:t>
                      </a:r>
                      <a:r>
                        <a:rPr lang="en-US" sz="1400" dirty="0">
                          <a:latin typeface="Calibri"/>
                          <a:ea typeface="Calibri"/>
                          <a:cs typeface="Mangal"/>
                        </a:rPr>
                        <a:t>and Multiple Hand Gesture Recognition Systems: A Comparative Analysis</a:t>
                      </a:r>
                      <a:endParaRPr lang="en-IN" sz="14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Calibri"/>
                          <a:ea typeface="Calibri"/>
                          <a:cs typeface="Mangal"/>
                        </a:rPr>
                        <a:t>The research is all about the building model for the gesture identification both for single and multiple gestures at a time.</a:t>
                      </a:r>
                      <a:endParaRPr lang="en-IN" sz="12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Calibri"/>
                          <a:ea typeface="Calibri"/>
                          <a:cs typeface="Mangal"/>
                        </a:rPr>
                        <a:t>Merits: applications and the qualitative performance parameters to measure the efficiency.</a:t>
                      </a:r>
                      <a:endParaRPr lang="en-IN" sz="1200">
                        <a:latin typeface="Calibri"/>
                        <a:ea typeface="Calibri"/>
                        <a:cs typeface="Mangal"/>
                      </a:endParaRPr>
                    </a:p>
                    <a:p>
                      <a:pPr algn="ctr">
                        <a:lnSpc>
                          <a:spcPct val="115000"/>
                        </a:lnSpc>
                        <a:spcAft>
                          <a:spcPts val="0"/>
                        </a:spcAft>
                      </a:pPr>
                      <a:r>
                        <a:rPr lang="en-US" sz="1200">
                          <a:latin typeface="Calibri"/>
                          <a:ea typeface="Calibri"/>
                          <a:cs typeface="Mangal"/>
                        </a:rPr>
                        <a:t>Demerits: need of gloves to differentiate between the hands and the hands should be in the camera view field.</a:t>
                      </a:r>
                      <a:endParaRPr lang="en-IN" sz="120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8033">
                <a:tc>
                  <a:txBody>
                    <a:bodyPr/>
                    <a:lstStyle/>
                    <a:p>
                      <a:pPr algn="l">
                        <a:lnSpc>
                          <a:spcPct val="115000"/>
                        </a:lnSpc>
                        <a:spcAft>
                          <a:spcPts val="1875"/>
                        </a:spcAft>
                      </a:pPr>
                      <a:endParaRPr lang="en-US" sz="1400" kern="1800" dirty="0" smtClean="0">
                        <a:solidFill>
                          <a:srgbClr val="111111"/>
                        </a:solidFill>
                        <a:latin typeface="Calibri"/>
                        <a:ea typeface="Times New Roman"/>
                        <a:cs typeface="Calibri"/>
                      </a:endParaRPr>
                    </a:p>
                    <a:p>
                      <a:pPr algn="ctr">
                        <a:lnSpc>
                          <a:spcPct val="115000"/>
                        </a:lnSpc>
                        <a:spcAft>
                          <a:spcPts val="1875"/>
                        </a:spcAft>
                      </a:pPr>
                      <a:r>
                        <a:rPr lang="en-US" sz="1400" kern="1800" dirty="0" smtClean="0">
                          <a:solidFill>
                            <a:srgbClr val="111111"/>
                          </a:solidFill>
                          <a:latin typeface="Calibri"/>
                          <a:ea typeface="Times New Roman"/>
                          <a:cs typeface="Calibri"/>
                        </a:rPr>
                        <a:t>Hand gesture recognition using support vector machine</a:t>
                      </a:r>
                      <a:endParaRPr lang="en-IN" sz="14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solidFill>
                            <a:srgbClr val="000000"/>
                          </a:solidFill>
                          <a:latin typeface="Calibri"/>
                          <a:ea typeface="Times New Roman"/>
                          <a:cs typeface="Calibri"/>
                        </a:rPr>
                        <a:t>Segmentation techniques are discussed.</a:t>
                      </a:r>
                      <a:endParaRPr lang="en-IN" sz="1200" dirty="0">
                        <a:latin typeface="Calibri"/>
                        <a:ea typeface="Calibri"/>
                        <a:cs typeface="Mangal"/>
                      </a:endParaRPr>
                    </a:p>
                    <a:p>
                      <a:pPr algn="ctr">
                        <a:lnSpc>
                          <a:spcPct val="115000"/>
                        </a:lnSpc>
                        <a:spcAft>
                          <a:spcPts val="0"/>
                        </a:spcAft>
                      </a:pPr>
                      <a:r>
                        <a:rPr lang="en-US" sz="1200" dirty="0">
                          <a:solidFill>
                            <a:srgbClr val="000000"/>
                          </a:solidFill>
                          <a:latin typeface="Calibri"/>
                          <a:ea typeface="Times New Roman"/>
                          <a:cs typeface="Calibri"/>
                        </a:rPr>
                        <a:t>SVM training algorithm </a:t>
                      </a:r>
                      <a:r>
                        <a:rPr lang="en-US" sz="1200" dirty="0" smtClean="0">
                          <a:solidFill>
                            <a:srgbClr val="000000"/>
                          </a:solidFill>
                          <a:latin typeface="Calibri"/>
                          <a:ea typeface="Times New Roman"/>
                          <a:cs typeface="Calibri"/>
                        </a:rPr>
                        <a:t>builds a  </a:t>
                      </a:r>
                      <a:r>
                        <a:rPr lang="en-US" sz="1200" dirty="0">
                          <a:solidFill>
                            <a:srgbClr val="000000"/>
                          </a:solidFill>
                          <a:latin typeface="Calibri"/>
                          <a:ea typeface="Times New Roman"/>
                          <a:cs typeface="Calibri"/>
                        </a:rPr>
                        <a:t>model that </a:t>
                      </a:r>
                      <a:endParaRPr lang="en-IN" sz="1200" dirty="0">
                        <a:latin typeface="Calibri"/>
                        <a:ea typeface="Calibri"/>
                        <a:cs typeface="Mangal"/>
                      </a:endParaRPr>
                    </a:p>
                    <a:p>
                      <a:pPr algn="ctr">
                        <a:lnSpc>
                          <a:spcPct val="115000"/>
                        </a:lnSpc>
                        <a:spcAft>
                          <a:spcPts val="0"/>
                        </a:spcAft>
                      </a:pPr>
                      <a:r>
                        <a:rPr lang="en-US" sz="1200" dirty="0">
                          <a:solidFill>
                            <a:srgbClr val="000000"/>
                          </a:solidFill>
                          <a:latin typeface="Calibri"/>
                          <a:ea typeface="Times New Roman"/>
                          <a:cs typeface="Calibri"/>
                        </a:rPr>
                        <a:t>predicts whether a new dataset falls into one category or other. And the classifier learns from the data points </a:t>
                      </a:r>
                      <a:endParaRPr lang="en-IN" sz="1200" dirty="0">
                        <a:latin typeface="Calibri"/>
                        <a:ea typeface="Calibri"/>
                        <a:cs typeface="Mangal"/>
                      </a:endParaRPr>
                    </a:p>
                    <a:p>
                      <a:pPr algn="ctr">
                        <a:lnSpc>
                          <a:spcPct val="115000"/>
                        </a:lnSpc>
                        <a:spcAft>
                          <a:spcPts val="0"/>
                        </a:spcAft>
                      </a:pPr>
                      <a:r>
                        <a:rPr lang="en-US" sz="1200" dirty="0">
                          <a:solidFill>
                            <a:srgbClr val="000000"/>
                          </a:solidFill>
                          <a:latin typeface="Calibri"/>
                          <a:ea typeface="Times New Roman"/>
                          <a:cs typeface="Calibri"/>
                        </a:rPr>
                        <a:t>in examples when they are classified belonging to their respective categories.</a:t>
                      </a:r>
                      <a:endParaRPr lang="en-IN" sz="12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dirty="0">
                          <a:latin typeface="Calibri"/>
                          <a:ea typeface="Calibri"/>
                          <a:cs typeface="Mangal"/>
                        </a:rPr>
                        <a:t>Merits:</a:t>
                      </a:r>
                      <a:endParaRPr lang="en-IN" sz="1200" dirty="0">
                        <a:latin typeface="Calibri"/>
                        <a:ea typeface="Calibri"/>
                        <a:cs typeface="Mangal"/>
                      </a:endParaRPr>
                    </a:p>
                    <a:p>
                      <a:pPr algn="ctr">
                        <a:lnSpc>
                          <a:spcPct val="115000"/>
                        </a:lnSpc>
                        <a:spcAft>
                          <a:spcPts val="0"/>
                        </a:spcAft>
                      </a:pPr>
                      <a:r>
                        <a:rPr lang="en-US" sz="1200" dirty="0">
                          <a:latin typeface="Calibri"/>
                          <a:ea typeface="Calibri"/>
                          <a:cs typeface="Mangal"/>
                        </a:rPr>
                        <a:t>SVM is used to reduce the complexity than using the neural networks. And helps in reducing the computational time.</a:t>
                      </a:r>
                      <a:endParaRPr lang="en-IN" sz="1200" dirty="0">
                        <a:latin typeface="Calibri"/>
                        <a:ea typeface="Calibri"/>
                        <a:cs typeface="Mangal"/>
                      </a:endParaRPr>
                    </a:p>
                    <a:p>
                      <a:pPr algn="ctr">
                        <a:lnSpc>
                          <a:spcPct val="115000"/>
                        </a:lnSpc>
                        <a:spcAft>
                          <a:spcPts val="0"/>
                        </a:spcAft>
                      </a:pPr>
                      <a:r>
                        <a:rPr lang="en-US" sz="1200" dirty="0">
                          <a:latin typeface="Calibri"/>
                          <a:ea typeface="Calibri"/>
                          <a:cs typeface="Mangal"/>
                        </a:rPr>
                        <a:t>Demerits:</a:t>
                      </a:r>
                      <a:endParaRPr lang="en-IN" sz="1200" dirty="0">
                        <a:latin typeface="Calibri"/>
                        <a:ea typeface="Calibri"/>
                        <a:cs typeface="Mangal"/>
                      </a:endParaRPr>
                    </a:p>
                    <a:p>
                      <a:pPr algn="ctr">
                        <a:lnSpc>
                          <a:spcPct val="115000"/>
                        </a:lnSpc>
                        <a:spcAft>
                          <a:spcPts val="0"/>
                        </a:spcAft>
                      </a:pPr>
                      <a:r>
                        <a:rPr lang="en-US" sz="1200" dirty="0">
                          <a:latin typeface="Calibri"/>
                          <a:ea typeface="Calibri"/>
                          <a:cs typeface="Mangal"/>
                        </a:rPr>
                        <a:t>Further feature extraction is yet to done for the hand gestures to realize the human goals. </a:t>
                      </a:r>
                      <a:endParaRPr lang="en-IN" sz="1200" dirty="0">
                        <a:latin typeface="Calibri"/>
                        <a:ea typeface="Calibri"/>
                        <a:cs typeface="Mangal"/>
                      </a:endParaRPr>
                    </a:p>
                  </a:txBody>
                  <a:tcPr marL="42329" marR="423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Methods and Methodology</a:t>
            </a:r>
            <a:endParaRPr lang="en-IN" dirty="0"/>
          </a:p>
        </p:txBody>
      </p:sp>
      <p:sp>
        <p:nvSpPr>
          <p:cNvPr id="3" name="Content Placeholder 2"/>
          <p:cNvSpPr txBox="1">
            <a:spLocks/>
          </p:cNvSpPr>
          <p:nvPr/>
        </p:nvSpPr>
        <p:spPr>
          <a:xfrm>
            <a:off x="495300" y="1214421"/>
            <a:ext cx="8915400" cy="4911743"/>
          </a:xfrm>
          <a:prstGeom prst="rect">
            <a:avLst/>
          </a:prstGeom>
        </p:spPr>
        <p:txBody>
          <a:bodyPr/>
          <a:lstStyle/>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AutoNum type="arabicPeriod" startAt="2"/>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To arrive at the system requirements. </a:t>
            </a:r>
          </a:p>
          <a:p>
            <a:pPr marL="514350" marR="0" lvl="0" indent="-51435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2.1</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Functional  and non functional requirements of the system will be derived based on the literature survey of our project .</a:t>
            </a:r>
          </a:p>
          <a:p>
            <a:pPr marL="1143000" marR="0" lvl="2" indent="-2286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FUNCTIONAL REQUIREMENTS</a:t>
            </a:r>
            <a:r>
              <a:rPr lang="en-US" altLang="en-US" b="1" dirty="0" smtClean="0"/>
              <a:t/>
            </a:r>
            <a:br>
              <a:rPr lang="en-US" altLang="en-US" b="1" dirty="0" smtClean="0"/>
            </a:br>
            <a:r>
              <a:rPr lang="en-US" altLang="en-US" b="1" dirty="0" smtClean="0">
                <a:solidFill>
                  <a:srgbClr val="FF0000"/>
                </a:solidFill>
              </a:rPr>
              <a:t/>
            </a:r>
            <a:br>
              <a:rPr lang="en-US" altLang="en-US" b="1" dirty="0" smtClean="0">
                <a:solidFill>
                  <a:srgbClr val="FF0000"/>
                </a:solidFill>
              </a:rPr>
            </a:br>
            <a:r>
              <a:rPr lang="en-US" altLang="en-US" b="1" dirty="0" smtClean="0">
                <a:solidFill>
                  <a:srgbClr val="FF0000"/>
                </a:solidFill>
              </a:rPr>
              <a:t/>
            </a:r>
            <a:br>
              <a:rPr lang="en-US" altLang="en-US" b="1" dirty="0" smtClean="0">
                <a:solidFill>
                  <a:srgbClr val="FF0000"/>
                </a:solidFill>
              </a:rPr>
            </a:br>
            <a:endParaRPr lang="en-US" dirty="0"/>
          </a:p>
        </p:txBody>
      </p:sp>
      <p:sp>
        <p:nvSpPr>
          <p:cNvPr id="3" name="Content Placeholder 2"/>
          <p:cNvSpPr>
            <a:spLocks noGrp="1"/>
          </p:cNvSpPr>
          <p:nvPr>
            <p:ph idx="1"/>
          </p:nvPr>
        </p:nvSpPr>
        <p:spPr/>
        <p:txBody>
          <a:bodyPr/>
          <a:lstStyle/>
          <a:p>
            <a:pPr algn="just"/>
            <a:r>
              <a:rPr lang="en-US" sz="2800" dirty="0" smtClean="0"/>
              <a:t>FR1: System should recognize hand gesture moving   </a:t>
            </a:r>
          </a:p>
          <a:p>
            <a:pPr algn="just">
              <a:buNone/>
            </a:pPr>
            <a:r>
              <a:rPr lang="en-US" sz="2800" dirty="0" smtClean="0"/>
              <a:t>              towards the mouth. </a:t>
            </a:r>
          </a:p>
          <a:p>
            <a:pPr algn="just"/>
            <a:r>
              <a:rPr lang="en-US" sz="2800" dirty="0" smtClean="0"/>
              <a:t>FR2: System should recognize cigarette in the hand.</a:t>
            </a:r>
          </a:p>
          <a:p>
            <a:pPr algn="just"/>
            <a:r>
              <a:rPr lang="en-US" sz="2800" dirty="0" smtClean="0"/>
              <a:t>FR3: System</a:t>
            </a:r>
            <a:r>
              <a:rPr lang="en-IN" sz="2800" dirty="0" smtClean="0"/>
              <a:t> should capture the photograph of the   </a:t>
            </a:r>
          </a:p>
          <a:p>
            <a:pPr algn="just">
              <a:buNone/>
            </a:pPr>
            <a:r>
              <a:rPr lang="en-IN" sz="2800" dirty="0" smtClean="0"/>
              <a:t>             smoker.</a:t>
            </a:r>
          </a:p>
          <a:p>
            <a:pPr algn="just"/>
            <a:r>
              <a:rPr lang="en-IN" sz="2800" dirty="0" smtClean="0"/>
              <a:t>FR4: System should send the photograph to the </a:t>
            </a:r>
          </a:p>
          <a:p>
            <a:pPr algn="just">
              <a:buNone/>
            </a:pPr>
            <a:r>
              <a:rPr lang="en-IN" sz="2800" dirty="0" smtClean="0"/>
              <a:t>              controller.</a:t>
            </a:r>
          </a:p>
          <a:p>
            <a:pPr>
              <a:buNone/>
            </a:pPr>
            <a:endParaRPr lang="en-IN" sz="2800" dirty="0" smtClean="0"/>
          </a:p>
          <a:p>
            <a:pPr>
              <a:buNone/>
            </a:pPr>
            <a:endParaRPr lang="en-US" sz="2800" dirty="0" smtClean="0"/>
          </a:p>
          <a:p>
            <a:pPr>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smtClean="0">
                <a:solidFill>
                  <a:srgbClr val="FF0000"/>
                </a:solidFill>
              </a:rPr>
              <a:t/>
            </a:r>
            <a:br>
              <a:rPr lang="en-US" altLang="en-US" sz="2800" b="1" dirty="0" smtClean="0">
                <a:solidFill>
                  <a:srgbClr val="FF0000"/>
                </a:solidFill>
              </a:rPr>
            </a:br>
            <a:r>
              <a:rPr lang="en-US" altLang="en-US" sz="3200" b="1" dirty="0" smtClean="0">
                <a:solidFill>
                  <a:srgbClr val="FF0000"/>
                </a:solidFill>
              </a:rPr>
              <a:t>SYSTEM REQUIREMENTS</a:t>
            </a:r>
            <a:endParaRPr lang="en-US" sz="3200" dirty="0">
              <a:solidFill>
                <a:srgbClr val="FF0000"/>
              </a:solidFill>
            </a:endParaRPr>
          </a:p>
        </p:txBody>
      </p:sp>
      <p:sp>
        <p:nvSpPr>
          <p:cNvPr id="3" name="Content Placeholder 2"/>
          <p:cNvSpPr>
            <a:spLocks noGrp="1"/>
          </p:cNvSpPr>
          <p:nvPr>
            <p:ph idx="1"/>
          </p:nvPr>
        </p:nvSpPr>
        <p:spPr/>
        <p:txBody>
          <a:bodyPr/>
          <a:lstStyle/>
          <a:p>
            <a:r>
              <a:rPr lang="en-US" dirty="0" smtClean="0"/>
              <a:t>A high resolution web cam.</a:t>
            </a:r>
          </a:p>
          <a:p>
            <a:r>
              <a:rPr lang="en-US" dirty="0" smtClean="0"/>
              <a:t>Internet connectivity.</a:t>
            </a:r>
          </a:p>
          <a:p>
            <a:r>
              <a:rPr lang="en-US" dirty="0" smtClean="0"/>
              <a:t>Data storage.</a:t>
            </a:r>
          </a:p>
          <a:p>
            <a:r>
              <a:rPr lang="en-US" dirty="0" smtClean="0"/>
              <a:t>Communication ID for controllers.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smtClean="0">
                <a:solidFill>
                  <a:srgbClr val="FF0000"/>
                </a:solidFill>
              </a:rPr>
              <a:t/>
            </a:r>
            <a:br>
              <a:rPr lang="en-US" altLang="en-US" sz="2800" b="1" dirty="0" smtClean="0">
                <a:solidFill>
                  <a:srgbClr val="FF0000"/>
                </a:solidFill>
              </a:rPr>
            </a:br>
            <a:r>
              <a:rPr lang="en-US" altLang="en-US" sz="3200" b="1" dirty="0" smtClean="0">
                <a:solidFill>
                  <a:srgbClr val="FF0000"/>
                </a:solidFill>
              </a:rPr>
              <a:t>NON FUNCTIONAL REQUIREMENTS</a:t>
            </a:r>
            <a:endParaRPr lang="en-US" sz="3200" dirty="0">
              <a:solidFill>
                <a:srgbClr val="FF0000"/>
              </a:solidFill>
            </a:endParaRPr>
          </a:p>
        </p:txBody>
      </p:sp>
      <p:sp>
        <p:nvSpPr>
          <p:cNvPr id="3" name="Content Placeholder 2"/>
          <p:cNvSpPr>
            <a:spLocks noGrp="1"/>
          </p:cNvSpPr>
          <p:nvPr>
            <p:ph idx="1"/>
          </p:nvPr>
        </p:nvSpPr>
        <p:spPr/>
        <p:txBody>
          <a:bodyPr/>
          <a:lstStyle/>
          <a:p>
            <a:pPr lvl="0" algn="just"/>
            <a:r>
              <a:rPr lang="en-US" sz="2800" b="1" dirty="0" smtClean="0"/>
              <a:t>Scalability</a:t>
            </a:r>
          </a:p>
          <a:p>
            <a:pPr lvl="0" algn="just">
              <a:buNone/>
            </a:pPr>
            <a:r>
              <a:rPr lang="en-US" sz="2800" b="1" dirty="0" smtClean="0"/>
              <a:t>    </a:t>
            </a:r>
            <a:r>
              <a:rPr lang="en-US" sz="2800" dirty="0" smtClean="0"/>
              <a:t>The system is designed in such a way that it shall be scalable to cover more number of people. </a:t>
            </a:r>
          </a:p>
          <a:p>
            <a:pPr lvl="0">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solidFill>
                  <a:srgbClr val="FF0000"/>
                </a:solidFill>
              </a:rPr>
              <a:t>SOFTWARE AND HARDWARE REQUIREMENTS</a:t>
            </a:r>
            <a:r>
              <a:rPr lang="en-US" sz="4000" dirty="0" smtClean="0"/>
              <a:t/>
            </a:r>
            <a:br>
              <a:rPr lang="en-US" sz="4000" dirty="0" smtClean="0"/>
            </a:br>
            <a:endParaRPr lang="en-US" sz="4000" dirty="0"/>
          </a:p>
        </p:txBody>
      </p:sp>
      <p:sp>
        <p:nvSpPr>
          <p:cNvPr id="3" name="Content Placeholder 2"/>
          <p:cNvSpPr>
            <a:spLocks noGrp="1"/>
          </p:cNvSpPr>
          <p:nvPr>
            <p:ph idx="1"/>
          </p:nvPr>
        </p:nvSpPr>
        <p:spPr/>
        <p:txBody>
          <a:bodyPr/>
          <a:lstStyle/>
          <a:p>
            <a:pPr algn="just">
              <a:buNone/>
            </a:pPr>
            <a:r>
              <a:rPr lang="en-IN" b="1" dirty="0" smtClean="0"/>
              <a:t>SOFTWARE REQUIREMENTS:</a:t>
            </a:r>
            <a:endParaRPr lang="en-US" dirty="0" smtClean="0"/>
          </a:p>
          <a:p>
            <a:pPr algn="just"/>
            <a:r>
              <a:rPr lang="en-IN" dirty="0" smtClean="0"/>
              <a:t>MATLAB R2014a</a:t>
            </a:r>
            <a:endParaRPr lang="en-US" dirty="0" smtClean="0"/>
          </a:p>
          <a:p>
            <a:pPr algn="just"/>
            <a:r>
              <a:rPr lang="en-IN" dirty="0" smtClean="0"/>
              <a:t>Packages:</a:t>
            </a:r>
            <a:endParaRPr lang="en-US" dirty="0" smtClean="0"/>
          </a:p>
          <a:p>
            <a:pPr lvl="0" algn="just">
              <a:buFont typeface="Wingdings" pitchFamily="2" charset="2"/>
              <a:buChar char="Ø"/>
            </a:pPr>
            <a:r>
              <a:rPr lang="en-IN" dirty="0" smtClean="0"/>
              <a:t>Computer Vision Tool Box</a:t>
            </a:r>
            <a:endParaRPr lang="en-US" dirty="0" smtClean="0"/>
          </a:p>
          <a:p>
            <a:pPr lvl="0" algn="just">
              <a:buFont typeface="Wingdings" pitchFamily="2" charset="2"/>
              <a:buChar char="Ø"/>
            </a:pPr>
            <a:r>
              <a:rPr lang="en-IN" dirty="0" smtClean="0"/>
              <a:t>Image Processing Tool Box</a:t>
            </a:r>
            <a:endParaRPr lang="en-US" dirty="0" smtClean="0"/>
          </a:p>
          <a:p>
            <a:pPr lvl="0" algn="just">
              <a:buNone/>
            </a:pPr>
            <a:r>
              <a:rPr lang="en-IN" b="1" dirty="0" smtClean="0"/>
              <a:t>HARDWARE REQUIREMENTS:</a:t>
            </a:r>
            <a:endParaRPr lang="en-US" dirty="0" smtClean="0"/>
          </a:p>
          <a:p>
            <a:pPr algn="just"/>
            <a:r>
              <a:rPr lang="en-IN" dirty="0" smtClean="0"/>
              <a:t>Laptop with 8GB RAM and 1TB ROM</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FF0000"/>
                </a:solidFill>
              </a:rPr>
              <a:t/>
            </a:r>
            <a:br>
              <a:rPr lang="en-US" altLang="en-US" sz="3600" b="1" dirty="0" smtClean="0">
                <a:solidFill>
                  <a:srgbClr val="FF0000"/>
                </a:solidFill>
              </a:rPr>
            </a:br>
            <a:r>
              <a:rPr lang="en-IN" altLang="en-US" sz="3600" b="1" dirty="0" smtClean="0">
                <a:solidFill>
                  <a:srgbClr val="FF0000"/>
                </a:solidFill>
              </a:rPr>
              <a:t> SOFTWARE REQUIREMENT</a:t>
            </a:r>
            <a:endParaRPr lang="en-US" sz="3600" dirty="0">
              <a:solidFill>
                <a:srgbClr val="FF0000"/>
              </a:solidFill>
            </a:endParaRPr>
          </a:p>
        </p:txBody>
      </p:sp>
      <p:sp>
        <p:nvSpPr>
          <p:cNvPr id="3" name="Content Placeholder 2"/>
          <p:cNvSpPr>
            <a:spLocks noGrp="1"/>
          </p:cNvSpPr>
          <p:nvPr>
            <p:ph idx="1"/>
          </p:nvPr>
        </p:nvSpPr>
        <p:spPr/>
        <p:txBody>
          <a:bodyPr/>
          <a:lstStyle/>
          <a:p>
            <a:pPr algn="just">
              <a:buNone/>
            </a:pPr>
            <a:r>
              <a:rPr lang="en-IN" sz="2800" b="1" dirty="0" smtClean="0"/>
              <a:t>MATLAB AND PACKAGES</a:t>
            </a:r>
            <a:endParaRPr lang="en-US" sz="2800" dirty="0" smtClean="0"/>
          </a:p>
          <a:p>
            <a:pPr algn="just"/>
            <a:r>
              <a:rPr lang="en-IN" sz="2800" dirty="0" smtClean="0"/>
              <a:t>MATLAB is a multi-paradigm numerical computing environment and proprietary programming language developed by Math Works.  </a:t>
            </a:r>
          </a:p>
          <a:p>
            <a:pPr algn="just"/>
            <a:r>
              <a:rPr lang="en-IN" sz="2800" dirty="0" smtClean="0"/>
              <a:t>MATLAB allows matrix manipulations, plotting of functions and data, implementation of algorithms, creation of user interfaces, and interfacing with programs written in other languages, including C, C++, Java, FORTRAN and Python.</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smtClean="0">
                <a:solidFill>
                  <a:srgbClr val="FF0000"/>
                </a:solidFill>
              </a:rPr>
              <a:t/>
            </a:r>
            <a:br>
              <a:rPr lang="en-US" altLang="en-US" sz="3600" b="1" dirty="0" smtClean="0">
                <a:solidFill>
                  <a:srgbClr val="FF0000"/>
                </a:solidFill>
              </a:rPr>
            </a:br>
            <a:r>
              <a:rPr lang="en-IN" altLang="en-US" sz="3600" b="1" dirty="0" smtClean="0">
                <a:solidFill>
                  <a:srgbClr val="FF0000"/>
                </a:solidFill>
              </a:rPr>
              <a:t> SOFTWARE REQUIREMENT</a:t>
            </a:r>
            <a:endParaRPr lang="en-US" sz="3600" dirty="0">
              <a:solidFill>
                <a:srgbClr val="FF0000"/>
              </a:solidFill>
            </a:endParaRPr>
          </a:p>
        </p:txBody>
      </p:sp>
      <p:sp>
        <p:nvSpPr>
          <p:cNvPr id="3" name="Content Placeholder 2"/>
          <p:cNvSpPr>
            <a:spLocks noGrp="1"/>
          </p:cNvSpPr>
          <p:nvPr>
            <p:ph idx="1"/>
          </p:nvPr>
        </p:nvSpPr>
        <p:spPr/>
        <p:txBody>
          <a:bodyPr/>
          <a:lstStyle/>
          <a:p>
            <a:pPr algn="just">
              <a:buNone/>
            </a:pPr>
            <a:r>
              <a:rPr lang="en-IN" sz="2800" dirty="0" smtClean="0"/>
              <a:t>The different packages that are used for the implementation of the specified algorithms are:</a:t>
            </a:r>
            <a:endParaRPr lang="en-US" sz="2800" dirty="0" smtClean="0"/>
          </a:p>
          <a:p>
            <a:pPr lvl="0" algn="just"/>
            <a:r>
              <a:rPr lang="en-IN" sz="2800" b="1" dirty="0" smtClean="0"/>
              <a:t>USB cam package</a:t>
            </a:r>
            <a:endParaRPr lang="en-US" sz="2800" dirty="0" smtClean="0"/>
          </a:p>
          <a:p>
            <a:pPr lvl="0" algn="just"/>
            <a:r>
              <a:rPr lang="en-IN" sz="2800" b="1" dirty="0" smtClean="0"/>
              <a:t>Computer Vision Tool Box</a:t>
            </a:r>
            <a:endParaRPr lang="en-US" sz="2800" dirty="0" smtClean="0"/>
          </a:p>
          <a:p>
            <a:pPr lvl="0" algn="just">
              <a:buNone/>
            </a:pPr>
            <a:endParaRPr lang="en-US" sz="28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extLst/>
          </p:nvPr>
        </p:nvGraphicFramePr>
        <p:xfrm>
          <a:off x="1023910" y="1714488"/>
          <a:ext cx="7772400" cy="1972050"/>
        </p:xfrm>
        <a:graphic>
          <a:graphicData uri="http://schemas.openxmlformats.org/drawingml/2006/table">
            <a:tbl>
              <a:tblPr firstRow="1" bandRow="1">
                <a:tableStyleId>{5C22544A-7EE6-4342-B048-85BDC9FD1C3A}</a:tableStyleId>
              </a:tblPr>
              <a:tblGrid>
                <a:gridCol w="935764"/>
                <a:gridCol w="1654292"/>
                <a:gridCol w="3132054"/>
                <a:gridCol w="2050290"/>
              </a:tblGrid>
              <a:tr h="509010">
                <a:tc>
                  <a:txBody>
                    <a:bodyPr/>
                    <a:lstStyle/>
                    <a:p>
                      <a:r>
                        <a:rPr lang="en-US" sz="2400" dirty="0" err="1" smtClean="0"/>
                        <a:t>Sl.No</a:t>
                      </a:r>
                      <a:r>
                        <a:rPr lang="en-US" sz="2400" dirty="0" smtClean="0"/>
                        <a:t>.</a:t>
                      </a:r>
                      <a:endParaRPr lang="en-US" sz="2400" dirty="0"/>
                    </a:p>
                  </a:txBody>
                  <a:tcPr/>
                </a:tc>
                <a:tc>
                  <a:txBody>
                    <a:bodyPr/>
                    <a:lstStyle/>
                    <a:p>
                      <a:r>
                        <a:rPr lang="en-US" sz="2400" dirty="0" smtClean="0"/>
                        <a:t>Reg. No.</a:t>
                      </a:r>
                      <a:endParaRPr lang="en-US" sz="2400" dirty="0"/>
                    </a:p>
                  </a:txBody>
                  <a:tcPr/>
                </a:tc>
                <a:tc>
                  <a:txBody>
                    <a:bodyPr/>
                    <a:lstStyle/>
                    <a:p>
                      <a:r>
                        <a:rPr lang="en-US" sz="2400" dirty="0" smtClean="0"/>
                        <a:t>Name of the student</a:t>
                      </a:r>
                      <a:endParaRPr lang="en-US" sz="2400" dirty="0"/>
                    </a:p>
                  </a:txBody>
                  <a:tcPr/>
                </a:tc>
                <a:tc>
                  <a:txBody>
                    <a:bodyPr/>
                    <a:lstStyle/>
                    <a:p>
                      <a:r>
                        <a:rPr lang="en-US" sz="2400" dirty="0" smtClean="0"/>
                        <a:t>Department</a:t>
                      </a:r>
                      <a:endParaRPr lang="en-US" sz="2400" dirty="0"/>
                    </a:p>
                  </a:txBody>
                  <a:tcPr/>
                </a:tc>
              </a:tr>
              <a:tr h="359301">
                <a:tc>
                  <a:txBody>
                    <a:bodyPr/>
                    <a:lstStyle/>
                    <a:p>
                      <a:pPr algn="ctr"/>
                      <a:r>
                        <a:rPr lang="en-US"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16ETCS002003</a:t>
                      </a:r>
                    </a:p>
                  </a:txBody>
                  <a:tcPr/>
                </a:tc>
                <a:tc>
                  <a:txBody>
                    <a:bodyPr/>
                    <a:lstStyle/>
                    <a:p>
                      <a:pPr algn="ctr"/>
                      <a:r>
                        <a:rPr lang="en-US" dirty="0" smtClean="0"/>
                        <a:t>AISHWARYA.B</a:t>
                      </a:r>
                      <a:endParaRPr lang="en-US" dirty="0"/>
                    </a:p>
                  </a:txBody>
                  <a:tcPr/>
                </a:tc>
                <a:tc>
                  <a:txBody>
                    <a:bodyPr/>
                    <a:lstStyle/>
                    <a:p>
                      <a:pPr algn="ctr"/>
                      <a:r>
                        <a:rPr lang="en-US" dirty="0" smtClean="0"/>
                        <a:t>CSE</a:t>
                      </a:r>
                      <a:endParaRPr lang="en-US" dirty="0"/>
                    </a:p>
                  </a:txBody>
                  <a:tcPr/>
                </a:tc>
              </a:tr>
              <a:tr h="359301">
                <a:tc>
                  <a:txBody>
                    <a:bodyPr/>
                    <a:lstStyle/>
                    <a:p>
                      <a:pPr algn="ctr"/>
                      <a:r>
                        <a:rPr lang="en-US" dirty="0" smtClean="0"/>
                        <a:t>2</a:t>
                      </a:r>
                      <a:endParaRPr lang="en-US" dirty="0"/>
                    </a:p>
                  </a:txBody>
                  <a:tcPr/>
                </a:tc>
                <a:tc>
                  <a:txBody>
                    <a:bodyPr/>
                    <a:lstStyle/>
                    <a:p>
                      <a:r>
                        <a:rPr lang="en-IN" dirty="0" smtClean="0"/>
                        <a:t>16ETCS002041</a:t>
                      </a:r>
                      <a:endParaRPr lang="en-US" dirty="0"/>
                    </a:p>
                  </a:txBody>
                  <a:tcPr/>
                </a:tc>
                <a:tc>
                  <a:txBody>
                    <a:bodyPr/>
                    <a:lstStyle/>
                    <a:p>
                      <a:r>
                        <a:rPr lang="en-IN" baseline="0" dirty="0" smtClean="0"/>
                        <a:t>          GAUTAM PRADYUMNA V</a:t>
                      </a:r>
                      <a:endParaRPr lang="en-US" dirty="0"/>
                    </a:p>
                  </a:txBody>
                  <a:tcPr/>
                </a:tc>
                <a:tc>
                  <a:txBody>
                    <a:bodyPr/>
                    <a:lstStyle/>
                    <a:p>
                      <a:pPr algn="ctr"/>
                      <a:r>
                        <a:rPr lang="en-US" dirty="0" smtClean="0"/>
                        <a:t>CSE</a:t>
                      </a:r>
                      <a:endParaRPr lang="en-US" dirty="0"/>
                    </a:p>
                  </a:txBody>
                  <a:tcPr/>
                </a:tc>
              </a:tr>
              <a:tr h="359301">
                <a:tc>
                  <a:txBody>
                    <a:bodyPr/>
                    <a:lstStyle/>
                    <a:p>
                      <a:pPr algn="ctr"/>
                      <a:r>
                        <a:rPr lang="en-US"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16ETCS002074</a:t>
                      </a:r>
                    </a:p>
                  </a:txBody>
                  <a:tcPr/>
                </a:tc>
                <a:tc>
                  <a:txBody>
                    <a:bodyPr/>
                    <a:lstStyle/>
                    <a:p>
                      <a:pPr algn="ctr"/>
                      <a:r>
                        <a:rPr lang="en-US" dirty="0" smtClean="0"/>
                        <a:t>MODALI KRISHNA SAI</a:t>
                      </a:r>
                      <a:endParaRPr lang="en-US" dirty="0"/>
                    </a:p>
                  </a:txBody>
                  <a:tcPr/>
                </a:tc>
                <a:tc>
                  <a:txBody>
                    <a:bodyPr/>
                    <a:lstStyle/>
                    <a:p>
                      <a:pPr algn="ctr"/>
                      <a:r>
                        <a:rPr lang="en-US" dirty="0" smtClean="0"/>
                        <a:t>CSE</a:t>
                      </a:r>
                      <a:endParaRPr lang="en-US" dirty="0"/>
                    </a:p>
                  </a:txBody>
                  <a:tcPr/>
                </a:tc>
              </a:tr>
              <a:tr h="359301">
                <a:tc>
                  <a:txBody>
                    <a:bodyPr/>
                    <a:lstStyle/>
                    <a:p>
                      <a:pPr algn="ctr"/>
                      <a:r>
                        <a:rPr lang="en-US"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16ETCS002077</a:t>
                      </a:r>
                    </a:p>
                  </a:txBody>
                  <a:tcPr/>
                </a:tc>
                <a:tc>
                  <a:txBody>
                    <a:bodyPr/>
                    <a:lstStyle/>
                    <a:p>
                      <a:pPr algn="ctr"/>
                      <a:r>
                        <a:rPr lang="en-US" dirty="0" smtClean="0"/>
                        <a:t>MUCHAMARI MYTHRI</a:t>
                      </a:r>
                      <a:endParaRPr lang="en-US" dirty="0"/>
                    </a:p>
                  </a:txBody>
                  <a:tcPr/>
                </a:tc>
                <a:tc>
                  <a:txBody>
                    <a:bodyPr/>
                    <a:lstStyle/>
                    <a:p>
                      <a:pPr algn="ctr"/>
                      <a:r>
                        <a:rPr lang="en-US" dirty="0" smtClean="0"/>
                        <a:t>CSE</a:t>
                      </a:r>
                      <a:endParaRPr lang="en-US" dirty="0"/>
                    </a:p>
                  </a:txBody>
                  <a:tcPr/>
                </a:tc>
              </a:tr>
            </a:tbl>
          </a:graphicData>
        </a:graphic>
      </p:graphicFrame>
      <p:sp>
        <p:nvSpPr>
          <p:cNvPr id="7" name="Content Placeholder 2"/>
          <p:cNvSpPr txBox="1">
            <a:spLocks/>
          </p:cNvSpPr>
          <p:nvPr/>
        </p:nvSpPr>
        <p:spPr>
          <a:xfrm>
            <a:off x="990600" y="4643446"/>
            <a:ext cx="8915400" cy="10653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Batch		: 	FT-2016 	</a:t>
            </a:r>
            <a:endParaRPr lang="en-US" dirty="0"/>
          </a:p>
        </p:txBody>
      </p:sp>
      <p:sp>
        <p:nvSpPr>
          <p:cNvPr id="9" name="TextBox 8"/>
          <p:cNvSpPr txBox="1"/>
          <p:nvPr/>
        </p:nvSpPr>
        <p:spPr>
          <a:xfrm>
            <a:off x="1273706" y="260648"/>
            <a:ext cx="7272808" cy="584775"/>
          </a:xfrm>
          <a:prstGeom prst="rect">
            <a:avLst/>
          </a:prstGeom>
          <a:noFill/>
        </p:spPr>
        <p:txBody>
          <a:bodyPr wrap="square" rtlCol="0">
            <a:spAutoFit/>
          </a:bodyPr>
          <a:lstStyle/>
          <a:p>
            <a:pPr algn="ctr"/>
            <a:r>
              <a:rPr lang="en-US" sz="3200" b="1" dirty="0" smtClean="0">
                <a:solidFill>
                  <a:srgbClr val="FF0000"/>
                </a:solidFill>
              </a:rPr>
              <a:t>Group Details</a:t>
            </a:r>
            <a:endParaRPr lang="en-US" sz="3200" b="1" dirty="0">
              <a:solidFill>
                <a:srgbClr val="FF0000"/>
              </a:solidFill>
            </a:endParaRPr>
          </a:p>
        </p:txBody>
      </p:sp>
    </p:spTree>
    <p:extLst>
      <p:ext uri="{BB962C8B-B14F-4D97-AF65-F5344CB8AC3E}">
        <p14:creationId xmlns:p14="http://schemas.microsoft.com/office/powerpoint/2010/main" xmlns="" val="125898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Methods and Methodology </a:t>
            </a:r>
            <a:endParaRPr lang="en-IN" dirty="0"/>
          </a:p>
        </p:txBody>
      </p:sp>
      <p:sp>
        <p:nvSpPr>
          <p:cNvPr id="3" name="Content Placeholder 2"/>
          <p:cNvSpPr txBox="1">
            <a:spLocks/>
          </p:cNvSpPr>
          <p:nvPr/>
        </p:nvSpPr>
        <p:spPr>
          <a:xfrm>
            <a:off x="495300" y="1000109"/>
            <a:ext cx="8915400" cy="5126056"/>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To design the prototype for human gestures of  </a:t>
            </a:r>
            <a:r>
              <a:rPr kumimoji="0" lang="en-US" sz="2800" i="0" u="none" strike="noStrike" kern="1200" cap="none" spc="0" normalizeH="0" baseline="0" noProof="0" dirty="0" smtClean="0">
                <a:ln>
                  <a:noFill/>
                </a:ln>
                <a:solidFill>
                  <a:schemeClr val="tx1"/>
                </a:solidFill>
                <a:effectLst/>
                <a:uLnTx/>
                <a:uFillTx/>
                <a:latin typeface="+mn-lt"/>
                <a:ea typeface="+mn-ea"/>
                <a:cs typeface="+mn-cs"/>
              </a:rPr>
              <a:t>smoking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6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 Prototype should be able to monitor the human actions </a:t>
            </a:r>
          </a:p>
          <a:p>
            <a:pPr marL="342900" lvl="0" indent="-342900" algn="just">
              <a:spcBef>
                <a:spcPct val="20000"/>
              </a:spcBef>
              <a:defRPr/>
            </a:pPr>
            <a:r>
              <a:rPr lang="en-IN" sz="2800" dirty="0" smtClean="0"/>
              <a:t>          </a:t>
            </a:r>
            <a:r>
              <a:rPr lang="en-IN" sz="2400" b="1" dirty="0" smtClean="0"/>
              <a:t>3.1</a:t>
            </a:r>
            <a:r>
              <a:rPr lang="en-IN" sz="2400" dirty="0" smtClean="0"/>
              <a:t>   Prototype should capture the background.</a:t>
            </a:r>
          </a:p>
          <a:p>
            <a:pPr marL="342900" lvl="0" indent="-342900" algn="just">
              <a:spcBef>
                <a:spcPct val="20000"/>
              </a:spcBef>
              <a:defRPr/>
            </a:pPr>
            <a:r>
              <a:rPr lang="en-IN" sz="2400" dirty="0" smtClean="0"/>
              <a:t>            </a:t>
            </a:r>
            <a:r>
              <a:rPr lang="en-IN" sz="2400" b="1" dirty="0" smtClean="0"/>
              <a:t>3.2</a:t>
            </a:r>
            <a:r>
              <a:rPr lang="en-IN" sz="2400" dirty="0" smtClean="0"/>
              <a:t>    prototype should perform the background subtraction.</a:t>
            </a:r>
          </a:p>
          <a:p>
            <a:pPr marL="342900" lvl="0" indent="-342900" algn="just">
              <a:spcBef>
                <a:spcPct val="20000"/>
              </a:spcBef>
              <a:defRPr/>
            </a:pPr>
            <a:r>
              <a:rPr lang="en-IN" sz="2400" dirty="0" smtClean="0"/>
              <a:t>	       </a:t>
            </a:r>
            <a:r>
              <a:rPr lang="en-IN" sz="2400" b="1" dirty="0" smtClean="0"/>
              <a:t>3.3</a:t>
            </a:r>
            <a:r>
              <a:rPr lang="en-IN" sz="2400" dirty="0" smtClean="0"/>
              <a:t> Detecting the gesture in the video frame(database / live      		streaming).</a:t>
            </a:r>
          </a:p>
          <a:p>
            <a:pPr marL="342900" lvl="0" indent="-342900" algn="just">
              <a:spcBef>
                <a:spcPct val="20000"/>
              </a:spcBef>
              <a:defRPr/>
            </a:pPr>
            <a:r>
              <a:rPr lang="en-IN" sz="2400" b="1" dirty="0" smtClean="0"/>
              <a:t>            3.4   </a:t>
            </a:r>
            <a:r>
              <a:rPr lang="en-IN" sz="2400" dirty="0" smtClean="0"/>
              <a:t>person’s image is captured if  the person is smoking or 		      doing any </a:t>
            </a:r>
            <a:r>
              <a:rPr lang="en-IN" sz="2400" dirty="0" err="1" smtClean="0"/>
              <a:t>suspecious</a:t>
            </a:r>
            <a:r>
              <a:rPr lang="en-IN" sz="2400" dirty="0" smtClean="0"/>
              <a:t> activity.</a:t>
            </a:r>
          </a:p>
          <a:p>
            <a:pPr marL="342900" lvl="0" indent="-342900" algn="just">
              <a:spcBef>
                <a:spcPct val="20000"/>
              </a:spcBef>
              <a:defRPr/>
            </a:pPr>
            <a:r>
              <a:rPr lang="en-IN" sz="2400" dirty="0" smtClean="0"/>
              <a:t>           </a:t>
            </a:r>
            <a:r>
              <a:rPr lang="en-IN" sz="2400" b="1" dirty="0" smtClean="0"/>
              <a:t>3.5</a:t>
            </a:r>
            <a:r>
              <a:rPr lang="en-IN" sz="2400" dirty="0" smtClean="0"/>
              <a:t>   Once the image is captured , the image is saved in the 	   	       database and image should be shared to the higher 	     	          authorities via “G-Mail”.</a:t>
            </a:r>
          </a:p>
          <a:p>
            <a:pPr marL="342900" lvl="0" indent="-342900" algn="just">
              <a:spcBef>
                <a:spcPct val="20000"/>
              </a:spcBef>
              <a:defRPr/>
            </a:pPr>
            <a:endParaRPr lang="en-IN" sz="2400" dirty="0" smtClean="0"/>
          </a:p>
          <a:p>
            <a:pPr marL="342900" lvl="0" indent="-342900" algn="just">
              <a:spcBef>
                <a:spcPct val="20000"/>
              </a:spcBef>
              <a:defRPr/>
            </a:pPr>
            <a:endParaRPr lang="en-IN" sz="2400" dirty="0" smtClean="0"/>
          </a:p>
          <a:p>
            <a:pPr marL="342900" lvl="0" indent="-342900" algn="just">
              <a:spcBef>
                <a:spcPct val="20000"/>
              </a:spcBef>
              <a:defRPr/>
            </a:pPr>
            <a:endParaRPr lang="en-IN" sz="2400" dirty="0" smtClean="0"/>
          </a:p>
          <a:p>
            <a:pPr marL="342900" lvl="0" indent="-342900" algn="just">
              <a:spcBef>
                <a:spcPct val="20000"/>
              </a:spcBef>
              <a:defRPr/>
            </a:pPr>
            <a:endParaRPr lang="en-IN" sz="2400" dirty="0" smtClean="0"/>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Block Diagram</a:t>
            </a:r>
            <a:endParaRPr lang="en-IN" dirty="0">
              <a:solidFill>
                <a:srgbClr val="FF0000"/>
              </a:solidFill>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719137" y="2148681"/>
            <a:ext cx="8467725" cy="3429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solidFill>
                  <a:srgbClr val="FF0000"/>
                </a:solidFill>
              </a:rPr>
              <a:t>Flowchart</a:t>
            </a:r>
            <a:endParaRPr lang="en-US" dirty="0"/>
          </a:p>
        </p:txBody>
      </p:sp>
      <p:pic>
        <p:nvPicPr>
          <p:cNvPr id="4" name="Content Placeholder 3" descr="C:\Users\sys\Downloads\IMG-20190507-WA0010.jpg"/>
          <p:cNvPicPr>
            <a:picLocks noGrp="1"/>
          </p:cNvPicPr>
          <p:nvPr>
            <p:ph idx="1"/>
          </p:nvPr>
        </p:nvPicPr>
        <p:blipFill>
          <a:blip r:embed="rId2"/>
          <a:srcRect/>
          <a:stretch>
            <a:fillRect/>
          </a:stretch>
        </p:blipFill>
        <p:spPr bwMode="auto">
          <a:xfrm>
            <a:off x="2133601" y="914400"/>
            <a:ext cx="7010400" cy="5638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solidFill>
                  <a:srgbClr val="FF0000"/>
                </a:solidFill>
              </a:rPr>
              <a:t> Data Flow Diagram- Level 0</a:t>
            </a:r>
            <a:endParaRPr lang="en-US" dirty="0"/>
          </a:p>
        </p:txBody>
      </p:sp>
      <p:pic>
        <p:nvPicPr>
          <p:cNvPr id="4" name="Content Placeholder 3" descr="C:\Users\GAUTAM PRADYUMA V\Desktop\Diagram3.png"/>
          <p:cNvPicPr>
            <a:picLocks noGrp="1"/>
          </p:cNvPicPr>
          <p:nvPr>
            <p:ph idx="1"/>
          </p:nvPr>
        </p:nvPicPr>
        <p:blipFill>
          <a:blip r:embed="rId2"/>
          <a:srcRect/>
          <a:stretch>
            <a:fillRect/>
          </a:stretch>
        </p:blipFill>
        <p:spPr bwMode="auto">
          <a:xfrm>
            <a:off x="1905000" y="2362200"/>
            <a:ext cx="6096000" cy="29718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solidFill>
                  <a:srgbClr val="FF0000"/>
                </a:solidFill>
              </a:rPr>
              <a:t>Data Flow Diagram- Level 1</a:t>
            </a:r>
            <a:endParaRPr lang="en-US" dirty="0"/>
          </a:p>
        </p:txBody>
      </p:sp>
      <p:pic>
        <p:nvPicPr>
          <p:cNvPr id="4" name="Content Placeholder 3" descr="C:\Users\GAUTAM PRADYUMA V\Desktop\Diagram2.1.png"/>
          <p:cNvPicPr>
            <a:picLocks noGrp="1"/>
          </p:cNvPicPr>
          <p:nvPr>
            <p:ph idx="1"/>
          </p:nvPr>
        </p:nvPicPr>
        <p:blipFill>
          <a:blip r:embed="rId2"/>
          <a:srcRect/>
          <a:stretch>
            <a:fillRect/>
          </a:stretch>
        </p:blipFill>
        <p:spPr bwMode="auto">
          <a:xfrm>
            <a:off x="1447800" y="2362200"/>
            <a:ext cx="7772400" cy="25907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solidFill>
                  <a:srgbClr val="FF0000"/>
                </a:solidFill>
              </a:rPr>
              <a:t>Data Flow Diagram- Level 2</a:t>
            </a:r>
            <a:endParaRPr lang="en-US" dirty="0"/>
          </a:p>
        </p:txBody>
      </p:sp>
      <p:pic>
        <p:nvPicPr>
          <p:cNvPr id="4" name="Content Placeholder 3" descr="C:\Users\GAUTAM PRADYUMA V\Desktop\Diagram2.png"/>
          <p:cNvPicPr>
            <a:picLocks noGrp="1"/>
          </p:cNvPicPr>
          <p:nvPr>
            <p:ph idx="1"/>
          </p:nvPr>
        </p:nvPicPr>
        <p:blipFill>
          <a:blip r:embed="rId2"/>
          <a:srcRect/>
          <a:stretch>
            <a:fillRect/>
          </a:stretch>
        </p:blipFill>
        <p:spPr bwMode="auto">
          <a:xfrm>
            <a:off x="1143000" y="1631156"/>
            <a:ext cx="7848599" cy="44640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Implementation</a:t>
            </a:r>
            <a:endParaRPr lang="en-US" dirty="0">
              <a:solidFill>
                <a:srgbClr val="FF0000"/>
              </a:solidFill>
            </a:endParaRPr>
          </a:p>
        </p:txBody>
      </p:sp>
      <p:sp>
        <p:nvSpPr>
          <p:cNvPr id="3" name="Content Placeholder 2"/>
          <p:cNvSpPr>
            <a:spLocks noGrp="1"/>
          </p:cNvSpPr>
          <p:nvPr>
            <p:ph idx="1"/>
          </p:nvPr>
        </p:nvSpPr>
        <p:spPr/>
        <p:txBody>
          <a:bodyPr/>
          <a:lstStyle/>
          <a:p>
            <a:endParaRPr lang="en-IN" sz="2800" dirty="0" smtClean="0"/>
          </a:p>
          <a:p>
            <a:endParaRPr lang="en-IN" sz="2800" dirty="0" smtClean="0"/>
          </a:p>
          <a:p>
            <a:endParaRPr lang="en-IN" sz="2800" dirty="0" smtClean="0"/>
          </a:p>
          <a:p>
            <a:pPr algn="just"/>
            <a:r>
              <a:rPr lang="en-IN" sz="2800" dirty="0" smtClean="0"/>
              <a:t>Language: </a:t>
            </a:r>
            <a:r>
              <a:rPr lang="en-IN" sz="2800" dirty="0" err="1" smtClean="0"/>
              <a:t>Matlab</a:t>
            </a:r>
            <a:r>
              <a:rPr lang="en-IN" sz="2800" dirty="0" smtClean="0"/>
              <a:t> Scripting Language </a:t>
            </a:r>
          </a:p>
          <a:p>
            <a:pPr algn="just"/>
            <a:r>
              <a:rPr lang="en-IN" sz="2800" dirty="0" smtClean="0"/>
              <a:t>Libraries  used : USB CAM and computer vision.</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dirty="0" smtClean="0">
                <a:solidFill>
                  <a:srgbClr val="FF0000"/>
                </a:solidFill>
              </a:rPr>
              <a:t> </a:t>
            </a:r>
            <a:r>
              <a:rPr lang="en-IN" sz="3200" dirty="0" smtClean="0">
                <a:solidFill>
                  <a:srgbClr val="FF0000"/>
                </a:solidFill>
              </a:rPr>
              <a:t>Code for Processing the image </a:t>
            </a:r>
            <a:r>
              <a:rPr lang="en-IN" dirty="0" smtClean="0">
                <a:solidFill>
                  <a:srgbClr val="FF0000"/>
                </a:solidFill>
              </a:rPr>
              <a:t/>
            </a:r>
            <a:br>
              <a:rPr lang="en-IN" dirty="0" smtClean="0">
                <a:solidFill>
                  <a:srgbClr val="FF0000"/>
                </a:solidFill>
              </a:rPr>
            </a:br>
            <a:r>
              <a:rPr lang="en-IN" dirty="0" smtClean="0">
                <a:solidFill>
                  <a:srgbClr val="FF0000"/>
                </a:solidFill>
              </a:rPr>
              <a:t/>
            </a:r>
            <a:br>
              <a:rPr lang="en-IN" dirty="0" smtClean="0">
                <a:solidFill>
                  <a:srgbClr val="FF0000"/>
                </a:solidFill>
              </a:rPr>
            </a:br>
            <a:r>
              <a:rPr lang="en-IN" dirty="0" smtClean="0">
                <a:solidFill>
                  <a:srgbClr val="FF0000"/>
                </a:solidFill>
              </a:rPr>
              <a:t> </a:t>
            </a:r>
            <a:br>
              <a:rPr lang="en-IN" dirty="0" smtClean="0">
                <a:solidFill>
                  <a:srgbClr val="FF0000"/>
                </a:solidFill>
              </a:rPr>
            </a:br>
            <a:endParaRPr lang="en-US"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133600" y="1692392"/>
            <a:ext cx="5867400" cy="470840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sz="3600" dirty="0" smtClean="0">
                <a:solidFill>
                  <a:srgbClr val="FF0000"/>
                </a:solidFill>
              </a:rPr>
              <a:t>Code for Filtering the image</a:t>
            </a:r>
            <a:endParaRPr lang="en-US" sz="3600" dirty="0">
              <a:solidFill>
                <a:srgbClr val="FF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2593975" y="1752600"/>
            <a:ext cx="4718050" cy="3609181"/>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sz="3200" dirty="0" smtClean="0">
                <a:solidFill>
                  <a:srgbClr val="FF0000"/>
                </a:solidFill>
              </a:rPr>
              <a:t>calculating roundness</a:t>
            </a:r>
            <a:endParaRPr lang="en-US" sz="3200" dirty="0">
              <a:solidFill>
                <a:srgbClr val="FF0000"/>
              </a:solidFill>
            </a:endParaRPr>
          </a:p>
        </p:txBody>
      </p:sp>
      <p:pic>
        <p:nvPicPr>
          <p:cNvPr id="5" name="Content Placeholder 4" descr="212.PNG"/>
          <p:cNvPicPr>
            <a:picLocks noGrp="1" noChangeAspect="1"/>
          </p:cNvPicPr>
          <p:nvPr>
            <p:ph idx="1"/>
          </p:nvPr>
        </p:nvPicPr>
        <p:blipFill>
          <a:blip r:embed="rId2"/>
          <a:stretch>
            <a:fillRect/>
          </a:stretch>
        </p:blipFill>
        <p:spPr>
          <a:xfrm>
            <a:off x="812587" y="2491511"/>
            <a:ext cx="8280826" cy="352828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r>
              <a:rPr lang="en-GB" sz="2800" b="1" dirty="0" smtClean="0">
                <a:solidFill>
                  <a:srgbClr val="FF0000"/>
                </a:solidFill>
              </a:rPr>
              <a:t>Title of the Project</a:t>
            </a:r>
          </a:p>
          <a:p>
            <a:pPr>
              <a:buNone/>
            </a:pPr>
            <a:r>
              <a:rPr lang="en-GB" altLang="en-US" dirty="0" smtClean="0">
                <a:solidFill>
                  <a:schemeClr val="accent1">
                    <a:lumMod val="50000"/>
                  </a:schemeClr>
                </a:solidFill>
              </a:rPr>
              <a:t>    Design and development of Smoking Detection System</a:t>
            </a:r>
            <a:endParaRPr lang="en-GB" b="1" dirty="0" smtClean="0">
              <a:solidFill>
                <a:srgbClr val="FF0000"/>
              </a:solidFill>
            </a:endParaRPr>
          </a:p>
          <a:p>
            <a:pPr>
              <a:buNone/>
            </a:pPr>
            <a:endParaRPr lang="en-GB" b="1" dirty="0" smtClean="0">
              <a:solidFill>
                <a:srgbClr val="FF0000"/>
              </a:solidFill>
            </a:endParaRPr>
          </a:p>
          <a:p>
            <a:r>
              <a:rPr lang="en-GB" sz="2800" b="1" dirty="0" smtClean="0">
                <a:solidFill>
                  <a:srgbClr val="FF0000"/>
                </a:solidFill>
              </a:rPr>
              <a:t>Supervisors</a:t>
            </a:r>
          </a:p>
          <a:p>
            <a:pPr lvl="1">
              <a:buNone/>
            </a:pPr>
            <a:r>
              <a:rPr lang="en-GB" sz="2400" b="1" dirty="0" smtClean="0">
                <a:solidFill>
                  <a:srgbClr val="FF0000"/>
                </a:solidFill>
              </a:rPr>
              <a:t>Supervisor 1: </a:t>
            </a:r>
            <a:r>
              <a:rPr lang="en-GB" sz="2400" dirty="0" smtClean="0">
                <a:solidFill>
                  <a:schemeClr val="accent1">
                    <a:lumMod val="50000"/>
                  </a:schemeClr>
                </a:solidFill>
              </a:rPr>
              <a:t>Mr. </a:t>
            </a:r>
            <a:r>
              <a:rPr lang="en-GB" sz="2400" dirty="0" err="1" smtClean="0">
                <a:solidFill>
                  <a:schemeClr val="accent1">
                    <a:lumMod val="50000"/>
                  </a:schemeClr>
                </a:solidFill>
              </a:rPr>
              <a:t>Prakash</a:t>
            </a:r>
            <a:r>
              <a:rPr lang="en-GB" sz="2400" dirty="0" smtClean="0">
                <a:solidFill>
                  <a:schemeClr val="accent1">
                    <a:lumMod val="50000"/>
                  </a:schemeClr>
                </a:solidFill>
              </a:rPr>
              <a:t> P </a:t>
            </a:r>
            <a:endParaRPr lang="en-GB" sz="2400" b="1" dirty="0" smtClean="0">
              <a:solidFill>
                <a:srgbClr val="FF0000"/>
              </a:solidFill>
            </a:endParaRPr>
          </a:p>
          <a:p>
            <a:pPr lvl="1">
              <a:buNone/>
            </a:pPr>
            <a:r>
              <a:rPr lang="en-GB" sz="2400" b="1" dirty="0" smtClean="0">
                <a:solidFill>
                  <a:srgbClr val="FF0000"/>
                </a:solidFill>
              </a:rPr>
              <a:t>Supervisor 2</a:t>
            </a:r>
            <a:r>
              <a:rPr lang="en-GB" sz="2400" b="1" smtClean="0">
                <a:solidFill>
                  <a:srgbClr val="FF0000"/>
                </a:solidFill>
              </a:rPr>
              <a:t>: </a:t>
            </a:r>
            <a:r>
              <a:rPr lang="en-GB" sz="2400" smtClean="0">
                <a:solidFill>
                  <a:schemeClr val="accent1">
                    <a:lumMod val="50000"/>
                  </a:schemeClr>
                </a:solidFill>
              </a:rPr>
              <a:t>Ms. </a:t>
            </a:r>
            <a:r>
              <a:rPr lang="en-GB" sz="2400" dirty="0" err="1" smtClean="0">
                <a:solidFill>
                  <a:schemeClr val="accent1">
                    <a:lumMod val="50000"/>
                  </a:schemeClr>
                </a:solidFill>
              </a:rPr>
              <a:t>Pallavi</a:t>
            </a:r>
            <a:r>
              <a:rPr lang="en-GB" sz="2400" dirty="0" smtClean="0">
                <a:solidFill>
                  <a:schemeClr val="accent1">
                    <a:lumMod val="50000"/>
                  </a:schemeClr>
                </a:solidFill>
              </a:rPr>
              <a:t> R Kumar</a:t>
            </a:r>
            <a:endParaRPr lang="en-GB" sz="2400" b="1" dirty="0" smtClean="0">
              <a:solidFill>
                <a:srgbClr val="FF0000"/>
              </a:solidFill>
            </a:endParaRPr>
          </a:p>
          <a:p>
            <a:pPr lvl="1">
              <a:buNone/>
            </a:pPr>
            <a:endParaRPr lang="en-GB" b="1" dirty="0" smtClean="0">
              <a:solidFill>
                <a:srgbClr val="FF0000"/>
              </a:solidFill>
            </a:endParaRPr>
          </a:p>
          <a:p>
            <a:pPr lvl="1">
              <a:buNone/>
            </a:pPr>
            <a:endParaRPr lang="en-GB" b="1" dirty="0" smtClean="0">
              <a:solidFill>
                <a:srgbClr val="FF0000"/>
              </a:solidFill>
            </a:endParaRPr>
          </a:p>
          <a:p>
            <a:r>
              <a:rPr lang="en-GB" sz="2800" b="1" dirty="0" smtClean="0">
                <a:solidFill>
                  <a:srgbClr val="FF0000"/>
                </a:solidFill>
              </a:rPr>
              <a:t>Place of Work </a:t>
            </a:r>
            <a:r>
              <a:rPr lang="en-GB" sz="2800" dirty="0" err="1" smtClean="0">
                <a:solidFill>
                  <a:schemeClr val="accent1">
                    <a:lumMod val="50000"/>
                  </a:schemeClr>
                </a:solidFill>
              </a:rPr>
              <a:t>Ramaiah</a:t>
            </a:r>
            <a:r>
              <a:rPr lang="en-GB" sz="2800" dirty="0" smtClean="0">
                <a:solidFill>
                  <a:schemeClr val="accent1">
                    <a:lumMod val="50000"/>
                  </a:schemeClr>
                </a:solidFill>
              </a:rPr>
              <a:t> University Of Applied Sciences</a:t>
            </a:r>
            <a:endParaRPr lang="en-GB" sz="2800" b="1" dirty="0">
              <a:solidFill>
                <a:srgbClr val="FF0000"/>
              </a:solidFill>
            </a:endParaRPr>
          </a:p>
        </p:txBody>
      </p:sp>
    </p:spTree>
    <p:extLst>
      <p:ext uri="{BB962C8B-B14F-4D97-AF65-F5344CB8AC3E}">
        <p14:creationId xmlns:p14="http://schemas.microsoft.com/office/powerpoint/2010/main" xmlns="" val="62160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sz="3200" dirty="0" smtClean="0">
                <a:solidFill>
                  <a:srgbClr val="FF0000"/>
                </a:solidFill>
              </a:rPr>
              <a:t>calculating roundness</a:t>
            </a:r>
            <a:endParaRPr lang="en-US" sz="3200" dirty="0">
              <a:solidFill>
                <a:srgbClr val="FF0000"/>
              </a:solidFill>
            </a:endParaRPr>
          </a:p>
        </p:txBody>
      </p:sp>
      <p:pic>
        <p:nvPicPr>
          <p:cNvPr id="6" name="Content Placeholder 5" descr="213.PNG"/>
          <p:cNvPicPr>
            <a:picLocks noGrp="1" noChangeAspect="1"/>
          </p:cNvPicPr>
          <p:nvPr>
            <p:ph idx="1"/>
          </p:nvPr>
        </p:nvPicPr>
        <p:blipFill>
          <a:blip r:embed="rId2"/>
          <a:stretch>
            <a:fillRect/>
          </a:stretch>
        </p:blipFill>
        <p:spPr>
          <a:xfrm>
            <a:off x="1752601" y="1866004"/>
            <a:ext cx="6019800" cy="415379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dirty="0" smtClean="0">
                <a:solidFill>
                  <a:srgbClr val="FF0000"/>
                </a:solidFill>
              </a:rPr>
              <a:t>Code for SMTP Connection</a:t>
            </a:r>
            <a:endParaRPr lang="en-US" dirty="0">
              <a:solidFill>
                <a:srgbClr val="FF0000"/>
              </a:solidFill>
            </a:endParaRPr>
          </a:p>
        </p:txBody>
      </p:sp>
      <p:pic>
        <p:nvPicPr>
          <p:cNvPr id="5" name="Content Placeholder 4"/>
          <p:cNvPicPr>
            <a:picLocks noGrp="1"/>
          </p:cNvPicPr>
          <p:nvPr>
            <p:ph idx="1"/>
          </p:nvPr>
        </p:nvPicPr>
        <p:blipFill>
          <a:blip r:embed="rId2"/>
          <a:srcRect/>
          <a:stretch>
            <a:fillRect/>
          </a:stretch>
        </p:blipFill>
        <p:spPr bwMode="auto">
          <a:xfrm>
            <a:off x="2727324" y="2133600"/>
            <a:ext cx="5273676" cy="2667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dirty="0" smtClean="0">
                <a:solidFill>
                  <a:srgbClr val="FF0000"/>
                </a:solidFill>
              </a:rPr>
              <a:t>General Format of EMAIL Sending</a:t>
            </a:r>
            <a:endParaRPr lang="en-US" dirty="0">
              <a:solidFill>
                <a:srgbClr val="FF0000"/>
              </a:solidFill>
            </a:endParaRPr>
          </a:p>
        </p:txBody>
      </p:sp>
      <p:pic>
        <p:nvPicPr>
          <p:cNvPr id="6" name="Content Placeholder 5"/>
          <p:cNvPicPr>
            <a:picLocks noGrp="1"/>
          </p:cNvPicPr>
          <p:nvPr>
            <p:ph idx="1"/>
          </p:nvPr>
        </p:nvPicPr>
        <p:blipFill>
          <a:blip r:embed="rId2"/>
          <a:srcRect/>
          <a:stretch>
            <a:fillRect/>
          </a:stretch>
        </p:blipFill>
        <p:spPr bwMode="auto">
          <a:xfrm>
            <a:off x="2438400" y="2286000"/>
            <a:ext cx="5334000" cy="33528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IMPLEMENTATION</a:t>
            </a:r>
            <a:br>
              <a:rPr lang="en-IN" dirty="0" smtClean="0">
                <a:solidFill>
                  <a:srgbClr val="FF0000"/>
                </a:solidFill>
              </a:rPr>
            </a:br>
            <a:r>
              <a:rPr lang="en-IN" dirty="0" smtClean="0">
                <a:solidFill>
                  <a:srgbClr val="FF0000"/>
                </a:solidFill>
              </a:rPr>
              <a:t>Code for sending an EMAIL</a:t>
            </a:r>
            <a:endParaRPr lang="en-US" dirty="0">
              <a:solidFill>
                <a:srgbClr val="FF0000"/>
              </a:solidFill>
            </a:endParaRPr>
          </a:p>
        </p:txBody>
      </p:sp>
      <p:pic>
        <p:nvPicPr>
          <p:cNvPr id="6" name="Content Placeholder 5"/>
          <p:cNvPicPr>
            <a:picLocks noGrp="1"/>
          </p:cNvPicPr>
          <p:nvPr>
            <p:ph idx="1"/>
          </p:nvPr>
        </p:nvPicPr>
        <p:blipFill>
          <a:blip r:embed="rId2"/>
          <a:srcRect/>
          <a:stretch>
            <a:fillRect/>
          </a:stretch>
        </p:blipFill>
        <p:spPr bwMode="auto">
          <a:xfrm>
            <a:off x="1752600" y="2133600"/>
            <a:ext cx="6705600" cy="3276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solidFill>
                  <a:srgbClr val="FF0000"/>
                </a:solidFill>
              </a:rPr>
              <a:t>Testing </a:t>
            </a:r>
            <a:br>
              <a:rPr lang="en-IN" sz="3600" dirty="0" smtClean="0">
                <a:solidFill>
                  <a:srgbClr val="FF0000"/>
                </a:solidFill>
              </a:rPr>
            </a:br>
            <a:r>
              <a:rPr lang="en-IN" sz="3600" dirty="0" smtClean="0">
                <a:solidFill>
                  <a:srgbClr val="FF0000"/>
                </a:solidFill>
              </a:rPr>
              <a:t>Test case – 1</a:t>
            </a:r>
            <a:r>
              <a:rPr lang="en-IN" dirty="0" smtClean="0">
                <a:solidFill>
                  <a:srgbClr val="FF0000"/>
                </a:solidFill>
              </a:rPr>
              <a:t/>
            </a:r>
            <a:br>
              <a:rPr lang="en-IN" dirty="0" smtClean="0">
                <a:solidFill>
                  <a:srgbClr val="FF0000"/>
                </a:solidFill>
              </a:rPr>
            </a:br>
            <a:r>
              <a:rPr lang="en-IN" sz="2400" dirty="0" smtClean="0"/>
              <a:t>Smoking Gesture recognized where a person is holding cigar in his hand.</a:t>
            </a:r>
            <a:r>
              <a:rPr lang="en-IN" dirty="0" smtClean="0"/>
              <a:t/>
            </a:r>
            <a:br>
              <a:rPr lang="en-IN" dirty="0" smtClean="0"/>
            </a:br>
            <a:r>
              <a:rPr lang="en-IN" dirty="0" smtClean="0">
                <a:solidFill>
                  <a:srgbClr val="FF0000"/>
                </a:solidFill>
              </a:rPr>
              <a:t/>
            </a:r>
            <a:br>
              <a:rPr lang="en-IN" dirty="0" smtClean="0">
                <a:solidFill>
                  <a:srgbClr val="FF0000"/>
                </a:solidFill>
              </a:rPr>
            </a:br>
            <a:endParaRPr lang="en-US" dirty="0">
              <a:solidFill>
                <a:srgbClr val="FF0000"/>
              </a:solidFill>
            </a:endParaRPr>
          </a:p>
        </p:txBody>
      </p:sp>
      <p:pic>
        <p:nvPicPr>
          <p:cNvPr id="12" name="Picture 2"/>
          <p:cNvPicPr>
            <a:picLocks noGrp="1" noChangeAspect="1" noChangeArrowheads="1"/>
          </p:cNvPicPr>
          <p:nvPr>
            <p:ph idx="1"/>
          </p:nvPr>
        </p:nvPicPr>
        <p:blipFill>
          <a:blip r:embed="rId2"/>
          <a:srcRect/>
          <a:stretch>
            <a:fillRect/>
          </a:stretch>
        </p:blipFill>
        <p:spPr bwMode="auto">
          <a:xfrm>
            <a:off x="914400" y="2057400"/>
            <a:ext cx="8534400" cy="4419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Test case -2</a:t>
            </a:r>
            <a:br>
              <a:rPr lang="en-IN" dirty="0" smtClean="0">
                <a:solidFill>
                  <a:srgbClr val="FF0000"/>
                </a:solidFill>
              </a:rPr>
            </a:br>
            <a:r>
              <a:rPr lang="en-IN" sz="2800" dirty="0" smtClean="0">
                <a:latin typeface="+mn-lt"/>
              </a:rPr>
              <a:t>Gesture recognized without the presence of the object cigar</a:t>
            </a:r>
            <a:r>
              <a:rPr lang="en-IN" dirty="0" smtClean="0"/>
              <a:t/>
            </a:r>
            <a:br>
              <a:rPr lang="en-IN" dirty="0" smtClean="0"/>
            </a:br>
            <a:r>
              <a:rPr lang="en-IN" dirty="0" smtClean="0">
                <a:solidFill>
                  <a:srgbClr val="FF0000"/>
                </a:solidFill>
              </a:rPr>
              <a:t/>
            </a:r>
            <a:br>
              <a:rPr lang="en-IN" dirty="0" smtClean="0">
                <a:solidFill>
                  <a:srgbClr val="FF0000"/>
                </a:solidFill>
              </a:rPr>
            </a:br>
            <a:endParaRPr lang="en-US" dirty="0">
              <a:solidFill>
                <a:srgbClr val="FF0000"/>
              </a:solidFill>
            </a:endParaRPr>
          </a:p>
        </p:txBody>
      </p:sp>
      <p:pic>
        <p:nvPicPr>
          <p:cNvPr id="6" name="Picture 3"/>
          <p:cNvPicPr>
            <a:picLocks noGrp="1" noChangeAspect="1" noChangeArrowheads="1"/>
          </p:cNvPicPr>
          <p:nvPr>
            <p:ph idx="1"/>
          </p:nvPr>
        </p:nvPicPr>
        <p:blipFill>
          <a:blip r:embed="rId2"/>
          <a:srcRect/>
          <a:stretch>
            <a:fillRect/>
          </a:stretch>
        </p:blipFill>
        <p:spPr bwMode="auto">
          <a:xfrm>
            <a:off x="990600" y="1752600"/>
            <a:ext cx="8381999" cy="42671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Test case -3</a:t>
            </a:r>
            <a:br>
              <a:rPr lang="en-IN" dirty="0" smtClean="0">
                <a:solidFill>
                  <a:srgbClr val="FF0000"/>
                </a:solidFill>
              </a:rPr>
            </a:br>
            <a:r>
              <a:rPr lang="en-IN" sz="2800" dirty="0" smtClean="0"/>
              <a:t>smoking gesture was not recognized as a person was doing some random coughing gesture.</a:t>
            </a:r>
            <a:endParaRPr lang="en-US" dirty="0"/>
          </a:p>
        </p:txBody>
      </p:sp>
      <p:sp>
        <p:nvSpPr>
          <p:cNvPr id="9" name="Rectangle 8"/>
          <p:cNvSpPr/>
          <p:nvPr/>
        </p:nvSpPr>
        <p:spPr>
          <a:xfrm>
            <a:off x="2476500" y="3105835"/>
            <a:ext cx="4953000" cy="646331"/>
          </a:xfrm>
          <a:prstGeom prst="rect">
            <a:avLst/>
          </a:prstGeom>
        </p:spPr>
        <p:txBody>
          <a:bodyPr>
            <a:spAutoFit/>
          </a:bodyPr>
          <a:lstStyle/>
          <a:p>
            <a:r>
              <a:rPr lang="en-IN" dirty="0" smtClean="0"/>
              <a:t>Gesture recognized without the presence of the object cigar</a:t>
            </a:r>
          </a:p>
        </p:txBody>
      </p:sp>
      <p:pic>
        <p:nvPicPr>
          <p:cNvPr id="5124" name="Picture 4"/>
          <p:cNvPicPr>
            <a:picLocks noGrp="1" noChangeAspect="1" noChangeArrowheads="1"/>
          </p:cNvPicPr>
          <p:nvPr>
            <p:ph idx="1"/>
          </p:nvPr>
        </p:nvPicPr>
        <p:blipFill>
          <a:blip r:embed="rId2"/>
          <a:srcRect/>
          <a:stretch>
            <a:fillRect/>
          </a:stretch>
        </p:blipFill>
        <p:spPr bwMode="auto">
          <a:xfrm>
            <a:off x="685800" y="2133600"/>
            <a:ext cx="7772400" cy="3962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Test case -4</a:t>
            </a:r>
            <a:br>
              <a:rPr lang="en-IN" dirty="0" smtClean="0">
                <a:solidFill>
                  <a:srgbClr val="FF0000"/>
                </a:solidFill>
              </a:rPr>
            </a:br>
            <a:r>
              <a:rPr lang="en-IN" sz="2800" dirty="0" smtClean="0"/>
              <a:t> Smoking Gesture recognized where a person is holding cigar in his hand.</a:t>
            </a:r>
            <a:endParaRPr lang="en-US" dirty="0"/>
          </a:p>
        </p:txBody>
      </p:sp>
      <p:sp>
        <p:nvSpPr>
          <p:cNvPr id="9" name="Rectangle 8"/>
          <p:cNvSpPr/>
          <p:nvPr/>
        </p:nvSpPr>
        <p:spPr>
          <a:xfrm>
            <a:off x="2476500" y="3105835"/>
            <a:ext cx="4953000" cy="646331"/>
          </a:xfrm>
          <a:prstGeom prst="rect">
            <a:avLst/>
          </a:prstGeom>
        </p:spPr>
        <p:txBody>
          <a:bodyPr>
            <a:spAutoFit/>
          </a:bodyPr>
          <a:lstStyle/>
          <a:p>
            <a:r>
              <a:rPr lang="en-IN" dirty="0" smtClean="0"/>
              <a:t>Gesture recognized without the presence of the object cigar</a:t>
            </a:r>
          </a:p>
        </p:txBody>
      </p:sp>
      <p:sp>
        <p:nvSpPr>
          <p:cNvPr id="5" name="Content Placeholder 4"/>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219200" y="1905000"/>
            <a:ext cx="7959296" cy="45835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RESULTS</a:t>
            </a:r>
            <a:br>
              <a:rPr lang="en-IN" dirty="0" smtClean="0">
                <a:solidFill>
                  <a:srgbClr val="FF0000"/>
                </a:solidFill>
              </a:rPr>
            </a:br>
            <a:r>
              <a:rPr lang="en-IN" dirty="0" smtClean="0">
                <a:solidFill>
                  <a:srgbClr val="FF0000"/>
                </a:solidFill>
              </a:rPr>
              <a:t>Interface obtained on execution</a:t>
            </a:r>
            <a:endParaRPr lang="en-US" dirty="0">
              <a:solidFill>
                <a:srgbClr val="FF0000"/>
              </a:solidFill>
            </a:endParaRPr>
          </a:p>
        </p:txBody>
      </p:sp>
      <p:pic>
        <p:nvPicPr>
          <p:cNvPr id="4" name="Content Placeholder 3"/>
          <p:cNvPicPr>
            <a:picLocks noGrp="1"/>
          </p:cNvPicPr>
          <p:nvPr>
            <p:ph idx="1"/>
          </p:nvPr>
        </p:nvPicPr>
        <p:blipFill>
          <a:blip r:embed="rId2"/>
          <a:srcRect/>
          <a:stretch>
            <a:fillRect/>
          </a:stretch>
        </p:blipFill>
        <p:spPr bwMode="auto">
          <a:xfrm>
            <a:off x="1289050" y="1878806"/>
            <a:ext cx="7327900" cy="39687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RESULTS</a:t>
            </a:r>
            <a:endParaRPr lang="en-US" dirty="0">
              <a:solidFill>
                <a:srgbClr val="FF0000"/>
              </a:solidFill>
            </a:endParaRPr>
          </a:p>
        </p:txBody>
      </p:sp>
      <p:pic>
        <p:nvPicPr>
          <p:cNvPr id="6" name="Content Placeholder 5"/>
          <p:cNvPicPr>
            <a:picLocks noGrp="1"/>
          </p:cNvPicPr>
          <p:nvPr>
            <p:ph idx="1"/>
          </p:nvPr>
        </p:nvPicPr>
        <p:blipFill>
          <a:blip r:embed="rId2"/>
          <a:srcRect/>
          <a:stretch>
            <a:fillRect/>
          </a:stretch>
        </p:blipFill>
        <p:spPr bwMode="auto">
          <a:xfrm>
            <a:off x="1285875" y="1828006"/>
            <a:ext cx="7334250" cy="40703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16496" y="188640"/>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1337048" y="689356"/>
            <a:ext cx="8568952" cy="5857916"/>
          </a:xfrm>
        </p:spPr>
        <p:txBody>
          <a:bodyPr/>
          <a:lstStyle/>
          <a:p>
            <a:r>
              <a:rPr lang="en-US" altLang="en-US" sz="2000" dirty="0" smtClean="0"/>
              <a:t>Introduction</a:t>
            </a:r>
          </a:p>
          <a:p>
            <a:r>
              <a:rPr lang="en-US" altLang="en-US" sz="2000" dirty="0" smtClean="0"/>
              <a:t>Motivation(Project Concept and its relevance)</a:t>
            </a:r>
          </a:p>
          <a:p>
            <a:r>
              <a:rPr lang="en-US" altLang="en-US" sz="2000" dirty="0" smtClean="0"/>
              <a:t>Aims and Objectives</a:t>
            </a:r>
          </a:p>
          <a:p>
            <a:pPr lvl="1"/>
            <a:r>
              <a:rPr lang="en-US" altLang="en-US" sz="2000" dirty="0" smtClean="0"/>
              <a:t>Title, Aim, Objectives, Methods and Methodology</a:t>
            </a:r>
          </a:p>
          <a:p>
            <a:r>
              <a:rPr lang="en-US" altLang="en-US" sz="2000" dirty="0" smtClean="0"/>
              <a:t>Problem Solving</a:t>
            </a:r>
          </a:p>
          <a:p>
            <a:pPr lvl="1"/>
            <a:r>
              <a:rPr lang="en-US" altLang="en-US" sz="2000" dirty="0" smtClean="0"/>
              <a:t>Project Concept, Design, Development or Implementation, Testing </a:t>
            </a:r>
          </a:p>
          <a:p>
            <a:r>
              <a:rPr lang="en-US" altLang="en-US" sz="2000" dirty="0" smtClean="0"/>
              <a:t>Outcomes-</a:t>
            </a:r>
            <a:endParaRPr lang="en-US" altLang="en-US" sz="2000" dirty="0"/>
          </a:p>
          <a:p>
            <a:pPr lvl="1"/>
            <a:r>
              <a:rPr lang="en-US" sz="2000" dirty="0"/>
              <a:t>Working  Model/Prototype/Tool/Patent/ New Process/ Procedure/ Design/ </a:t>
            </a:r>
            <a:r>
              <a:rPr lang="en-US" sz="2000" dirty="0" smtClean="0"/>
              <a:t>Technique</a:t>
            </a:r>
          </a:p>
          <a:p>
            <a:r>
              <a:rPr lang="en-US" sz="2000" dirty="0" smtClean="0"/>
              <a:t>Project Costing</a:t>
            </a:r>
          </a:p>
          <a:p>
            <a:r>
              <a:rPr lang="en-US" sz="2000" dirty="0" smtClean="0"/>
              <a:t>Conclusions</a:t>
            </a:r>
            <a:endParaRPr lang="en-US" sz="2000" dirty="0"/>
          </a:p>
          <a:p>
            <a:r>
              <a:rPr lang="en-US" altLang="en-US" sz="2000" dirty="0"/>
              <a:t>References</a:t>
            </a:r>
          </a:p>
          <a:p>
            <a:r>
              <a:rPr lang="en-US" altLang="en-US" sz="2000" dirty="0" smtClean="0"/>
              <a:t>Demonstration</a:t>
            </a:r>
          </a:p>
          <a:p>
            <a:r>
              <a:rPr lang="en-US" altLang="en-US" sz="2000" dirty="0" smtClean="0"/>
              <a:t>Workload Allocation</a:t>
            </a:r>
          </a:p>
          <a:p>
            <a:r>
              <a:rPr lang="en-US" altLang="en-US" sz="2000" dirty="0" smtClean="0"/>
              <a:t>Team Experience</a:t>
            </a:r>
          </a:p>
          <a:p>
            <a:r>
              <a:rPr lang="en-US" altLang="en-US" sz="2000" dirty="0"/>
              <a:t>Report Writing and Uploading Product video on YouTube</a:t>
            </a:r>
          </a:p>
          <a:p>
            <a:endParaRPr lang="en-US" altLang="en-US" sz="2400" dirty="0" smtClean="0"/>
          </a:p>
          <a:p>
            <a:pPr marL="457200" indent="-457200"/>
            <a:endParaRPr lang="en-US" altLang="en-US" sz="2800" dirty="0" smtClean="0"/>
          </a:p>
        </p:txBody>
      </p:sp>
    </p:spTree>
    <p:extLst>
      <p:ext uri="{BB962C8B-B14F-4D97-AF65-F5344CB8AC3E}">
        <p14:creationId xmlns:p14="http://schemas.microsoft.com/office/powerpoint/2010/main" xmlns="" val="19407040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RESULTS</a:t>
            </a:r>
            <a:br>
              <a:rPr lang="en-IN" dirty="0" smtClean="0">
                <a:solidFill>
                  <a:srgbClr val="FF0000"/>
                </a:solidFill>
              </a:rPr>
            </a:br>
            <a:r>
              <a:rPr lang="en-IN" sz="2400" dirty="0" smtClean="0">
                <a:solidFill>
                  <a:srgbClr val="FF0000"/>
                </a:solidFill>
              </a:rPr>
              <a:t>Message displayed as mail sent and </a:t>
            </a:r>
            <a:r>
              <a:rPr lang="en-IN" sz="2400" dirty="0" err="1" smtClean="0">
                <a:solidFill>
                  <a:srgbClr val="FF0000"/>
                </a:solidFill>
              </a:rPr>
              <a:t>suspecious</a:t>
            </a:r>
            <a:r>
              <a:rPr lang="en-IN" sz="2400" dirty="0" smtClean="0">
                <a:solidFill>
                  <a:srgbClr val="FF0000"/>
                </a:solidFill>
              </a:rPr>
              <a:t> activity detected.</a:t>
            </a:r>
            <a:endParaRPr lang="en-US" sz="2400" dirty="0">
              <a:solidFill>
                <a:srgbClr val="FF0000"/>
              </a:solidFill>
            </a:endParaRPr>
          </a:p>
        </p:txBody>
      </p:sp>
      <p:pic>
        <p:nvPicPr>
          <p:cNvPr id="5" name="Content Placeholder 4"/>
          <p:cNvPicPr>
            <a:picLocks noGrp="1"/>
          </p:cNvPicPr>
          <p:nvPr>
            <p:ph idx="1"/>
          </p:nvPr>
        </p:nvPicPr>
        <p:blipFill>
          <a:blip r:embed="rId2"/>
          <a:srcRect/>
          <a:stretch>
            <a:fillRect/>
          </a:stretch>
        </p:blipFill>
        <p:spPr bwMode="auto">
          <a:xfrm>
            <a:off x="1828800" y="2438400"/>
            <a:ext cx="6248400" cy="3771106"/>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RESULTS</a:t>
            </a:r>
            <a:br>
              <a:rPr lang="en-IN" dirty="0" smtClean="0">
                <a:solidFill>
                  <a:srgbClr val="FF0000"/>
                </a:solidFill>
              </a:rPr>
            </a:br>
            <a:r>
              <a:rPr lang="en-IN" sz="2400" dirty="0" smtClean="0">
                <a:solidFill>
                  <a:srgbClr val="FF0000"/>
                </a:solidFill>
              </a:rPr>
              <a:t>Mail received on execution</a:t>
            </a:r>
            <a:endParaRPr lang="en-US" dirty="0">
              <a:solidFill>
                <a:srgbClr val="FF0000"/>
              </a:solidFill>
            </a:endParaRPr>
          </a:p>
        </p:txBody>
      </p:sp>
      <p:pic>
        <p:nvPicPr>
          <p:cNvPr id="6" name="Content Placeholder 5"/>
          <p:cNvPicPr>
            <a:picLocks noGrp="1"/>
          </p:cNvPicPr>
          <p:nvPr>
            <p:ph idx="1"/>
          </p:nvPr>
        </p:nvPicPr>
        <p:blipFill>
          <a:blip r:embed="rId2"/>
          <a:srcRect/>
          <a:stretch>
            <a:fillRect/>
          </a:stretch>
        </p:blipFill>
        <p:spPr bwMode="auto">
          <a:xfrm>
            <a:off x="1828800" y="1828800"/>
            <a:ext cx="6248400" cy="4648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RESULTS</a:t>
            </a:r>
            <a:br>
              <a:rPr lang="en-IN" dirty="0" smtClean="0">
                <a:solidFill>
                  <a:srgbClr val="FF0000"/>
                </a:solidFill>
              </a:rPr>
            </a:br>
            <a:r>
              <a:rPr lang="en-IN" sz="4000" dirty="0" smtClean="0">
                <a:solidFill>
                  <a:srgbClr val="FF0000"/>
                </a:solidFill>
              </a:rPr>
              <a:t>View of Database</a:t>
            </a:r>
            <a:endParaRPr lang="en-US" sz="4000" dirty="0">
              <a:solidFill>
                <a:srgbClr val="FF0000"/>
              </a:solidFill>
            </a:endParaRPr>
          </a:p>
        </p:txBody>
      </p:sp>
      <p:sp>
        <p:nvSpPr>
          <p:cNvPr id="4" name="Content Placeholder 3"/>
          <p:cNvSpPr>
            <a:spLocks noGrp="1"/>
          </p:cNvSpPr>
          <p:nvPr>
            <p:ph idx="1"/>
          </p:nvPr>
        </p:nvSpPr>
        <p:spPr/>
        <p:txBody>
          <a:bodyPr/>
          <a:lstStyle/>
          <a:p>
            <a:pPr>
              <a:buNone/>
            </a:pPr>
            <a:endParaRPr lang="en-US" dirty="0"/>
          </a:p>
        </p:txBody>
      </p:sp>
      <p:pic>
        <p:nvPicPr>
          <p:cNvPr id="5" name="Picture 4"/>
          <p:cNvPicPr/>
          <p:nvPr/>
        </p:nvPicPr>
        <p:blipFill>
          <a:blip r:embed="rId2"/>
          <a:srcRect/>
          <a:stretch>
            <a:fillRect/>
          </a:stretch>
        </p:blipFill>
        <p:spPr bwMode="auto">
          <a:xfrm>
            <a:off x="228600" y="1524000"/>
            <a:ext cx="9144000" cy="41910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OUTCOME</a:t>
            </a:r>
            <a:endParaRPr lang="en-US" dirty="0">
              <a:solidFill>
                <a:srgbClr val="FF0000"/>
              </a:solidFill>
            </a:endParaRPr>
          </a:p>
        </p:txBody>
      </p:sp>
      <p:sp>
        <p:nvSpPr>
          <p:cNvPr id="3" name="Content Placeholder 2"/>
          <p:cNvSpPr>
            <a:spLocks noGrp="1"/>
          </p:cNvSpPr>
          <p:nvPr>
            <p:ph idx="1"/>
          </p:nvPr>
        </p:nvSpPr>
        <p:spPr/>
        <p:txBody>
          <a:bodyPr/>
          <a:lstStyle/>
          <a:p>
            <a:r>
              <a:rPr lang="en-IN" dirty="0" smtClean="0"/>
              <a:t>The prototype was successfully implemented.</a:t>
            </a:r>
          </a:p>
          <a:p>
            <a:r>
              <a:rPr lang="en-IN" dirty="0" smtClean="0"/>
              <a:t>Publishing a paper.</a:t>
            </a:r>
          </a:p>
          <a:p>
            <a:endParaRPr lang="en-IN"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Project Costing</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47848714"/>
              </p:ext>
            </p:extLst>
          </p:nvPr>
        </p:nvGraphicFramePr>
        <p:xfrm>
          <a:off x="738158" y="1214422"/>
          <a:ext cx="8286807" cy="3771965"/>
        </p:xfrm>
        <a:graphic>
          <a:graphicData uri="http://schemas.openxmlformats.org/drawingml/2006/table">
            <a:tbl>
              <a:tblPr firstRow="1" firstCol="1" bandRow="1">
                <a:noFill/>
              </a:tblPr>
              <a:tblGrid>
                <a:gridCol w="1785950">
                  <a:extLst>
                    <a:ext uri="{9D8B030D-6E8A-4147-A177-3AD203B41FA5}">
                      <a16:colId xmlns:a16="http://schemas.microsoft.com/office/drawing/2014/main" xmlns="" val="20000"/>
                    </a:ext>
                  </a:extLst>
                </a:gridCol>
                <a:gridCol w="4500594">
                  <a:extLst>
                    <a:ext uri="{9D8B030D-6E8A-4147-A177-3AD203B41FA5}">
                      <a16:colId xmlns:a16="http://schemas.microsoft.com/office/drawing/2014/main" xmlns="" val="20001"/>
                    </a:ext>
                  </a:extLst>
                </a:gridCol>
                <a:gridCol w="2000263">
                  <a:extLst>
                    <a:ext uri="{9D8B030D-6E8A-4147-A177-3AD203B41FA5}">
                      <a16:colId xmlns:a16="http://schemas.microsoft.com/office/drawing/2014/main" xmlns="" val="20002"/>
                    </a:ext>
                  </a:extLst>
                </a:gridCol>
              </a:tblGrid>
              <a:tr h="59366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a:cs typeface="Times New Roman"/>
                          <a:sym typeface="Times New Roman"/>
                        </a:rPr>
                        <a:t>Component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a:cs typeface="Times New Roman"/>
                          <a:sym typeface="Times New Roman"/>
                        </a:rPr>
                        <a:t>Description</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endParaRPr sz="1800" u="none" strike="noStrike" cap="none" dirty="0">
                        <a:solidFill>
                          <a:schemeClr val="tx1"/>
                        </a:solidFill>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xmlns="" val="10000"/>
                  </a:ext>
                </a:extLst>
              </a:tr>
              <a:tr h="68532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600" u="none" strike="noStrike" kern="1200" cap="none" dirty="0" smtClean="0">
                        <a:solidFill>
                          <a:schemeClr val="tx1"/>
                        </a:solidFill>
                        <a:latin typeface="Arial"/>
                        <a:ea typeface="Times New Roman"/>
                        <a:cs typeface="Times New Roman"/>
                        <a:sym typeface="Times New Roman"/>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1"/>
                  </a:ext>
                </a:extLst>
              </a:tr>
              <a:tr h="68532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600" u="none" strike="noStrike" kern="1200" cap="none" dirty="0" smtClean="0">
                        <a:solidFill>
                          <a:schemeClr val="tx1"/>
                        </a:solidFill>
                        <a:latin typeface="Arial"/>
                        <a:ea typeface="Times New Roman"/>
                        <a:cs typeface="Times New Roman"/>
                        <a:sym typeface="Times New Roman"/>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400" u="none" strike="noStrike" kern="1200" cap="none" dirty="0" smtClean="0">
                        <a:solidFill>
                          <a:schemeClr val="tx1"/>
                        </a:solidFill>
                        <a:latin typeface="Arial"/>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2"/>
                  </a:ext>
                </a:extLst>
              </a:tr>
              <a:tr h="59366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r>
                        <a:rPr lang="en-IN" sz="1600" u="none" strike="noStrike" cap="none" baseline="0" dirty="0" smtClean="0">
                          <a:solidFill>
                            <a:schemeClr val="tx1"/>
                          </a:solidFill>
                          <a:latin typeface="+mn-lt"/>
                          <a:ea typeface="Times New Roman"/>
                          <a:cs typeface="Times New Roman"/>
                          <a:sym typeface="Times New Roman"/>
                        </a:rPr>
                        <a:t>Man Hours</a:t>
                      </a: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u="none" strike="noStrike" cap="none" dirty="0" smtClean="0">
                          <a:latin typeface="+mn-lt"/>
                          <a:ea typeface="Times New Roman"/>
                          <a:cs typeface="Times New Roman"/>
                          <a:sym typeface="Times New Roman"/>
                        </a:rPr>
                        <a:t>2 hours per day – 4 persons  - 16 weeks – </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u="none" strike="noStrike" cap="none" dirty="0" smtClean="0">
                          <a:latin typeface="+mn-lt"/>
                          <a:ea typeface="Times New Roman"/>
                          <a:cs typeface="Times New Roman"/>
                          <a:sym typeface="Times New Roman"/>
                        </a:rPr>
                        <a:t>@ </a:t>
                      </a:r>
                      <a:r>
                        <a:rPr lang="en-US" sz="1600" b="0" i="0" kern="1200" dirty="0" smtClean="0">
                          <a:solidFill>
                            <a:schemeClr val="tx1"/>
                          </a:solidFill>
                          <a:latin typeface="Arial"/>
                          <a:ea typeface=""/>
                          <a:cs typeface=""/>
                        </a:rPr>
                        <a:t>₹ </a:t>
                      </a:r>
                      <a:r>
                        <a:rPr lang="en-US" sz="1600" b="0" i="0" kern="1200" dirty="0" smtClean="0">
                          <a:solidFill>
                            <a:schemeClr val="tx1"/>
                          </a:solidFill>
                          <a:latin typeface="Arial"/>
                          <a:ea typeface=""/>
                          <a:cs typeface=""/>
                        </a:rPr>
                        <a:t>1</a:t>
                      </a:r>
                      <a:r>
                        <a:rPr lang="en-US" sz="1600" u="none" strike="noStrike" cap="none" dirty="0" smtClean="0">
                          <a:latin typeface="+mn-lt"/>
                          <a:ea typeface="Times New Roman"/>
                          <a:cs typeface="Times New Roman"/>
                          <a:sym typeface="Times New Roman"/>
                        </a:rPr>
                        <a:t>00 </a:t>
                      </a:r>
                      <a:r>
                        <a:rPr lang="en-US" sz="1600" u="none" strike="noStrike" cap="none" dirty="0" smtClean="0">
                          <a:latin typeface="+mn-lt"/>
                          <a:ea typeface="Times New Roman"/>
                          <a:cs typeface="Times New Roman"/>
                          <a:sym typeface="Times New Roman"/>
                        </a:rPr>
                        <a:t>per day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u="none" strike="noStrike" cap="none" dirty="0" smtClean="0">
                          <a:latin typeface="+mn-lt"/>
                          <a:ea typeface="Times New Roman"/>
                          <a:cs typeface="Times New Roman"/>
                          <a:sym typeface="Times New Roman"/>
                        </a:rPr>
                        <a:t>(2 </a:t>
                      </a:r>
                      <a:r>
                        <a:rPr lang="en-US" sz="1600" u="none" strike="noStrike" cap="none" baseline="0" dirty="0" smtClean="0">
                          <a:latin typeface="+mn-lt"/>
                          <a:ea typeface="Times New Roman"/>
                          <a:cs typeface="Times New Roman"/>
                          <a:sym typeface="Times New Roman"/>
                        </a:rPr>
                        <a:t>x </a:t>
                      </a:r>
                      <a:r>
                        <a:rPr lang="en-US" sz="1600" u="none" strike="noStrike" cap="none" baseline="0" dirty="0" smtClean="0">
                          <a:latin typeface="+mn-lt"/>
                          <a:ea typeface="Times New Roman"/>
                          <a:cs typeface="Times New Roman"/>
                          <a:sym typeface="Times New Roman"/>
                        </a:rPr>
                        <a:t>4 x </a:t>
                      </a:r>
                      <a:r>
                        <a:rPr lang="en-US" sz="1600" u="none" strike="noStrike" cap="none" baseline="0" dirty="0" smtClean="0">
                          <a:latin typeface="+mn-lt"/>
                          <a:ea typeface="Times New Roman"/>
                          <a:cs typeface="Times New Roman"/>
                          <a:sym typeface="Times New Roman"/>
                        </a:rPr>
                        <a:t>100 x 12 </a:t>
                      </a:r>
                      <a:r>
                        <a:rPr lang="en-US" sz="1600" u="none" strike="noStrike" cap="none" baseline="0" dirty="0" smtClean="0">
                          <a:latin typeface="+mn-lt"/>
                          <a:ea typeface="Times New Roman"/>
                          <a:cs typeface="Times New Roman"/>
                          <a:sym typeface="Times New Roman"/>
                        </a:rPr>
                        <a:t>= </a:t>
                      </a:r>
                      <a:r>
                        <a:rPr lang="en-US" sz="1600" u="none" strike="noStrike" cap="none" baseline="0" dirty="0" smtClean="0">
                          <a:latin typeface="+mn-lt"/>
                          <a:ea typeface="Times New Roman"/>
                          <a:cs typeface="Times New Roman"/>
                          <a:sym typeface="Times New Roman"/>
                        </a:rPr>
                        <a:t>9,600)</a:t>
                      </a: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i="0" kern="1200" dirty="0" smtClean="0">
                          <a:solidFill>
                            <a:schemeClr val="tx1"/>
                          </a:solidFill>
                          <a:latin typeface="Arial"/>
                          <a:ea typeface=""/>
                          <a:cs typeface=""/>
                        </a:rPr>
                        <a:t>₹ </a:t>
                      </a:r>
                      <a:r>
                        <a:rPr lang="en-US" sz="1600" b="0" i="0" kern="1200" dirty="0" smtClean="0">
                          <a:solidFill>
                            <a:schemeClr val="tx1"/>
                          </a:solidFill>
                          <a:latin typeface="Arial"/>
                          <a:ea typeface=""/>
                          <a:cs typeface=""/>
                        </a:rPr>
                        <a:t>9,600</a:t>
                      </a:r>
                      <a:endParaRPr lang="en-US" sz="1400" u="none" strike="noStrike" kern="1200" cap="none" dirty="0" smtClean="0">
                        <a:solidFill>
                          <a:schemeClr val="tx1"/>
                        </a:solidFill>
                        <a:latin typeface="Arial"/>
                        <a:ea typeface="Times New Roman"/>
                        <a:cs typeface="Times New Roman"/>
                        <a:sym typeface="Times New Roman"/>
                      </a:endParaRPr>
                    </a:p>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3"/>
                  </a:ext>
                </a:extLst>
              </a:tr>
              <a:tr h="59366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a:cs typeface="Times New Roman"/>
                        <a:sym typeface="Times New Roman"/>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sz="1600" u="none" strike="noStrike" cap="none" dirty="0" smtClean="0">
                          <a:solidFill>
                            <a:schemeClr val="tx1"/>
                          </a:solidFill>
                          <a:latin typeface="+mn-lt"/>
                          <a:ea typeface="Times New Roman"/>
                          <a:cs typeface="Times New Roman"/>
                          <a:sym typeface="Times New Roman"/>
                        </a:rPr>
                        <a:t>Total </a:t>
                      </a:r>
                    </a:p>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b="0" i="0" kern="1200" dirty="0" smtClean="0">
                          <a:solidFill>
                            <a:schemeClr val="tx1"/>
                          </a:solidFill>
                          <a:latin typeface="Arial"/>
                          <a:ea typeface=""/>
                          <a:cs typeface=""/>
                        </a:rPr>
                        <a:t>₹ </a:t>
                      </a:r>
                      <a:r>
                        <a:rPr lang="en-US" sz="1600" b="0" i="0" kern="1200" dirty="0" smtClean="0">
                          <a:solidFill>
                            <a:schemeClr val="tx1"/>
                          </a:solidFill>
                          <a:latin typeface="Arial"/>
                          <a:ea typeface=""/>
                          <a:cs typeface=""/>
                        </a:rPr>
                        <a:t>9,600</a:t>
                      </a:r>
                      <a:endParaRPr lang="en-US" sz="1400" u="none" strike="noStrike" kern="1200" cap="none" dirty="0" smtClean="0">
                        <a:solidFill>
                          <a:schemeClr val="tx1"/>
                        </a:solidFill>
                        <a:latin typeface="Arial"/>
                        <a:ea typeface="Times New Roman"/>
                        <a:cs typeface="Times New Roman"/>
                        <a:sym typeface="Times New Roman"/>
                      </a:endParaRPr>
                    </a:p>
                    <a:p>
                      <a:pPr marL="0" marR="0" lvl="0" indent="0" algn="ctr" rtl="0">
                        <a:lnSpc>
                          <a:spcPct val="150000"/>
                        </a:lnSpc>
                        <a:spcBef>
                          <a:spcPts val="0"/>
                        </a:spcBef>
                        <a:spcAft>
                          <a:spcPts val="0"/>
                        </a:spcAft>
                        <a:buNone/>
                      </a:pPr>
                      <a:endParaRPr sz="1600" u="none" strike="noStrike" cap="none" dirty="0">
                        <a:latin typeface="+mn-lt"/>
                        <a:ea typeface="Times New Roman"/>
                        <a:cs typeface="Times New Roman"/>
                        <a:sym typeface="Times New Roman"/>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Conclusions</a:t>
            </a:r>
            <a:endParaRPr lang="en-US" sz="3200" b="1" dirty="0">
              <a:solidFill>
                <a:srgbClr val="FF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066800" y="1066800"/>
            <a:ext cx="8382000" cy="4991100"/>
          </a:xfrm>
          <a:prstGeom prst="rect">
            <a:avLst/>
          </a:prstGeom>
          <a:noFill/>
          <a:ln w="9525">
            <a:noFill/>
            <a:miter lim="800000"/>
            <a:headEnd/>
            <a:tailEnd/>
          </a:ln>
          <a:effectLst/>
        </p:spPr>
      </p:pic>
    </p:spTree>
    <p:extLst>
      <p:ext uri="{BB962C8B-B14F-4D97-AF65-F5344CB8AC3E}">
        <p14:creationId xmlns:p14="http://schemas.microsoft.com/office/powerpoint/2010/main" xmlns="" val="2634450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lvl="0"/>
            <a:r>
              <a:rPr lang="en-US" sz="2400" dirty="0" err="1" smtClean="0"/>
              <a:t>Siddharth</a:t>
            </a:r>
            <a:r>
              <a:rPr lang="en-US" sz="2400" dirty="0" smtClean="0"/>
              <a:t> S. </a:t>
            </a:r>
            <a:r>
              <a:rPr lang="en-US" sz="2400" dirty="0" err="1" smtClean="0"/>
              <a:t>Rautaray</a:t>
            </a:r>
            <a:r>
              <a:rPr lang="en-US" sz="2400" dirty="0" smtClean="0"/>
              <a:t> · </a:t>
            </a:r>
            <a:r>
              <a:rPr lang="en-US" sz="2400" dirty="0" err="1" smtClean="0"/>
              <a:t>Anupam</a:t>
            </a:r>
            <a:r>
              <a:rPr lang="en-US" sz="2400" dirty="0" smtClean="0"/>
              <a:t> </a:t>
            </a:r>
            <a:r>
              <a:rPr lang="en-US" sz="2400" dirty="0" err="1" smtClean="0"/>
              <a:t>Agrawal</a:t>
            </a:r>
            <a:r>
              <a:rPr lang="en-US" sz="2400" dirty="0" smtClean="0"/>
              <a:t> ,06 November 2012.</a:t>
            </a:r>
            <a:r>
              <a:rPr lang="en-US" sz="2400" b="1" dirty="0" smtClean="0"/>
              <a:t>Real-time Hand Gesture Detection and Recognition for Human Computer Interaction</a:t>
            </a:r>
          </a:p>
          <a:p>
            <a:pPr lvl="0"/>
            <a:r>
              <a:rPr lang="en-US" sz="2400" dirty="0" err="1" smtClean="0"/>
              <a:t>Siddharth</a:t>
            </a:r>
            <a:r>
              <a:rPr lang="en-US" sz="2400" dirty="0" smtClean="0"/>
              <a:t> </a:t>
            </a:r>
            <a:r>
              <a:rPr lang="en-US" sz="2400" dirty="0" err="1" smtClean="0"/>
              <a:t>Rautaray</a:t>
            </a:r>
            <a:r>
              <a:rPr lang="en-US" sz="2400" dirty="0" smtClean="0"/>
              <a:t>  and </a:t>
            </a:r>
            <a:r>
              <a:rPr lang="en-US" sz="2400" dirty="0" err="1" smtClean="0"/>
              <a:t>Manjusha</a:t>
            </a:r>
            <a:r>
              <a:rPr lang="en-US" sz="2400" dirty="0" smtClean="0"/>
              <a:t> </a:t>
            </a:r>
            <a:r>
              <a:rPr lang="en-US" sz="2400" dirty="0" err="1" smtClean="0"/>
              <a:t>Pandey</a:t>
            </a:r>
            <a:r>
              <a:rPr lang="en-US" sz="2400" dirty="0" smtClean="0"/>
              <a:t> , October 2014 in MECS. </a:t>
            </a:r>
            <a:r>
              <a:rPr lang="en-US" sz="2400" b="1" dirty="0" smtClean="0"/>
              <a:t>Single and Multiple Hand Gesture Recognition Systems: A Comparative Analysis</a:t>
            </a:r>
          </a:p>
          <a:p>
            <a:r>
              <a:rPr lang="en-IN" sz="2400" dirty="0" err="1" smtClean="0"/>
              <a:t>Michahial</a:t>
            </a:r>
            <a:r>
              <a:rPr lang="en-IN" sz="2400" dirty="0" smtClean="0"/>
              <a:t>, Stafford. (2015). </a:t>
            </a:r>
            <a:r>
              <a:rPr lang="en-IN" sz="2400" b="1" dirty="0" smtClean="0"/>
              <a:t>Hand gesture recognition using support vector machine. </a:t>
            </a:r>
            <a:r>
              <a:rPr lang="en-IN" sz="2400" dirty="0" smtClean="0"/>
              <a:t>The International Journal Of Engineering And Science. 4. 42.</a:t>
            </a:r>
          </a:p>
          <a:p>
            <a:pPr lvl="0"/>
            <a:r>
              <a:rPr lang="en-IN" sz="2400" dirty="0" smtClean="0"/>
              <a:t>http://www.mecs-press.org/ijisa/ijisa-v6-n11/IJISA-V6-N11-8.pdf</a:t>
            </a:r>
            <a:endParaRPr lang="en-US" sz="2400" dirty="0" smtClean="0"/>
          </a:p>
          <a:p>
            <a:pPr lvl="0"/>
            <a:r>
              <a:rPr lang="en-IN" sz="2400" dirty="0" smtClean="0"/>
              <a:t>http://neuralnetworksanddeeplearning.com/chap1.html</a:t>
            </a:r>
          </a:p>
          <a:p>
            <a:endParaRPr lang="en-US" sz="1800" dirty="0"/>
          </a:p>
        </p:txBody>
      </p:sp>
    </p:spTree>
    <p:extLst>
      <p:ext uri="{BB962C8B-B14F-4D97-AF65-F5344CB8AC3E}">
        <p14:creationId xmlns:p14="http://schemas.microsoft.com/office/powerpoint/2010/main" xmlns="" val="2089732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References</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r>
              <a:rPr lang="en-IN" sz="2400" u="sng" dirty="0" smtClean="0">
                <a:hlinkClick r:id="rId2"/>
              </a:rPr>
              <a:t>https://homepages.inf.ed.ac.uk/rbf/HIPR2/dilate.htm</a:t>
            </a:r>
            <a:endParaRPr lang="en-US" sz="2400" dirty="0" smtClean="0"/>
          </a:p>
          <a:p>
            <a:r>
              <a:rPr lang="en-IN" sz="2400" u="sng" dirty="0" smtClean="0">
                <a:hlinkClick r:id="rId3"/>
              </a:rPr>
              <a:t>https://blog.ostermiller.org/dilate-and-erode</a:t>
            </a:r>
            <a:endParaRPr lang="en-US" sz="2400" dirty="0" smtClean="0"/>
          </a:p>
          <a:p>
            <a:r>
              <a:rPr lang="en-IN" sz="2400" u="sng" dirty="0" smtClean="0">
                <a:hlinkClick r:id="rId4"/>
              </a:rPr>
              <a:t>https://www.quora.com/In-image-processing-applications-why-do-we-convert-from-RGB-to-Grayscale</a:t>
            </a:r>
            <a:endParaRPr lang="en-US" sz="2400" dirty="0" smtClean="0"/>
          </a:p>
          <a:p>
            <a:r>
              <a:rPr lang="en-IN" sz="2400" u="sng" dirty="0" smtClean="0">
                <a:hlinkClick r:id="rId5"/>
              </a:rPr>
              <a:t>https://www.pantechsolutions.net/blog/matlab-code-for-background-subtraction/</a:t>
            </a:r>
            <a:endParaRPr lang="en-US" sz="2400" dirty="0" smtClean="0"/>
          </a:p>
          <a:p>
            <a:r>
              <a:rPr lang="en-IN" sz="2400" u="sng" dirty="0" smtClean="0">
                <a:hlinkClick r:id="rId6"/>
              </a:rPr>
              <a:t>https://in.mathworks.com/help/images/ref/bwareaopen.html</a:t>
            </a:r>
            <a:endParaRPr lang="en-US" sz="2400" dirty="0" smtClean="0"/>
          </a:p>
          <a:p>
            <a:r>
              <a:rPr lang="en-IN" sz="2400" u="sng" dirty="0" smtClean="0">
                <a:hlinkClick r:id="rId7"/>
              </a:rPr>
              <a:t>http://www.labbookpages.co.uk/software/imgProc/otsuThreshold.html</a:t>
            </a:r>
            <a:endParaRPr lang="en-US" sz="2400" dirty="0" smtClean="0"/>
          </a:p>
          <a:p>
            <a:r>
              <a:rPr lang="en-IN" sz="2400" u="sng" dirty="0" smtClean="0">
                <a:hlinkClick r:id="rId8"/>
              </a:rPr>
              <a:t>https://www.youtube.com/watch?v=wcXu0Ku82Bw</a:t>
            </a:r>
            <a:endParaRPr lang="en-US" sz="2400" dirty="0" smtClean="0"/>
          </a:p>
          <a:p>
            <a:r>
              <a:rPr lang="en-IN" sz="2400" u="sng" dirty="0" smtClean="0">
                <a:hlinkClick r:id="rId9"/>
              </a:rPr>
              <a:t>https://in.mathworks.com/help/matlab/import_export/sending-email.html</a:t>
            </a:r>
            <a:endParaRPr lang="en-US" sz="2400" dirty="0" smtClean="0"/>
          </a:p>
          <a:p>
            <a:endParaRPr lang="en-US" sz="1800" dirty="0"/>
          </a:p>
        </p:txBody>
      </p:sp>
    </p:spTree>
    <p:extLst>
      <p:ext uri="{BB962C8B-B14F-4D97-AF65-F5344CB8AC3E}">
        <p14:creationId xmlns:p14="http://schemas.microsoft.com/office/powerpoint/2010/main" xmlns="" val="208973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3200"/>
              <a:buFont typeface="Calibri"/>
              <a:buNone/>
            </a:pPr>
            <a:r>
              <a:rPr lang="en-US" sz="3200" b="1" i="0" u="none" strike="noStrike" cap="none" dirty="0">
                <a:solidFill>
                  <a:srgbClr val="FF0000"/>
                </a:solidFill>
                <a:latin typeface="Calibri"/>
                <a:ea typeface="Calibri"/>
                <a:cs typeface="Calibri"/>
                <a:sym typeface="Calibri"/>
              </a:rPr>
              <a:t>Work Load Allocation</a:t>
            </a:r>
            <a:endParaRPr sz="3200" b="1" i="0" u="none" strike="noStrike" cap="none">
              <a:solidFill>
                <a:srgbClr val="FF0000"/>
              </a:solidFill>
              <a:latin typeface="Calibri"/>
              <a:ea typeface="Calibri"/>
              <a:cs typeface="Calibri"/>
              <a:sym typeface="Calibri"/>
            </a:endParaRPr>
          </a:p>
        </p:txBody>
      </p:sp>
      <p:graphicFrame>
        <p:nvGraphicFramePr>
          <p:cNvPr id="6" name="Content Placeholder 7"/>
          <p:cNvGraphicFramePr>
            <a:graphicFrameLocks noGrp="1"/>
          </p:cNvGraphicFramePr>
          <p:nvPr>
            <p:ph idx="1"/>
            <p:extLst>
              <p:ext uri="{D42A27DB-BD31-4B8C-83A1-F6EECF244321}">
                <p14:modId xmlns="" xmlns:p14="http://schemas.microsoft.com/office/powerpoint/2010/main" val="4265730447"/>
              </p:ext>
            </p:extLst>
          </p:nvPr>
        </p:nvGraphicFramePr>
        <p:xfrm>
          <a:off x="1352600" y="1417638"/>
          <a:ext cx="7272825" cy="3896850"/>
        </p:xfrm>
        <a:graphic>
          <a:graphicData uri="http://schemas.openxmlformats.org/drawingml/2006/table">
            <a:tbl>
              <a:tblPr firstRow="1" bandRow="1">
                <a:noFill/>
              </a:tblPr>
              <a:tblGrid>
                <a:gridCol w="1779025">
                  <a:extLst>
                    <a:ext uri="{9D8B030D-6E8A-4147-A177-3AD203B41FA5}">
                      <a16:colId xmlns:a16="http://schemas.microsoft.com/office/drawing/2014/main" xmlns="" val="20000"/>
                    </a:ext>
                  </a:extLst>
                </a:gridCol>
                <a:gridCol w="1256425">
                  <a:extLst>
                    <a:ext uri="{9D8B030D-6E8A-4147-A177-3AD203B41FA5}">
                      <a16:colId xmlns:a16="http://schemas.microsoft.com/office/drawing/2014/main" xmlns="" val="20001"/>
                    </a:ext>
                  </a:extLst>
                </a:gridCol>
                <a:gridCol w="1406650">
                  <a:extLst>
                    <a:ext uri="{9D8B030D-6E8A-4147-A177-3AD203B41FA5}">
                      <a16:colId xmlns:a16="http://schemas.microsoft.com/office/drawing/2014/main" xmlns="" val="20002"/>
                    </a:ext>
                  </a:extLst>
                </a:gridCol>
                <a:gridCol w="1480700">
                  <a:extLst>
                    <a:ext uri="{9D8B030D-6E8A-4147-A177-3AD203B41FA5}">
                      <a16:colId xmlns:a16="http://schemas.microsoft.com/office/drawing/2014/main" xmlns="" val="20003"/>
                    </a:ext>
                  </a:extLst>
                </a:gridCol>
                <a:gridCol w="1350025">
                  <a:extLst>
                    <a:ext uri="{9D8B030D-6E8A-4147-A177-3AD203B41FA5}">
                      <a16:colId xmlns:a16="http://schemas.microsoft.com/office/drawing/2014/main" xmlns="" val="20004"/>
                    </a:ext>
                  </a:extLst>
                </a:gridCol>
              </a:tblGrid>
              <a:tr h="581950">
                <a:tc>
                  <a:txBody>
                    <a:bodyPr/>
                    <a:lstStyle/>
                    <a:p>
                      <a:pPr marL="0" marR="0" lvl="0" indent="0" algn="l" rtl="0">
                        <a:spcBef>
                          <a:spcPts val="0"/>
                        </a:spcBef>
                        <a:spcAft>
                          <a:spcPts val="0"/>
                        </a:spcAft>
                        <a:buNone/>
                      </a:pPr>
                      <a:endParaRPr sz="1500" dirty="0"/>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400" b="1" dirty="0" smtClean="0">
                          <a:solidFill>
                            <a:schemeClr val="bg1"/>
                          </a:solidFill>
                        </a:rPr>
                        <a:t>AISHWARYA.B</a:t>
                      </a:r>
                      <a:endParaRPr sz="14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400" b="1" dirty="0" smtClean="0">
                          <a:solidFill>
                            <a:schemeClr val="bg1"/>
                          </a:solidFill>
                        </a:rPr>
                        <a:t>GAUTAM</a:t>
                      </a:r>
                      <a:r>
                        <a:rPr lang="en-US" sz="1400" b="1" baseline="0" dirty="0" smtClean="0">
                          <a:solidFill>
                            <a:schemeClr val="bg1"/>
                          </a:solidFill>
                        </a:rPr>
                        <a:t> </a:t>
                      </a:r>
                    </a:p>
                    <a:p>
                      <a:pPr marL="0" marR="0" lvl="0" indent="0" algn="ctr" rtl="0">
                        <a:spcBef>
                          <a:spcPts val="0"/>
                        </a:spcBef>
                        <a:spcAft>
                          <a:spcPts val="0"/>
                        </a:spcAft>
                        <a:buNone/>
                      </a:pPr>
                      <a:r>
                        <a:rPr lang="en-US" sz="1400" b="1" baseline="0" dirty="0" smtClean="0">
                          <a:solidFill>
                            <a:schemeClr val="bg1"/>
                          </a:solidFill>
                        </a:rPr>
                        <a:t>PRADYUMNA</a:t>
                      </a:r>
                      <a:endParaRPr lang="en-US" sz="14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400" b="1" dirty="0" smtClean="0">
                          <a:solidFill>
                            <a:schemeClr val="bg1"/>
                          </a:solidFill>
                        </a:rPr>
                        <a:t>MYTHRI</a:t>
                      </a:r>
                      <a:r>
                        <a:rPr lang="en-US" sz="1400" b="1" baseline="0" dirty="0" smtClean="0">
                          <a:solidFill>
                            <a:schemeClr val="bg1"/>
                          </a:solidFill>
                        </a:rPr>
                        <a:t> M</a:t>
                      </a:r>
                      <a:endParaRPr lang="en-US" sz="1400" b="1" dirty="0">
                        <a:solidFill>
                          <a:schemeClr val="bg1"/>
                        </a:solidFill>
                      </a:endParaRPr>
                    </a:p>
                  </a:txBody>
                  <a:tcPr marL="91450" marR="91450" marT="45725" marB="45725" anchor="ctr">
                    <a:solidFill>
                      <a:schemeClr val="tx2">
                        <a:lumMod val="60000"/>
                        <a:lumOff val="40000"/>
                      </a:schemeClr>
                    </a:solidFill>
                  </a:tcPr>
                </a:tc>
                <a:tc>
                  <a:txBody>
                    <a:bodyPr/>
                    <a:lstStyle/>
                    <a:p>
                      <a:pPr marL="0" marR="0" lvl="0" indent="0" algn="ctr" rtl="0">
                        <a:spcBef>
                          <a:spcPts val="0"/>
                        </a:spcBef>
                        <a:spcAft>
                          <a:spcPts val="0"/>
                        </a:spcAft>
                        <a:buNone/>
                      </a:pPr>
                      <a:r>
                        <a:rPr lang="en-US" sz="1400" b="1" dirty="0" smtClean="0">
                          <a:solidFill>
                            <a:schemeClr val="bg1"/>
                          </a:solidFill>
                        </a:rPr>
                        <a:t>KRISHNA</a:t>
                      </a:r>
                      <a:endParaRPr lang="en-US" sz="1400" b="1" dirty="0">
                        <a:solidFill>
                          <a:schemeClr val="bg1"/>
                        </a:solidFill>
                      </a:endParaRPr>
                    </a:p>
                  </a:txBody>
                  <a:tcPr marL="91450" marR="91450" marT="45725" marB="45725" anchor="ctr">
                    <a:solidFill>
                      <a:schemeClr val="tx2">
                        <a:lumMod val="60000"/>
                        <a:lumOff val="40000"/>
                      </a:schemeClr>
                    </a:solidFill>
                  </a:tcPr>
                </a:tc>
                <a:extLst>
                  <a:ext uri="{0D108BD9-81ED-4DB2-BD59-A6C34878D82A}">
                    <a16:rowId xmlns:a16="http://schemas.microsoft.com/office/drawing/2014/main" xmlns="" val="10000"/>
                  </a:ext>
                </a:extLst>
              </a:tr>
              <a:tr h="416500">
                <a:tc>
                  <a:txBody>
                    <a:bodyPr/>
                    <a:lstStyle/>
                    <a:p>
                      <a:pPr marL="0" marR="0" lvl="0" indent="0" algn="l" rtl="0">
                        <a:spcBef>
                          <a:spcPts val="0"/>
                        </a:spcBef>
                        <a:spcAft>
                          <a:spcPts val="0"/>
                        </a:spcAft>
                        <a:buNone/>
                      </a:pPr>
                      <a:r>
                        <a:rPr lang="en-US" sz="1500" b="1" dirty="0"/>
                        <a:t>Literature Survey</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extLst>
                  <a:ext uri="{0D108BD9-81ED-4DB2-BD59-A6C34878D82A}">
                    <a16:rowId xmlns:a16="http://schemas.microsoft.com/office/drawing/2014/main" xmlns="" val="10001"/>
                  </a:ext>
                </a:extLst>
              </a:tr>
              <a:tr h="416500">
                <a:tc>
                  <a:txBody>
                    <a:bodyPr/>
                    <a:lstStyle/>
                    <a:p>
                      <a:pPr marL="0" marR="0" lvl="0" indent="0" algn="l" rtl="0">
                        <a:spcBef>
                          <a:spcPts val="0"/>
                        </a:spcBef>
                        <a:spcAft>
                          <a:spcPts val="0"/>
                        </a:spcAft>
                        <a:buNone/>
                      </a:pPr>
                      <a:r>
                        <a:rPr lang="en-US" sz="1500" b="1" dirty="0"/>
                        <a:t>Documentation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extLst>
                  <a:ext uri="{0D108BD9-81ED-4DB2-BD59-A6C34878D82A}">
                    <a16:rowId xmlns:a16="http://schemas.microsoft.com/office/drawing/2014/main" xmlns="" val="10002"/>
                  </a:ext>
                </a:extLst>
              </a:tr>
              <a:tr h="616200">
                <a:tc>
                  <a:txBody>
                    <a:bodyPr/>
                    <a:lstStyle/>
                    <a:p>
                      <a:pPr marL="0" marR="0" lvl="0" indent="0" algn="l" rtl="0">
                        <a:spcBef>
                          <a:spcPts val="0"/>
                        </a:spcBef>
                        <a:spcAft>
                          <a:spcPts val="0"/>
                        </a:spcAft>
                        <a:buNone/>
                      </a:pPr>
                      <a:r>
                        <a:rPr lang="en-US" sz="1500" b="1" dirty="0"/>
                        <a:t>Requirements analysis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extLst>
                  <a:ext uri="{0D108BD9-81ED-4DB2-BD59-A6C34878D82A}">
                    <a16:rowId xmlns:a16="http://schemas.microsoft.com/office/drawing/2014/main" xmlns="" val="10003"/>
                  </a:ext>
                </a:extLst>
              </a:tr>
              <a:tr h="416500">
                <a:tc>
                  <a:txBody>
                    <a:bodyPr/>
                    <a:lstStyle/>
                    <a:p>
                      <a:pPr marL="0" marR="0" lvl="0" indent="0" algn="l" rtl="0">
                        <a:spcBef>
                          <a:spcPts val="0"/>
                        </a:spcBef>
                        <a:spcAft>
                          <a:spcPts val="0"/>
                        </a:spcAft>
                        <a:buNone/>
                      </a:pPr>
                      <a:r>
                        <a:rPr lang="en-US" sz="1500" b="1" dirty="0"/>
                        <a:t>Designing </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extLst>
                  <a:ext uri="{0D108BD9-81ED-4DB2-BD59-A6C34878D82A}">
                    <a16:rowId xmlns:a16="http://schemas.microsoft.com/office/drawing/2014/main" xmlns="" val="10004"/>
                  </a:ext>
                </a:extLst>
              </a:tr>
              <a:tr h="416500">
                <a:tc>
                  <a:txBody>
                    <a:bodyPr/>
                    <a:lstStyle/>
                    <a:p>
                      <a:pPr marL="0" marR="0" lvl="0" indent="0" algn="l" rtl="0">
                        <a:spcBef>
                          <a:spcPts val="0"/>
                        </a:spcBef>
                        <a:spcAft>
                          <a:spcPts val="0"/>
                        </a:spcAft>
                        <a:buNone/>
                      </a:pPr>
                      <a:r>
                        <a:rPr lang="en-US" sz="1500" b="1" dirty="0"/>
                        <a:t>Implementation</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kern="1200" dirty="0">
                        <a:solidFill>
                          <a:schemeClr val="tx1"/>
                        </a:solidFill>
                        <a:latin typeface="+mn-lt"/>
                        <a:ea typeface="+mn-ea"/>
                        <a:cs typeface="+mn-cs"/>
                      </a:endParaRPr>
                    </a:p>
                  </a:txBody>
                  <a:tcPr marL="91450" marR="91450" marT="45725" marB="45725" anchor="ctr">
                    <a:solidFill>
                      <a:schemeClr val="accent6">
                        <a:lumMod val="75000"/>
                      </a:schemeClr>
                    </a:solidFill>
                  </a:tcPr>
                </a:tc>
                <a:extLst>
                  <a:ext uri="{0D108BD9-81ED-4DB2-BD59-A6C34878D82A}">
                    <a16:rowId xmlns:a16="http://schemas.microsoft.com/office/drawing/2014/main" xmlns="" val="10005"/>
                  </a:ext>
                </a:extLst>
              </a:tr>
              <a:tr h="416500">
                <a:tc>
                  <a:txBody>
                    <a:bodyPr/>
                    <a:lstStyle/>
                    <a:p>
                      <a:pPr marL="0" marR="0" lvl="0" indent="0" algn="l" rtl="0">
                        <a:spcBef>
                          <a:spcPts val="0"/>
                        </a:spcBef>
                        <a:spcAft>
                          <a:spcPts val="0"/>
                        </a:spcAft>
                        <a:buNone/>
                      </a:pPr>
                      <a:r>
                        <a:rPr lang="en-US" sz="1500" b="1" dirty="0"/>
                        <a:t>Testing</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xmlns="" val="10006"/>
                  </a:ext>
                </a:extLst>
              </a:tr>
              <a:tr h="616200">
                <a:tc>
                  <a:txBody>
                    <a:bodyPr/>
                    <a:lstStyle/>
                    <a:p>
                      <a:pPr marL="0" marR="0" lvl="0" indent="0" algn="l" rtl="0">
                        <a:spcBef>
                          <a:spcPts val="0"/>
                        </a:spcBef>
                        <a:spcAft>
                          <a:spcPts val="0"/>
                        </a:spcAft>
                        <a:buNone/>
                      </a:pPr>
                      <a:r>
                        <a:rPr lang="en-US" sz="1500" b="1" dirty="0"/>
                        <a:t>Performance Analysis</a:t>
                      </a:r>
                      <a:endParaRPr sz="1500" b="1" dirty="0"/>
                    </a:p>
                  </a:txBody>
                  <a:tcPr marL="91450" marR="91450" marT="45725" marB="45725" anchor="ctr">
                    <a:solidFill>
                      <a:schemeClr val="tx2">
                        <a:lumMod val="20000"/>
                        <a:lumOff val="8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60000"/>
                        <a:lumOff val="40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tc>
                  <a:txBody>
                    <a:bodyPr/>
                    <a:lstStyle/>
                    <a:p>
                      <a:pPr marL="0" marR="0" lvl="0" indent="0" algn="l" rtl="0">
                        <a:spcBef>
                          <a:spcPts val="0"/>
                        </a:spcBef>
                        <a:spcAft>
                          <a:spcPts val="0"/>
                        </a:spcAft>
                        <a:buNone/>
                      </a:pPr>
                      <a:endParaRPr sz="1500" dirty="0"/>
                    </a:p>
                  </a:txBody>
                  <a:tcPr marL="91450" marR="91450" marT="45725" marB="45725" anchor="ctr">
                    <a:solidFill>
                      <a:schemeClr val="accent6">
                        <a:lumMod val="7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 xmlns:p14="http://schemas.microsoft.com/office/powerpoint/2010/main" val="3059550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altLang="en-US" sz="3200" b="1" dirty="0" smtClean="0">
                <a:solidFill>
                  <a:srgbClr val="FF0000"/>
                </a:solidFill>
              </a:rPr>
              <a:t>Team Experience</a:t>
            </a:r>
            <a:endParaRPr lang="en-US" altLang="en-US" sz="3200" b="1" dirty="0">
              <a:solidFill>
                <a:srgbClr val="FF0000"/>
              </a:solidFill>
            </a:endParaRPr>
          </a:p>
        </p:txBody>
      </p:sp>
      <p:sp>
        <p:nvSpPr>
          <p:cNvPr id="3" name="Content Placeholder 2"/>
          <p:cNvSpPr>
            <a:spLocks noGrp="1"/>
          </p:cNvSpPr>
          <p:nvPr>
            <p:ph idx="1"/>
          </p:nvPr>
        </p:nvSpPr>
        <p:spPr>
          <a:xfrm>
            <a:off x="495300" y="908721"/>
            <a:ext cx="8915400" cy="5217448"/>
          </a:xfrm>
        </p:spPr>
        <p:txBody>
          <a:bodyPr/>
          <a:lstStyle/>
          <a:p>
            <a:pPr lvl="0" algn="just"/>
            <a:r>
              <a:rPr lang="en-IN" dirty="0" smtClean="0"/>
              <a:t>It was very challenging since we had taken up something new which none of our team mates were aware of.</a:t>
            </a:r>
            <a:endParaRPr lang="en-US" dirty="0" smtClean="0"/>
          </a:p>
          <a:p>
            <a:pPr lvl="0" algn="just"/>
            <a:r>
              <a:rPr lang="en-IN" dirty="0" smtClean="0"/>
              <a:t>Got more awareness about real time applications and the procedures to do something regarding them.</a:t>
            </a:r>
            <a:endParaRPr lang="en-US" dirty="0" smtClean="0"/>
          </a:p>
          <a:p>
            <a:pPr lvl="0" algn="just"/>
            <a:r>
              <a:rPr lang="en-IN" dirty="0" smtClean="0"/>
              <a:t>Learnt in depth coding for a real time applications.</a:t>
            </a:r>
            <a:endParaRPr lang="en-US" dirty="0" smtClean="0"/>
          </a:p>
          <a:p>
            <a:pPr lvl="0" algn="just"/>
            <a:r>
              <a:rPr lang="en-IN" dirty="0" smtClean="0"/>
              <a:t>Our mentor served as a backbone for our project and always supported us.</a:t>
            </a:r>
            <a:endParaRPr lang="en-US" dirty="0" smtClean="0"/>
          </a:p>
          <a:p>
            <a:pPr>
              <a:buNone/>
            </a:pPr>
            <a:endParaRPr lang="en-US" sz="2800" dirty="0"/>
          </a:p>
        </p:txBody>
      </p:sp>
    </p:spTree>
    <p:extLst>
      <p:ext uri="{BB962C8B-B14F-4D97-AF65-F5344CB8AC3E}">
        <p14:creationId xmlns="" xmlns:p14="http://schemas.microsoft.com/office/powerpoint/2010/main" val="2068760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562074"/>
          </a:xfrm>
        </p:spPr>
        <p:txBody>
          <a:bodyPr/>
          <a:lstStyle/>
          <a:p>
            <a:r>
              <a:rPr lang="en-US" sz="3200" b="1" dirty="0" smtClean="0">
                <a:solidFill>
                  <a:srgbClr val="FF0000"/>
                </a:solidFill>
              </a:rPr>
              <a:t>Introduction</a:t>
            </a:r>
            <a:endParaRPr lang="en-US" sz="3200" b="1" dirty="0">
              <a:solidFill>
                <a:srgbClr val="FF0000"/>
              </a:solidFill>
            </a:endParaRPr>
          </a:p>
        </p:txBody>
      </p:sp>
      <p:sp>
        <p:nvSpPr>
          <p:cNvPr id="3" name="Content Placeholder 2"/>
          <p:cNvSpPr>
            <a:spLocks noGrp="1"/>
          </p:cNvSpPr>
          <p:nvPr>
            <p:ph idx="1"/>
          </p:nvPr>
        </p:nvSpPr>
        <p:spPr>
          <a:xfrm>
            <a:off x="495300" y="836713"/>
            <a:ext cx="8915400" cy="5289456"/>
          </a:xfrm>
        </p:spPr>
        <p:txBody>
          <a:bodyPr/>
          <a:lstStyle/>
          <a:p>
            <a:pPr>
              <a:buNone/>
            </a:pPr>
            <a:endParaRPr lang="en-US" sz="2800" dirty="0" smtClean="0"/>
          </a:p>
          <a:p>
            <a:pPr>
              <a:buNone/>
            </a:pPr>
            <a:endParaRPr lang="en-US" sz="2800" dirty="0" smtClean="0"/>
          </a:p>
          <a:p>
            <a:pPr algn="just"/>
            <a:r>
              <a:rPr lang="en-US" sz="2800" dirty="0" smtClean="0"/>
              <a:t>Smoking detection project is undertaken to eliminate  health hazards to general public through passive smoking by discouraging smoking in public place by identifying and penalizing the smoker using gesture recognition algorithm.</a:t>
            </a:r>
          </a:p>
          <a:p>
            <a:pPr>
              <a:buNone/>
            </a:pPr>
            <a:endParaRPr lang="en-US" sz="2800" dirty="0"/>
          </a:p>
        </p:txBody>
      </p:sp>
    </p:spTree>
    <p:extLst>
      <p:ext uri="{BB962C8B-B14F-4D97-AF65-F5344CB8AC3E}">
        <p14:creationId xmlns:p14="http://schemas.microsoft.com/office/powerpoint/2010/main" xmlns="" val="827421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64" y="274638"/>
            <a:ext cx="9777536" cy="778098"/>
          </a:xfrm>
        </p:spPr>
        <p:txBody>
          <a:bodyPr/>
          <a:lstStyle/>
          <a:p>
            <a:r>
              <a:rPr lang="en-US" altLang="en-US" sz="3200" b="1" dirty="0">
                <a:solidFill>
                  <a:srgbClr val="FF0000"/>
                </a:solidFill>
              </a:rPr>
              <a:t>Report Writing and Uploading Product video on YouTube</a:t>
            </a:r>
          </a:p>
        </p:txBody>
      </p:sp>
      <p:sp>
        <p:nvSpPr>
          <p:cNvPr id="3" name="Content Placeholder 2"/>
          <p:cNvSpPr>
            <a:spLocks noGrp="1"/>
          </p:cNvSpPr>
          <p:nvPr>
            <p:ph idx="1"/>
          </p:nvPr>
        </p:nvSpPr>
        <p:spPr>
          <a:xfrm>
            <a:off x="495300" y="1052736"/>
            <a:ext cx="9282236" cy="5073433"/>
          </a:xfrm>
        </p:spPr>
        <p:txBody>
          <a:bodyPr/>
          <a:lstStyle/>
          <a:p>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066800" y="2590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b="1" dirty="0">
                <a:solidFill>
                  <a:srgbClr val="FF0000"/>
                </a:solidFill>
              </a:rPr>
              <a:t>Thank You </a:t>
            </a:r>
          </a:p>
        </p:txBody>
      </p:sp>
    </p:spTree>
    <p:extLst>
      <p:ext uri="{BB962C8B-B14F-4D97-AF65-F5344CB8AC3E}">
        <p14:creationId xmlns:p14="http://schemas.microsoft.com/office/powerpoint/2010/main" xmlns="" val="783102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Motivation (</a:t>
            </a:r>
            <a:r>
              <a:rPr lang="en-US" altLang="en-US" sz="3200" b="1" dirty="0">
                <a:solidFill>
                  <a:srgbClr val="FF0000"/>
                </a:solidFill>
              </a:rPr>
              <a:t>Project Concept and its relevance)</a:t>
            </a:r>
          </a:p>
        </p:txBody>
      </p:sp>
      <p:sp>
        <p:nvSpPr>
          <p:cNvPr id="3" name="Content Placeholder 2"/>
          <p:cNvSpPr>
            <a:spLocks noGrp="1"/>
          </p:cNvSpPr>
          <p:nvPr>
            <p:ph idx="1"/>
          </p:nvPr>
        </p:nvSpPr>
        <p:spPr>
          <a:xfrm>
            <a:off x="495300" y="980729"/>
            <a:ext cx="8915400" cy="5145440"/>
          </a:xfrm>
        </p:spPr>
        <p:txBody>
          <a:bodyPr/>
          <a:lstStyle/>
          <a:p>
            <a:pPr algn="just"/>
            <a:r>
              <a:rPr lang="en-US" sz="3600" dirty="0" smtClean="0"/>
              <a:t>2555 Indians are dying everyday because of tobacco related cancer.</a:t>
            </a:r>
          </a:p>
          <a:p>
            <a:pPr algn="just"/>
            <a:r>
              <a:rPr lang="en-US" sz="3600" dirty="0" smtClean="0"/>
              <a:t>Apart from this, almost twice the number of people are affected by passive smoking related ill health.</a:t>
            </a:r>
          </a:p>
          <a:p>
            <a:pPr algn="just"/>
            <a:r>
              <a:rPr lang="en-US" sz="3600" dirty="0" smtClean="0"/>
              <a:t>Tobacco is mainly consumed by “Smoking”.</a:t>
            </a:r>
          </a:p>
          <a:p>
            <a:pPr marL="0" indent="0">
              <a:buNone/>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smtClean="0">
                <a:solidFill>
                  <a:srgbClr val="FF0000"/>
                </a:solidFill>
              </a:rPr>
              <a:t>Motivation (</a:t>
            </a:r>
            <a:r>
              <a:rPr lang="en-US" altLang="en-US" sz="3200" b="1" dirty="0">
                <a:solidFill>
                  <a:srgbClr val="FF0000"/>
                </a:solidFill>
              </a:rPr>
              <a:t>Project Concept and its relevance)</a:t>
            </a:r>
          </a:p>
        </p:txBody>
      </p:sp>
      <p:sp>
        <p:nvSpPr>
          <p:cNvPr id="3" name="Content Placeholder 2"/>
          <p:cNvSpPr>
            <a:spLocks noGrp="1"/>
          </p:cNvSpPr>
          <p:nvPr>
            <p:ph idx="1"/>
          </p:nvPr>
        </p:nvSpPr>
        <p:spPr>
          <a:xfrm>
            <a:off x="495300" y="980729"/>
            <a:ext cx="8915400" cy="5145440"/>
          </a:xfrm>
        </p:spPr>
        <p:txBody>
          <a:bodyPr/>
          <a:lstStyle/>
          <a:p>
            <a:pPr>
              <a:buNone/>
            </a:pPr>
            <a:r>
              <a:rPr lang="en-US" sz="2400" dirty="0" smtClean="0"/>
              <a:t>Steps taken by government to eliminate or discourage smoking:</a:t>
            </a:r>
          </a:p>
          <a:p>
            <a:pPr marL="514350" indent="-514350" algn="just"/>
            <a:r>
              <a:rPr lang="en-US" sz="2400" dirty="0" smtClean="0"/>
              <a:t>High taxes on tobacco products- cigarette, </a:t>
            </a:r>
            <a:r>
              <a:rPr lang="en-US" sz="2400" dirty="0" err="1" smtClean="0"/>
              <a:t>beedi</a:t>
            </a:r>
            <a:r>
              <a:rPr lang="en-US" sz="2400" dirty="0" smtClean="0"/>
              <a:t>, cigar etc..</a:t>
            </a:r>
          </a:p>
          <a:p>
            <a:pPr marL="514350" indent="-514350" algn="just"/>
            <a:r>
              <a:rPr lang="en-US" sz="2400" dirty="0" smtClean="0"/>
              <a:t>Statutory warning on tobacco products regarding its ill effects.</a:t>
            </a:r>
          </a:p>
          <a:p>
            <a:pPr marL="514350" indent="-514350" algn="just"/>
            <a:r>
              <a:rPr lang="en-US" sz="2400" dirty="0" smtClean="0"/>
              <a:t>Awareness campaigns in public media(Newspaper, advertisements, hoardings).</a:t>
            </a:r>
          </a:p>
          <a:p>
            <a:pPr marL="514350" indent="-514350" algn="just"/>
            <a:r>
              <a:rPr lang="en-US" sz="2400" dirty="0" smtClean="0"/>
              <a:t>Caution/warning in films and televisions whenever smoking scenes are depicted. </a:t>
            </a:r>
          </a:p>
          <a:p>
            <a:pPr marL="514350" indent="-514350" algn="just"/>
            <a:r>
              <a:rPr lang="en-US" sz="2400" dirty="0" smtClean="0"/>
              <a:t>Banning  of “smoking in public places”.</a:t>
            </a:r>
          </a:p>
          <a:p>
            <a:pPr marL="0" indent="0">
              <a:buNone/>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sz="3600" b="1" dirty="0" smtClean="0">
                <a:solidFill>
                  <a:srgbClr val="FF0000"/>
                </a:solidFill>
              </a:rPr>
              <a:t>Title</a:t>
            </a:r>
            <a:endParaRPr lang="en-US" altLang="en-US" sz="3600" b="1" dirty="0">
              <a:solidFill>
                <a:srgbClr val="FF0000"/>
              </a:solidFill>
            </a:endParaRPr>
          </a:p>
        </p:txBody>
      </p:sp>
      <p:sp>
        <p:nvSpPr>
          <p:cNvPr id="3" name="Content Placeholder 2"/>
          <p:cNvSpPr>
            <a:spLocks noGrp="1"/>
          </p:cNvSpPr>
          <p:nvPr>
            <p:ph idx="1"/>
          </p:nvPr>
        </p:nvSpPr>
        <p:spPr>
          <a:xfrm>
            <a:off x="495300" y="1124745"/>
            <a:ext cx="8915400" cy="5001424"/>
          </a:xfrm>
        </p:spPr>
        <p:txBody>
          <a:bodyPr/>
          <a:lstStyle/>
          <a:p>
            <a:pPr marL="0" lvl="1" indent="0">
              <a:buNone/>
            </a:pPr>
            <a:endParaRPr lang="en-US" altLang="en-US" dirty="0" smtClean="0"/>
          </a:p>
          <a:p>
            <a:pPr marL="0" lvl="1" indent="0">
              <a:buNone/>
            </a:pPr>
            <a:endParaRPr lang="en-US" altLang="en-US" dirty="0" smtClean="0"/>
          </a:p>
          <a:p>
            <a:pPr marL="0" lvl="1" indent="0">
              <a:buNone/>
            </a:pPr>
            <a:endParaRPr lang="en-US" altLang="en-US" dirty="0" smtClean="0"/>
          </a:p>
          <a:p>
            <a:pPr marL="0" lvl="1" indent="0" algn="just">
              <a:buNone/>
            </a:pPr>
            <a:r>
              <a:rPr lang="en-US" altLang="en-US" b="1" dirty="0" smtClean="0"/>
              <a:t>Design and Development of Smoking  Detection System</a:t>
            </a:r>
            <a:endParaRPr lang="en-US"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rPr>
              <a:t>Aim</a:t>
            </a:r>
            <a:endParaRPr lang="en-US" sz="4000" dirty="0"/>
          </a:p>
        </p:txBody>
      </p:sp>
      <p:sp>
        <p:nvSpPr>
          <p:cNvPr id="3" name="Content Placeholder 2"/>
          <p:cNvSpPr>
            <a:spLocks noGrp="1"/>
          </p:cNvSpPr>
          <p:nvPr>
            <p:ph idx="1"/>
          </p:nvPr>
        </p:nvSpPr>
        <p:spPr/>
        <p:txBody>
          <a:bodyPr/>
          <a:lstStyle/>
          <a:p>
            <a:r>
              <a:rPr lang="en-US" dirty="0" smtClean="0"/>
              <a:t>To design a system that detects smoking at public places.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SRU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MSRUAS</Template>
  <TotalTime>795</TotalTime>
  <Words>1216</Words>
  <Application>Microsoft Office PowerPoint</Application>
  <PresentationFormat>A4 Paper (210x297 mm)</PresentationFormat>
  <Paragraphs>245</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MSRUAS</vt:lpstr>
      <vt:lpstr>Final Project Presentation   SMOKING DETECTION SYSTEM   Programme : B.Tech in CSE</vt:lpstr>
      <vt:lpstr>Slide 2</vt:lpstr>
      <vt:lpstr>Slide 3</vt:lpstr>
      <vt:lpstr>Outline</vt:lpstr>
      <vt:lpstr>Introduction</vt:lpstr>
      <vt:lpstr>Motivation (Project Concept and its relevance)</vt:lpstr>
      <vt:lpstr>Motivation (Project Concept and its relevance)</vt:lpstr>
      <vt:lpstr>Title</vt:lpstr>
      <vt:lpstr>Aim</vt:lpstr>
      <vt:lpstr>Objectives</vt:lpstr>
      <vt:lpstr>Methods and Methodologies</vt:lpstr>
      <vt:lpstr>Literature Survey</vt:lpstr>
      <vt:lpstr>Methods and Methodology</vt:lpstr>
      <vt:lpstr>FUNCTIONAL REQUIREMENTS   </vt:lpstr>
      <vt:lpstr> SYSTEM REQUIREMENTS</vt:lpstr>
      <vt:lpstr> NON FUNCTIONAL REQUIREMENTS</vt:lpstr>
      <vt:lpstr>SOFTWARE AND HARDWARE REQUIREMENTS </vt:lpstr>
      <vt:lpstr>  SOFTWARE REQUIREMENT</vt:lpstr>
      <vt:lpstr>  SOFTWARE REQUIREMENT</vt:lpstr>
      <vt:lpstr>Methods and Methodology </vt:lpstr>
      <vt:lpstr>Block Diagram</vt:lpstr>
      <vt:lpstr>Flowchart</vt:lpstr>
      <vt:lpstr> Data Flow Diagram- Level 0</vt:lpstr>
      <vt:lpstr>Data Flow Diagram- Level 1</vt:lpstr>
      <vt:lpstr>Data Flow Diagram- Level 2</vt:lpstr>
      <vt:lpstr> Implementation</vt:lpstr>
      <vt:lpstr>IMPLEMENTATION  Code for Processing the image     </vt:lpstr>
      <vt:lpstr>IMPLEMENTATION Code for Filtering the image</vt:lpstr>
      <vt:lpstr>IMPLEMENTATION calculating roundness</vt:lpstr>
      <vt:lpstr>IMPLEMENTATION calculating roundness</vt:lpstr>
      <vt:lpstr>IMPLEMENTATION Code for SMTP Connection</vt:lpstr>
      <vt:lpstr>IMPLEMENTATION General Format of EMAIL Sending</vt:lpstr>
      <vt:lpstr>IMPLEMENTATION Code for sending an EMAIL</vt:lpstr>
      <vt:lpstr>Testing  Test case – 1 Smoking Gesture recognized where a person is holding cigar in his hand.  </vt:lpstr>
      <vt:lpstr>Test case -2 Gesture recognized without the presence of the object cigar  </vt:lpstr>
      <vt:lpstr>Test case -3 smoking gesture was not recognized as a person was doing some random coughing gesture.</vt:lpstr>
      <vt:lpstr>Test case -4  Smoking Gesture recognized where a person is holding cigar in his hand.</vt:lpstr>
      <vt:lpstr>RESULTS Interface obtained on execution</vt:lpstr>
      <vt:lpstr>RESULTS</vt:lpstr>
      <vt:lpstr>RESULTS Message displayed as mail sent and suspecious activity detected.</vt:lpstr>
      <vt:lpstr>RESULTS Mail received on execution</vt:lpstr>
      <vt:lpstr>RESULTS View of Database</vt:lpstr>
      <vt:lpstr>OUTCOME</vt:lpstr>
      <vt:lpstr>Project Costing</vt:lpstr>
      <vt:lpstr>Conclusions</vt:lpstr>
      <vt:lpstr>References</vt:lpstr>
      <vt:lpstr>References</vt:lpstr>
      <vt:lpstr>Work Load Allocation</vt:lpstr>
      <vt:lpstr>Team Experience</vt:lpstr>
      <vt:lpstr>Report Writing and Uploading Product video on YouTube</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University Management System (UMS) for Student Registration</dc:title>
  <dc:creator>anil</dc:creator>
  <cp:lastModifiedBy>GAUTAM PRADYUMA V</cp:lastModifiedBy>
  <cp:revision>132</cp:revision>
  <dcterms:created xsi:type="dcterms:W3CDTF">2014-08-25T06:42:46Z</dcterms:created>
  <dcterms:modified xsi:type="dcterms:W3CDTF">2019-05-07T09:58:34Z</dcterms:modified>
</cp:coreProperties>
</file>