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589936" y="3318003"/>
            <a:ext cx="11120284"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Krishna D. Samarth</a:t>
            </a:r>
          </a:p>
          <a:p>
            <a:r>
              <a:rPr lang="en-US" sz="2000" b="1" dirty="0">
                <a:solidFill>
                  <a:schemeClr val="accent1">
                    <a:lumMod val="75000"/>
                  </a:schemeClr>
                </a:solidFill>
                <a:latin typeface="Arial"/>
                <a:cs typeface="Arial"/>
              </a:rPr>
              <a:t>College Name &amp; Department : BE in Industrial Interest of Things (IIOT) at Prof. Ram </a:t>
            </a:r>
            <a:r>
              <a:rPr lang="en-US" sz="2000" b="1" dirty="0" err="1">
                <a:solidFill>
                  <a:schemeClr val="accent1">
                    <a:lumMod val="75000"/>
                  </a:schemeClr>
                </a:solidFill>
                <a:latin typeface="Arial"/>
                <a:cs typeface="Arial"/>
              </a:rPr>
              <a:t>Meghe</a:t>
            </a:r>
            <a:r>
              <a:rPr lang="en-US" sz="2000" b="1" dirty="0">
                <a:solidFill>
                  <a:schemeClr val="accent1">
                    <a:lumMod val="75000"/>
                  </a:schemeClr>
                </a:solidFill>
                <a:latin typeface="Arial"/>
                <a:cs typeface="Arial"/>
              </a:rPr>
              <a:t> Institute of Technology &amp; Research, </a:t>
            </a:r>
            <a:r>
              <a:rPr lang="en-US" sz="2000" b="1" dirty="0" err="1">
                <a:solidFill>
                  <a:schemeClr val="accent1">
                    <a:lumMod val="75000"/>
                  </a:schemeClr>
                </a:solidFill>
                <a:latin typeface="Arial"/>
                <a:cs typeface="Arial"/>
              </a:rPr>
              <a:t>Badnera</a:t>
            </a:r>
            <a:r>
              <a:rPr lang="en-US" sz="2000" b="1" dirty="0">
                <a:solidFill>
                  <a:schemeClr val="accent1">
                    <a:lumMod val="75000"/>
                  </a:schemeClr>
                </a:solidFill>
                <a:latin typeface="Arial"/>
                <a:cs typeface="Arial"/>
              </a:rPr>
              <a:t> Amravati</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https://github.com/Krishnasamarth/Secure-Data-Hiding-in-Images-Using-Steganography.git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A053E432-7303-ACCA-76C8-DD4734ED66D5}"/>
              </a:ext>
            </a:extLst>
          </p:cNvPr>
          <p:cNvSpPr>
            <a:spLocks noGrp="1" noChangeArrowheads="1"/>
          </p:cNvSpPr>
          <p:nvPr>
            <p:ph idx="1"/>
          </p:nvPr>
        </p:nvSpPr>
        <p:spPr bwMode="auto">
          <a:xfrm>
            <a:off x="433708" y="1374955"/>
            <a:ext cx="1102961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Video Steganography</a:t>
            </a:r>
            <a:r>
              <a:rPr kumimoji="0" lang="en-US" altLang="en-US" sz="2000" b="0" i="0" u="none" strike="noStrike" cap="none" normalizeH="0" baseline="0" dirty="0">
                <a:ln>
                  <a:noFill/>
                </a:ln>
                <a:solidFill>
                  <a:schemeClr val="tx1"/>
                </a:solidFill>
                <a:effectLst/>
                <a:latin typeface="Arial" panose="020B0604020202020204" pitchFamily="34" charset="0"/>
              </a:rPr>
              <a:t> – Extend the concept to hide data in video frames for increased capacity and security.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AI-Based Detection Prevention</a:t>
            </a:r>
            <a:r>
              <a:rPr kumimoji="0" lang="en-US" altLang="en-US" sz="2000" b="0" i="0" u="none" strike="noStrike" cap="none" normalizeH="0" baseline="0" dirty="0">
                <a:ln>
                  <a:noFill/>
                </a:ln>
                <a:solidFill>
                  <a:schemeClr val="tx1"/>
                </a:solidFill>
                <a:effectLst/>
                <a:latin typeface="Arial" panose="020B0604020202020204" pitchFamily="34" charset="0"/>
              </a:rPr>
              <a:t> – Implement AI to analyze images and ensure hidden data is undetectable by steganalysis tools.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Cloud-Based Implementation</a:t>
            </a:r>
            <a:r>
              <a:rPr kumimoji="0" lang="en-US" altLang="en-US" sz="2000" b="0" i="0" u="none" strike="noStrike" cap="none" normalizeH="0" baseline="0" dirty="0">
                <a:ln>
                  <a:noFill/>
                </a:ln>
                <a:solidFill>
                  <a:schemeClr val="tx1"/>
                </a:solidFill>
                <a:effectLst/>
                <a:latin typeface="Arial" panose="020B0604020202020204" pitchFamily="34" charset="0"/>
              </a:rPr>
              <a:t> – Develop an online tool or API for secure data hiding and retrieval.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Increased Embedding Capacity</a:t>
            </a:r>
            <a:r>
              <a:rPr kumimoji="0" lang="en-US" altLang="en-US" sz="2000" b="0" i="0" u="none" strike="noStrike" cap="none" normalizeH="0" baseline="0" dirty="0">
                <a:ln>
                  <a:noFill/>
                </a:ln>
                <a:solidFill>
                  <a:schemeClr val="tx1"/>
                </a:solidFill>
                <a:effectLst/>
                <a:latin typeface="Arial" panose="020B0604020202020204" pitchFamily="34" charset="0"/>
              </a:rPr>
              <a:t> – Optimize the algorithm to store larger amounts of data within images while maintaining quality.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Real-Time Steganography</a:t>
            </a:r>
            <a:r>
              <a:rPr kumimoji="0" lang="en-US" altLang="en-US" sz="2000" b="0" i="0" u="none" strike="noStrike" cap="none" normalizeH="0" baseline="0" dirty="0">
                <a:ln>
                  <a:noFill/>
                </a:ln>
                <a:solidFill>
                  <a:schemeClr val="tx1"/>
                </a:solidFill>
                <a:effectLst/>
                <a:latin typeface="Arial" panose="020B0604020202020204" pitchFamily="34" charset="0"/>
              </a:rPr>
              <a:t> – Improve processing speed to enable real-time hiding and extraction of data.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Multi-Layered Encryption</a:t>
            </a:r>
            <a:r>
              <a:rPr kumimoji="0" lang="en-US" altLang="en-US" sz="2000" b="0" i="0" u="none" strike="noStrike" cap="none" normalizeH="0" baseline="0" dirty="0">
                <a:ln>
                  <a:noFill/>
                </a:ln>
                <a:solidFill>
                  <a:schemeClr val="tx1"/>
                </a:solidFill>
                <a:effectLst/>
                <a:latin typeface="Arial" panose="020B0604020202020204" pitchFamily="34" charset="0"/>
              </a:rPr>
              <a:t> – Enhance security by incorporating multiple encryption techniques before embedding. </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158405" cy="4673324"/>
          </a:xfrm>
        </p:spPr>
        <p:txBody>
          <a:bodyPr>
            <a:normAutofit/>
          </a:bodyPr>
          <a:lstStyle/>
          <a:p>
            <a:pPr marL="0" indent="0" algn="just">
              <a:buNone/>
            </a:pPr>
            <a:r>
              <a:rPr lang="en-US" sz="2000" dirty="0">
                <a:latin typeface="Arial" panose="020B0604020202020204" pitchFamily="34" charset="0"/>
                <a:cs typeface="Arial" panose="020B0604020202020204" pitchFamily="34" charset="0"/>
              </a:rPr>
              <a:t>With the increasing need for secure communication, traditional encryption methods are often susceptible to detection and attacks. Steganography provides a way to hide data within images, making it less likely to be intercepted. This project focuses on implementing a secure method for embedding and extracting confidential data within images while ensuring minimal distortion and maximum security.</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AC40C063-A91E-B775-7D15-F0072E08F1A3}"/>
              </a:ext>
            </a:extLst>
          </p:cNvPr>
          <p:cNvSpPr>
            <a:spLocks noGrp="1" noChangeArrowheads="1"/>
          </p:cNvSpPr>
          <p:nvPr>
            <p:ph idx="1"/>
          </p:nvPr>
        </p:nvSpPr>
        <p:spPr bwMode="auto">
          <a:xfrm>
            <a:off x="413499" y="1536174"/>
            <a:ext cx="1136500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Programming Language:</a:t>
            </a:r>
            <a:r>
              <a:rPr kumimoji="0" lang="en-US" altLang="en-US" sz="20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Libraries/Modules: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OpenCV (for image processing)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NumPy (for handling arrays and pixel manipulation)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Matplotlib (for visualization)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Pillow (for image handling)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Cryptography (for encryption before embedding) </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Platform:</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VS Code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GitHub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EE9880B0-3E17-2297-FBB0-A53DD1007E98}"/>
              </a:ext>
            </a:extLst>
          </p:cNvPr>
          <p:cNvSpPr>
            <a:spLocks noGrp="1" noChangeArrowheads="1"/>
          </p:cNvSpPr>
          <p:nvPr>
            <p:ph idx="1"/>
          </p:nvPr>
        </p:nvSpPr>
        <p:spPr bwMode="auto">
          <a:xfrm>
            <a:off x="433162" y="1379093"/>
            <a:ext cx="1132567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Enhanced Security</a:t>
            </a:r>
            <a:r>
              <a:rPr kumimoji="0" lang="en-US" altLang="en-US" sz="2000" b="0" i="0" u="none" strike="noStrike" cap="none" normalizeH="0" baseline="0" dirty="0">
                <a:ln>
                  <a:noFill/>
                </a:ln>
                <a:solidFill>
                  <a:schemeClr val="tx1"/>
                </a:solidFill>
                <a:effectLst/>
                <a:latin typeface="Arial" panose="020B0604020202020204" pitchFamily="34" charset="0"/>
              </a:rPr>
              <a:t> – The project combines encryption with steganography, making data extraction highly secure.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Minimal Distortion</a:t>
            </a:r>
            <a:r>
              <a:rPr kumimoji="0" lang="en-US" altLang="en-US" sz="2000" b="0" i="0" u="none" strike="noStrike" cap="none" normalizeH="0" baseline="0" dirty="0">
                <a:ln>
                  <a:noFill/>
                </a:ln>
                <a:solidFill>
                  <a:schemeClr val="tx1"/>
                </a:solidFill>
                <a:effectLst/>
                <a:latin typeface="Arial" panose="020B0604020202020204" pitchFamily="34" charset="0"/>
              </a:rPr>
              <a:t> – Ensures that the modified image appears nearly identical to the original, reducing detection risks.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Robust Extraction</a:t>
            </a:r>
            <a:r>
              <a:rPr kumimoji="0" lang="en-US" altLang="en-US" sz="2000" b="0" i="0" u="none" strike="noStrike" cap="none" normalizeH="0" baseline="0" dirty="0">
                <a:ln>
                  <a:noFill/>
                </a:ln>
                <a:solidFill>
                  <a:schemeClr val="tx1"/>
                </a:solidFill>
                <a:effectLst/>
                <a:latin typeface="Arial" panose="020B0604020202020204" pitchFamily="34" charset="0"/>
              </a:rPr>
              <a:t> – The hidden data can be reliably retrieved without significant loss.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Customizable Encryption</a:t>
            </a:r>
            <a:r>
              <a:rPr kumimoji="0" lang="en-US" altLang="en-US" sz="2000" b="0" i="0" u="none" strike="noStrike" cap="none" normalizeH="0" baseline="0" dirty="0">
                <a:ln>
                  <a:noFill/>
                </a:ln>
                <a:solidFill>
                  <a:schemeClr val="tx1"/>
                </a:solidFill>
                <a:effectLst/>
                <a:latin typeface="Arial" panose="020B0604020202020204" pitchFamily="34" charset="0"/>
              </a:rPr>
              <a:t> – Supports different encryption algorithms for added security.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000" b="0" i="0" u="none" strike="noStrike" cap="none" normalizeH="0" baseline="0" dirty="0">
                <a:ln>
                  <a:noFill/>
                </a:ln>
                <a:solidFill>
                  <a:schemeClr val="tx1"/>
                </a:solidFill>
                <a:effectLst/>
                <a:latin typeface="Arial" panose="020B0604020202020204" pitchFamily="34" charset="0"/>
              </a:rPr>
              <a:t> – If you have a GUI, it makes the tool accessible for non-technical users.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Multi-Format Support</a:t>
            </a:r>
            <a:r>
              <a:rPr kumimoji="0" lang="en-US" altLang="en-US" sz="2000" b="0" i="0" u="none" strike="noStrike" cap="none" normalizeH="0" baseline="0" dirty="0">
                <a:ln>
                  <a:noFill/>
                </a:ln>
                <a:solidFill>
                  <a:schemeClr val="tx1"/>
                </a:solidFill>
                <a:effectLst/>
                <a:latin typeface="Arial" panose="020B0604020202020204" pitchFamily="34" charset="0"/>
              </a:rPr>
              <a:t> – Works with various image formats.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1E42619B-7DF6-550E-86A9-709D292B58D4}"/>
              </a:ext>
            </a:extLst>
          </p:cNvPr>
          <p:cNvSpPr>
            <a:spLocks noGrp="1" noChangeArrowheads="1"/>
          </p:cNvSpPr>
          <p:nvPr>
            <p:ph idx="1"/>
          </p:nvPr>
        </p:nvSpPr>
        <p:spPr bwMode="auto">
          <a:xfrm>
            <a:off x="404212" y="1690062"/>
            <a:ext cx="1113638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Cybersecurity Professionals</a:t>
            </a:r>
            <a:r>
              <a:rPr kumimoji="0" lang="en-US" altLang="en-US" sz="2000" b="0" i="0" u="none" strike="noStrike" cap="none" normalizeH="0" baseline="0" dirty="0">
                <a:ln>
                  <a:noFill/>
                </a:ln>
                <a:solidFill>
                  <a:schemeClr val="tx1"/>
                </a:solidFill>
                <a:effectLst/>
                <a:latin typeface="Arial" panose="020B0604020202020204" pitchFamily="34" charset="0"/>
              </a:rPr>
              <a:t> – To securely transmit sensitive information without detection.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Journalists &amp; Whistleblowers</a:t>
            </a:r>
            <a:r>
              <a:rPr kumimoji="0" lang="en-US" altLang="en-US" sz="2000" b="0" i="0" u="none" strike="noStrike" cap="none" normalizeH="0" baseline="0" dirty="0">
                <a:ln>
                  <a:noFill/>
                </a:ln>
                <a:solidFill>
                  <a:schemeClr val="tx1"/>
                </a:solidFill>
                <a:effectLst/>
                <a:latin typeface="Arial" panose="020B0604020202020204" pitchFamily="34" charset="0"/>
              </a:rPr>
              <a:t> – To share confidential data safely in restricted environments.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Government &amp; Defense Organizations</a:t>
            </a:r>
            <a:r>
              <a:rPr kumimoji="0" lang="en-US" altLang="en-US" sz="2000" b="0" i="0" u="none" strike="noStrike" cap="none" normalizeH="0" baseline="0" dirty="0">
                <a:ln>
                  <a:noFill/>
                </a:ln>
                <a:solidFill>
                  <a:schemeClr val="tx1"/>
                </a:solidFill>
                <a:effectLst/>
                <a:latin typeface="Arial" panose="020B0604020202020204" pitchFamily="34" charset="0"/>
              </a:rPr>
              <a:t> – For secure communication of classified information.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Corporate Sector</a:t>
            </a:r>
            <a:r>
              <a:rPr kumimoji="0" lang="en-US" altLang="en-US" sz="2000" b="0" i="0" u="none" strike="noStrike" cap="none" normalizeH="0" baseline="0" dirty="0">
                <a:ln>
                  <a:noFill/>
                </a:ln>
                <a:solidFill>
                  <a:schemeClr val="tx1"/>
                </a:solidFill>
                <a:effectLst/>
                <a:latin typeface="Arial" panose="020B0604020202020204" pitchFamily="34" charset="0"/>
              </a:rPr>
              <a:t> – To prevent industrial espionage by securely hiding trade secrets.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Researchers &amp; Academicians</a:t>
            </a:r>
            <a:r>
              <a:rPr kumimoji="0" lang="en-US" altLang="en-US" sz="2000" b="0" i="0" u="none" strike="noStrike" cap="none" normalizeH="0" baseline="0" dirty="0">
                <a:ln>
                  <a:noFill/>
                </a:ln>
                <a:solidFill>
                  <a:schemeClr val="tx1"/>
                </a:solidFill>
                <a:effectLst/>
                <a:latin typeface="Arial" panose="020B0604020202020204" pitchFamily="34" charset="0"/>
              </a:rPr>
              <a:t> – For experimenting with data security techniques.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General Users</a:t>
            </a:r>
            <a:r>
              <a:rPr kumimoji="0" lang="en-US" altLang="en-US" sz="2000" b="0" i="0" u="none" strike="noStrike" cap="none" normalizeH="0" baseline="0" dirty="0">
                <a:ln>
                  <a:noFill/>
                </a:ln>
                <a:solidFill>
                  <a:schemeClr val="tx1"/>
                </a:solidFill>
                <a:effectLst/>
                <a:latin typeface="Arial" panose="020B0604020202020204" pitchFamily="34" charset="0"/>
              </a:rPr>
              <a:t> – Individuals who want to protect personal data from unauthorized access.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1D402FE9-B643-F2B1-4FD1-4D48A585BB60}"/>
              </a:ext>
            </a:extLst>
          </p:cNvPr>
          <p:cNvPicPr>
            <a:picLocks noGrp="1" noChangeAspect="1"/>
          </p:cNvPicPr>
          <p:nvPr>
            <p:ph idx="1"/>
          </p:nvPr>
        </p:nvPicPr>
        <p:blipFill>
          <a:blip r:embed="rId2"/>
          <a:stretch>
            <a:fillRect/>
          </a:stretch>
        </p:blipFill>
        <p:spPr>
          <a:xfrm>
            <a:off x="98321" y="1475448"/>
            <a:ext cx="4139381" cy="5160502"/>
          </a:xfrm>
        </p:spPr>
      </p:pic>
      <p:pic>
        <p:nvPicPr>
          <p:cNvPr id="7" name="Picture 6">
            <a:extLst>
              <a:ext uri="{FF2B5EF4-FFF2-40B4-BE49-F238E27FC236}">
                <a16:creationId xmlns:a16="http://schemas.microsoft.com/office/drawing/2014/main" id="{BB118848-8A41-C4A1-F7D4-788E289713FA}"/>
              </a:ext>
            </a:extLst>
          </p:cNvPr>
          <p:cNvPicPr>
            <a:picLocks noChangeAspect="1"/>
          </p:cNvPicPr>
          <p:nvPr/>
        </p:nvPicPr>
        <p:blipFill>
          <a:blip r:embed="rId3"/>
          <a:stretch>
            <a:fillRect/>
          </a:stretch>
        </p:blipFill>
        <p:spPr>
          <a:xfrm>
            <a:off x="4325104" y="2767109"/>
            <a:ext cx="7552264" cy="156843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2E15-6F31-5B4C-E738-D7F8ECC9AC12}"/>
              </a:ext>
            </a:extLst>
          </p:cNvPr>
          <p:cNvSpPr>
            <a:spLocks noGrp="1"/>
          </p:cNvSpPr>
          <p:nvPr>
            <p:ph type="title"/>
          </p:nvPr>
        </p:nvSpPr>
        <p:spPr/>
        <p:txBody>
          <a:bodyPr/>
          <a:lstStyle/>
          <a:p>
            <a:r>
              <a:rPr lang="en-IN" dirty="0">
                <a:solidFill>
                  <a:schemeClr val="accent1"/>
                </a:solidFill>
              </a:rPr>
              <a:t>Results</a:t>
            </a:r>
            <a:endParaRPr lang="en-IN" dirty="0"/>
          </a:p>
        </p:txBody>
      </p:sp>
      <p:pic>
        <p:nvPicPr>
          <p:cNvPr id="5" name="Content Placeholder 4">
            <a:extLst>
              <a:ext uri="{FF2B5EF4-FFF2-40B4-BE49-F238E27FC236}">
                <a16:creationId xmlns:a16="http://schemas.microsoft.com/office/drawing/2014/main" id="{4FB2E9E9-614E-7E36-55C6-FD94210D083A}"/>
              </a:ext>
            </a:extLst>
          </p:cNvPr>
          <p:cNvPicPr>
            <a:picLocks noGrp="1" noChangeAspect="1"/>
          </p:cNvPicPr>
          <p:nvPr>
            <p:ph idx="1"/>
          </p:nvPr>
        </p:nvPicPr>
        <p:blipFill>
          <a:blip r:embed="rId2"/>
          <a:stretch>
            <a:fillRect/>
          </a:stretch>
        </p:blipFill>
        <p:spPr>
          <a:xfrm>
            <a:off x="4908239" y="2448232"/>
            <a:ext cx="7096838" cy="1673981"/>
          </a:xfrm>
        </p:spPr>
      </p:pic>
      <p:pic>
        <p:nvPicPr>
          <p:cNvPr id="7" name="Picture 6">
            <a:extLst>
              <a:ext uri="{FF2B5EF4-FFF2-40B4-BE49-F238E27FC236}">
                <a16:creationId xmlns:a16="http://schemas.microsoft.com/office/drawing/2014/main" id="{14A90E1A-D7A3-D517-B76E-9758702BF03C}"/>
              </a:ext>
            </a:extLst>
          </p:cNvPr>
          <p:cNvPicPr>
            <a:picLocks noChangeAspect="1"/>
          </p:cNvPicPr>
          <p:nvPr/>
        </p:nvPicPr>
        <p:blipFill>
          <a:blip r:embed="rId3"/>
          <a:stretch>
            <a:fillRect/>
          </a:stretch>
        </p:blipFill>
        <p:spPr>
          <a:xfrm>
            <a:off x="197734" y="1371750"/>
            <a:ext cx="4487008" cy="4784094"/>
          </a:xfrm>
          <a:prstGeom prst="rect">
            <a:avLst/>
          </a:prstGeom>
        </p:spPr>
      </p:pic>
    </p:spTree>
    <p:extLst>
      <p:ext uri="{BB962C8B-B14F-4D97-AF65-F5344CB8AC3E}">
        <p14:creationId xmlns:p14="http://schemas.microsoft.com/office/powerpoint/2010/main" val="1124313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DDBC264C-D7C2-0F74-A19C-6FBF11596717}"/>
              </a:ext>
            </a:extLst>
          </p:cNvPr>
          <p:cNvSpPr>
            <a:spLocks noGrp="1" noChangeArrowheads="1"/>
          </p:cNvSpPr>
          <p:nvPr>
            <p:ph idx="1"/>
          </p:nvPr>
        </p:nvSpPr>
        <p:spPr bwMode="auto">
          <a:xfrm>
            <a:off x="581194" y="2515304"/>
            <a:ext cx="1126581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u="none" strike="noStrike" cap="none" normalizeH="0" baseline="0" dirty="0">
                <a:ln>
                  <a:noFill/>
                </a:ln>
                <a:solidFill>
                  <a:schemeClr val="tx1"/>
                </a:solidFill>
                <a:effectLst/>
                <a:latin typeface="Arial" panose="020B0604020202020204" pitchFamily="34" charset="0"/>
              </a:rPr>
              <a:t>The project successfully demonstrates a secure and efficient method for hiding data within images using steganography. By integrating encryption techniques, it enhances the confidentiality and integrity of hidden messages, reducing the risk of unauthorized access. The results show minimal visual distortion, making the steganographic images undetectable to the human eye. This approach has strong applications in cybersecurity, secure communications, and data protection. Future improvements could include supporting video steganography, increasing embedding capacity, and optimizing processing speed for real-time applications.</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70</TotalTime>
  <Words>554</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Krishna Samarth</cp:lastModifiedBy>
  <cp:revision>35</cp:revision>
  <dcterms:created xsi:type="dcterms:W3CDTF">2021-05-26T16:50:10Z</dcterms:created>
  <dcterms:modified xsi:type="dcterms:W3CDTF">2025-02-23T07:43:30Z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