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97" r:id="rId2"/>
    <p:sldMasterId id="2147483702" r:id="rId3"/>
    <p:sldMasterId id="2147483706" r:id="rId4"/>
  </p:sldMasterIdLst>
  <p:notesMasterIdLst>
    <p:notesMasterId r:id="rId16"/>
  </p:notesMasterIdLst>
  <p:sldIdLst>
    <p:sldId id="586" r:id="rId5"/>
    <p:sldId id="978" r:id="rId6"/>
    <p:sldId id="973" r:id="rId7"/>
    <p:sldId id="402" r:id="rId8"/>
    <p:sldId id="964" r:id="rId9"/>
    <p:sldId id="974" r:id="rId10"/>
    <p:sldId id="965" r:id="rId11"/>
    <p:sldId id="966" r:id="rId12"/>
    <p:sldId id="977" r:id="rId13"/>
    <p:sldId id="976" r:id="rId14"/>
    <p:sldId id="9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02D"/>
    <a:srgbClr val="A5A6A7"/>
    <a:srgbClr val="2D2D2D"/>
    <a:srgbClr val="A4D76B"/>
    <a:srgbClr val="60489D"/>
    <a:srgbClr val="00823B"/>
    <a:srgbClr val="FFFF66"/>
    <a:srgbClr val="FFFF99"/>
    <a:srgbClr val="332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24C3A-F85F-43F1-94C1-3BF0E6AD2ED3}" v="6" dt="2023-11-19T05:35:57.836"/>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50" autoAdjust="0"/>
    <p:restoredTop sz="97691" autoAdjust="0"/>
  </p:normalViewPr>
  <p:slideViewPr>
    <p:cSldViewPr>
      <p:cViewPr varScale="1">
        <p:scale>
          <a:sx n="69" d="100"/>
          <a:sy n="69" d="100"/>
        </p:scale>
        <p:origin x="118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 Gauttam" userId="eb9ed7b2f9f12722" providerId="LiveId" clId="{5CF24C3A-F85F-43F1-94C1-3BF0E6AD2ED3}"/>
    <pc:docChg chg="custSel modSld">
      <pc:chgData name="Akshit Gauttam" userId="eb9ed7b2f9f12722" providerId="LiveId" clId="{5CF24C3A-F85F-43F1-94C1-3BF0E6AD2ED3}" dt="2023-11-19T05:40:23.145" v="281" actId="1076"/>
      <pc:docMkLst>
        <pc:docMk/>
      </pc:docMkLst>
      <pc:sldChg chg="delSp modSp mod delAnim">
        <pc:chgData name="Akshit Gauttam" userId="eb9ed7b2f9f12722" providerId="LiveId" clId="{5CF24C3A-F85F-43F1-94C1-3BF0E6AD2ED3}" dt="2023-11-19T05:40:23.145" v="281" actId="1076"/>
        <pc:sldMkLst>
          <pc:docMk/>
          <pc:sldMk cId="1935560773" sldId="586"/>
        </pc:sldMkLst>
        <pc:spChg chg="del mod">
          <ac:chgData name="Akshit Gauttam" userId="eb9ed7b2f9f12722" providerId="LiveId" clId="{5CF24C3A-F85F-43F1-94C1-3BF0E6AD2ED3}" dt="2023-11-19T05:37:26.106" v="210" actId="478"/>
          <ac:spMkLst>
            <pc:docMk/>
            <pc:sldMk cId="1935560773" sldId="586"/>
            <ac:spMk id="7" creationId="{00000000-0000-0000-0000-000000000000}"/>
          </ac:spMkLst>
        </pc:spChg>
        <pc:spChg chg="mod">
          <ac:chgData name="Akshit Gauttam" userId="eb9ed7b2f9f12722" providerId="LiveId" clId="{5CF24C3A-F85F-43F1-94C1-3BF0E6AD2ED3}" dt="2023-11-19T05:40:23.145" v="281" actId="1076"/>
          <ac:spMkLst>
            <pc:docMk/>
            <pc:sldMk cId="1935560773" sldId="586"/>
            <ac:spMk id="11" creationId="{00000000-0000-0000-0000-000000000000}"/>
          </ac:spMkLst>
        </pc:spChg>
        <pc:spChg chg="mod">
          <ac:chgData name="Akshit Gauttam" userId="eb9ed7b2f9f12722" providerId="LiveId" clId="{5CF24C3A-F85F-43F1-94C1-3BF0E6AD2ED3}" dt="2023-11-19T05:39:10.470" v="260" actId="1076"/>
          <ac:spMkLst>
            <pc:docMk/>
            <pc:sldMk cId="1935560773" sldId="586"/>
            <ac:spMk id="18" creationId="{00000000-0000-0000-0000-000000000000}"/>
          </ac:spMkLst>
        </pc:spChg>
      </pc:sldChg>
    </pc:docChg>
  </pc:docChgLst>
  <pc:docChgLst>
    <pc:chgData name="Akshit Gauttam" userId="eb9ed7b2f9f12722" providerId="LiveId" clId="{7127D087-08F6-4A14-BC79-78B7A2D586A6}"/>
    <pc:docChg chg="custSel delSld modSld">
      <pc:chgData name="Akshit Gauttam" userId="eb9ed7b2f9f12722" providerId="LiveId" clId="{7127D087-08F6-4A14-BC79-78B7A2D586A6}" dt="2023-11-19T05:31:42.370" v="284" actId="2696"/>
      <pc:docMkLst>
        <pc:docMk/>
      </pc:docMkLst>
      <pc:sldChg chg="del">
        <pc:chgData name="Akshit Gauttam" userId="eb9ed7b2f9f12722" providerId="LiveId" clId="{7127D087-08F6-4A14-BC79-78B7A2D586A6}" dt="2023-11-19T05:31:42.370" v="284" actId="2696"/>
        <pc:sldMkLst>
          <pc:docMk/>
          <pc:sldMk cId="3916786933" sldId="580"/>
        </pc:sldMkLst>
      </pc:sldChg>
      <pc:sldChg chg="modSp del mod">
        <pc:chgData name="Akshit Gauttam" userId="eb9ed7b2f9f12722" providerId="LiveId" clId="{7127D087-08F6-4A14-BC79-78B7A2D586A6}" dt="2023-11-19T05:30:39.371" v="1" actId="2696"/>
        <pc:sldMkLst>
          <pc:docMk/>
          <pc:sldMk cId="1397840837" sldId="963"/>
        </pc:sldMkLst>
        <pc:spChg chg="mod">
          <ac:chgData name="Akshit Gauttam" userId="eb9ed7b2f9f12722" providerId="LiveId" clId="{7127D087-08F6-4A14-BC79-78B7A2D586A6}" dt="2023-11-19T05:30:30.437" v="0" actId="108"/>
          <ac:spMkLst>
            <pc:docMk/>
            <pc:sldMk cId="1397840837" sldId="963"/>
            <ac:spMk id="3" creationId="{E58D12D9-43E3-40F1-977F-DDA1F4E8CFFA}"/>
          </ac:spMkLst>
        </pc:spChg>
      </pc:sldChg>
      <pc:sldChg chg="del">
        <pc:chgData name="Akshit Gauttam" userId="eb9ed7b2f9f12722" providerId="LiveId" clId="{7127D087-08F6-4A14-BC79-78B7A2D586A6}" dt="2023-11-19T05:30:47.612" v="3" actId="2696"/>
        <pc:sldMkLst>
          <pc:docMk/>
          <pc:sldMk cId="3453037935" sldId="970"/>
        </pc:sldMkLst>
      </pc:sldChg>
      <pc:sldChg chg="del">
        <pc:chgData name="Akshit Gauttam" userId="eb9ed7b2f9f12722" providerId="LiveId" clId="{7127D087-08F6-4A14-BC79-78B7A2D586A6}" dt="2023-11-19T05:31:13.147" v="283" actId="2696"/>
        <pc:sldMkLst>
          <pc:docMk/>
          <pc:sldMk cId="142264170" sldId="971"/>
        </pc:sldMkLst>
      </pc:sldChg>
      <pc:sldChg chg="del">
        <pc:chgData name="Akshit Gauttam" userId="eb9ed7b2f9f12722" providerId="LiveId" clId="{7127D087-08F6-4A14-BC79-78B7A2D586A6}" dt="2023-11-19T05:30:44.345" v="2" actId="2696"/>
        <pc:sldMkLst>
          <pc:docMk/>
          <pc:sldMk cId="2567634131" sldId="975"/>
        </pc:sldMkLst>
      </pc:sldChg>
      <pc:sldChg chg="delSp modSp mod">
        <pc:chgData name="Akshit Gauttam" userId="eb9ed7b2f9f12722" providerId="LiveId" clId="{7127D087-08F6-4A14-BC79-78B7A2D586A6}" dt="2023-11-19T05:31:06.224" v="282" actId="478"/>
        <pc:sldMkLst>
          <pc:docMk/>
          <pc:sldMk cId="357739334" sldId="977"/>
        </pc:sldMkLst>
        <pc:spChg chg="mod">
          <ac:chgData name="Akshit Gauttam" userId="eb9ed7b2f9f12722" providerId="LiveId" clId="{7127D087-08F6-4A14-BC79-78B7A2D586A6}" dt="2023-11-19T05:31:03.986" v="281" actId="20577"/>
          <ac:spMkLst>
            <pc:docMk/>
            <pc:sldMk cId="357739334" sldId="977"/>
            <ac:spMk id="4" creationId="{3D45DE98-D4E4-462C-AB94-08288194FC23}"/>
          </ac:spMkLst>
        </pc:spChg>
        <pc:grpChg chg="del">
          <ac:chgData name="Akshit Gauttam" userId="eb9ed7b2f9f12722" providerId="LiveId" clId="{7127D087-08F6-4A14-BC79-78B7A2D586A6}" dt="2023-11-19T05:31:06.224" v="282" actId="478"/>
          <ac:grpSpMkLst>
            <pc:docMk/>
            <pc:sldMk cId="357739334" sldId="977"/>
            <ac:grpSpMk id="17" creationId="{15242F17-F5C4-40C6-9818-D16186A959B7}"/>
          </ac:grpSpMkLst>
        </pc:gr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ata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3DA82-FAAD-4BF8-9404-A7F36EEE605F}" type="doc">
      <dgm:prSet loTypeId="urn:microsoft.com/office/officeart/2005/8/layout/hList7" loCatId="list" qsTypeId="urn:microsoft.com/office/officeart/2005/8/quickstyle/simple2" qsCatId="simple" csTypeId="urn:microsoft.com/office/officeart/2005/8/colors/accent2_3" csCatId="accent2" phldr="1"/>
      <dgm:spPr/>
    </dgm:pt>
    <dgm:pt modelId="{B2599E1D-0C64-42E8-BEF0-A45C51A8D6EC}">
      <dgm:prSet phldrT="[Text]" custT="1"/>
      <dgm:spPr>
        <a:solidFill>
          <a:srgbClr val="CB202D"/>
        </a:solidFill>
      </dgm:spPr>
      <dgm:t>
        <a:bodyPr/>
        <a:lstStyle/>
        <a:p>
          <a:endParaRPr lang="en-US" sz="1600" b="1" dirty="0">
            <a:latin typeface="Calibri" pitchFamily="34" charset="0"/>
            <a:cs typeface="Calibri" pitchFamily="34" charset="0"/>
          </a:endParaRPr>
        </a:p>
        <a:p>
          <a:r>
            <a:rPr lang="en-US" sz="1600" b="1" dirty="0">
              <a:latin typeface="Calibri" pitchFamily="34" charset="0"/>
              <a:cs typeface="Calibri" pitchFamily="34" charset="0"/>
            </a:rPr>
            <a:t> 2015 </a:t>
          </a:r>
        </a:p>
        <a:p>
          <a:endParaRPr lang="en-US" sz="18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2015</a:t>
          </a:r>
          <a:endParaRPr lang="en-US" sz="2100" b="1" dirty="0"/>
        </a:p>
        <a:p>
          <a:r>
            <a:rPr lang="en-US" sz="1400" b="1" dirty="0">
              <a:latin typeface="Calibri" panose="020F0502020204030204" pitchFamily="34" charset="0"/>
              <a:cs typeface="Calibri" panose="020F0502020204030204" pitchFamily="34" charset="0"/>
            </a:rPr>
            <a:t>Zomato’s website was hacked and hackers got access to lot of personal information of customers</a:t>
          </a:r>
        </a:p>
        <a:p>
          <a:r>
            <a:rPr lang="en-US" sz="1400" b="1" i="0" dirty="0">
              <a:latin typeface="Calibri" panose="020F0502020204030204" pitchFamily="34" charset="0"/>
              <a:cs typeface="Calibri" panose="020F0502020204030204" pitchFamily="34" charset="0"/>
            </a:rPr>
            <a:t>Zomato changed business strategies from a Full-Stack market to an Enterprise market that led to 300 employees loosing their jobs </a:t>
          </a:r>
          <a:r>
            <a:rPr lang="en-US" sz="1400" b="1" dirty="0">
              <a:latin typeface="Calibri" panose="020F0502020204030204" pitchFamily="34" charset="0"/>
              <a:cs typeface="Calibri" panose="020F0502020204030204" pitchFamily="34" charset="0"/>
            </a:rPr>
            <a:t> </a:t>
          </a:r>
          <a:endParaRPr lang="en-IN" sz="1400" b="1" dirty="0">
            <a:latin typeface="Calibri" pitchFamily="34" charset="0"/>
            <a:cs typeface="Calibri" pitchFamily="34" charset="0"/>
            <a:sym typeface="Lato"/>
          </a:endParaRPr>
        </a:p>
      </dgm:t>
    </dgm:pt>
    <dgm:pt modelId="{3FD394EF-506A-4741-A41B-7D049A41DCD2}" type="parTrans" cxnId="{2AF8E73E-D228-4784-9D36-4A086D38581A}">
      <dgm:prSet/>
      <dgm:spPr/>
      <dgm:t>
        <a:bodyPr/>
        <a:lstStyle/>
        <a:p>
          <a:endParaRPr lang="en-US"/>
        </a:p>
      </dgm:t>
    </dgm:pt>
    <dgm:pt modelId="{6BC70C2A-A9DC-404E-9EBC-C794866D8DFF}" type="sibTrans" cxnId="{2AF8E73E-D228-4784-9D36-4A086D38581A}">
      <dgm:prSet/>
      <dgm:spPr/>
      <dgm:t>
        <a:bodyPr/>
        <a:lstStyle/>
        <a:p>
          <a:endParaRPr lang="en-US"/>
        </a:p>
      </dgm:t>
    </dgm:pt>
    <dgm:pt modelId="{88D1007A-C73D-49C1-AF27-9B09D0AF6F10}">
      <dgm:prSet phldrT="[Text]" custT="1"/>
      <dgm:spPr>
        <a:solidFill>
          <a:srgbClr val="2D2D2D"/>
        </a:solidFill>
      </dgm:spPr>
      <dgm:t>
        <a:bodyPr/>
        <a:lstStyle/>
        <a:p>
          <a:endParaRPr lang="en-US" sz="1600" b="1" dirty="0">
            <a:latin typeface="Calibri" pitchFamily="34" charset="0"/>
            <a:cs typeface="Calibri" pitchFamily="34" charset="0"/>
          </a:endParaRPr>
        </a:p>
        <a:p>
          <a:endParaRPr lang="en-US" sz="1600" b="1" dirty="0">
            <a:latin typeface="Calibri" pitchFamily="34" charset="0"/>
            <a:cs typeface="Calibri" pitchFamily="34" charset="0"/>
          </a:endParaRPr>
        </a:p>
        <a:p>
          <a:endParaRPr lang="en-US" sz="1600" b="1" dirty="0">
            <a:latin typeface="Calibri" pitchFamily="34" charset="0"/>
            <a:cs typeface="Calibri" pitchFamily="34" charset="0"/>
          </a:endParaRPr>
        </a:p>
        <a:p>
          <a:r>
            <a:rPr lang="en-US" sz="1800" b="1" dirty="0">
              <a:latin typeface="Calibri" pitchFamily="34" charset="0"/>
              <a:cs typeface="Calibri" pitchFamily="34" charset="0"/>
            </a:rPr>
            <a:t>2016 </a:t>
          </a:r>
        </a:p>
        <a:p>
          <a:r>
            <a:rPr lang="en-US" sz="1600" b="1" dirty="0">
              <a:latin typeface="Calibri" pitchFamily="34" charset="0"/>
              <a:cs typeface="Calibri" pitchFamily="34" charset="0"/>
            </a:rPr>
            <a:t>Operations Shutdown</a:t>
          </a:r>
        </a:p>
        <a:p>
          <a:r>
            <a:rPr lang="en-US" sz="1400" b="1" dirty="0">
              <a:latin typeface="Calibri" pitchFamily="34" charset="0"/>
              <a:cs typeface="Calibri" pitchFamily="34" charset="0"/>
            </a:rPr>
            <a:t>Situation became out of control so for the time being Zomato had to roll back its operations in US, UK, Chile, Canada, Brazil, Srilanka, Italy and Slovakia</a:t>
          </a:r>
        </a:p>
        <a:p>
          <a:br>
            <a:rPr lang="en-US" sz="1600" b="1" dirty="0"/>
          </a:br>
          <a:endParaRPr lang="en-US" sz="1400" dirty="0">
            <a:latin typeface="Calibri" pitchFamily="34" charset="0"/>
            <a:cs typeface="Calibri" pitchFamily="34" charset="0"/>
          </a:endParaRPr>
        </a:p>
      </dgm:t>
    </dgm:pt>
    <dgm:pt modelId="{5BE3AAFD-7380-42E0-A23B-2C3C46AC6C2C}" type="parTrans" cxnId="{A766F270-A8BB-4601-8D87-F0405F64122F}">
      <dgm:prSet/>
      <dgm:spPr/>
      <dgm:t>
        <a:bodyPr/>
        <a:lstStyle/>
        <a:p>
          <a:endParaRPr lang="en-US"/>
        </a:p>
      </dgm:t>
    </dgm:pt>
    <dgm:pt modelId="{15C02E86-4A3C-42DA-BCB9-4283FF1F04C5}" type="sibTrans" cxnId="{A766F270-A8BB-4601-8D87-F0405F64122F}">
      <dgm:prSet/>
      <dgm:spPr/>
      <dgm:t>
        <a:bodyPr/>
        <a:lstStyle/>
        <a:p>
          <a:endParaRPr lang="en-US"/>
        </a:p>
      </dgm:t>
    </dgm:pt>
    <dgm:pt modelId="{B65114A0-8D3C-4963-86F9-81B38F5DAC89}">
      <dgm:prSet phldrT="[Text]" custT="1"/>
      <dgm:spPr>
        <a:solidFill>
          <a:srgbClr val="CB202D"/>
        </a:solidFill>
      </dgm:spPr>
      <dgm:t>
        <a:bodyPr/>
        <a:lstStyle/>
        <a:p>
          <a:endParaRPr lang="en-US" sz="1800" b="1" dirty="0">
            <a:latin typeface="Calibri" pitchFamily="34" charset="0"/>
            <a:cs typeface="Calibri" pitchFamily="34" charset="0"/>
          </a:endParaRPr>
        </a:p>
        <a:p>
          <a:r>
            <a:rPr lang="en-US" sz="1800" b="1" dirty="0">
              <a:latin typeface="Calibri" pitchFamily="34" charset="0"/>
              <a:cs typeface="Calibri" pitchFamily="34" charset="0"/>
            </a:rPr>
            <a:t>2017</a:t>
          </a:r>
        </a:p>
        <a:p>
          <a:r>
            <a:rPr lang="en-US" sz="1600" b="1" dirty="0">
              <a:latin typeface="Calibri" pitchFamily="34" charset="0"/>
              <a:cs typeface="Calibri" pitchFamily="34" charset="0"/>
            </a:rPr>
            <a:t>Cyber attack </a:t>
          </a:r>
        </a:p>
        <a:p>
          <a:r>
            <a:rPr lang="en-US" sz="1400" b="1" dirty="0">
              <a:latin typeface="Calibri" panose="020F0502020204030204" pitchFamily="34" charset="0"/>
              <a:cs typeface="Calibri" panose="020F0502020204030204" pitchFamily="34" charset="0"/>
              <a:sym typeface="Lato"/>
            </a:rPr>
            <a:t>The data was hacked and information of 17 million people were sold on the dark web</a:t>
          </a:r>
          <a:endParaRPr lang="en-IN" sz="1200" dirty="0">
            <a:latin typeface="Calibri" panose="020F0502020204030204" pitchFamily="34" charset="0"/>
            <a:cs typeface="Calibri" panose="020F0502020204030204" pitchFamily="34" charset="0"/>
            <a:sym typeface="Lato"/>
          </a:endParaRPr>
        </a:p>
      </dgm:t>
    </dgm:pt>
    <dgm:pt modelId="{FE597B20-C44B-4971-B14B-B06D126C8350}" type="parTrans" cxnId="{0922E6E3-4D23-4F33-9FC6-578418D95EFE}">
      <dgm:prSet/>
      <dgm:spPr/>
      <dgm:t>
        <a:bodyPr/>
        <a:lstStyle/>
        <a:p>
          <a:endParaRPr lang="en-US"/>
        </a:p>
      </dgm:t>
    </dgm:pt>
    <dgm:pt modelId="{6D69BEC9-1090-4B69-B379-83B8013E213E}" type="sibTrans" cxnId="{0922E6E3-4D23-4F33-9FC6-578418D95EFE}">
      <dgm:prSet/>
      <dgm:spPr/>
      <dgm:t>
        <a:bodyPr/>
        <a:lstStyle/>
        <a:p>
          <a:endParaRPr lang="en-US"/>
        </a:p>
      </dgm:t>
    </dgm:pt>
    <dgm:pt modelId="{43C32445-AB61-4339-8568-39D1D8BEC668}" type="pres">
      <dgm:prSet presAssocID="{37C3DA82-FAAD-4BF8-9404-A7F36EEE605F}" presName="Name0" presStyleCnt="0">
        <dgm:presLayoutVars>
          <dgm:dir/>
          <dgm:resizeHandles val="exact"/>
        </dgm:presLayoutVars>
      </dgm:prSet>
      <dgm:spPr/>
    </dgm:pt>
    <dgm:pt modelId="{0D2BBF35-3984-4778-B6E4-52F8F974E7B1}" type="pres">
      <dgm:prSet presAssocID="{37C3DA82-FAAD-4BF8-9404-A7F36EEE605F}" presName="fgShape" presStyleLbl="fgShp" presStyleIdx="0" presStyleCnt="1" custScaleY="45894" custLinFactNeighborX="-263" custLinFactNeighborY="38799"/>
      <dgm:spPr>
        <a:solidFill>
          <a:srgbClr val="2D2D2D"/>
        </a:solidFill>
      </dgm:spPr>
    </dgm:pt>
    <dgm:pt modelId="{E72F46A8-3ED9-4415-A72E-C642A55B9606}" type="pres">
      <dgm:prSet presAssocID="{37C3DA82-FAAD-4BF8-9404-A7F36EEE605F}" presName="linComp" presStyleCnt="0"/>
      <dgm:spPr/>
    </dgm:pt>
    <dgm:pt modelId="{CFADEC21-14E6-400E-B710-E22021B86E8A}" type="pres">
      <dgm:prSet presAssocID="{B2599E1D-0C64-42E8-BEF0-A45C51A8D6EC}" presName="compNode" presStyleCnt="0"/>
      <dgm:spPr/>
    </dgm:pt>
    <dgm:pt modelId="{1200BDD4-C4AB-4B5D-97B1-14CDF23B8C45}" type="pres">
      <dgm:prSet presAssocID="{B2599E1D-0C64-42E8-BEF0-A45C51A8D6EC}" presName="bkgdShape" presStyleLbl="node1" presStyleIdx="0" presStyleCnt="3"/>
      <dgm:spPr/>
    </dgm:pt>
    <dgm:pt modelId="{7B916DAB-1CDE-4327-9225-63DBA609E877}" type="pres">
      <dgm:prSet presAssocID="{B2599E1D-0C64-42E8-BEF0-A45C51A8D6EC}" presName="nodeTx" presStyleLbl="node1" presStyleIdx="0" presStyleCnt="3">
        <dgm:presLayoutVars>
          <dgm:bulletEnabled val="1"/>
        </dgm:presLayoutVars>
      </dgm:prSet>
      <dgm:spPr/>
    </dgm:pt>
    <dgm:pt modelId="{1FF964D6-B83C-4924-991F-6B3EBA559695}" type="pres">
      <dgm:prSet presAssocID="{B2599E1D-0C64-42E8-BEF0-A45C51A8D6EC}" presName="invisiNode" presStyleLbl="node1" presStyleIdx="0" presStyleCnt="3"/>
      <dgm:spPr/>
    </dgm:pt>
    <dgm:pt modelId="{886DD692-97B9-4F12-B4DA-DB79ADE72819}" type="pres">
      <dgm:prSet presAssocID="{B2599E1D-0C64-42E8-BEF0-A45C51A8D6EC}" presName="imagNode" presStyleLbl="fgImgPlace1" presStyleIdx="0" presStyleCnt="3" custScaleX="125095" custScaleY="12509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872BDD5-269F-475D-9E02-215592183784}" type="pres">
      <dgm:prSet presAssocID="{6BC70C2A-A9DC-404E-9EBC-C794866D8DFF}" presName="sibTrans" presStyleLbl="sibTrans2D1" presStyleIdx="0" presStyleCnt="0"/>
      <dgm:spPr/>
    </dgm:pt>
    <dgm:pt modelId="{88B34091-7718-449D-847B-25A3E1C9E49C}" type="pres">
      <dgm:prSet presAssocID="{88D1007A-C73D-49C1-AF27-9B09D0AF6F10}" presName="compNode" presStyleCnt="0"/>
      <dgm:spPr/>
    </dgm:pt>
    <dgm:pt modelId="{322C3D0D-9C74-4F1B-B8F6-6412742B3DA6}" type="pres">
      <dgm:prSet presAssocID="{88D1007A-C73D-49C1-AF27-9B09D0AF6F10}" presName="bkgdShape" presStyleLbl="node1" presStyleIdx="1" presStyleCnt="3"/>
      <dgm:spPr/>
    </dgm:pt>
    <dgm:pt modelId="{AF09F19D-0E78-4313-A06C-7157A7E18B3A}" type="pres">
      <dgm:prSet presAssocID="{88D1007A-C73D-49C1-AF27-9B09D0AF6F10}" presName="nodeTx" presStyleLbl="node1" presStyleIdx="1" presStyleCnt="3">
        <dgm:presLayoutVars>
          <dgm:bulletEnabled val="1"/>
        </dgm:presLayoutVars>
      </dgm:prSet>
      <dgm:spPr/>
    </dgm:pt>
    <dgm:pt modelId="{FC5DD58F-A265-43D4-A08A-23D234135E3C}" type="pres">
      <dgm:prSet presAssocID="{88D1007A-C73D-49C1-AF27-9B09D0AF6F10}" presName="invisiNode" presStyleLbl="node1" presStyleIdx="1" presStyleCnt="3"/>
      <dgm:spPr/>
    </dgm:pt>
    <dgm:pt modelId="{EA8EAF79-A5CE-43F9-9A71-ABA9108B98B3}" type="pres">
      <dgm:prSet presAssocID="{88D1007A-C73D-49C1-AF27-9B09D0AF6F10}" presName="imagNode" presStyleLbl="fgImgPlace1" presStyleIdx="1" presStyleCnt="3" custScaleX="125095" custScaleY="122721" custLinFactNeighborX="-1088" custLinFactNeighborY="118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4000" b="-4000"/>
          </a:stretch>
        </a:blipFill>
      </dgm:spPr>
    </dgm:pt>
    <dgm:pt modelId="{86A8AC85-BE82-4789-BFE7-40F66689B2E6}" type="pres">
      <dgm:prSet presAssocID="{15C02E86-4A3C-42DA-BCB9-4283FF1F04C5}" presName="sibTrans" presStyleLbl="sibTrans2D1" presStyleIdx="0" presStyleCnt="0"/>
      <dgm:spPr/>
    </dgm:pt>
    <dgm:pt modelId="{18B4D7F3-EDF6-4903-B134-40FFE5A4F726}" type="pres">
      <dgm:prSet presAssocID="{B65114A0-8D3C-4963-86F9-81B38F5DAC89}" presName="compNode" presStyleCnt="0"/>
      <dgm:spPr/>
    </dgm:pt>
    <dgm:pt modelId="{FAA5E2B9-7861-4A89-A1A4-BACA188C9BD4}" type="pres">
      <dgm:prSet presAssocID="{B65114A0-8D3C-4963-86F9-81B38F5DAC89}" presName="bkgdShape" presStyleLbl="node1" presStyleIdx="2" presStyleCnt="3" custLinFactNeighborX="64"/>
      <dgm:spPr/>
    </dgm:pt>
    <dgm:pt modelId="{0F3B9701-F89D-4BCB-A8A9-E7C6DF1ABD6D}" type="pres">
      <dgm:prSet presAssocID="{B65114A0-8D3C-4963-86F9-81B38F5DAC89}" presName="nodeTx" presStyleLbl="node1" presStyleIdx="2" presStyleCnt="3">
        <dgm:presLayoutVars>
          <dgm:bulletEnabled val="1"/>
        </dgm:presLayoutVars>
      </dgm:prSet>
      <dgm:spPr/>
    </dgm:pt>
    <dgm:pt modelId="{89806C86-E2C3-42FE-9385-857DCE2402A2}" type="pres">
      <dgm:prSet presAssocID="{B65114A0-8D3C-4963-86F9-81B38F5DAC89}" presName="invisiNode" presStyleLbl="node1" presStyleIdx="2" presStyleCnt="3"/>
      <dgm:spPr/>
    </dgm:pt>
    <dgm:pt modelId="{C4213163-6963-40AD-BFC4-45F0F8D2A788}" type="pres">
      <dgm:prSet presAssocID="{B65114A0-8D3C-4963-86F9-81B38F5DAC89}" presName="imagNode" presStyleLbl="fgImgPlace1" presStyleIdx="2" presStyleCnt="3" custScaleX="125095" custScaleY="12509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dgm:spPr>
    </dgm:pt>
  </dgm:ptLst>
  <dgm:cxnLst>
    <dgm:cxn modelId="{DDE83203-D8D6-472E-846F-2583E2056C6E}" type="presOf" srcId="{88D1007A-C73D-49C1-AF27-9B09D0AF6F10}" destId="{AF09F19D-0E78-4313-A06C-7157A7E18B3A}" srcOrd="1" destOrd="0" presId="urn:microsoft.com/office/officeart/2005/8/layout/hList7"/>
    <dgm:cxn modelId="{55462C1B-B077-485D-AFDB-7814A2FA8AA5}" type="presOf" srcId="{B2599E1D-0C64-42E8-BEF0-A45C51A8D6EC}" destId="{7B916DAB-1CDE-4327-9225-63DBA609E877}" srcOrd="1" destOrd="0" presId="urn:microsoft.com/office/officeart/2005/8/layout/hList7"/>
    <dgm:cxn modelId="{D4F4C42A-B924-46A3-B68E-D5B2C37DA7E2}" type="presOf" srcId="{37C3DA82-FAAD-4BF8-9404-A7F36EEE605F}" destId="{43C32445-AB61-4339-8568-39D1D8BEC668}" srcOrd="0" destOrd="0" presId="urn:microsoft.com/office/officeart/2005/8/layout/hList7"/>
    <dgm:cxn modelId="{2AF8E73E-D228-4784-9D36-4A086D38581A}" srcId="{37C3DA82-FAAD-4BF8-9404-A7F36EEE605F}" destId="{B2599E1D-0C64-42E8-BEF0-A45C51A8D6EC}" srcOrd="0" destOrd="0" parTransId="{3FD394EF-506A-4741-A41B-7D049A41DCD2}" sibTransId="{6BC70C2A-A9DC-404E-9EBC-C794866D8DFF}"/>
    <dgm:cxn modelId="{A766F270-A8BB-4601-8D87-F0405F64122F}" srcId="{37C3DA82-FAAD-4BF8-9404-A7F36EEE605F}" destId="{88D1007A-C73D-49C1-AF27-9B09D0AF6F10}" srcOrd="1" destOrd="0" parTransId="{5BE3AAFD-7380-42E0-A23B-2C3C46AC6C2C}" sibTransId="{15C02E86-4A3C-42DA-BCB9-4283FF1F04C5}"/>
    <dgm:cxn modelId="{2540CF8E-4DA5-450C-8847-9C44377AD9BC}" type="presOf" srcId="{B65114A0-8D3C-4963-86F9-81B38F5DAC89}" destId="{FAA5E2B9-7861-4A89-A1A4-BACA188C9BD4}" srcOrd="0" destOrd="0" presId="urn:microsoft.com/office/officeart/2005/8/layout/hList7"/>
    <dgm:cxn modelId="{272D5E9C-2099-404B-A915-69801D4E91E6}" type="presOf" srcId="{B2599E1D-0C64-42E8-BEF0-A45C51A8D6EC}" destId="{1200BDD4-C4AB-4B5D-97B1-14CDF23B8C45}" srcOrd="0" destOrd="0" presId="urn:microsoft.com/office/officeart/2005/8/layout/hList7"/>
    <dgm:cxn modelId="{5C9C35AD-FBF5-4EA2-98C0-E9B40F96C91B}" type="presOf" srcId="{15C02E86-4A3C-42DA-BCB9-4283FF1F04C5}" destId="{86A8AC85-BE82-4789-BFE7-40F66689B2E6}" srcOrd="0" destOrd="0" presId="urn:microsoft.com/office/officeart/2005/8/layout/hList7"/>
    <dgm:cxn modelId="{624C60AD-FCF0-44FF-A430-A002AF6FB5A3}" type="presOf" srcId="{B65114A0-8D3C-4963-86F9-81B38F5DAC89}" destId="{0F3B9701-F89D-4BCB-A8A9-E7C6DF1ABD6D}" srcOrd="1" destOrd="0" presId="urn:microsoft.com/office/officeart/2005/8/layout/hList7"/>
    <dgm:cxn modelId="{4733ECB1-90DA-4C40-9D31-E204E67E2ECF}" type="presOf" srcId="{6BC70C2A-A9DC-404E-9EBC-C794866D8DFF}" destId="{7872BDD5-269F-475D-9E02-215592183784}" srcOrd="0" destOrd="0" presId="urn:microsoft.com/office/officeart/2005/8/layout/hList7"/>
    <dgm:cxn modelId="{A18B03D4-3CB8-4CAE-8B8C-A1F35F0685D5}" type="presOf" srcId="{88D1007A-C73D-49C1-AF27-9B09D0AF6F10}" destId="{322C3D0D-9C74-4F1B-B8F6-6412742B3DA6}" srcOrd="0" destOrd="0" presId="urn:microsoft.com/office/officeart/2005/8/layout/hList7"/>
    <dgm:cxn modelId="{0922E6E3-4D23-4F33-9FC6-578418D95EFE}" srcId="{37C3DA82-FAAD-4BF8-9404-A7F36EEE605F}" destId="{B65114A0-8D3C-4963-86F9-81B38F5DAC89}" srcOrd="2" destOrd="0" parTransId="{FE597B20-C44B-4971-B14B-B06D126C8350}" sibTransId="{6D69BEC9-1090-4B69-B379-83B8013E213E}"/>
    <dgm:cxn modelId="{84D93796-ECED-4EC1-8AB7-EE10DA6E241E}" type="presParOf" srcId="{43C32445-AB61-4339-8568-39D1D8BEC668}" destId="{0D2BBF35-3984-4778-B6E4-52F8F974E7B1}" srcOrd="0" destOrd="0" presId="urn:microsoft.com/office/officeart/2005/8/layout/hList7"/>
    <dgm:cxn modelId="{1C5694C0-DFE3-423D-9AF3-605772A8F0A4}" type="presParOf" srcId="{43C32445-AB61-4339-8568-39D1D8BEC668}" destId="{E72F46A8-3ED9-4415-A72E-C642A55B9606}" srcOrd="1" destOrd="0" presId="urn:microsoft.com/office/officeart/2005/8/layout/hList7"/>
    <dgm:cxn modelId="{DFF0D8C7-FC4D-43F3-9010-8551AB870C81}" type="presParOf" srcId="{E72F46A8-3ED9-4415-A72E-C642A55B9606}" destId="{CFADEC21-14E6-400E-B710-E22021B86E8A}" srcOrd="0" destOrd="0" presId="urn:microsoft.com/office/officeart/2005/8/layout/hList7"/>
    <dgm:cxn modelId="{7968E95B-1D58-4DA9-8520-5867DB2113A1}" type="presParOf" srcId="{CFADEC21-14E6-400E-B710-E22021B86E8A}" destId="{1200BDD4-C4AB-4B5D-97B1-14CDF23B8C45}" srcOrd="0" destOrd="0" presId="urn:microsoft.com/office/officeart/2005/8/layout/hList7"/>
    <dgm:cxn modelId="{89839D5E-5687-4BC9-9EAF-D6969CF3DC7F}" type="presParOf" srcId="{CFADEC21-14E6-400E-B710-E22021B86E8A}" destId="{7B916DAB-1CDE-4327-9225-63DBA609E877}" srcOrd="1" destOrd="0" presId="urn:microsoft.com/office/officeart/2005/8/layout/hList7"/>
    <dgm:cxn modelId="{AE1A59C4-92C3-4D30-8B95-E9F64912E608}" type="presParOf" srcId="{CFADEC21-14E6-400E-B710-E22021B86E8A}" destId="{1FF964D6-B83C-4924-991F-6B3EBA559695}" srcOrd="2" destOrd="0" presId="urn:microsoft.com/office/officeart/2005/8/layout/hList7"/>
    <dgm:cxn modelId="{1A239A78-5319-40C4-B87D-58FA74A2F302}" type="presParOf" srcId="{CFADEC21-14E6-400E-B710-E22021B86E8A}" destId="{886DD692-97B9-4F12-B4DA-DB79ADE72819}" srcOrd="3" destOrd="0" presId="urn:microsoft.com/office/officeart/2005/8/layout/hList7"/>
    <dgm:cxn modelId="{E8D4988B-9ABD-458B-8C17-B1316FA14529}" type="presParOf" srcId="{E72F46A8-3ED9-4415-A72E-C642A55B9606}" destId="{7872BDD5-269F-475D-9E02-215592183784}" srcOrd="1" destOrd="0" presId="urn:microsoft.com/office/officeart/2005/8/layout/hList7"/>
    <dgm:cxn modelId="{74165A03-C4D5-451E-96AA-8377B5DB8893}" type="presParOf" srcId="{E72F46A8-3ED9-4415-A72E-C642A55B9606}" destId="{88B34091-7718-449D-847B-25A3E1C9E49C}" srcOrd="2" destOrd="0" presId="urn:microsoft.com/office/officeart/2005/8/layout/hList7"/>
    <dgm:cxn modelId="{1CC824D0-F6B4-4A9B-99AE-7ACB0FA06D73}" type="presParOf" srcId="{88B34091-7718-449D-847B-25A3E1C9E49C}" destId="{322C3D0D-9C74-4F1B-B8F6-6412742B3DA6}" srcOrd="0" destOrd="0" presId="urn:microsoft.com/office/officeart/2005/8/layout/hList7"/>
    <dgm:cxn modelId="{01A07D1F-DF36-42AE-B284-14AB317165F8}" type="presParOf" srcId="{88B34091-7718-449D-847B-25A3E1C9E49C}" destId="{AF09F19D-0E78-4313-A06C-7157A7E18B3A}" srcOrd="1" destOrd="0" presId="urn:microsoft.com/office/officeart/2005/8/layout/hList7"/>
    <dgm:cxn modelId="{D8BC6ECE-EBCD-47F3-933D-6F52227DE841}" type="presParOf" srcId="{88B34091-7718-449D-847B-25A3E1C9E49C}" destId="{FC5DD58F-A265-43D4-A08A-23D234135E3C}" srcOrd="2" destOrd="0" presId="urn:microsoft.com/office/officeart/2005/8/layout/hList7"/>
    <dgm:cxn modelId="{EAF50DBA-C508-4F47-BD69-871F0B295404}" type="presParOf" srcId="{88B34091-7718-449D-847B-25A3E1C9E49C}" destId="{EA8EAF79-A5CE-43F9-9A71-ABA9108B98B3}" srcOrd="3" destOrd="0" presId="urn:microsoft.com/office/officeart/2005/8/layout/hList7"/>
    <dgm:cxn modelId="{5D6D1870-5A86-4637-9C52-62C8E5898F2F}" type="presParOf" srcId="{E72F46A8-3ED9-4415-A72E-C642A55B9606}" destId="{86A8AC85-BE82-4789-BFE7-40F66689B2E6}" srcOrd="3" destOrd="0" presId="urn:microsoft.com/office/officeart/2005/8/layout/hList7"/>
    <dgm:cxn modelId="{0E1D134F-83FE-469F-87D1-66A9284438A4}" type="presParOf" srcId="{E72F46A8-3ED9-4415-A72E-C642A55B9606}" destId="{18B4D7F3-EDF6-4903-B134-40FFE5A4F726}" srcOrd="4" destOrd="0" presId="urn:microsoft.com/office/officeart/2005/8/layout/hList7"/>
    <dgm:cxn modelId="{BEF0E4F8-8206-48E3-977A-A7E340AE4FBE}" type="presParOf" srcId="{18B4D7F3-EDF6-4903-B134-40FFE5A4F726}" destId="{FAA5E2B9-7861-4A89-A1A4-BACA188C9BD4}" srcOrd="0" destOrd="0" presId="urn:microsoft.com/office/officeart/2005/8/layout/hList7"/>
    <dgm:cxn modelId="{51FBB94B-40D4-4BDF-814E-3A25950882FA}" type="presParOf" srcId="{18B4D7F3-EDF6-4903-B134-40FFE5A4F726}" destId="{0F3B9701-F89D-4BCB-A8A9-E7C6DF1ABD6D}" srcOrd="1" destOrd="0" presId="urn:microsoft.com/office/officeart/2005/8/layout/hList7"/>
    <dgm:cxn modelId="{D051D183-83C8-4E2E-9CC4-756AE70AC9AC}" type="presParOf" srcId="{18B4D7F3-EDF6-4903-B134-40FFE5A4F726}" destId="{89806C86-E2C3-42FE-9385-857DCE2402A2}" srcOrd="2" destOrd="0" presId="urn:microsoft.com/office/officeart/2005/8/layout/hList7"/>
    <dgm:cxn modelId="{9527B0B0-698D-458B-841A-A3F94505DD7E}" type="presParOf" srcId="{18B4D7F3-EDF6-4903-B134-40FFE5A4F726}" destId="{C4213163-6963-40AD-BFC4-45F0F8D2A788}" srcOrd="3" destOrd="0" presId="urn:microsoft.com/office/officeart/2005/8/layout/hList7"/>
  </dgm:cxnLst>
  <dgm:bg>
    <a:effectLst>
      <a:glow rad="63500">
        <a:schemeClr val="accent1">
          <a:satMod val="175000"/>
          <a:alpha val="40000"/>
        </a:schemeClr>
      </a:glow>
    </a:effectLst>
  </dgm:bg>
  <dgm:whole>
    <a:ln>
      <a:solidFill>
        <a:srgbClr val="C0000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28C3E4-D2C8-4729-930A-87957EF489EC}"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E7D9AD2F-3BD4-4698-9A8D-B24C29862670}">
      <dgm:prSet phldrT="[Text]" custT="1"/>
      <dgm:spPr>
        <a:solidFill>
          <a:srgbClr val="CB202D"/>
        </a:solidFill>
      </dgm:spPr>
      <dgm:t>
        <a:bodyPr/>
        <a:lstStyle/>
        <a:p>
          <a:r>
            <a:rPr lang="en-US" sz="1600" dirty="0">
              <a:solidFill>
                <a:schemeClr val="bg1"/>
              </a:solidFill>
              <a:latin typeface="Calibri" pitchFamily="34" charset="0"/>
              <a:cs typeface="Calibri" pitchFamily="34" charset="0"/>
            </a:rPr>
            <a:t>Food has no religion: (ORM)</a:t>
          </a:r>
        </a:p>
        <a:p>
          <a:r>
            <a:rPr lang="en-US" sz="1600" dirty="0">
              <a:solidFill>
                <a:schemeClr val="bg1"/>
              </a:solidFill>
              <a:latin typeface="Calibri" pitchFamily="34" charset="0"/>
              <a:cs typeface="Calibri" pitchFamily="34" charset="0"/>
            </a:rPr>
            <a:t> </a:t>
          </a:r>
          <a:r>
            <a:rPr lang="en-US" sz="1600" b="0" i="0" dirty="0">
              <a:latin typeface="Calibri" panose="020F0502020204030204" pitchFamily="34" charset="0"/>
              <a:cs typeface="Calibri" panose="020F0502020204030204" pitchFamily="34" charset="0"/>
            </a:rPr>
            <a:t>In July 2019, Zomato got a complaint regarding non Hindu delivery boy in Jabalpur. The customer cancelled the order and decided to post the incident on twitter to which Zomato replies ad food has no religion.  </a:t>
          </a:r>
          <a:endParaRPr lang="en-US" sz="1600" dirty="0">
            <a:solidFill>
              <a:schemeClr val="bg1"/>
            </a:solidFill>
            <a:latin typeface="Calibri" pitchFamily="34" charset="0"/>
            <a:cs typeface="Calibri" pitchFamily="34" charset="0"/>
          </a:endParaRPr>
        </a:p>
      </dgm:t>
    </dgm:pt>
    <dgm:pt modelId="{C3C36444-9D99-491A-8B88-2D610E273560}" type="parTrans" cxnId="{FD48DC13-9AF1-4B4A-9126-8801A9E0F9CF}">
      <dgm:prSet/>
      <dgm:spPr/>
      <dgm:t>
        <a:bodyPr/>
        <a:lstStyle/>
        <a:p>
          <a:endParaRPr lang="en-US"/>
        </a:p>
      </dgm:t>
    </dgm:pt>
    <dgm:pt modelId="{A32BCBC2-2B89-45E2-B25F-B967596B54AE}" type="sibTrans" cxnId="{FD48DC13-9AF1-4B4A-9126-8801A9E0F9CF}">
      <dgm:prSet/>
      <dgm:spPr/>
      <dgm:t>
        <a:bodyPr/>
        <a:lstStyle/>
        <a:p>
          <a:endParaRPr lang="en-US"/>
        </a:p>
      </dgm:t>
    </dgm:pt>
    <dgm:pt modelId="{6E97F1D0-5AC9-4A67-AD6D-D3C35DEEFE74}">
      <dgm:prSet phldrT="[Text]" custT="1"/>
      <dgm:spPr>
        <a:solidFill>
          <a:srgbClr val="2D2D2D"/>
        </a:solidFill>
      </dgm:spPr>
      <dgm:t>
        <a:bodyPr/>
        <a:lstStyle/>
        <a:p>
          <a:r>
            <a:rPr lang="en-US" sz="1600" b="1" dirty="0">
              <a:solidFill>
                <a:schemeClr val="bg1"/>
              </a:solidFill>
              <a:latin typeface="Calibri" pitchFamily="34" charset="0"/>
              <a:cs typeface="Calibri" pitchFamily="34" charset="0"/>
            </a:rPr>
            <a:t>Logout Campaign:</a:t>
          </a:r>
        </a:p>
        <a:p>
          <a:r>
            <a:rPr lang="en-US" sz="1600" b="0" i="0" dirty="0">
              <a:latin typeface="Calibri" panose="020F0502020204030204" pitchFamily="34" charset="0"/>
              <a:cs typeface="Calibri" panose="020F0502020204030204" pitchFamily="34" charset="0"/>
            </a:rPr>
            <a:t>On 17 August 2019, more than 1,200 restaurants logged off from Zomato because of their offer of discount programs at dine-in restaurants, saying that the corrective measures would not resolve the key issue of deep discounts. Later This was resolved by Goyal Zomato’s founder. </a:t>
          </a:r>
          <a:endParaRPr lang="en-US" sz="1600" dirty="0">
            <a:solidFill>
              <a:schemeClr val="bg1"/>
            </a:solidFill>
            <a:latin typeface="Calibri" pitchFamily="34" charset="0"/>
            <a:cs typeface="Calibri" pitchFamily="34" charset="0"/>
          </a:endParaRPr>
        </a:p>
      </dgm:t>
    </dgm:pt>
    <dgm:pt modelId="{85D10CBA-8DE3-46CA-8217-620BF8860697}" type="parTrans" cxnId="{5AA177F5-F8F4-47B6-8694-4408CBACE106}">
      <dgm:prSet/>
      <dgm:spPr/>
      <dgm:t>
        <a:bodyPr/>
        <a:lstStyle/>
        <a:p>
          <a:endParaRPr lang="en-US"/>
        </a:p>
      </dgm:t>
    </dgm:pt>
    <dgm:pt modelId="{D5662F95-A365-470D-BC82-F137BF2E4975}" type="sibTrans" cxnId="{5AA177F5-F8F4-47B6-8694-4408CBACE106}">
      <dgm:prSet/>
      <dgm:spPr/>
      <dgm:t>
        <a:bodyPr/>
        <a:lstStyle/>
        <a:p>
          <a:endParaRPr lang="en-US"/>
        </a:p>
      </dgm:t>
    </dgm:pt>
    <dgm:pt modelId="{ADD1B2D0-BDF6-4C91-820E-4AFE34FF2721}" type="pres">
      <dgm:prSet presAssocID="{E328C3E4-D2C8-4729-930A-87957EF489EC}" presName="linear" presStyleCnt="0">
        <dgm:presLayoutVars>
          <dgm:dir/>
          <dgm:resizeHandles val="exact"/>
        </dgm:presLayoutVars>
      </dgm:prSet>
      <dgm:spPr/>
    </dgm:pt>
    <dgm:pt modelId="{C47A115A-6AFC-43FD-A791-53FA96941533}" type="pres">
      <dgm:prSet presAssocID="{E7D9AD2F-3BD4-4698-9A8D-B24C29862670}" presName="comp" presStyleCnt="0"/>
      <dgm:spPr/>
    </dgm:pt>
    <dgm:pt modelId="{AF1DF98C-BE97-4EB5-9B76-2D4C831A2C4E}" type="pres">
      <dgm:prSet presAssocID="{E7D9AD2F-3BD4-4698-9A8D-B24C29862670}" presName="box" presStyleLbl="node1" presStyleIdx="0" presStyleCnt="2" custScaleY="35792"/>
      <dgm:spPr/>
    </dgm:pt>
    <dgm:pt modelId="{7A568B8F-252D-484F-B539-F47056782CA3}" type="pres">
      <dgm:prSet presAssocID="{E7D9AD2F-3BD4-4698-9A8D-B24C29862670}" presName="img" presStyleLbl="fgImgPlace1" presStyleIdx="0" presStyleCnt="2" custScaleX="75000" custScaleY="29419" custLinFactNeighborX="-14331" custLinFactNeighborY="195"/>
      <dgm:spPr>
        <a:blipFill>
          <a:blip xmlns:r="http://schemas.openxmlformats.org/officeDocument/2006/relationships" r:embed="rId1"/>
          <a:srcRect/>
          <a:stretch>
            <a:fillRect t="-2000" b="-2000"/>
          </a:stretch>
        </a:blipFill>
      </dgm:spPr>
    </dgm:pt>
    <dgm:pt modelId="{AC13C4DE-B79D-4F3D-8274-0F8617508307}" type="pres">
      <dgm:prSet presAssocID="{E7D9AD2F-3BD4-4698-9A8D-B24C29862670}" presName="text" presStyleLbl="node1" presStyleIdx="0" presStyleCnt="2">
        <dgm:presLayoutVars>
          <dgm:bulletEnabled val="1"/>
        </dgm:presLayoutVars>
      </dgm:prSet>
      <dgm:spPr/>
    </dgm:pt>
    <dgm:pt modelId="{2725F7F8-9E4F-46C0-9551-AD055327165B}" type="pres">
      <dgm:prSet presAssocID="{A32BCBC2-2B89-45E2-B25F-B967596B54AE}" presName="spacer" presStyleCnt="0"/>
      <dgm:spPr/>
    </dgm:pt>
    <dgm:pt modelId="{F4657D71-D0E8-44FB-BF1E-7D75A83399C2}" type="pres">
      <dgm:prSet presAssocID="{6E97F1D0-5AC9-4A67-AD6D-D3C35DEEFE74}" presName="comp" presStyleCnt="0"/>
      <dgm:spPr/>
    </dgm:pt>
    <dgm:pt modelId="{807CC8A7-D4B3-489F-B6FC-58053CE9BB0F}" type="pres">
      <dgm:prSet presAssocID="{6E97F1D0-5AC9-4A67-AD6D-D3C35DEEFE74}" presName="box" presStyleLbl="node1" presStyleIdx="1" presStyleCnt="2" custScaleY="38780"/>
      <dgm:spPr/>
    </dgm:pt>
    <dgm:pt modelId="{B9233AC7-3256-41FD-BE82-E6362C0EE242}" type="pres">
      <dgm:prSet presAssocID="{6E97F1D0-5AC9-4A67-AD6D-D3C35DEEFE74}" presName="img" presStyleLbl="fgImgPlace1" presStyleIdx="1" presStyleCnt="2" custScaleX="75000" custScaleY="32838" custLinFactNeighborX="-16754" custLinFactNeighborY="-2586"/>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dgm:spPr>
    </dgm:pt>
    <dgm:pt modelId="{4A139F30-B5B4-4CBF-84AA-FB6B748CA223}" type="pres">
      <dgm:prSet presAssocID="{6E97F1D0-5AC9-4A67-AD6D-D3C35DEEFE74}" presName="text" presStyleLbl="node1" presStyleIdx="1" presStyleCnt="2">
        <dgm:presLayoutVars>
          <dgm:bulletEnabled val="1"/>
        </dgm:presLayoutVars>
      </dgm:prSet>
      <dgm:spPr/>
    </dgm:pt>
  </dgm:ptLst>
  <dgm:cxnLst>
    <dgm:cxn modelId="{FD48DC13-9AF1-4B4A-9126-8801A9E0F9CF}" srcId="{E328C3E4-D2C8-4729-930A-87957EF489EC}" destId="{E7D9AD2F-3BD4-4698-9A8D-B24C29862670}" srcOrd="0" destOrd="0" parTransId="{C3C36444-9D99-491A-8B88-2D610E273560}" sibTransId="{A32BCBC2-2B89-45E2-B25F-B967596B54AE}"/>
    <dgm:cxn modelId="{32144A3C-D80A-415C-BB4F-4D10BDA2617B}" type="presOf" srcId="{6E97F1D0-5AC9-4A67-AD6D-D3C35DEEFE74}" destId="{4A139F30-B5B4-4CBF-84AA-FB6B748CA223}" srcOrd="1" destOrd="0" presId="urn:microsoft.com/office/officeart/2005/8/layout/vList4"/>
    <dgm:cxn modelId="{00CC234D-9E7B-4CC3-B94A-BB8BB4D2E9BE}" type="presOf" srcId="{E328C3E4-D2C8-4729-930A-87957EF489EC}" destId="{ADD1B2D0-BDF6-4C91-820E-4AFE34FF2721}" srcOrd="0" destOrd="0" presId="urn:microsoft.com/office/officeart/2005/8/layout/vList4"/>
    <dgm:cxn modelId="{7B207B93-2028-48DE-B443-1ECF3158DA3C}" type="presOf" srcId="{E7D9AD2F-3BD4-4698-9A8D-B24C29862670}" destId="{AC13C4DE-B79D-4F3D-8274-0F8617508307}" srcOrd="1" destOrd="0" presId="urn:microsoft.com/office/officeart/2005/8/layout/vList4"/>
    <dgm:cxn modelId="{85878999-5D2E-4AC2-BFB2-203ABE7A9434}" type="presOf" srcId="{6E97F1D0-5AC9-4A67-AD6D-D3C35DEEFE74}" destId="{807CC8A7-D4B3-489F-B6FC-58053CE9BB0F}" srcOrd="0" destOrd="0" presId="urn:microsoft.com/office/officeart/2005/8/layout/vList4"/>
    <dgm:cxn modelId="{C01086AB-69D4-418F-AB7E-9329A51BD11E}" type="presOf" srcId="{E7D9AD2F-3BD4-4698-9A8D-B24C29862670}" destId="{AF1DF98C-BE97-4EB5-9B76-2D4C831A2C4E}" srcOrd="0" destOrd="0" presId="urn:microsoft.com/office/officeart/2005/8/layout/vList4"/>
    <dgm:cxn modelId="{5AA177F5-F8F4-47B6-8694-4408CBACE106}" srcId="{E328C3E4-D2C8-4729-930A-87957EF489EC}" destId="{6E97F1D0-5AC9-4A67-AD6D-D3C35DEEFE74}" srcOrd="1" destOrd="0" parTransId="{85D10CBA-8DE3-46CA-8217-620BF8860697}" sibTransId="{D5662F95-A365-470D-BC82-F137BF2E4975}"/>
    <dgm:cxn modelId="{3DD55571-8FB7-447A-A176-752F95DCD482}" type="presParOf" srcId="{ADD1B2D0-BDF6-4C91-820E-4AFE34FF2721}" destId="{C47A115A-6AFC-43FD-A791-53FA96941533}" srcOrd="0" destOrd="0" presId="urn:microsoft.com/office/officeart/2005/8/layout/vList4"/>
    <dgm:cxn modelId="{B08E2599-8983-4CFF-A62E-B29C6A4C3E92}" type="presParOf" srcId="{C47A115A-6AFC-43FD-A791-53FA96941533}" destId="{AF1DF98C-BE97-4EB5-9B76-2D4C831A2C4E}" srcOrd="0" destOrd="0" presId="urn:microsoft.com/office/officeart/2005/8/layout/vList4"/>
    <dgm:cxn modelId="{0ED1E863-0F32-4F88-B04E-E6F72567FAAB}" type="presParOf" srcId="{C47A115A-6AFC-43FD-A791-53FA96941533}" destId="{7A568B8F-252D-484F-B539-F47056782CA3}" srcOrd="1" destOrd="0" presId="urn:microsoft.com/office/officeart/2005/8/layout/vList4"/>
    <dgm:cxn modelId="{0345633A-2774-4F0C-9B1C-769FC3A52ABB}" type="presParOf" srcId="{C47A115A-6AFC-43FD-A791-53FA96941533}" destId="{AC13C4DE-B79D-4F3D-8274-0F8617508307}" srcOrd="2" destOrd="0" presId="urn:microsoft.com/office/officeart/2005/8/layout/vList4"/>
    <dgm:cxn modelId="{3EF8BE0B-0A59-4EA3-9154-6053507EC284}" type="presParOf" srcId="{ADD1B2D0-BDF6-4C91-820E-4AFE34FF2721}" destId="{2725F7F8-9E4F-46C0-9551-AD055327165B}" srcOrd="1" destOrd="0" presId="urn:microsoft.com/office/officeart/2005/8/layout/vList4"/>
    <dgm:cxn modelId="{D59A31BC-A70D-48F3-94E6-18C847D0E91C}" type="presParOf" srcId="{ADD1B2D0-BDF6-4C91-820E-4AFE34FF2721}" destId="{F4657D71-D0E8-44FB-BF1E-7D75A83399C2}" srcOrd="2" destOrd="0" presId="urn:microsoft.com/office/officeart/2005/8/layout/vList4"/>
    <dgm:cxn modelId="{11D95B55-9248-444D-97F3-C9FD9ADAB242}" type="presParOf" srcId="{F4657D71-D0E8-44FB-BF1E-7D75A83399C2}" destId="{807CC8A7-D4B3-489F-B6FC-58053CE9BB0F}" srcOrd="0" destOrd="0" presId="urn:microsoft.com/office/officeart/2005/8/layout/vList4"/>
    <dgm:cxn modelId="{E0C7B79E-F80D-4523-8A6A-86C15FA7F88E}" type="presParOf" srcId="{F4657D71-D0E8-44FB-BF1E-7D75A83399C2}" destId="{B9233AC7-3256-41FD-BE82-E6362C0EE242}" srcOrd="1" destOrd="0" presId="urn:microsoft.com/office/officeart/2005/8/layout/vList4"/>
    <dgm:cxn modelId="{9451C0BE-FE25-498B-903F-7D0C55CE9B1C}" type="presParOf" srcId="{F4657D71-D0E8-44FB-BF1E-7D75A83399C2}" destId="{4A139F30-B5B4-4CBF-84AA-FB6B748CA22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0BDD4-C4AB-4B5D-97B1-14CDF23B8C45}">
      <dsp:nvSpPr>
        <dsp:cNvPr id="0" name=""/>
        <dsp:cNvSpPr/>
      </dsp:nvSpPr>
      <dsp:spPr>
        <a:xfrm>
          <a:off x="1655" y="0"/>
          <a:ext cx="2576270" cy="5257800"/>
        </a:xfrm>
        <a:prstGeom prst="roundRect">
          <a:avLst>
            <a:gd name="adj" fmla="val 10000"/>
          </a:avLst>
        </a:prstGeom>
        <a:solidFill>
          <a:srgbClr val="CB20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r>
            <a:rPr lang="en-US" sz="1600" b="1" kern="1200" dirty="0">
              <a:latin typeface="Calibri" pitchFamily="34" charset="0"/>
              <a:cs typeface="Calibri" pitchFamily="34" charset="0"/>
            </a:rPr>
            <a:t> 2015 </a:t>
          </a:r>
        </a:p>
        <a:p>
          <a:pPr marL="0" lvl="0" indent="0" algn="ctr" defTabSz="711200">
            <a:lnSpc>
              <a:spcPct val="90000"/>
            </a:lnSpc>
            <a:spcBef>
              <a:spcPct val="0"/>
            </a:spcBef>
            <a:spcAft>
              <a:spcPct val="35000"/>
            </a:spcAft>
            <a:buNone/>
          </a:pPr>
          <a:endParaRPr lang="en-US" sz="1800" b="1" kern="1200" dirty="0">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2015</a:t>
          </a:r>
          <a:endParaRPr lang="en-US" sz="2100" b="1" kern="1200" dirty="0"/>
        </a:p>
        <a:p>
          <a:pPr marL="0" lvl="0" indent="0" algn="ctr" defTabSz="7112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Zomato’s website was hacked and hackers got access to lot of personal information of customers</a:t>
          </a:r>
        </a:p>
        <a:p>
          <a:pPr marL="0" lvl="0" indent="0" algn="ctr" defTabSz="711200">
            <a:lnSpc>
              <a:spcPct val="90000"/>
            </a:lnSpc>
            <a:spcBef>
              <a:spcPct val="0"/>
            </a:spcBef>
            <a:spcAft>
              <a:spcPct val="35000"/>
            </a:spcAft>
            <a:buNone/>
          </a:pPr>
          <a:r>
            <a:rPr lang="en-US" sz="1400" b="1" i="0" kern="1200" dirty="0">
              <a:latin typeface="Calibri" panose="020F0502020204030204" pitchFamily="34" charset="0"/>
              <a:cs typeface="Calibri" panose="020F0502020204030204" pitchFamily="34" charset="0"/>
            </a:rPr>
            <a:t>Zomato changed business strategies from a Full-Stack market to an Enterprise market that led to 300 employees loosing their jobs </a:t>
          </a:r>
          <a:r>
            <a:rPr lang="en-US" sz="1400" b="1" kern="1200" dirty="0">
              <a:latin typeface="Calibri" panose="020F0502020204030204" pitchFamily="34" charset="0"/>
              <a:cs typeface="Calibri" panose="020F0502020204030204" pitchFamily="34" charset="0"/>
            </a:rPr>
            <a:t> </a:t>
          </a:r>
          <a:endParaRPr lang="en-IN" sz="1400" b="1" kern="1200" dirty="0">
            <a:latin typeface="Calibri" pitchFamily="34" charset="0"/>
            <a:cs typeface="Calibri" pitchFamily="34" charset="0"/>
            <a:sym typeface="Lato"/>
          </a:endParaRPr>
        </a:p>
      </dsp:txBody>
      <dsp:txXfrm>
        <a:off x="1655" y="2103120"/>
        <a:ext cx="2576270" cy="2103120"/>
      </dsp:txXfrm>
    </dsp:sp>
    <dsp:sp modelId="{886DD692-97B9-4F12-B4DA-DB79ADE72819}">
      <dsp:nvSpPr>
        <dsp:cNvPr id="0" name=""/>
        <dsp:cNvSpPr/>
      </dsp:nvSpPr>
      <dsp:spPr>
        <a:xfrm>
          <a:off x="194679" y="95780"/>
          <a:ext cx="2190222" cy="219022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22C3D0D-9C74-4F1B-B8F6-6412742B3DA6}">
      <dsp:nvSpPr>
        <dsp:cNvPr id="0" name=""/>
        <dsp:cNvSpPr/>
      </dsp:nvSpPr>
      <dsp:spPr>
        <a:xfrm>
          <a:off x="2655214" y="0"/>
          <a:ext cx="2576270" cy="5257800"/>
        </a:xfrm>
        <a:prstGeom prst="roundRect">
          <a:avLst>
            <a:gd name="adj" fmla="val 10000"/>
          </a:avLst>
        </a:prstGeom>
        <a:solidFill>
          <a:srgbClr val="2D2D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r>
            <a:rPr lang="en-US" sz="1800" b="1" kern="1200" dirty="0">
              <a:latin typeface="Calibri" pitchFamily="34" charset="0"/>
              <a:cs typeface="Calibri" pitchFamily="34" charset="0"/>
            </a:rPr>
            <a:t>2016 </a:t>
          </a:r>
        </a:p>
        <a:p>
          <a:pPr marL="0" lvl="0" indent="0" algn="ctr" defTabSz="711200">
            <a:lnSpc>
              <a:spcPct val="90000"/>
            </a:lnSpc>
            <a:spcBef>
              <a:spcPct val="0"/>
            </a:spcBef>
            <a:spcAft>
              <a:spcPct val="35000"/>
            </a:spcAft>
            <a:buNone/>
          </a:pPr>
          <a:r>
            <a:rPr lang="en-US" sz="1600" b="1" kern="1200" dirty="0">
              <a:latin typeface="Calibri" pitchFamily="34" charset="0"/>
              <a:cs typeface="Calibri" pitchFamily="34" charset="0"/>
            </a:rPr>
            <a:t>Operations Shutdown</a:t>
          </a:r>
        </a:p>
        <a:p>
          <a:pPr marL="0" lvl="0" indent="0" algn="ctr" defTabSz="711200">
            <a:lnSpc>
              <a:spcPct val="90000"/>
            </a:lnSpc>
            <a:spcBef>
              <a:spcPct val="0"/>
            </a:spcBef>
            <a:spcAft>
              <a:spcPct val="35000"/>
            </a:spcAft>
            <a:buNone/>
          </a:pPr>
          <a:r>
            <a:rPr lang="en-US" sz="1400" b="1" kern="1200" dirty="0">
              <a:latin typeface="Calibri" pitchFamily="34" charset="0"/>
              <a:cs typeface="Calibri" pitchFamily="34" charset="0"/>
            </a:rPr>
            <a:t>Situation became out of control so for the time being Zomato had to roll back its operations in US, UK, Chile, Canada, Brazil, Srilanka, Italy and Slovakia</a:t>
          </a:r>
        </a:p>
        <a:p>
          <a:pPr marL="0" lvl="0" indent="0" algn="ctr" defTabSz="711200">
            <a:lnSpc>
              <a:spcPct val="90000"/>
            </a:lnSpc>
            <a:spcBef>
              <a:spcPct val="0"/>
            </a:spcBef>
            <a:spcAft>
              <a:spcPct val="35000"/>
            </a:spcAft>
            <a:buNone/>
          </a:pPr>
          <a:br>
            <a:rPr lang="en-US" sz="1600" b="1" kern="1200" dirty="0"/>
          </a:br>
          <a:endParaRPr lang="en-US" sz="1400" kern="1200" dirty="0">
            <a:latin typeface="Calibri" pitchFamily="34" charset="0"/>
            <a:cs typeface="Calibri" pitchFamily="34" charset="0"/>
          </a:endParaRPr>
        </a:p>
      </dsp:txBody>
      <dsp:txXfrm>
        <a:off x="2655214" y="2103120"/>
        <a:ext cx="2576270" cy="2103120"/>
      </dsp:txXfrm>
    </dsp:sp>
    <dsp:sp modelId="{EA8EAF79-A5CE-43F9-9A71-ABA9108B98B3}">
      <dsp:nvSpPr>
        <dsp:cNvPr id="0" name=""/>
        <dsp:cNvSpPr/>
      </dsp:nvSpPr>
      <dsp:spPr>
        <a:xfrm>
          <a:off x="2829189" y="137345"/>
          <a:ext cx="2190222" cy="214865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AA5E2B9-7861-4A89-A1A4-BACA188C9BD4}">
      <dsp:nvSpPr>
        <dsp:cNvPr id="0" name=""/>
        <dsp:cNvSpPr/>
      </dsp:nvSpPr>
      <dsp:spPr>
        <a:xfrm>
          <a:off x="5310422" y="0"/>
          <a:ext cx="2576270" cy="5257800"/>
        </a:xfrm>
        <a:prstGeom prst="roundRect">
          <a:avLst>
            <a:gd name="adj" fmla="val 10000"/>
          </a:avLst>
        </a:prstGeom>
        <a:solidFill>
          <a:srgbClr val="CB20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b="1" kern="1200" dirty="0">
            <a:latin typeface="Calibri" pitchFamily="34" charset="0"/>
            <a:cs typeface="Calibri" pitchFamily="34" charset="0"/>
          </a:endParaRPr>
        </a:p>
        <a:p>
          <a:pPr marL="0" lvl="0" indent="0" algn="ctr" defTabSz="800100">
            <a:lnSpc>
              <a:spcPct val="90000"/>
            </a:lnSpc>
            <a:spcBef>
              <a:spcPct val="0"/>
            </a:spcBef>
            <a:spcAft>
              <a:spcPct val="35000"/>
            </a:spcAft>
            <a:buNone/>
          </a:pPr>
          <a:r>
            <a:rPr lang="en-US" sz="1800" b="1" kern="1200" dirty="0">
              <a:latin typeface="Calibri" pitchFamily="34" charset="0"/>
              <a:cs typeface="Calibri" pitchFamily="34" charset="0"/>
            </a:rPr>
            <a:t>2017</a:t>
          </a:r>
        </a:p>
        <a:p>
          <a:pPr marL="0" lvl="0" indent="0" algn="ctr" defTabSz="800100">
            <a:lnSpc>
              <a:spcPct val="90000"/>
            </a:lnSpc>
            <a:spcBef>
              <a:spcPct val="0"/>
            </a:spcBef>
            <a:spcAft>
              <a:spcPct val="35000"/>
            </a:spcAft>
            <a:buNone/>
          </a:pPr>
          <a:r>
            <a:rPr lang="en-US" sz="1600" b="1" kern="1200" dirty="0">
              <a:latin typeface="Calibri" pitchFamily="34" charset="0"/>
              <a:cs typeface="Calibri" pitchFamily="34" charset="0"/>
            </a:rPr>
            <a:t>Cyber attack </a:t>
          </a:r>
        </a:p>
        <a:p>
          <a:pPr marL="0" lvl="0" indent="0" algn="ctr" defTabSz="800100">
            <a:lnSpc>
              <a:spcPct val="90000"/>
            </a:lnSpc>
            <a:spcBef>
              <a:spcPct val="0"/>
            </a:spcBef>
            <a:spcAft>
              <a:spcPct val="35000"/>
            </a:spcAft>
            <a:buNone/>
          </a:pPr>
          <a:r>
            <a:rPr lang="en-US" sz="1400" b="1" kern="1200" dirty="0">
              <a:latin typeface="Calibri" pitchFamily="34" charset="0"/>
              <a:cs typeface="Calibri" pitchFamily="34" charset="0"/>
              <a:sym typeface="Lato"/>
            </a:rPr>
            <a:t>The data was hacked and information of 17 million people were sold on the dark web</a:t>
          </a:r>
          <a:endParaRPr lang="en-IN" sz="1200" kern="1200" dirty="0">
            <a:latin typeface="Calibri" pitchFamily="34" charset="0"/>
            <a:cs typeface="Calibri" pitchFamily="34" charset="0"/>
            <a:sym typeface="Lato"/>
          </a:endParaRPr>
        </a:p>
      </dsp:txBody>
      <dsp:txXfrm>
        <a:off x="5310422" y="2103120"/>
        <a:ext cx="2576270" cy="2103120"/>
      </dsp:txXfrm>
    </dsp:sp>
    <dsp:sp modelId="{C4213163-6963-40AD-BFC4-45F0F8D2A788}">
      <dsp:nvSpPr>
        <dsp:cNvPr id="0" name=""/>
        <dsp:cNvSpPr/>
      </dsp:nvSpPr>
      <dsp:spPr>
        <a:xfrm>
          <a:off x="5501797" y="95780"/>
          <a:ext cx="2190222" cy="219022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D2BBF35-3984-4778-B6E4-52F8F974E7B1}">
      <dsp:nvSpPr>
        <dsp:cNvPr id="0" name=""/>
        <dsp:cNvSpPr/>
      </dsp:nvSpPr>
      <dsp:spPr>
        <a:xfrm>
          <a:off x="296385" y="4725594"/>
          <a:ext cx="7255764" cy="361952"/>
        </a:xfrm>
        <a:prstGeom prst="leftRightArrow">
          <a:avLst/>
        </a:prstGeom>
        <a:solidFill>
          <a:srgbClr val="2D2D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DF98C-BE97-4EB5-9B76-2D4C831A2C4E}">
      <dsp:nvSpPr>
        <dsp:cNvPr id="0" name=""/>
        <dsp:cNvSpPr/>
      </dsp:nvSpPr>
      <dsp:spPr>
        <a:xfrm>
          <a:off x="0" y="0"/>
          <a:ext cx="8229600" cy="1800051"/>
        </a:xfrm>
        <a:prstGeom prst="roundRect">
          <a:avLst>
            <a:gd name="adj" fmla="val 10000"/>
          </a:avLst>
        </a:prstGeom>
        <a:solidFill>
          <a:srgbClr val="CB202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Calibri" pitchFamily="34" charset="0"/>
              <a:cs typeface="Calibri" pitchFamily="34" charset="0"/>
            </a:rPr>
            <a:t>Food has no religion: (ORM)</a:t>
          </a:r>
        </a:p>
        <a:p>
          <a:pPr marL="0" lvl="0" indent="0" algn="l" defTabSz="711200">
            <a:lnSpc>
              <a:spcPct val="90000"/>
            </a:lnSpc>
            <a:spcBef>
              <a:spcPct val="0"/>
            </a:spcBef>
            <a:spcAft>
              <a:spcPct val="35000"/>
            </a:spcAft>
            <a:buNone/>
          </a:pPr>
          <a:r>
            <a:rPr lang="en-US" sz="1600" kern="1200" dirty="0">
              <a:solidFill>
                <a:schemeClr val="bg1"/>
              </a:solidFill>
              <a:latin typeface="Calibri" pitchFamily="34" charset="0"/>
              <a:cs typeface="Calibri" pitchFamily="34" charset="0"/>
            </a:rPr>
            <a:t> </a:t>
          </a:r>
          <a:r>
            <a:rPr lang="en-US" sz="1600" b="0" i="0" kern="1200" dirty="0">
              <a:latin typeface="Calibri" pitchFamily="34" charset="0"/>
              <a:cs typeface="Calibri" pitchFamily="34" charset="0"/>
            </a:rPr>
            <a:t>In July 2019, Zomato got a complaint regarding non Hindu delivery boy in Jabalpur. The customer cancelled the order and decided to post the incident on twitter to which Zomato replies ad food has no religion.  </a:t>
          </a:r>
          <a:endParaRPr lang="en-US" sz="1600" kern="1200" dirty="0">
            <a:solidFill>
              <a:schemeClr val="bg1"/>
            </a:solidFill>
            <a:latin typeface="Calibri" pitchFamily="34" charset="0"/>
            <a:cs typeface="Calibri" pitchFamily="34" charset="0"/>
          </a:endParaRPr>
        </a:p>
      </dsp:txBody>
      <dsp:txXfrm>
        <a:off x="2148840" y="0"/>
        <a:ext cx="6080760" cy="1800051"/>
      </dsp:txXfrm>
    </dsp:sp>
    <dsp:sp modelId="{7A568B8F-252D-484F-B539-F47056782CA3}">
      <dsp:nvSpPr>
        <dsp:cNvPr id="0" name=""/>
        <dsp:cNvSpPr/>
      </dsp:nvSpPr>
      <dsp:spPr>
        <a:xfrm>
          <a:off x="472783" y="316055"/>
          <a:ext cx="1234440" cy="1183632"/>
        </a:xfrm>
        <a:prstGeom prst="roundRect">
          <a:avLst>
            <a:gd name="adj" fmla="val 10000"/>
          </a:avLst>
        </a:prstGeom>
        <a:blipFill>
          <a:blip xmlns:r="http://schemas.openxmlformats.org/officeDocument/2006/relationships" r:embed="rId1"/>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CC8A7-D4B3-489F-B6FC-58053CE9BB0F}">
      <dsp:nvSpPr>
        <dsp:cNvPr id="0" name=""/>
        <dsp:cNvSpPr/>
      </dsp:nvSpPr>
      <dsp:spPr>
        <a:xfrm>
          <a:off x="0" y="2302971"/>
          <a:ext cx="8229600" cy="1950323"/>
        </a:xfrm>
        <a:prstGeom prst="roundRect">
          <a:avLst>
            <a:gd name="adj" fmla="val 10000"/>
          </a:avLst>
        </a:prstGeom>
        <a:solidFill>
          <a:srgbClr val="2D2D2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Calibri" pitchFamily="34" charset="0"/>
              <a:cs typeface="Calibri" pitchFamily="34" charset="0"/>
            </a:rPr>
            <a:t>Logout Campaign:</a:t>
          </a:r>
        </a:p>
        <a:p>
          <a:pPr marL="0" lvl="0" indent="0" algn="l" defTabSz="711200">
            <a:lnSpc>
              <a:spcPct val="90000"/>
            </a:lnSpc>
            <a:spcBef>
              <a:spcPct val="0"/>
            </a:spcBef>
            <a:spcAft>
              <a:spcPct val="35000"/>
            </a:spcAft>
            <a:buNone/>
          </a:pPr>
          <a:r>
            <a:rPr lang="en-US" sz="1600" b="0" i="0" kern="1200" dirty="0">
              <a:latin typeface="Calibri" pitchFamily="34" charset="0"/>
              <a:cs typeface="Calibri" pitchFamily="34" charset="0"/>
            </a:rPr>
            <a:t>On 17 August 2019, more than 1,200 restaurants logged off from Zomato because of their offer of discount programs at dine-in restaurants, saying that the corrective measures would not resolve the key issue of deep discounts. Later This was resolved by Goyal Zomato’s founder. </a:t>
          </a:r>
          <a:endParaRPr lang="en-US" sz="1600" kern="1200" dirty="0">
            <a:solidFill>
              <a:schemeClr val="bg1"/>
            </a:solidFill>
            <a:latin typeface="Calibri" pitchFamily="34" charset="0"/>
            <a:cs typeface="Calibri" pitchFamily="34" charset="0"/>
          </a:endParaRPr>
        </a:p>
      </dsp:txBody>
      <dsp:txXfrm>
        <a:off x="2148840" y="2302971"/>
        <a:ext cx="6080760" cy="1950323"/>
      </dsp:txXfrm>
    </dsp:sp>
    <dsp:sp modelId="{B9233AC7-3256-41FD-BE82-E6362C0EE242}">
      <dsp:nvSpPr>
        <dsp:cNvPr id="0" name=""/>
        <dsp:cNvSpPr/>
      </dsp:nvSpPr>
      <dsp:spPr>
        <a:xfrm>
          <a:off x="432902" y="2513493"/>
          <a:ext cx="1234440" cy="132119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C00DD-CEF8-45E4-BA69-684397D3BA64}" type="datetimeFigureOut">
              <a:rPr lang="en-US" smtClean="0"/>
              <a:t>11/19/2023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90385-67E8-4E4F-95EE-53F70BD7029B}" type="slidenum">
              <a:rPr lang="en-US" smtClean="0"/>
              <a:t>‹#›</a:t>
            </a:fld>
            <a:endParaRPr lang="en-US"/>
          </a:p>
        </p:txBody>
      </p:sp>
    </p:spTree>
    <p:extLst>
      <p:ext uri="{BB962C8B-B14F-4D97-AF65-F5344CB8AC3E}">
        <p14:creationId xmlns:p14="http://schemas.microsoft.com/office/powerpoint/2010/main" val="53344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8F631-F375-427F-B73C-32D7C1474941}" type="slidenum">
              <a:rPr lang="en-IN" smtClean="0"/>
              <a:pPr/>
              <a:t>4</a:t>
            </a:fld>
            <a:endParaRPr lang="en-IN"/>
          </a:p>
        </p:txBody>
      </p:sp>
    </p:spTree>
    <p:extLst>
      <p:ext uri="{BB962C8B-B14F-4D97-AF65-F5344CB8AC3E}">
        <p14:creationId xmlns:p14="http://schemas.microsoft.com/office/powerpoint/2010/main" val="195611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560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11/19/2023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313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0"/>
            <a:ext cx="27646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9013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6D7BA905-9C2B-46B5-8F79-E96AD287D34B}"/>
              </a:ext>
            </a:extLst>
          </p:cNvPr>
          <p:cNvSpPr/>
          <p:nvPr userDrawn="1"/>
        </p:nvSpPr>
        <p:spPr>
          <a:xfrm rot="10800000" flipH="1">
            <a:off x="0" y="0"/>
            <a:ext cx="376833" cy="502444"/>
          </a:xfrm>
          <a:prstGeom prst="rtTriangle">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a:extLst>
              <a:ext uri="{FF2B5EF4-FFF2-40B4-BE49-F238E27FC236}">
                <a16:creationId xmlns:a16="http://schemas.microsoft.com/office/drawing/2014/main" id="{E3A2E4FB-1034-4B1B-AAB2-1645FE8F9399}"/>
              </a:ext>
            </a:extLst>
          </p:cNvPr>
          <p:cNvSpPr>
            <a:spLocks noGrp="1"/>
          </p:cNvSpPr>
          <p:nvPr>
            <p:ph type="dt" sz="half" idx="10"/>
          </p:nvPr>
        </p:nvSpPr>
        <p:spPr>
          <a:xfrm>
            <a:off x="628650" y="6356351"/>
            <a:ext cx="2057400" cy="365125"/>
          </a:xfrm>
        </p:spPr>
        <p:txBody>
          <a:bodyPr/>
          <a:lstStyle/>
          <a:p>
            <a:fld id="{0E0BEC4B-C6CA-4F18-8D59-FE13BC9FDAD0}" type="datetime1">
              <a:rPr lang="en-IN" smtClean="0"/>
              <a:pPr/>
              <a:t>19-11-2023</a:t>
            </a:fld>
            <a:endParaRPr lang="en-IN"/>
          </a:p>
        </p:txBody>
      </p:sp>
      <p:sp>
        <p:nvSpPr>
          <p:cNvPr id="4" name="Footer Placeholder 3">
            <a:extLst>
              <a:ext uri="{FF2B5EF4-FFF2-40B4-BE49-F238E27FC236}">
                <a16:creationId xmlns:a16="http://schemas.microsoft.com/office/drawing/2014/main" id="{A580F671-345E-4AF6-A69B-77612771321B}"/>
              </a:ext>
            </a:extLst>
          </p:cNvPr>
          <p:cNvSpPr>
            <a:spLocks noGrp="1"/>
          </p:cNvSpPr>
          <p:nvPr>
            <p:ph type="ftr" sz="quarter" idx="11"/>
          </p:nvPr>
        </p:nvSpPr>
        <p:spPr/>
        <p:txBody>
          <a:bodyPr/>
          <a:lstStyle/>
          <a:p>
            <a:endParaRPr lang="en-IN"/>
          </a:p>
        </p:txBody>
      </p:sp>
      <p:sp>
        <p:nvSpPr>
          <p:cNvPr id="7" name="Slide Number Placeholder 8">
            <a:extLst>
              <a:ext uri="{FF2B5EF4-FFF2-40B4-BE49-F238E27FC236}">
                <a16:creationId xmlns:a16="http://schemas.microsoft.com/office/drawing/2014/main" id="{66CA3265-0B92-46FF-89D7-35E690998852}"/>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8" name="Rectangle 7">
            <a:extLst>
              <a:ext uri="{FF2B5EF4-FFF2-40B4-BE49-F238E27FC236}">
                <a16:creationId xmlns:a16="http://schemas.microsoft.com/office/drawing/2014/main" id="{C7F73448-FA56-4FF8-AABB-0B4629FC6E4E}"/>
              </a:ext>
            </a:extLst>
          </p:cNvPr>
          <p:cNvSpPr/>
          <p:nvPr userDrawn="1"/>
        </p:nvSpPr>
        <p:spPr>
          <a:xfrm>
            <a:off x="0" y="6766560"/>
            <a:ext cx="9144000" cy="91440"/>
          </a:xfrm>
          <a:prstGeom prst="rect">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DE35194F-047E-4672-92B0-1DD6429AAAE5}"/>
              </a:ext>
            </a:extLst>
          </p:cNvPr>
          <p:cNvSpPr>
            <a:spLocks noGrp="1"/>
          </p:cNvSpPr>
          <p:nvPr>
            <p:ph type="title"/>
          </p:nvPr>
        </p:nvSpPr>
        <p:spPr>
          <a:xfrm>
            <a:off x="266700" y="313102"/>
            <a:ext cx="7677150" cy="290849"/>
          </a:xfrm>
        </p:spPr>
        <p:txBody>
          <a:bodyPr/>
          <a:lstStyle>
            <a:lvl1pPr>
              <a:defRPr sz="2100" b="0" spc="0">
                <a:solidFill>
                  <a:srgbClr val="5D4DA8"/>
                </a:solidFill>
              </a:defRPr>
            </a:lvl1pPr>
          </a:lstStyle>
          <a:p>
            <a:endParaRPr lang="en-US" dirty="0"/>
          </a:p>
        </p:txBody>
      </p:sp>
      <p:pic>
        <p:nvPicPr>
          <p:cNvPr id="12" name="Graphic 11">
            <a:extLst>
              <a:ext uri="{FF2B5EF4-FFF2-40B4-BE49-F238E27FC236}">
                <a16:creationId xmlns:a16="http://schemas.microsoft.com/office/drawing/2014/main" id="{AABD4397-5B15-4AAE-B46A-59F9A1764EE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8208" y="313103"/>
            <a:ext cx="985500" cy="340415"/>
          </a:xfrm>
          <a:prstGeom prst="rect">
            <a:avLst/>
          </a:prstGeom>
        </p:spPr>
      </p:pic>
    </p:spTree>
    <p:extLst>
      <p:ext uri="{BB962C8B-B14F-4D97-AF65-F5344CB8AC3E}">
        <p14:creationId xmlns:p14="http://schemas.microsoft.com/office/powerpoint/2010/main" val="259875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4191C-FE35-432E-9BA7-634212EA490E}"/>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78241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0"/>
            <a:ext cx="27646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767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6D7BA905-9C2B-46B5-8F79-E96AD287D34B}"/>
              </a:ext>
            </a:extLst>
          </p:cNvPr>
          <p:cNvSpPr/>
          <p:nvPr userDrawn="1"/>
        </p:nvSpPr>
        <p:spPr>
          <a:xfrm rot="10800000" flipH="1">
            <a:off x="0" y="0"/>
            <a:ext cx="376833" cy="502444"/>
          </a:xfrm>
          <a:prstGeom prst="rtTriangle">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a:extLst>
              <a:ext uri="{FF2B5EF4-FFF2-40B4-BE49-F238E27FC236}">
                <a16:creationId xmlns:a16="http://schemas.microsoft.com/office/drawing/2014/main" id="{E3A2E4FB-1034-4B1B-AAB2-1645FE8F9399}"/>
              </a:ext>
            </a:extLst>
          </p:cNvPr>
          <p:cNvSpPr>
            <a:spLocks noGrp="1"/>
          </p:cNvSpPr>
          <p:nvPr>
            <p:ph type="dt" sz="half" idx="10"/>
          </p:nvPr>
        </p:nvSpPr>
        <p:spPr>
          <a:xfrm>
            <a:off x="628650" y="6356351"/>
            <a:ext cx="2057400" cy="365125"/>
          </a:xfrm>
        </p:spPr>
        <p:txBody>
          <a:bodyPr/>
          <a:lstStyle/>
          <a:p>
            <a:fld id="{0E0BEC4B-C6CA-4F18-8D59-FE13BC9FDAD0}" type="datetime1">
              <a:rPr lang="en-IN" smtClean="0"/>
              <a:pPr/>
              <a:t>19-11-2023</a:t>
            </a:fld>
            <a:endParaRPr lang="en-IN"/>
          </a:p>
        </p:txBody>
      </p:sp>
      <p:sp>
        <p:nvSpPr>
          <p:cNvPr id="4" name="Footer Placeholder 3">
            <a:extLst>
              <a:ext uri="{FF2B5EF4-FFF2-40B4-BE49-F238E27FC236}">
                <a16:creationId xmlns:a16="http://schemas.microsoft.com/office/drawing/2014/main" id="{A580F671-345E-4AF6-A69B-77612771321B}"/>
              </a:ext>
            </a:extLst>
          </p:cNvPr>
          <p:cNvSpPr>
            <a:spLocks noGrp="1"/>
          </p:cNvSpPr>
          <p:nvPr>
            <p:ph type="ftr" sz="quarter" idx="11"/>
          </p:nvPr>
        </p:nvSpPr>
        <p:spPr/>
        <p:txBody>
          <a:bodyPr/>
          <a:lstStyle/>
          <a:p>
            <a:endParaRPr lang="en-IN"/>
          </a:p>
        </p:txBody>
      </p:sp>
      <p:sp>
        <p:nvSpPr>
          <p:cNvPr id="7" name="Slide Number Placeholder 8">
            <a:extLst>
              <a:ext uri="{FF2B5EF4-FFF2-40B4-BE49-F238E27FC236}">
                <a16:creationId xmlns:a16="http://schemas.microsoft.com/office/drawing/2014/main" id="{66CA3265-0B92-46FF-89D7-35E690998852}"/>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8" name="Rectangle 7">
            <a:extLst>
              <a:ext uri="{FF2B5EF4-FFF2-40B4-BE49-F238E27FC236}">
                <a16:creationId xmlns:a16="http://schemas.microsoft.com/office/drawing/2014/main" id="{C7F73448-FA56-4FF8-AABB-0B4629FC6E4E}"/>
              </a:ext>
            </a:extLst>
          </p:cNvPr>
          <p:cNvSpPr/>
          <p:nvPr userDrawn="1"/>
        </p:nvSpPr>
        <p:spPr>
          <a:xfrm>
            <a:off x="0" y="6766560"/>
            <a:ext cx="9144000" cy="91440"/>
          </a:xfrm>
          <a:prstGeom prst="rect">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DE35194F-047E-4672-92B0-1DD6429AAAE5}"/>
              </a:ext>
            </a:extLst>
          </p:cNvPr>
          <p:cNvSpPr>
            <a:spLocks noGrp="1"/>
          </p:cNvSpPr>
          <p:nvPr>
            <p:ph type="title"/>
          </p:nvPr>
        </p:nvSpPr>
        <p:spPr>
          <a:xfrm>
            <a:off x="266700" y="313102"/>
            <a:ext cx="7677150" cy="290849"/>
          </a:xfrm>
        </p:spPr>
        <p:txBody>
          <a:bodyPr/>
          <a:lstStyle>
            <a:lvl1pPr>
              <a:defRPr sz="2100" b="0">
                <a:solidFill>
                  <a:srgbClr val="5D4DA8"/>
                </a:solidFill>
              </a:defRPr>
            </a:lvl1pPr>
          </a:lstStyle>
          <a:p>
            <a:endParaRPr lang="en-US" dirty="0"/>
          </a:p>
        </p:txBody>
      </p:sp>
      <p:pic>
        <p:nvPicPr>
          <p:cNvPr id="12" name="Graphic 11">
            <a:extLst>
              <a:ext uri="{FF2B5EF4-FFF2-40B4-BE49-F238E27FC236}">
                <a16:creationId xmlns:a16="http://schemas.microsoft.com/office/drawing/2014/main" id="{AABD4397-5B15-4AAE-B46A-59F9A1764EE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048208" y="313103"/>
            <a:ext cx="985500" cy="340415"/>
          </a:xfrm>
          <a:prstGeom prst="rect">
            <a:avLst/>
          </a:prstGeom>
        </p:spPr>
      </p:pic>
    </p:spTree>
    <p:extLst>
      <p:ext uri="{BB962C8B-B14F-4D97-AF65-F5344CB8AC3E}">
        <p14:creationId xmlns:p14="http://schemas.microsoft.com/office/powerpoint/2010/main" val="15244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F8430D-C969-4136-9E2B-46AA0AB0D64A}"/>
              </a:ext>
            </a:extLst>
          </p:cNvPr>
          <p:cNvSpPr/>
          <p:nvPr userDrawn="1"/>
        </p:nvSpPr>
        <p:spPr>
          <a:xfrm>
            <a:off x="0" y="6766560"/>
            <a:ext cx="9144000"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8723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27508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4.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11/19/2023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grpSp>
        <p:nvGrpSpPr>
          <p:cNvPr id="9" name="Group 8"/>
          <p:cNvGrpSpPr/>
          <p:nvPr userDrawn="1"/>
        </p:nvGrpSpPr>
        <p:grpSpPr>
          <a:xfrm>
            <a:off x="3505531" y="0"/>
            <a:ext cx="2133269" cy="566392"/>
            <a:chOff x="3505531" y="0"/>
            <a:chExt cx="2133269" cy="566392"/>
          </a:xfrm>
        </p:grpSpPr>
        <p:pic>
          <p:nvPicPr>
            <p:cNvPr id="7" name="Picture 12"/>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3505531" y="0"/>
              <a:ext cx="2133269" cy="5663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Shieanne-drive\logos-and-media-files\Brandguide and logos\Monster College\800x600_monstercollege_Purple_Green_eps.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743726" y="67443"/>
              <a:ext cx="1656878" cy="4245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3822401"/>
      </p:ext>
    </p:extLst>
  </p:cSld>
  <p:clrMap bg1="lt1" tx1="dk1" bg2="lt2" tx2="dk2" accent1="accent1" accent2="accent2" accent3="accent3" accent4="accent4" accent5="accent5" accent6="accent6" hlink="hlink" folHlink="folHlink"/>
  <p:sldLayoutIdLst>
    <p:sldLayoutId id="214748369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11/19/2023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6666613"/>
      </p:ext>
    </p:extLst>
  </p:cSld>
  <p:clrMap bg1="lt1" tx1="dk1" bg2="lt2" tx2="dk2" accent1="accent1" accent2="accent2" accent3="accent3" accent4="accent4" accent5="accent5" accent6="accent6" hlink="hlink" folHlink="folHlink"/>
  <p:sldLayoutIdLst>
    <p:sldLayoutId id="214748369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FB7AF-A08A-4F94-BCF7-A8413F077235}"/>
              </a:ext>
            </a:extLst>
          </p:cNvPr>
          <p:cNvSpPr>
            <a:spLocks noGrp="1"/>
          </p:cNvSpPr>
          <p:nvPr>
            <p:ph type="title"/>
          </p:nvPr>
        </p:nvSpPr>
        <p:spPr>
          <a:xfrm>
            <a:off x="363072" y="260350"/>
            <a:ext cx="8063927" cy="332399"/>
          </a:xfrm>
          <a:prstGeom prst="rect">
            <a:avLst/>
          </a:prstGeom>
        </p:spPr>
        <p:txBody>
          <a:bodyPr vert="horz" lIns="0" tIns="0" rIns="0" bIns="0" rtlCol="0" anchor="t" anchorCtr="0">
            <a:sp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53F1F63-6691-4434-BF68-9800DB1FC3B0}"/>
              </a:ext>
            </a:extLst>
          </p:cNvPr>
          <p:cNvSpPr>
            <a:spLocks noGrp="1"/>
          </p:cNvSpPr>
          <p:nvPr>
            <p:ph type="body" idx="1"/>
          </p:nvPr>
        </p:nvSpPr>
        <p:spPr>
          <a:xfrm>
            <a:off x="363072" y="1368425"/>
            <a:ext cx="843456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5C61F46-2BD2-47C4-8F70-23C2AA6E3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34DE789-A466-4327-83E7-D094D255C614}" type="datetime1">
              <a:rPr lang="en-IN" smtClean="0"/>
              <a:pPr/>
              <a:t>19-11-2023</a:t>
            </a:fld>
            <a:endParaRPr lang="en-IN"/>
          </a:p>
        </p:txBody>
      </p:sp>
      <p:sp>
        <p:nvSpPr>
          <p:cNvPr id="5" name="Footer Placeholder 4">
            <a:extLst>
              <a:ext uri="{FF2B5EF4-FFF2-40B4-BE49-F238E27FC236}">
                <a16:creationId xmlns:a16="http://schemas.microsoft.com/office/drawing/2014/main" id="{F94FF24E-5BAB-4796-BF2B-51D601C08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9" name="Slide Number Placeholder 8">
            <a:extLst>
              <a:ext uri="{FF2B5EF4-FFF2-40B4-BE49-F238E27FC236}">
                <a16:creationId xmlns:a16="http://schemas.microsoft.com/office/drawing/2014/main" id="{DDA31268-5EEE-42C3-9C04-E4ADB99F329C}"/>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12" name="Rectangle 11">
            <a:extLst>
              <a:ext uri="{FF2B5EF4-FFF2-40B4-BE49-F238E27FC236}">
                <a16:creationId xmlns:a16="http://schemas.microsoft.com/office/drawing/2014/main" id="{21F8430D-C969-4136-9E2B-46AA0AB0D64A}"/>
              </a:ext>
            </a:extLst>
          </p:cNvPr>
          <p:cNvSpPr/>
          <p:nvPr userDrawn="1"/>
        </p:nvSpPr>
        <p:spPr>
          <a:xfrm>
            <a:off x="0" y="6766560"/>
            <a:ext cx="9144000"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120468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hf hdr="0" ftr="0" dt="0"/>
  <p:txStyles>
    <p:title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tx2"/>
        </a:buClr>
        <a:buSzPct val="125000"/>
        <a:buFont typeface="Arial" panose="020B0604020202020204" pitchFamily="34" charset="0"/>
        <a:buChar char="▪"/>
        <a:defRPr sz="2100" kern="1200">
          <a:solidFill>
            <a:schemeClr val="tx2"/>
          </a:solidFill>
          <a:latin typeface="+mn-lt"/>
          <a:ea typeface="+mn-ea"/>
          <a:cs typeface="+mn-cs"/>
        </a:defRPr>
      </a:lvl1pPr>
      <a:lvl2pPr marL="597694" indent="-254794" algn="l" defTabSz="685800" rtl="0" eaLnBrk="1" latinLnBrk="0" hangingPunct="1">
        <a:lnSpc>
          <a:spcPct val="90000"/>
        </a:lnSpc>
        <a:spcBef>
          <a:spcPts val="375"/>
        </a:spcBef>
        <a:buSzPct val="125000"/>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FB7AF-A08A-4F94-BCF7-A8413F077235}"/>
              </a:ext>
            </a:extLst>
          </p:cNvPr>
          <p:cNvSpPr>
            <a:spLocks noGrp="1"/>
          </p:cNvSpPr>
          <p:nvPr>
            <p:ph type="title"/>
          </p:nvPr>
        </p:nvSpPr>
        <p:spPr>
          <a:xfrm>
            <a:off x="363072" y="260350"/>
            <a:ext cx="8063927" cy="332399"/>
          </a:xfrm>
          <a:prstGeom prst="rect">
            <a:avLst/>
          </a:prstGeom>
        </p:spPr>
        <p:txBody>
          <a:bodyPr vert="horz" lIns="0" tIns="0" rIns="0" bIns="0" rtlCol="0" anchor="t" anchorCtr="0">
            <a:sp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53F1F63-6691-4434-BF68-9800DB1FC3B0}"/>
              </a:ext>
            </a:extLst>
          </p:cNvPr>
          <p:cNvSpPr>
            <a:spLocks noGrp="1"/>
          </p:cNvSpPr>
          <p:nvPr>
            <p:ph type="body" idx="1"/>
          </p:nvPr>
        </p:nvSpPr>
        <p:spPr>
          <a:xfrm>
            <a:off x="363072" y="1368425"/>
            <a:ext cx="843456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5C61F46-2BD2-47C4-8F70-23C2AA6E3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34DE789-A466-4327-83E7-D094D255C614}" type="datetime1">
              <a:rPr lang="en-IN" smtClean="0"/>
              <a:pPr/>
              <a:t>19-11-2023</a:t>
            </a:fld>
            <a:endParaRPr lang="en-IN"/>
          </a:p>
        </p:txBody>
      </p:sp>
      <p:sp>
        <p:nvSpPr>
          <p:cNvPr id="5" name="Footer Placeholder 4">
            <a:extLst>
              <a:ext uri="{FF2B5EF4-FFF2-40B4-BE49-F238E27FC236}">
                <a16:creationId xmlns:a16="http://schemas.microsoft.com/office/drawing/2014/main" id="{F94FF24E-5BAB-4796-BF2B-51D601C08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9" name="Slide Number Placeholder 8">
            <a:extLst>
              <a:ext uri="{FF2B5EF4-FFF2-40B4-BE49-F238E27FC236}">
                <a16:creationId xmlns:a16="http://schemas.microsoft.com/office/drawing/2014/main" id="{DDA31268-5EEE-42C3-9C04-E4ADB99F329C}"/>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Tree>
    <p:extLst>
      <p:ext uri="{BB962C8B-B14F-4D97-AF65-F5344CB8AC3E}">
        <p14:creationId xmlns:p14="http://schemas.microsoft.com/office/powerpoint/2010/main" val="13591646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hf hdr="0" ftr="0" dt="0"/>
  <p:txStyles>
    <p:title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tx2"/>
        </a:buClr>
        <a:buSzPct val="125000"/>
        <a:buFont typeface="Arial" panose="020B0604020202020204" pitchFamily="34" charset="0"/>
        <a:buChar char="▪"/>
        <a:defRPr sz="2100" kern="1200">
          <a:solidFill>
            <a:schemeClr val="tx2"/>
          </a:solidFill>
          <a:latin typeface="+mn-lt"/>
          <a:ea typeface="+mn-ea"/>
          <a:cs typeface="+mn-cs"/>
        </a:defRPr>
      </a:lvl1pPr>
      <a:lvl2pPr marL="597694" indent="-254794" algn="l" defTabSz="685800" rtl="0" eaLnBrk="1" latinLnBrk="0" hangingPunct="1">
        <a:lnSpc>
          <a:spcPct val="90000"/>
        </a:lnSpc>
        <a:spcBef>
          <a:spcPts val="375"/>
        </a:spcBef>
        <a:buSzPct val="125000"/>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9.png"/><Relationship Id="rId7" Type="http://schemas.openxmlformats.org/officeDocument/2006/relationships/hyperlink" Target="https://economictimes.indiatimes.com/markets/stocks/news/zomato-takes-big-step-towards-ipo-turns-a-public-limited-firm/articleshow/82096204.cms?utm_source=contentofinterest&amp;utm_medium=text&amp;utm_campaign=cppst" TargetMode="Externa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hyperlink" Target="https://economictimes.indiatimes.com/tech/startups/zomatos-revenue-nearly-doubles-loss-widens-160-in-2019-20/articleshow/80099897.cms?utm_source=contentofinterest&amp;utm_medium=text&amp;utm_campaign=cppst" TargetMode="External"/><Relationship Id="rId5" Type="http://schemas.openxmlformats.org/officeDocument/2006/relationships/image" Target="../media/image30.jpeg"/><Relationship Id="rId4" Type="http://schemas.microsoft.com/office/2007/relationships/hdphoto" Target="../media/hdphoto3.wdp"/><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financialexpress.com/market/zomato-fy20-revenue-jumps-over-two-fold-to-rs-2960-crore/2020373/#:~:text=The%20Hyperpure%20revenue%20for%202019,the%20previous%20year%2C%20it%20added." TargetMode="External"/><Relationship Id="rId7" Type="http://schemas.openxmlformats.org/officeDocument/2006/relationships/image" Target="../media/image25.svg"/><Relationship Id="rId2" Type="http://schemas.openxmlformats.org/officeDocument/2006/relationships/image" Target="../media/image21.jp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hyperlink" Target="https://yourstory.com/2019/04/hyperpure-zomato-b2b-farm-to-fork-model" TargetMode="External"/><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2" name="Picture 8" descr="How to build an Online Food Delivery app like Zomato in 2021">
            <a:extLst>
              <a:ext uri="{FF2B5EF4-FFF2-40B4-BE49-F238E27FC236}">
                <a16:creationId xmlns:a16="http://schemas.microsoft.com/office/drawing/2014/main" id="{524E436B-B633-479A-A070-37DF2C59D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99"/>
          <a:stretch/>
        </p:blipFill>
        <p:spPr bwMode="auto">
          <a:xfrm>
            <a:off x="0" y="0"/>
            <a:ext cx="9144000" cy="5613881"/>
          </a:xfrm>
          <a:prstGeom prst="rect">
            <a:avLst/>
          </a:prstGeom>
          <a:noFill/>
          <a:extLst>
            <a:ext uri="{909E8E84-426E-40DD-AFC4-6F175D3DCCD1}">
              <a14:hiddenFill xmlns:a14="http://schemas.microsoft.com/office/drawing/2010/main">
                <a:solidFill>
                  <a:srgbClr val="FFFFFF"/>
                </a:solidFill>
              </a14:hiddenFill>
            </a:ext>
          </a:extLst>
        </p:spPr>
      </p:pic>
      <p:sp>
        <p:nvSpPr>
          <p:cNvPr id="18" name="Parallelogram 17"/>
          <p:cNvSpPr/>
          <p:nvPr/>
        </p:nvSpPr>
        <p:spPr>
          <a:xfrm>
            <a:off x="39040" y="4567326"/>
            <a:ext cx="7855886" cy="1097103"/>
          </a:xfrm>
          <a:prstGeom prst="parallelogram">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1" name="Parallelogram 10"/>
          <p:cNvSpPr/>
          <p:nvPr/>
        </p:nvSpPr>
        <p:spPr>
          <a:xfrm>
            <a:off x="3430834" y="5630526"/>
            <a:ext cx="5818143" cy="1356691"/>
          </a:xfrm>
          <a:prstGeom prst="parallelogram">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2800" b="1" dirty="0">
                <a:solidFill>
                  <a:prstClr val="white"/>
                </a:solidFill>
                <a:latin typeface="Arial"/>
              </a:rPr>
              <a:t>Name </a:t>
            </a:r>
            <a:r>
              <a:rPr lang="en-US" sz="2400" b="1" dirty="0">
                <a:solidFill>
                  <a:prstClr val="white"/>
                </a:solidFill>
                <a:latin typeface="Arial"/>
              </a:rPr>
              <a:t>: </a:t>
            </a:r>
            <a:r>
              <a:rPr lang="en-US" sz="2000" b="1" dirty="0">
                <a:solidFill>
                  <a:prstClr val="white"/>
                </a:solidFill>
                <a:latin typeface="Arial"/>
              </a:rPr>
              <a:t>Akshit Gauttam</a:t>
            </a:r>
          </a:p>
          <a:p>
            <a:pPr algn="ctr" defTabSz="685800"/>
            <a:r>
              <a:rPr lang="en-US" sz="2400" b="1" dirty="0">
                <a:solidFill>
                  <a:prstClr val="white"/>
                </a:solidFill>
                <a:latin typeface="Arial"/>
              </a:rPr>
              <a:t>Roll. No. : 62</a:t>
            </a:r>
          </a:p>
          <a:p>
            <a:pPr algn="ctr" defTabSz="685800"/>
            <a:endParaRPr lang="en-US" sz="2400" b="1" dirty="0">
              <a:solidFill>
                <a:prstClr val="white"/>
              </a:solidFill>
              <a:latin typeface="Arial"/>
            </a:endParaRPr>
          </a:p>
          <a:p>
            <a:pPr algn="ctr" defTabSz="685800"/>
            <a:endParaRPr lang="en-US" sz="2400" b="1" dirty="0">
              <a:solidFill>
                <a:prstClr val="white"/>
              </a:solidFill>
              <a:latin typeface="Arial"/>
            </a:endParaRPr>
          </a:p>
        </p:txBody>
      </p:sp>
      <p:sp>
        <p:nvSpPr>
          <p:cNvPr id="17" name="Parallelogram 16"/>
          <p:cNvSpPr/>
          <p:nvPr/>
        </p:nvSpPr>
        <p:spPr>
          <a:xfrm>
            <a:off x="-371876" y="3170306"/>
            <a:ext cx="4464992" cy="1420572"/>
          </a:xfrm>
          <a:prstGeom prst="parallelogram">
            <a:avLst>
              <a:gd name="adj" fmla="val 35989"/>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5" name="TextBox 4"/>
          <p:cNvSpPr txBox="1"/>
          <p:nvPr/>
        </p:nvSpPr>
        <p:spPr>
          <a:xfrm>
            <a:off x="1378827" y="3708476"/>
            <a:ext cx="3893528" cy="553998"/>
          </a:xfrm>
          <a:prstGeom prst="rect">
            <a:avLst/>
          </a:prstGeom>
          <a:noFill/>
        </p:spPr>
        <p:txBody>
          <a:bodyPr wrap="square" lIns="0" tIns="0" rIns="0" bIns="0" rtlCol="0">
            <a:spAutoFit/>
          </a:bodyPr>
          <a:lstStyle/>
          <a:p>
            <a:pPr defTabSz="914378"/>
            <a:r>
              <a:rPr lang="en-US" sz="3200" b="1" i="1" dirty="0">
                <a:solidFill>
                  <a:prstClr val="white"/>
                </a:solidFill>
                <a:latin typeface="Calibri" pitchFamily="34" charset="0"/>
                <a:ea typeface="Arial" charset="0"/>
                <a:cs typeface="Calibri" pitchFamily="34" charset="0"/>
              </a:rPr>
              <a:t>13 </a:t>
            </a:r>
            <a:r>
              <a:rPr lang="en-US" sz="3600" b="1" i="1" dirty="0">
                <a:solidFill>
                  <a:prstClr val="white"/>
                </a:solidFill>
                <a:latin typeface="Calibri" pitchFamily="34" charset="0"/>
                <a:ea typeface="Arial" charset="0"/>
                <a:cs typeface="Calibri" pitchFamily="34" charset="0"/>
              </a:rPr>
              <a:t>Years</a:t>
            </a:r>
            <a:r>
              <a:rPr lang="en-US" sz="2400" b="1" i="1" dirty="0">
                <a:solidFill>
                  <a:prstClr val="white"/>
                </a:solidFill>
                <a:latin typeface="Calibri" pitchFamily="34" charset="0"/>
                <a:ea typeface="Arial" charset="0"/>
                <a:cs typeface="Calibri" pitchFamily="34" charset="0"/>
              </a:rPr>
              <a:t> </a:t>
            </a:r>
          </a:p>
        </p:txBody>
      </p:sp>
      <p:sp>
        <p:nvSpPr>
          <p:cNvPr id="19" name="TextBox 18"/>
          <p:cNvSpPr txBox="1"/>
          <p:nvPr/>
        </p:nvSpPr>
        <p:spPr>
          <a:xfrm>
            <a:off x="1534309" y="4691975"/>
            <a:ext cx="6075381" cy="492443"/>
          </a:xfrm>
          <a:prstGeom prst="rect">
            <a:avLst/>
          </a:prstGeom>
          <a:noFill/>
        </p:spPr>
        <p:txBody>
          <a:bodyPr wrap="none" lIns="0" tIns="0" rIns="0" bIns="0" rtlCol="0">
            <a:spAutoFit/>
          </a:bodyPr>
          <a:lstStyle/>
          <a:p>
            <a:pPr defTabSz="914378"/>
            <a:r>
              <a:rPr lang="en-US" sz="3200" b="1" dirty="0">
                <a:ln>
                  <a:solidFill>
                    <a:schemeClr val="bg1">
                      <a:lumMod val="75000"/>
                    </a:schemeClr>
                  </a:solidFill>
                </a:ln>
                <a:solidFill>
                  <a:schemeClr val="bg1"/>
                </a:solidFill>
                <a:latin typeface="Calibri" pitchFamily="34" charset="0"/>
                <a:ea typeface="Arial" charset="0"/>
                <a:cs typeface="Calibri" pitchFamily="34" charset="0"/>
              </a:rPr>
              <a:t>Of Emergence With Hungry Minds </a:t>
            </a:r>
          </a:p>
        </p:txBody>
      </p:sp>
      <p:pic>
        <p:nvPicPr>
          <p:cNvPr id="1026" name="Picture 2" descr="Zomato – Logos Download">
            <a:extLst>
              <a:ext uri="{FF2B5EF4-FFF2-40B4-BE49-F238E27FC236}">
                <a16:creationId xmlns:a16="http://schemas.microsoft.com/office/drawing/2014/main" id="{C8A76A1D-CC42-40DD-B9E2-7725B32F4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812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2F97AF-0D5A-4332-A19B-86AC8A21B403}"/>
              </a:ext>
            </a:extLst>
          </p:cNvPr>
          <p:cNvSpPr/>
          <p:nvPr/>
        </p:nvSpPr>
        <p:spPr>
          <a:xfrm>
            <a:off x="533400" y="381000"/>
            <a:ext cx="3505200" cy="1984518"/>
          </a:xfrm>
          <a:prstGeom prst="rect">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0" name="Picture 16" descr="Delivery — LOKE Branded Ordering, Loyalty &amp; Marketing Apps">
            <a:extLst>
              <a:ext uri="{FF2B5EF4-FFF2-40B4-BE49-F238E27FC236}">
                <a16:creationId xmlns:a16="http://schemas.microsoft.com/office/drawing/2014/main" id="{3F270685-9F1E-404D-8939-BFC36ED819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216" y="222521"/>
            <a:ext cx="3775384" cy="1887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Zomato – Logos Download">
            <a:extLst>
              <a:ext uri="{FF2B5EF4-FFF2-40B4-BE49-F238E27FC236}">
                <a16:creationId xmlns:a16="http://schemas.microsoft.com/office/drawing/2014/main" id="{249C564B-A598-4EF6-A44A-ED858C3C5B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669" b="39191"/>
          <a:stretch/>
        </p:blipFill>
        <p:spPr bwMode="auto">
          <a:xfrm>
            <a:off x="1423876" y="1447800"/>
            <a:ext cx="633524" cy="1986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Zomato – Logos Download">
            <a:extLst>
              <a:ext uri="{FF2B5EF4-FFF2-40B4-BE49-F238E27FC236}">
                <a16:creationId xmlns:a16="http://schemas.microsoft.com/office/drawing/2014/main" id="{D3E63843-D805-4824-B2C3-C1A21D9B3E8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669" b="39191"/>
          <a:stretch/>
        </p:blipFill>
        <p:spPr bwMode="auto">
          <a:xfrm>
            <a:off x="3114072" y="1441093"/>
            <a:ext cx="633524" cy="19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6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3AD0C1C-B00B-4FC9-9796-0029BDEE0D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7035"/>
                    </a14:imgEffect>
                    <a14:imgEffect>
                      <a14:saturation sat="35000"/>
                    </a14:imgEffect>
                  </a14:imgLayer>
                </a14:imgProps>
              </a:ext>
            </a:extLst>
          </a:blip>
          <a:stretch>
            <a:fillRect/>
          </a:stretch>
        </p:blipFill>
        <p:spPr>
          <a:xfrm>
            <a:off x="0" y="1"/>
            <a:ext cx="9144000" cy="6857998"/>
          </a:xfrm>
          <a:prstGeom prst="rect">
            <a:avLst/>
          </a:prstGeom>
          <a:blipFill dpi="0" rotWithShape="1">
            <a:blip r:embed="rId5">
              <a:alphaModFix amt="46000"/>
            </a:blip>
            <a:srcRect/>
            <a:tile tx="0" ty="0" sx="100000" sy="100000" flip="none" algn="tl"/>
          </a:blipFill>
        </p:spPr>
      </p:pic>
      <p:sp>
        <p:nvSpPr>
          <p:cNvPr id="2" name="Rectangle 1">
            <a:extLst>
              <a:ext uri="{FF2B5EF4-FFF2-40B4-BE49-F238E27FC236}">
                <a16:creationId xmlns:a16="http://schemas.microsoft.com/office/drawing/2014/main" id="{DE2AC4D1-A2B2-40D6-B82F-E2800C49910A}"/>
              </a:ext>
            </a:extLst>
          </p:cNvPr>
          <p:cNvSpPr/>
          <p:nvPr/>
        </p:nvSpPr>
        <p:spPr>
          <a:xfrm>
            <a:off x="429490" y="1524000"/>
            <a:ext cx="4572000" cy="3046988"/>
          </a:xfrm>
          <a:prstGeom prst="rect">
            <a:avLst/>
          </a:prstGeom>
        </p:spPr>
        <p:txBody>
          <a:bodyPr>
            <a:spAutoFit/>
          </a:bodyPr>
          <a:lstStyle/>
          <a:p>
            <a:pPr fontAlgn="base"/>
            <a:r>
              <a:rPr lang="en-US" sz="24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Zomato’s revenue nearly doubles, loss widens 160% in 2019-20</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fontAlgn="base"/>
            <a:r>
              <a:rPr lang="en-US" sz="2400"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Zomato takes big step towards IPO, turns a public limited firm</a:t>
            </a:r>
            <a:br>
              <a:rPr lang="en-US" dirty="0"/>
            </a:br>
            <a:br>
              <a:rPr lang="en-US" dirty="0"/>
            </a:br>
            <a:br>
              <a:rPr lang="en-US" dirty="0"/>
            </a:br>
            <a:br>
              <a:rPr lang="en-US" dirty="0">
                <a:solidFill>
                  <a:srgbClr val="000000"/>
                </a:solidFill>
                <a:latin typeface="arial" panose="020B0604020202020204" pitchFamily="34" charset="0"/>
              </a:rPr>
            </a:b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2E5B0693-8CD9-476F-807F-E2CD883A207B}"/>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Major track change: Exploring the best for survival</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sp>
        <p:nvSpPr>
          <p:cNvPr id="4" name="Right Triangle 3">
            <a:extLst>
              <a:ext uri="{FF2B5EF4-FFF2-40B4-BE49-F238E27FC236}">
                <a16:creationId xmlns:a16="http://schemas.microsoft.com/office/drawing/2014/main" id="{D60D8B68-9270-4C6B-803B-D4E1E9B6EED9}"/>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Zomato – Logos Download">
            <a:extLst>
              <a:ext uri="{FF2B5EF4-FFF2-40B4-BE49-F238E27FC236}">
                <a16:creationId xmlns:a16="http://schemas.microsoft.com/office/drawing/2014/main" id="{F0A3E13C-CFC5-41E7-AAC4-C0435F6D632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35C25B8-C1AE-4D5A-B5A0-784D152FD8E1}"/>
              </a:ext>
            </a:extLst>
          </p:cNvPr>
          <p:cNvGrpSpPr/>
          <p:nvPr/>
        </p:nvGrpSpPr>
        <p:grpSpPr>
          <a:xfrm>
            <a:off x="245408" y="1582326"/>
            <a:ext cx="197937" cy="265916"/>
            <a:chOff x="410257" y="1518696"/>
            <a:chExt cx="263916" cy="354554"/>
          </a:xfrm>
          <a:solidFill>
            <a:srgbClr val="CB202D"/>
          </a:solidFill>
        </p:grpSpPr>
        <p:sp>
          <p:nvSpPr>
            <p:cNvPr id="7" name="Isosceles Triangle 6">
              <a:extLst>
                <a:ext uri="{FF2B5EF4-FFF2-40B4-BE49-F238E27FC236}">
                  <a16:creationId xmlns:a16="http://schemas.microsoft.com/office/drawing/2014/main" id="{FEC76132-6D7D-4CD3-A955-766C005CD18F}"/>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8" name="Isosceles Triangle 7">
              <a:extLst>
                <a:ext uri="{FF2B5EF4-FFF2-40B4-BE49-F238E27FC236}">
                  <a16:creationId xmlns:a16="http://schemas.microsoft.com/office/drawing/2014/main" id="{9C8B462B-8B4E-40D1-BEE1-5FA6803B78BF}"/>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9" name="Group 8">
            <a:extLst>
              <a:ext uri="{FF2B5EF4-FFF2-40B4-BE49-F238E27FC236}">
                <a16:creationId xmlns:a16="http://schemas.microsoft.com/office/drawing/2014/main" id="{4CBE32AA-2D93-487A-A8FC-333D85AA9B0D}"/>
              </a:ext>
            </a:extLst>
          </p:cNvPr>
          <p:cNvGrpSpPr/>
          <p:nvPr/>
        </p:nvGrpSpPr>
        <p:grpSpPr>
          <a:xfrm>
            <a:off x="228600" y="2725831"/>
            <a:ext cx="197937" cy="265916"/>
            <a:chOff x="410257" y="1518696"/>
            <a:chExt cx="263916" cy="354554"/>
          </a:xfrm>
          <a:solidFill>
            <a:srgbClr val="2D2D2D"/>
          </a:solidFill>
        </p:grpSpPr>
        <p:sp>
          <p:nvSpPr>
            <p:cNvPr id="10" name="Isosceles Triangle 9">
              <a:extLst>
                <a:ext uri="{FF2B5EF4-FFF2-40B4-BE49-F238E27FC236}">
                  <a16:creationId xmlns:a16="http://schemas.microsoft.com/office/drawing/2014/main" id="{81DE48E6-6875-4CD0-8C2C-40CC662125B0}"/>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1" name="Isosceles Triangle 10">
              <a:extLst>
                <a:ext uri="{FF2B5EF4-FFF2-40B4-BE49-F238E27FC236}">
                  <a16:creationId xmlns:a16="http://schemas.microsoft.com/office/drawing/2014/main" id="{8B591685-89DD-4E75-8F09-2E9BA93A23E7}"/>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13" name="Rectangle 12">
            <a:extLst>
              <a:ext uri="{FF2B5EF4-FFF2-40B4-BE49-F238E27FC236}">
                <a16:creationId xmlns:a16="http://schemas.microsoft.com/office/drawing/2014/main" id="{505B9A28-F4CF-4E32-A77C-A1EBEBE41641}"/>
              </a:ext>
            </a:extLst>
          </p:cNvPr>
          <p:cNvSpPr/>
          <p:nvPr/>
        </p:nvSpPr>
        <p:spPr>
          <a:xfrm>
            <a:off x="5486400" y="4191000"/>
            <a:ext cx="3657600" cy="762000"/>
          </a:xfrm>
          <a:prstGeom prst="rect">
            <a:avLst/>
          </a:prstGeom>
          <a:solidFill>
            <a:srgbClr val="A5A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6" descr="Delivery — LOKE Branded Ordering, Loyalty &amp; Marketing Apps">
            <a:extLst>
              <a:ext uri="{FF2B5EF4-FFF2-40B4-BE49-F238E27FC236}">
                <a16:creationId xmlns:a16="http://schemas.microsoft.com/office/drawing/2014/main" id="{65BD67CC-6003-4AB2-B58B-61060B9D3AC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09648" y="3627142"/>
            <a:ext cx="5699716" cy="284985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Zomato – Logos Download">
            <a:extLst>
              <a:ext uri="{FF2B5EF4-FFF2-40B4-BE49-F238E27FC236}">
                <a16:creationId xmlns:a16="http://schemas.microsoft.com/office/drawing/2014/main" id="{A4CC6FDC-194F-45DF-A2C4-1647CADEA11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9669" b="39191"/>
          <a:stretch/>
        </p:blipFill>
        <p:spPr bwMode="auto">
          <a:xfrm>
            <a:off x="7848601" y="5480510"/>
            <a:ext cx="633524" cy="1986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Zomato – Logos Download">
            <a:extLst>
              <a:ext uri="{FF2B5EF4-FFF2-40B4-BE49-F238E27FC236}">
                <a16:creationId xmlns:a16="http://schemas.microsoft.com/office/drawing/2014/main" id="{876723CF-AC91-4F40-A914-F9D22824D7F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5105400" y="5480510"/>
            <a:ext cx="875107" cy="27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4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FA0B9E-A084-4E71-ADA5-DFA3DA9D305C}"/>
              </a:ext>
            </a:extLst>
          </p:cNvPr>
          <p:cNvSpPr/>
          <p:nvPr/>
        </p:nvSpPr>
        <p:spPr>
          <a:xfrm>
            <a:off x="-38100" y="-1"/>
            <a:ext cx="9220200" cy="6781791"/>
          </a:xfrm>
          <a:prstGeom prst="rect">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cxnSp>
        <p:nvCxnSpPr>
          <p:cNvPr id="9" name="Straight Connector 8">
            <a:extLst>
              <a:ext uri="{FF2B5EF4-FFF2-40B4-BE49-F238E27FC236}">
                <a16:creationId xmlns:a16="http://schemas.microsoft.com/office/drawing/2014/main" id="{9785967A-D5AD-4A72-BA89-5B68D9C7EE9D}"/>
              </a:ext>
            </a:extLst>
          </p:cNvPr>
          <p:cNvCxnSpPr>
            <a:cxnSpLocks/>
          </p:cNvCxnSpPr>
          <p:nvPr/>
        </p:nvCxnSpPr>
        <p:spPr>
          <a:xfrm>
            <a:off x="-61913" y="3429000"/>
            <a:ext cx="92678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arallelogram 6">
            <a:extLst>
              <a:ext uri="{FF2B5EF4-FFF2-40B4-BE49-F238E27FC236}">
                <a16:creationId xmlns:a16="http://schemas.microsoft.com/office/drawing/2014/main" id="{DD4F1D81-2A4F-45FE-945C-C01CFB862406}"/>
              </a:ext>
            </a:extLst>
          </p:cNvPr>
          <p:cNvSpPr/>
          <p:nvPr/>
        </p:nvSpPr>
        <p:spPr>
          <a:xfrm>
            <a:off x="3257550" y="3086100"/>
            <a:ext cx="2628900" cy="685800"/>
          </a:xfrm>
          <a:prstGeom prst="parallelogram">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sp>
        <p:nvSpPr>
          <p:cNvPr id="6" name="TextBox 5">
            <a:extLst>
              <a:ext uri="{FF2B5EF4-FFF2-40B4-BE49-F238E27FC236}">
                <a16:creationId xmlns:a16="http://schemas.microsoft.com/office/drawing/2014/main" id="{854EF5E4-13EE-4C8B-8737-26B8647701CC}"/>
              </a:ext>
            </a:extLst>
          </p:cNvPr>
          <p:cNvSpPr txBox="1"/>
          <p:nvPr/>
        </p:nvSpPr>
        <p:spPr>
          <a:xfrm>
            <a:off x="3567145" y="3140460"/>
            <a:ext cx="2009717" cy="600164"/>
          </a:xfrm>
          <a:prstGeom prst="rect">
            <a:avLst/>
          </a:prstGeom>
          <a:noFill/>
        </p:spPr>
        <p:txBody>
          <a:bodyPr wrap="none" rtlCol="0">
            <a:spAutoFit/>
          </a:bodyPr>
          <a:lstStyle/>
          <a:p>
            <a:pPr algn="ctr" defTabSz="685800"/>
            <a:r>
              <a:rPr lang="en-US" sz="3300" b="1" dirty="0">
                <a:solidFill>
                  <a:prstClr val="white"/>
                </a:solidFill>
                <a:latin typeface="Franklin Gothic Book" panose="020B0503020102020204" pitchFamily="34" charset="0"/>
              </a:rPr>
              <a:t>Thank you</a:t>
            </a:r>
          </a:p>
        </p:txBody>
      </p:sp>
      <p:pic>
        <p:nvPicPr>
          <p:cNvPr id="12" name="Picture 2" descr="Zomato – Logos Download">
            <a:extLst>
              <a:ext uri="{FF2B5EF4-FFF2-40B4-BE49-F238E27FC236}">
                <a16:creationId xmlns:a16="http://schemas.microsoft.com/office/drawing/2014/main" id="{CE83FBA5-EFCD-4672-8C0B-6130F11F5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283" y="4020920"/>
            <a:ext cx="2279034" cy="2511850"/>
          </a:xfrm>
          <a:prstGeom prst="rect">
            <a:avLst/>
          </a:prstGeom>
          <a:noFill/>
          <a:ln w="76200">
            <a:solidFill>
              <a:srgbClr val="CB202D"/>
            </a:solidFill>
          </a:ln>
          <a:extLst>
            <a:ext uri="{909E8E84-426E-40DD-AFC4-6F175D3DCCD1}">
              <a14:hiddenFill xmlns:a14="http://schemas.microsoft.com/office/drawing/2010/main">
                <a:solidFill>
                  <a:srgbClr val="FFFFFF"/>
                </a:solidFill>
              </a14:hiddenFill>
            </a:ext>
          </a:extLst>
        </p:spPr>
      </p:pic>
      <p:pic>
        <p:nvPicPr>
          <p:cNvPr id="8" name="Picture 16" descr="Delivery — LOKE Branded Ordering, Loyalty &amp; Marketing Apps">
            <a:extLst>
              <a:ext uri="{FF2B5EF4-FFF2-40B4-BE49-F238E27FC236}">
                <a16:creationId xmlns:a16="http://schemas.microsoft.com/office/drawing/2014/main" id="{8C3A35BE-2DC6-4A02-8874-5A163B605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07610"/>
            <a:ext cx="5699716" cy="28498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Zomato – Logos Download">
            <a:extLst>
              <a:ext uri="{FF2B5EF4-FFF2-40B4-BE49-F238E27FC236}">
                <a16:creationId xmlns:a16="http://schemas.microsoft.com/office/drawing/2014/main" id="{CE3CB641-E6DB-45D0-9A54-F99271028D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3620693" y="1935458"/>
            <a:ext cx="875107" cy="320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Zomato – Logos Download">
            <a:extLst>
              <a:ext uri="{FF2B5EF4-FFF2-40B4-BE49-F238E27FC236}">
                <a16:creationId xmlns:a16="http://schemas.microsoft.com/office/drawing/2014/main" id="{A8C31F29-2C2F-4685-9D24-46C7EF4C9BA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669" b="39191"/>
          <a:stretch/>
        </p:blipFill>
        <p:spPr bwMode="auto">
          <a:xfrm>
            <a:off x="6324600" y="1935458"/>
            <a:ext cx="633524" cy="19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29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36372-2CAD-48B1-B2C6-E6AEE2FFA280}"/>
              </a:ext>
            </a:extLst>
          </p:cNvPr>
          <p:cNvSpPr/>
          <p:nvPr/>
        </p:nvSpPr>
        <p:spPr>
          <a:xfrm>
            <a:off x="3657600" y="1097473"/>
            <a:ext cx="5105400" cy="563231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Zomato, which started as </a:t>
            </a:r>
            <a:r>
              <a:rPr lang="en-US" dirty="0" err="1">
                <a:solidFill>
                  <a:srgbClr val="000000"/>
                </a:solidFill>
                <a:latin typeface="Calibri" panose="020F0502020204030204" pitchFamily="34" charset="0"/>
                <a:cs typeface="Calibri" panose="020F0502020204030204" pitchFamily="34" charset="0"/>
              </a:rPr>
              <a:t>Foodiebay</a:t>
            </a:r>
            <a:r>
              <a:rPr lang="en-US" dirty="0">
                <a:solidFill>
                  <a:srgbClr val="000000"/>
                </a:solidFill>
                <a:latin typeface="Calibri" panose="020F0502020204030204" pitchFamily="34" charset="0"/>
                <a:cs typeface="Calibri" panose="020F0502020204030204" pitchFamily="34" charset="0"/>
              </a:rPr>
              <a:t>, was established in July 2008 by two IIT Delhi alumnus, </a:t>
            </a:r>
            <a:r>
              <a:rPr lang="en-US" dirty="0" err="1">
                <a:solidFill>
                  <a:srgbClr val="000000"/>
                </a:solidFill>
                <a:latin typeface="Calibri" panose="020F0502020204030204" pitchFamily="34" charset="0"/>
                <a:cs typeface="Calibri" panose="020F0502020204030204" pitchFamily="34" charset="0"/>
              </a:rPr>
              <a:t>Deepinder</a:t>
            </a:r>
            <a:r>
              <a:rPr lang="en-US" dirty="0">
                <a:solidFill>
                  <a:srgbClr val="000000"/>
                </a:solidFill>
                <a:latin typeface="Calibri" panose="020F0502020204030204" pitchFamily="34" charset="0"/>
                <a:cs typeface="Calibri" panose="020F0502020204030204" pitchFamily="34" charset="0"/>
              </a:rPr>
              <a:t> Goyal, and Pankaj </a:t>
            </a:r>
            <a:r>
              <a:rPr lang="en-US" dirty="0" err="1">
                <a:solidFill>
                  <a:srgbClr val="000000"/>
                </a:solidFill>
                <a:latin typeface="Calibri" panose="020F0502020204030204" pitchFamily="34" charset="0"/>
                <a:cs typeface="Calibri" panose="020F0502020204030204" pitchFamily="34" charset="0"/>
              </a:rPr>
              <a:t>Chaddah</a:t>
            </a:r>
            <a:r>
              <a:rPr lang="en-US" dirty="0">
                <a:solidFill>
                  <a:srgbClr val="000000"/>
                </a:solidFill>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The idea struck </a:t>
            </a:r>
            <a:r>
              <a:rPr lang="en-US" dirty="0" err="1">
                <a:solidFill>
                  <a:srgbClr val="000000"/>
                </a:solidFill>
                <a:latin typeface="Calibri" panose="020F0502020204030204" pitchFamily="34" charset="0"/>
                <a:cs typeface="Calibri" panose="020F0502020204030204" pitchFamily="34" charset="0"/>
              </a:rPr>
              <a:t>Deepinder</a:t>
            </a:r>
            <a:r>
              <a:rPr lang="en-US" dirty="0">
                <a:solidFill>
                  <a:srgbClr val="000000"/>
                </a:solidFill>
                <a:latin typeface="Calibri" panose="020F0502020204030204" pitchFamily="34" charset="0"/>
                <a:cs typeface="Calibri" panose="020F0502020204030204" pitchFamily="34" charset="0"/>
              </a:rPr>
              <a:t> when his colleagues consistently had a demand for paper menu leaflets of different restaurants, to order food. </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That's when he thought of converting these restaurant paper menus into a digital app, that is far more accessible and easier to use.</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Gaurav Gupta is Chief Operating Officer at Zomato. Gaurav Gupta has been associated with Zomato for almost four years now and earlier, in January last year, he was made the COO of the food delivery and restaurant discovery platform. Prior to this, Gaurav worked as a consultant at </a:t>
            </a:r>
            <a:r>
              <a:rPr lang="en-US" dirty="0" err="1">
                <a:latin typeface="Calibri" panose="020F0502020204030204" pitchFamily="34" charset="0"/>
                <a:cs typeface="Calibri" panose="020F0502020204030204" pitchFamily="34" charset="0"/>
              </a:rPr>
              <a:t>AT</a:t>
            </a:r>
            <a:r>
              <a:rPr lang="en-US" dirty="0">
                <a:latin typeface="Calibri" panose="020F0502020204030204" pitchFamily="34" charset="0"/>
                <a:cs typeface="Calibri" panose="020F0502020204030204" pitchFamily="34" charset="0"/>
              </a:rPr>
              <a:t> Kearney.</a:t>
            </a:r>
          </a:p>
          <a:p>
            <a:pPr marL="285750" indent="-285750" algn="just">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pic>
        <p:nvPicPr>
          <p:cNvPr id="3" name="Picture 2" descr="Zomato Story: The Reason Behind Its Success - Brand Riddle">
            <a:extLst>
              <a:ext uri="{FF2B5EF4-FFF2-40B4-BE49-F238E27FC236}">
                <a16:creationId xmlns:a16="http://schemas.microsoft.com/office/drawing/2014/main" id="{2BACB3E2-1FA3-488F-9190-6F18BF5C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89249"/>
            <a:ext cx="3684949" cy="121886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Triangle 3">
            <a:extLst>
              <a:ext uri="{FF2B5EF4-FFF2-40B4-BE49-F238E27FC236}">
                <a16:creationId xmlns:a16="http://schemas.microsoft.com/office/drawing/2014/main" id="{2C9ED5FC-1B7D-4CB5-B349-506AFC4448DE}"/>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Zomato – Logos Download">
            <a:extLst>
              <a:ext uri="{FF2B5EF4-FFF2-40B4-BE49-F238E27FC236}">
                <a16:creationId xmlns:a16="http://schemas.microsoft.com/office/drawing/2014/main" id="{C1AC5336-B773-4821-B946-1E33A1B92B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ownload Uber For Food Delivery - Food Delivery PNG Image with No  Background - PNGkey.com">
            <a:extLst>
              <a:ext uri="{FF2B5EF4-FFF2-40B4-BE49-F238E27FC236}">
                <a16:creationId xmlns:a16="http://schemas.microsoft.com/office/drawing/2014/main" id="{89B0FE8B-E1E1-475E-B056-B5EA274FC9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298" y="6338904"/>
            <a:ext cx="480552" cy="48269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C8756D5-898C-4A41-AD27-DE05EDDF7927}"/>
              </a:ext>
            </a:extLst>
          </p:cNvPr>
          <p:cNvSpPr txBox="1">
            <a:spLocks/>
          </p:cNvSpPr>
          <p:nvPr/>
        </p:nvSpPr>
        <p:spPr>
          <a:xfrm>
            <a:off x="512099" y="242551"/>
            <a:ext cx="4364701" cy="609398"/>
          </a:xfrm>
          <a:prstGeom prst="rect">
            <a:avLst/>
          </a:prstGeom>
        </p:spPr>
        <p:txBody>
          <a:bodyPr/>
          <a:lst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a:lstStyle>
          <a:p>
            <a:r>
              <a:rPr lang="en-US" sz="2200" dirty="0">
                <a:solidFill>
                  <a:srgbClr val="2D2D2D"/>
                </a:solidFill>
                <a:latin typeface="Calibri" pitchFamily="34" charset="0"/>
                <a:cs typeface="Calibri" pitchFamily="34" charset="0"/>
              </a:rPr>
              <a:t>The Start: </a:t>
            </a:r>
            <a:r>
              <a:rPr lang="en-GB" sz="2200" dirty="0">
                <a:solidFill>
                  <a:srgbClr val="2D2D2D"/>
                </a:solidFill>
                <a:latin typeface="Calibri" pitchFamily="34" charset="0"/>
                <a:cs typeface="Calibri" pitchFamily="34" charset="0"/>
              </a:rPr>
              <a:t>Why </a:t>
            </a:r>
            <a:r>
              <a:rPr lang="en-GB" sz="2200" dirty="0" err="1">
                <a:solidFill>
                  <a:srgbClr val="2D2D2D"/>
                </a:solidFill>
                <a:latin typeface="Calibri" pitchFamily="34" charset="0"/>
                <a:cs typeface="Calibri" pitchFamily="34" charset="0"/>
              </a:rPr>
              <a:t>Foodiebay</a:t>
            </a:r>
            <a:r>
              <a:rPr lang="en-GB" sz="2200" dirty="0">
                <a:solidFill>
                  <a:srgbClr val="2D2D2D"/>
                </a:solidFill>
                <a:latin typeface="Calibri" pitchFamily="34" charset="0"/>
                <a:cs typeface="Calibri" pitchFamily="34" charset="0"/>
              </a:rPr>
              <a:t>?</a:t>
            </a:r>
          </a:p>
          <a:p>
            <a:r>
              <a:rPr lang="en-GB" sz="2200" dirty="0">
                <a:solidFill>
                  <a:srgbClr val="2D2D2D"/>
                </a:solidFill>
                <a:latin typeface="Calibri" pitchFamily="34" charset="0"/>
                <a:cs typeface="Calibri" pitchFamily="34" charset="0"/>
              </a:rPr>
              <a:t>And how the three founders got together.</a:t>
            </a:r>
            <a:br>
              <a:rPr lang="en-GB" dirty="0"/>
            </a:br>
            <a:endParaRPr lang="en-GB" sz="2200" dirty="0">
              <a:latin typeface="Calibri" pitchFamily="34" charset="0"/>
              <a:cs typeface="Calibri" pitchFamily="34" charset="0"/>
            </a:endParaRPr>
          </a:p>
        </p:txBody>
      </p:sp>
      <p:pic>
        <p:nvPicPr>
          <p:cNvPr id="2050" name="Picture 2" descr="House Illustration designs, themes, templates and downloadable graphic  elements on Dribbble">
            <a:extLst>
              <a:ext uri="{FF2B5EF4-FFF2-40B4-BE49-F238E27FC236}">
                <a16:creationId xmlns:a16="http://schemas.microsoft.com/office/drawing/2014/main" id="{899E517F-1C96-43E7-B352-33370664EE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000" t="20666" r="15109" b="18000"/>
          <a:stretch/>
        </p:blipFill>
        <p:spPr bwMode="auto">
          <a:xfrm>
            <a:off x="8211342" y="6311195"/>
            <a:ext cx="771368" cy="54680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9E141A2-99CC-43A2-B52C-2A2578D33406}"/>
              </a:ext>
            </a:extLst>
          </p:cNvPr>
          <p:cNvGrpSpPr/>
          <p:nvPr/>
        </p:nvGrpSpPr>
        <p:grpSpPr>
          <a:xfrm>
            <a:off x="746563" y="5534752"/>
            <a:ext cx="2393074" cy="1017791"/>
            <a:chOff x="6666580" y="5713214"/>
            <a:chExt cx="2393074" cy="1017791"/>
          </a:xfrm>
        </p:grpSpPr>
        <p:pic>
          <p:nvPicPr>
            <p:cNvPr id="10" name="Picture 4" descr="Menu Design PNG Images | Vector and PSD Files | Free Download on Pngtree">
              <a:extLst>
                <a:ext uri="{FF2B5EF4-FFF2-40B4-BE49-F238E27FC236}">
                  <a16:creationId xmlns:a16="http://schemas.microsoft.com/office/drawing/2014/main" id="{7294054F-61C7-49A6-9F3B-5CF298744D2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192" t="6229" r="24173" b="6870"/>
            <a:stretch/>
          </p:blipFill>
          <p:spPr bwMode="auto">
            <a:xfrm>
              <a:off x="6666580" y="5743268"/>
              <a:ext cx="581145" cy="9415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ind Digital Food Menu Restaurant - jiMenu | Digital menu, Digital menu  boards, Menu restaurant">
              <a:extLst>
                <a:ext uri="{FF2B5EF4-FFF2-40B4-BE49-F238E27FC236}">
                  <a16:creationId xmlns:a16="http://schemas.microsoft.com/office/drawing/2014/main" id="{56F8C10C-5C04-4994-86FE-DC64514E7CE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7500" t="2894" r="18366" b="15875"/>
            <a:stretch/>
          </p:blipFill>
          <p:spPr bwMode="auto">
            <a:xfrm>
              <a:off x="7767702" y="5713214"/>
              <a:ext cx="1291952" cy="1017791"/>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ECB0E285-219E-439F-B302-B1A783DC32D0}"/>
                </a:ext>
              </a:extLst>
            </p:cNvPr>
            <p:cNvSpPr/>
            <p:nvPr/>
          </p:nvSpPr>
          <p:spPr>
            <a:xfrm rot="16200000">
              <a:off x="7344302" y="6046683"/>
              <a:ext cx="278034" cy="350853"/>
            </a:xfrm>
            <a:prstGeom prst="downArrow">
              <a:avLst/>
            </a:prstGeom>
            <a:solidFill>
              <a:srgbClr val="CB20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52" name="Picture 4">
            <a:extLst>
              <a:ext uri="{FF2B5EF4-FFF2-40B4-BE49-F238E27FC236}">
                <a16:creationId xmlns:a16="http://schemas.microsoft.com/office/drawing/2014/main" id="{67D77D6B-5CB8-400A-BA69-7BBCE7E48B04}"/>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12099" y="2308116"/>
            <a:ext cx="2997201" cy="252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8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Zomato – Logos Download">
            <a:extLst>
              <a:ext uri="{FF2B5EF4-FFF2-40B4-BE49-F238E27FC236}">
                <a16:creationId xmlns:a16="http://schemas.microsoft.com/office/drawing/2014/main" id="{5CFB5987-1C38-46F4-901C-5AE0E51FB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3" name="Right Triangle 2">
            <a:extLst>
              <a:ext uri="{FF2B5EF4-FFF2-40B4-BE49-F238E27FC236}">
                <a16:creationId xmlns:a16="http://schemas.microsoft.com/office/drawing/2014/main" id="{782311F3-C4FF-4ABC-928D-F3BC781F1561}"/>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2D2DBA2-18FF-403A-AF2F-FA7155D716C6}"/>
              </a:ext>
            </a:extLst>
          </p:cNvPr>
          <p:cNvGrpSpPr/>
          <p:nvPr/>
        </p:nvGrpSpPr>
        <p:grpSpPr>
          <a:xfrm>
            <a:off x="85980" y="1371601"/>
            <a:ext cx="9058020" cy="4536281"/>
            <a:chOff x="85980" y="1371601"/>
            <a:chExt cx="9058020" cy="4536281"/>
          </a:xfrm>
        </p:grpSpPr>
        <p:sp>
          <p:nvSpPr>
            <p:cNvPr id="5" name="Rectangle 4">
              <a:extLst>
                <a:ext uri="{FF2B5EF4-FFF2-40B4-BE49-F238E27FC236}">
                  <a16:creationId xmlns:a16="http://schemas.microsoft.com/office/drawing/2014/main" id="{C1F86265-088A-4DC9-87A7-0B0CFB43424F}"/>
                </a:ext>
              </a:extLst>
            </p:cNvPr>
            <p:cNvSpPr/>
            <p:nvPr/>
          </p:nvSpPr>
          <p:spPr>
            <a:xfrm>
              <a:off x="228599" y="1371601"/>
              <a:ext cx="8858763" cy="2031325"/>
            </a:xfrm>
            <a:prstGeom prst="rect">
              <a:avLst/>
            </a:prstGeom>
          </p:spPr>
          <p:txBody>
            <a:bodyPr wrap="square">
              <a:spAutoFit/>
            </a:bodyPr>
            <a:lstStyle/>
            <a:p>
              <a:pPr algn="just" fontAlgn="base"/>
              <a:r>
                <a:rPr lang="en-US" b="1" dirty="0">
                  <a:latin typeface="Calibri" panose="020F0502020204030204" pitchFamily="34" charset="0"/>
                  <a:cs typeface="Calibri" panose="020F0502020204030204" pitchFamily="34" charset="0"/>
                </a:rPr>
                <a:t>Customer Segments</a:t>
              </a:r>
              <a:r>
                <a:rPr lang="en-US" dirty="0">
                  <a:solidFill>
                    <a:srgbClr val="8A94A6"/>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customer segment of Zomato has been divided into three parts:</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Local restaurants: Zomato enables restaurants to make themselves visible to their target audience</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Users: Zomato is dedicated to users who aspire to locate restaurants or specific cuisines nearby. Zomato is the panacea for users who are fond of home delivery</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Reviewers: They are content contributors of Zomato. They actively review food and places and provide relevant information to the users in textual and graphical form</a:t>
              </a:r>
              <a:endParaRPr lang="en-US" b="0"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4F38E72-F6CF-4BD4-8FC2-2B7192EBA3F7}"/>
                </a:ext>
              </a:extLst>
            </p:cNvPr>
            <p:cNvSpPr/>
            <p:nvPr/>
          </p:nvSpPr>
          <p:spPr>
            <a:xfrm>
              <a:off x="228599" y="3455075"/>
              <a:ext cx="8858762"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Zomato Provisions:</a:t>
              </a:r>
              <a:r>
                <a:rPr lang="en-US" dirty="0">
                  <a:latin typeface="Calibri" panose="020F0502020204030204" pitchFamily="34" charset="0"/>
                  <a:cs typeface="Calibri" panose="020F0502020204030204" pitchFamily="34" charset="0"/>
                </a:rPr>
                <a:t> Zomato acts as the connecting bridge between customers and partner restaurants. Zomato has crafted a well-designed pricing model for their only delivery services. The inclusion of Zomato Gold has improved the quality of services provided by Zomato.</a:t>
              </a:r>
            </a:p>
          </p:txBody>
        </p:sp>
        <p:sp>
          <p:nvSpPr>
            <p:cNvPr id="7" name="Rectangle 6">
              <a:extLst>
                <a:ext uri="{FF2B5EF4-FFF2-40B4-BE49-F238E27FC236}">
                  <a16:creationId xmlns:a16="http://schemas.microsoft.com/office/drawing/2014/main" id="{8D6A0374-941B-4D14-A035-6285F7619336}"/>
                </a:ext>
              </a:extLst>
            </p:cNvPr>
            <p:cNvSpPr/>
            <p:nvPr/>
          </p:nvSpPr>
          <p:spPr>
            <a:xfrm>
              <a:off x="85980" y="4707553"/>
              <a:ext cx="9058020"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Alliances of Zomato:</a:t>
              </a:r>
              <a:r>
                <a:rPr lang="en-US" dirty="0">
                  <a:latin typeface="Calibri" panose="020F0502020204030204" pitchFamily="34" charset="0"/>
                  <a:cs typeface="Calibri" panose="020F0502020204030204" pitchFamily="34" charset="0"/>
                </a:rPr>
                <a:t> Recent partnerships with various big names like Uber Taxi, Visa, PayPal has enhanced the business model of Zomato. The partners have aided Zomato in various aspects, for instance, finding a location to set-up, hiring and other procedures, work placements, market research, handling operational, accounting, political and legal issues, etc.</a:t>
              </a:r>
              <a:endParaRPr lang="en-GB" dirty="0">
                <a:latin typeface="Calibri" panose="020F0502020204030204" pitchFamily="34" charset="0"/>
                <a:cs typeface="Calibri" panose="020F0502020204030204" pitchFamily="34" charset="0"/>
              </a:endParaRPr>
            </a:p>
          </p:txBody>
        </p:sp>
      </p:grpSp>
      <p:sp>
        <p:nvSpPr>
          <p:cNvPr id="8" name="Rectangle 7">
            <a:extLst>
              <a:ext uri="{FF2B5EF4-FFF2-40B4-BE49-F238E27FC236}">
                <a16:creationId xmlns:a16="http://schemas.microsoft.com/office/drawing/2014/main" id="{C2D12D5A-FD00-42D3-8EA6-5E8F8973068B}"/>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Target Customers: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As your very own!</a:t>
            </a:r>
            <a:endParaRPr lang="en-GB" sz="2400" dirty="0">
              <a:effectLst>
                <a:outerShdw blurRad="38100" dist="38100" dir="2700000" algn="tl">
                  <a:srgbClr val="000000">
                    <a:alpha val="43137"/>
                  </a:srgbClr>
                </a:outerShdw>
              </a:effectLst>
            </a:endParaRPr>
          </a:p>
        </p:txBody>
      </p:sp>
      <p:pic>
        <p:nvPicPr>
          <p:cNvPr id="10242" name="Picture 2" descr="Download Uber For Food Delivery - Food Delivery PNG Image with No  Background - PNGkey.com">
            <a:extLst>
              <a:ext uri="{FF2B5EF4-FFF2-40B4-BE49-F238E27FC236}">
                <a16:creationId xmlns:a16="http://schemas.microsoft.com/office/drawing/2014/main" id="{D745570B-9201-47FD-A188-834580A516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08" y="6092597"/>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wnload Uber For Food Delivery - Food Delivery PNG Image with No  Background - PNGkey.com">
            <a:extLst>
              <a:ext uri="{FF2B5EF4-FFF2-40B4-BE49-F238E27FC236}">
                <a16:creationId xmlns:a16="http://schemas.microsoft.com/office/drawing/2014/main" id="{97634A5A-4448-4036-8459-AE876DFBB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345" y="6062675"/>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load Uber For Food Delivery - Food Delivery PNG Image with No  Background - PNGkey.com">
            <a:extLst>
              <a:ext uri="{FF2B5EF4-FFF2-40B4-BE49-F238E27FC236}">
                <a16:creationId xmlns:a16="http://schemas.microsoft.com/office/drawing/2014/main" id="{E89A8EEF-499D-4151-B4FC-678FA3C7E5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3073" y="6042404"/>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wnload Uber For Food Delivery - Food Delivery PNG Image with No  Background - PNGkey.com">
            <a:extLst>
              <a:ext uri="{FF2B5EF4-FFF2-40B4-BE49-F238E27FC236}">
                <a16:creationId xmlns:a16="http://schemas.microsoft.com/office/drawing/2014/main" id="{DAA68B71-8C94-41F6-A802-B9CA33DDA4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1" y="6042404"/>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Uber For Food Delivery - Food Delivery PNG Image with No  Background - PNGkey.com">
            <a:extLst>
              <a:ext uri="{FF2B5EF4-FFF2-40B4-BE49-F238E27FC236}">
                <a16:creationId xmlns:a16="http://schemas.microsoft.com/office/drawing/2014/main" id="{F0C587B1-B007-429E-99BF-287DB720F2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124" y="6042404"/>
            <a:ext cx="762000" cy="76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14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29CE0E-233C-47F8-BDDD-015A9A02D6AF}"/>
              </a:ext>
            </a:extLst>
          </p:cNvPr>
          <p:cNvSpPr>
            <a:spLocks noGrp="1"/>
          </p:cNvSpPr>
          <p:nvPr>
            <p:ph type="sldNum" sz="quarter" idx="4"/>
          </p:nvPr>
        </p:nvSpPr>
        <p:spPr>
          <a:xfrm>
            <a:off x="6977291" y="5624513"/>
            <a:ext cx="2057400" cy="273844"/>
          </a:xfrm>
        </p:spPr>
        <p:txBody>
          <a:bodyPr/>
          <a:lstStyle/>
          <a:p>
            <a:fld id="{9AE6BD7D-6AF9-4E4D-8BB8-844DBA9F34D3}" type="slidenum">
              <a:rPr lang="en-US" smtClean="0"/>
              <a:pPr/>
              <a:t>4</a:t>
            </a:fld>
            <a:endParaRPr lang="en-US"/>
          </a:p>
        </p:txBody>
      </p:sp>
      <p:sp>
        <p:nvSpPr>
          <p:cNvPr id="65" name="Rectangle 64"/>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Diagram 66"/>
          <p:cNvGraphicFramePr/>
          <p:nvPr>
            <p:extLst>
              <p:ext uri="{D42A27DB-BD31-4B8C-83A1-F6EECF244321}">
                <p14:modId xmlns:p14="http://schemas.microsoft.com/office/powerpoint/2010/main" val="181631326"/>
              </p:ext>
            </p:extLst>
          </p:nvPr>
        </p:nvGraphicFramePr>
        <p:xfrm>
          <a:off x="647700" y="1143000"/>
          <a:ext cx="78867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E1966DF-C577-431F-ABA0-3C759F6F42FE}"/>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Start-up challenges: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To head towards the battlefield</a:t>
            </a:r>
            <a:endParaRPr lang="en-GB" sz="2400" dirty="0">
              <a:effectLst>
                <a:outerShdw blurRad="38100" dist="38100" dir="2700000" algn="tl">
                  <a:srgbClr val="000000">
                    <a:alpha val="43137"/>
                  </a:srgbClr>
                </a:outerShdw>
              </a:effectLst>
            </a:endParaRPr>
          </a:p>
        </p:txBody>
      </p:sp>
      <p:sp>
        <p:nvSpPr>
          <p:cNvPr id="9" name="Right Triangle 8">
            <a:extLst>
              <a:ext uri="{FF2B5EF4-FFF2-40B4-BE49-F238E27FC236}">
                <a16:creationId xmlns:a16="http://schemas.microsoft.com/office/drawing/2014/main" id="{82317EB9-85CD-4F7B-BF4B-A272A159BBE2}"/>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Zomato – Logos Download">
            <a:extLst>
              <a:ext uri="{FF2B5EF4-FFF2-40B4-BE49-F238E27FC236}">
                <a16:creationId xmlns:a16="http://schemas.microsoft.com/office/drawing/2014/main" id="{A129C6BD-7A30-4A5C-A743-6EFC036E818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4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609125817"/>
              </p:ext>
            </p:extLst>
          </p:nvPr>
        </p:nvGraphicFramePr>
        <p:xfrm>
          <a:off x="477982" y="13716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Triangle 8">
            <a:extLst>
              <a:ext uri="{FF2B5EF4-FFF2-40B4-BE49-F238E27FC236}">
                <a16:creationId xmlns:a16="http://schemas.microsoft.com/office/drawing/2014/main" id="{BF7911AF-E5E6-4D75-BA8C-AA2330D652BB}"/>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Zomato – Logos Download">
            <a:extLst>
              <a:ext uri="{FF2B5EF4-FFF2-40B4-BE49-F238E27FC236}">
                <a16:creationId xmlns:a16="http://schemas.microsoft.com/office/drawing/2014/main" id="{0FD4E163-D59E-41E0-9FFD-9A24598C04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28C7490-0721-4B64-86CD-7C2400A55251}"/>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Controversies: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Taste it for the better tomorrow!</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679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7AD723-C651-45F4-8957-E898738B5AF4}"/>
              </a:ext>
            </a:extLst>
          </p:cNvPr>
          <p:cNvSpPr>
            <a:spLocks noGrp="1"/>
          </p:cNvSpPr>
          <p:nvPr>
            <p:ph type="sldNum" sz="quarter" idx="4294967295"/>
          </p:nvPr>
        </p:nvSpPr>
        <p:spPr>
          <a:xfrm>
            <a:off x="7086600" y="6356350"/>
            <a:ext cx="2057400" cy="365125"/>
          </a:xfrm>
        </p:spPr>
        <p:txBody>
          <a:bodyPr/>
          <a:lstStyle/>
          <a:p>
            <a:fld id="{9AE6BD7D-6AF9-4E4D-8BB8-844DBA9F34D3}" type="slidenum">
              <a:rPr lang="en-US" smtClean="0"/>
              <a:pPr/>
              <a:t>6</a:t>
            </a:fld>
            <a:endParaRPr lang="en-US"/>
          </a:p>
        </p:txBody>
      </p:sp>
      <p:pic>
        <p:nvPicPr>
          <p:cNvPr id="12290" name="Picture 2" descr="Restaurant Delivery is in Demand During the COVID-19 Pandemic: Tips for  Safe Food Delivery — The Rail">
            <a:extLst>
              <a:ext uri="{FF2B5EF4-FFF2-40B4-BE49-F238E27FC236}">
                <a16:creationId xmlns:a16="http://schemas.microsoft.com/office/drawing/2014/main" id="{2E63BA01-7394-4D7A-9752-C1875980A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4902"/>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826D01B-C5B9-488C-B587-F6B867E8C1EC}"/>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Our Initiatives: Work to bring a change</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2A678AB6-A100-49A9-950C-CA4E70D9129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8493259" y="956481"/>
            <a:ext cx="623032" cy="635348"/>
          </a:xfrm>
          <a:prstGeom prst="rect">
            <a:avLst/>
          </a:prstGeom>
        </p:spPr>
      </p:pic>
      <p:pic>
        <p:nvPicPr>
          <p:cNvPr id="7" name="Picture 2" descr="Zomato – Logos Download">
            <a:extLst>
              <a:ext uri="{FF2B5EF4-FFF2-40B4-BE49-F238E27FC236}">
                <a16:creationId xmlns:a16="http://schemas.microsoft.com/office/drawing/2014/main" id="{A173A4BC-E9C6-4C8F-A9BB-04D607B1A23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46DD7D40-7968-4CB1-82D3-1FCAC9B84CC3}"/>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53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7000"/>
            <a:lum/>
          </a:blip>
          <a:srcRect/>
          <a:stretch>
            <a:fillRect l="-6000" r="-6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E6BD7D-6AF9-4E4D-8BB8-844DBA9F34D3}" type="slidenum">
              <a:rPr lang="en-US" smtClean="0"/>
              <a:pPr/>
              <a:t>7</a:t>
            </a:fld>
            <a:endParaRPr lang="en-US"/>
          </a:p>
        </p:txBody>
      </p:sp>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B38E09-32B8-4F58-88E3-68C2C814E072}"/>
              </a:ext>
            </a:extLst>
          </p:cNvPr>
          <p:cNvSpPr txBox="1"/>
          <p:nvPr/>
        </p:nvSpPr>
        <p:spPr>
          <a:xfrm>
            <a:off x="6108245" y="1621617"/>
            <a:ext cx="2814271" cy="1708160"/>
          </a:xfrm>
          <a:prstGeom prst="rect">
            <a:avLst/>
          </a:prstGeom>
          <a:solidFill>
            <a:schemeClr val="bg1"/>
          </a:solidFill>
        </p:spPr>
        <p:txBody>
          <a:bodyPr wrap="square" rtlCol="0">
            <a:spAutoFit/>
          </a:bodyPr>
          <a:lstStyle/>
          <a:p>
            <a:pPr defTabSz="685800"/>
            <a:r>
              <a:rPr lang="en-US" sz="1500" dirty="0">
                <a:latin typeface="Calibri" panose="020F0502020204030204" pitchFamily="34" charset="0"/>
                <a:cs typeface="Calibri" panose="020F0502020204030204" pitchFamily="34" charset="0"/>
              </a:rPr>
              <a:t>Zomato’s </a:t>
            </a:r>
            <a:r>
              <a:rPr lang="en-US" sz="15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revenue from Hyper Pure?</a:t>
            </a:r>
            <a:endParaRPr lang="en-US" sz="1500" dirty="0">
              <a:latin typeface="Calibri" panose="020F0502020204030204" pitchFamily="34" charset="0"/>
              <a:cs typeface="Calibri" panose="020F0502020204030204" pitchFamily="34" charset="0"/>
            </a:endParaRPr>
          </a:p>
          <a:p>
            <a:pPr defTabSz="685800"/>
            <a:endParaRPr lang="en-US" sz="1500" dirty="0">
              <a:latin typeface="Calibri" panose="020F0502020204030204" pitchFamily="34" charset="0"/>
              <a:cs typeface="Calibri" panose="020F0502020204030204" pitchFamily="34" charset="0"/>
            </a:endParaRPr>
          </a:p>
          <a:p>
            <a:pPr defTabSz="685800"/>
            <a:r>
              <a:rPr lang="en-US" sz="1500" dirty="0">
                <a:latin typeface="Calibri" panose="020F0502020204030204" pitchFamily="34" charset="0"/>
                <a:cs typeface="Calibri" panose="020F0502020204030204" pitchFamily="34" charset="0"/>
              </a:rPr>
              <a:t>The Hyperpure revenue for 2019-20 stood at over Rs 110 crore as against about Rs 13 crore in the previous year</a:t>
            </a:r>
            <a:endParaRPr lang="en-IN" altLang="ko-KR" sz="1500" dirty="0">
              <a:solidFill>
                <a:prstClr val="black"/>
              </a:solidFill>
              <a:latin typeface="Calibri" panose="020F0502020204030204" pitchFamily="34" charset="0"/>
              <a:cs typeface="Calibri" pitchFamily="34" charset="0"/>
            </a:endParaRPr>
          </a:p>
        </p:txBody>
      </p:sp>
      <p:sp>
        <p:nvSpPr>
          <p:cNvPr id="28" name="Rounded Rectangle 3">
            <a:extLst>
              <a:ext uri="{FF2B5EF4-FFF2-40B4-BE49-F238E27FC236}">
                <a16:creationId xmlns:a16="http://schemas.microsoft.com/office/drawing/2014/main" id="{1686E9EA-C6C4-44A3-9D5B-FF6B6AAE8340}"/>
              </a:ext>
            </a:extLst>
          </p:cNvPr>
          <p:cNvSpPr/>
          <p:nvPr/>
        </p:nvSpPr>
        <p:spPr>
          <a:xfrm rot="16200000" flipH="1">
            <a:off x="7474881" y="1763504"/>
            <a:ext cx="81000" cy="33048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29" name="Rounded Rectangle 3">
            <a:extLst>
              <a:ext uri="{FF2B5EF4-FFF2-40B4-BE49-F238E27FC236}">
                <a16:creationId xmlns:a16="http://schemas.microsoft.com/office/drawing/2014/main" id="{26B4925D-30A4-4B07-82A5-5B535380C647}"/>
              </a:ext>
            </a:extLst>
          </p:cNvPr>
          <p:cNvSpPr/>
          <p:nvPr/>
        </p:nvSpPr>
        <p:spPr>
          <a:xfrm rot="16200000" flipH="1">
            <a:off x="7474881" y="4036325"/>
            <a:ext cx="81000" cy="33048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grpSp>
        <p:nvGrpSpPr>
          <p:cNvPr id="31" name="Group 30">
            <a:extLst>
              <a:ext uri="{FF2B5EF4-FFF2-40B4-BE49-F238E27FC236}">
                <a16:creationId xmlns:a16="http://schemas.microsoft.com/office/drawing/2014/main" id="{85064001-8054-427C-935D-51116A3B9035}"/>
              </a:ext>
            </a:extLst>
          </p:cNvPr>
          <p:cNvGrpSpPr/>
          <p:nvPr/>
        </p:nvGrpSpPr>
        <p:grpSpPr>
          <a:xfrm>
            <a:off x="3307457" y="5729225"/>
            <a:ext cx="685800" cy="685800"/>
            <a:chOff x="7372323" y="4230290"/>
            <a:chExt cx="914400" cy="914400"/>
          </a:xfrm>
        </p:grpSpPr>
        <p:sp>
          <p:nvSpPr>
            <p:cNvPr id="32" name="Oval 31">
              <a:extLst>
                <a:ext uri="{FF2B5EF4-FFF2-40B4-BE49-F238E27FC236}">
                  <a16:creationId xmlns:a16="http://schemas.microsoft.com/office/drawing/2014/main" id="{5C91E144-CEA8-45AA-8CCB-3EC5BEC024D0}"/>
                </a:ext>
              </a:extLst>
            </p:cNvPr>
            <p:cNvSpPr/>
            <p:nvPr/>
          </p:nvSpPr>
          <p:spPr>
            <a:xfrm>
              <a:off x="7372323" y="423029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33" name="Graphic 121">
              <a:extLst>
                <a:ext uri="{FF2B5EF4-FFF2-40B4-BE49-F238E27FC236}">
                  <a16:creationId xmlns:a16="http://schemas.microsoft.com/office/drawing/2014/main" id="{D98051E7-1DDB-4D6E-BC19-13E713EB8E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66723" y="4424690"/>
              <a:ext cx="525600" cy="525600"/>
            </a:xfrm>
            <a:prstGeom prst="rect">
              <a:avLst/>
            </a:prstGeom>
          </p:spPr>
        </p:pic>
      </p:grpSp>
      <p:sp>
        <p:nvSpPr>
          <p:cNvPr id="36" name="Rounded Rectangle 3">
            <a:extLst>
              <a:ext uri="{FF2B5EF4-FFF2-40B4-BE49-F238E27FC236}">
                <a16:creationId xmlns:a16="http://schemas.microsoft.com/office/drawing/2014/main" id="{30AFA4F3-6599-480D-BF93-A5854AAC28C1}"/>
              </a:ext>
            </a:extLst>
          </p:cNvPr>
          <p:cNvSpPr/>
          <p:nvPr/>
        </p:nvSpPr>
        <p:spPr>
          <a:xfrm rot="16200000" flipH="1">
            <a:off x="1614369" y="1187220"/>
            <a:ext cx="81000" cy="3305175"/>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37" name="TextBox 36">
            <a:extLst>
              <a:ext uri="{FF2B5EF4-FFF2-40B4-BE49-F238E27FC236}">
                <a16:creationId xmlns:a16="http://schemas.microsoft.com/office/drawing/2014/main" id="{361F6D9C-331F-494A-87C0-4A864D92DD4D}"/>
              </a:ext>
            </a:extLst>
          </p:cNvPr>
          <p:cNvSpPr txBox="1"/>
          <p:nvPr/>
        </p:nvSpPr>
        <p:spPr>
          <a:xfrm>
            <a:off x="7283" y="1053958"/>
            <a:ext cx="3275311" cy="1692771"/>
          </a:xfrm>
          <a:prstGeom prst="rect">
            <a:avLst/>
          </a:prstGeom>
          <a:solidFill>
            <a:schemeClr val="bg1"/>
          </a:solidFill>
          <a:ln w="12700">
            <a:solidFill>
              <a:schemeClr val="bg1"/>
            </a:solidFill>
          </a:ln>
        </p:spPr>
        <p:txBody>
          <a:bodyPr wrap="square" rtlCol="0">
            <a:spAutoFit/>
          </a:bodyPr>
          <a:lstStyle/>
          <a:p>
            <a:pPr defTabSz="685800"/>
            <a:r>
              <a:rPr lang="en-IN" altLang="ko-KR" sz="1400" dirty="0">
                <a:solidFill>
                  <a:prstClr val="black"/>
                </a:solidFill>
                <a:latin typeface="Calibri" pitchFamily="34" charset="0"/>
                <a:cs typeface="Calibri" pitchFamily="34" charset="0"/>
              </a:rPr>
              <a:t> </a:t>
            </a:r>
          </a:p>
          <a:p>
            <a:pPr defTabSz="685800"/>
            <a:r>
              <a:rPr lang="en-IN" altLang="ko-KR" sz="1500" dirty="0">
                <a:solidFill>
                  <a:prstClr val="black"/>
                </a:solidFill>
                <a:latin typeface="Calibri" panose="020F0502020204030204" pitchFamily="34" charset="0"/>
                <a:cs typeface="Calibri" pitchFamily="34" charset="0"/>
              </a:rPr>
              <a:t>What is Hyper Pure by Zomato?</a:t>
            </a:r>
          </a:p>
          <a:p>
            <a:pPr defTabSz="685800"/>
            <a:endParaRPr lang="en-US" sz="1500" dirty="0">
              <a:latin typeface="Calibri" panose="020F0502020204030204" pitchFamily="34" charset="0"/>
              <a:cs typeface="Calibri" panose="020F0502020204030204" pitchFamily="34" charset="0"/>
            </a:endParaRPr>
          </a:p>
          <a:p>
            <a:pPr defTabSz="685800"/>
            <a:r>
              <a:rPr lang="en-US" sz="1500" dirty="0">
                <a:latin typeface="Calibri" panose="020F0502020204030204" pitchFamily="34" charset="0"/>
                <a:cs typeface="Calibri" panose="020F0502020204030204" pitchFamily="34" charset="0"/>
              </a:rPr>
              <a:t>Hyper Pure is Zomato's supplies platform for restaurants. It allows B2B partners to purchase all sort of regular supplies. </a:t>
            </a:r>
            <a:endParaRPr lang="en-IN" altLang="ko-KR" sz="1500" dirty="0">
              <a:solidFill>
                <a:prstClr val="black"/>
              </a:solidFill>
              <a:latin typeface="Calibri" panose="020F0502020204030204" pitchFamily="34" charset="0"/>
              <a:cs typeface="Calibri" pitchFamily="34" charset="0"/>
            </a:endParaRPr>
          </a:p>
        </p:txBody>
      </p:sp>
      <p:grpSp>
        <p:nvGrpSpPr>
          <p:cNvPr id="38" name="Group 37">
            <a:extLst>
              <a:ext uri="{FF2B5EF4-FFF2-40B4-BE49-F238E27FC236}">
                <a16:creationId xmlns:a16="http://schemas.microsoft.com/office/drawing/2014/main" id="{DAE69D80-8134-4EB1-9E45-6FD037E31A9A}"/>
              </a:ext>
            </a:extLst>
          </p:cNvPr>
          <p:cNvGrpSpPr/>
          <p:nvPr/>
        </p:nvGrpSpPr>
        <p:grpSpPr>
          <a:xfrm>
            <a:off x="3342537" y="2403829"/>
            <a:ext cx="685800" cy="685800"/>
            <a:chOff x="4454615" y="3047250"/>
            <a:chExt cx="914400" cy="914400"/>
          </a:xfrm>
        </p:grpSpPr>
        <p:sp>
          <p:nvSpPr>
            <p:cNvPr id="39" name="Oval 38">
              <a:extLst>
                <a:ext uri="{FF2B5EF4-FFF2-40B4-BE49-F238E27FC236}">
                  <a16:creationId xmlns:a16="http://schemas.microsoft.com/office/drawing/2014/main" id="{A6B35D59-31B9-40E6-A454-8F9C59FEFEEA}"/>
                </a:ext>
              </a:extLst>
            </p:cNvPr>
            <p:cNvSpPr/>
            <p:nvPr/>
          </p:nvSpPr>
          <p:spPr>
            <a:xfrm>
              <a:off x="4454615" y="304725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40" name="Graphic 85">
              <a:extLst>
                <a:ext uri="{FF2B5EF4-FFF2-40B4-BE49-F238E27FC236}">
                  <a16:creationId xmlns:a16="http://schemas.microsoft.com/office/drawing/2014/main" id="{62B55784-84CE-4279-ADA8-527A8F5FB633}"/>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50815" y="3243450"/>
              <a:ext cx="522000" cy="522000"/>
            </a:xfrm>
            <a:prstGeom prst="rect">
              <a:avLst/>
            </a:prstGeom>
          </p:spPr>
        </p:pic>
      </p:grpSp>
      <p:sp>
        <p:nvSpPr>
          <p:cNvPr id="41" name="Rounded Rectangle 3">
            <a:extLst>
              <a:ext uri="{FF2B5EF4-FFF2-40B4-BE49-F238E27FC236}">
                <a16:creationId xmlns:a16="http://schemas.microsoft.com/office/drawing/2014/main" id="{C22AA548-2EE9-4617-AE08-D1BAF08339CC}"/>
              </a:ext>
            </a:extLst>
          </p:cNvPr>
          <p:cNvSpPr/>
          <p:nvPr/>
        </p:nvSpPr>
        <p:spPr>
          <a:xfrm rot="16200000" flipH="1">
            <a:off x="1587374" y="4460038"/>
            <a:ext cx="81000" cy="3305175"/>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42" name="TextBox 41">
            <a:extLst>
              <a:ext uri="{FF2B5EF4-FFF2-40B4-BE49-F238E27FC236}">
                <a16:creationId xmlns:a16="http://schemas.microsoft.com/office/drawing/2014/main" id="{59B50384-2030-41D4-83E1-CA73383D17B0}"/>
              </a:ext>
            </a:extLst>
          </p:cNvPr>
          <p:cNvSpPr txBox="1"/>
          <p:nvPr/>
        </p:nvSpPr>
        <p:spPr>
          <a:xfrm>
            <a:off x="28734" y="3350336"/>
            <a:ext cx="3074952" cy="2631490"/>
          </a:xfrm>
          <a:prstGeom prst="rect">
            <a:avLst/>
          </a:prstGeom>
          <a:solidFill>
            <a:schemeClr val="bg1"/>
          </a:solidFill>
        </p:spPr>
        <p:txBody>
          <a:bodyPr wrap="square" rtlCol="0">
            <a:spAutoFit/>
          </a:bodyPr>
          <a:lstStyle/>
          <a:p>
            <a:pPr algn="just" defTabSz="685800"/>
            <a:r>
              <a:rPr lang="en-IN" altLang="ko-KR" sz="1500" dirty="0">
                <a:solidFill>
                  <a:prstClr val="black"/>
                </a:solidFill>
                <a:latin typeface="Calibri" pitchFamily="34" charset="0"/>
                <a:cs typeface="Calibri" pitchFamily="34" charset="0"/>
              </a:rPr>
              <a:t>Why Hyper Pure by Zomato?</a:t>
            </a:r>
          </a:p>
          <a:p>
            <a:pPr algn="just"/>
            <a:endParaRPr lang="en-US" sz="1500" dirty="0"/>
          </a:p>
          <a:p>
            <a:pPr algn="just"/>
            <a:r>
              <a:rPr lang="en-US" sz="1500" dirty="0">
                <a:latin typeface="Calibri" panose="020F0502020204030204" pitchFamily="34" charset="0"/>
                <a:cs typeface="Calibri" panose="020F0502020204030204" pitchFamily="34" charset="0"/>
              </a:rPr>
              <a:t>-The freshest, most high quality ingredients available on the market</a:t>
            </a:r>
          </a:p>
          <a:p>
            <a:pPr algn="just"/>
            <a:r>
              <a:rPr lang="en-US" sz="1500" dirty="0">
                <a:latin typeface="Calibri" panose="020F0502020204030204" pitchFamily="34" charset="0"/>
                <a:cs typeface="Calibri" panose="020F0502020204030204" pitchFamily="34" charset="0"/>
              </a:rPr>
              <a:t>-Antibiotic residue-free chicken, which is better for your customers than regular chicken</a:t>
            </a:r>
          </a:p>
          <a:p>
            <a:pPr algn="just"/>
            <a:r>
              <a:rPr lang="en-US" sz="1500" dirty="0">
                <a:latin typeface="Calibri" panose="020F0502020204030204" pitchFamily="34" charset="0"/>
                <a:cs typeface="Calibri" panose="020F0502020204030204" pitchFamily="34" charset="0"/>
              </a:rPr>
              <a:t>-Eco-friendly packaging (which is recyclable and doesn't harm the environment) for deliveries</a:t>
            </a:r>
          </a:p>
          <a:p>
            <a:pPr algn="r" defTabSz="685800"/>
            <a:endParaRPr lang="en-IN" altLang="ko-KR" sz="1500" dirty="0">
              <a:solidFill>
                <a:prstClr val="black"/>
              </a:solidFill>
              <a:latin typeface="Calibri" pitchFamily="34" charset="0"/>
              <a:cs typeface="Calibri" pitchFamily="34" charset="0"/>
            </a:endParaRPr>
          </a:p>
        </p:txBody>
      </p:sp>
      <p:grpSp>
        <p:nvGrpSpPr>
          <p:cNvPr id="43" name="Group 42">
            <a:extLst>
              <a:ext uri="{FF2B5EF4-FFF2-40B4-BE49-F238E27FC236}">
                <a16:creationId xmlns:a16="http://schemas.microsoft.com/office/drawing/2014/main" id="{1F0DC734-3EDF-4444-B7A7-D688623777D2}"/>
              </a:ext>
            </a:extLst>
          </p:cNvPr>
          <p:cNvGrpSpPr/>
          <p:nvPr/>
        </p:nvGrpSpPr>
        <p:grpSpPr>
          <a:xfrm>
            <a:off x="5153400" y="5296026"/>
            <a:ext cx="685800" cy="685800"/>
            <a:chOff x="3957861" y="4230290"/>
            <a:chExt cx="914400" cy="914400"/>
          </a:xfrm>
        </p:grpSpPr>
        <p:sp>
          <p:nvSpPr>
            <p:cNvPr id="44" name="Oval 43">
              <a:extLst>
                <a:ext uri="{FF2B5EF4-FFF2-40B4-BE49-F238E27FC236}">
                  <a16:creationId xmlns:a16="http://schemas.microsoft.com/office/drawing/2014/main" id="{18ADDEF4-C8F7-4496-A0AF-BE430DF7AFB4}"/>
                </a:ext>
              </a:extLst>
            </p:cNvPr>
            <p:cNvSpPr/>
            <p:nvPr/>
          </p:nvSpPr>
          <p:spPr>
            <a:xfrm>
              <a:off x="3957861" y="423029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45" name="Graphic 81">
              <a:extLst>
                <a:ext uri="{FF2B5EF4-FFF2-40B4-BE49-F238E27FC236}">
                  <a16:creationId xmlns:a16="http://schemas.microsoft.com/office/drawing/2014/main" id="{6D0A3DA5-819F-4B39-8CE7-E781396A480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54457" y="4426886"/>
              <a:ext cx="521208" cy="521208"/>
            </a:xfrm>
            <a:prstGeom prst="rect">
              <a:avLst/>
            </a:prstGeom>
          </p:spPr>
        </p:pic>
      </p:grpSp>
      <p:grpSp>
        <p:nvGrpSpPr>
          <p:cNvPr id="46" name="Group 45">
            <a:extLst>
              <a:ext uri="{FF2B5EF4-FFF2-40B4-BE49-F238E27FC236}">
                <a16:creationId xmlns:a16="http://schemas.microsoft.com/office/drawing/2014/main" id="{BA987E6F-B8F2-4665-92CE-5892E7550544}"/>
              </a:ext>
            </a:extLst>
          </p:cNvPr>
          <p:cNvGrpSpPr/>
          <p:nvPr/>
        </p:nvGrpSpPr>
        <p:grpSpPr>
          <a:xfrm>
            <a:off x="5153400" y="3073003"/>
            <a:ext cx="685800" cy="685800"/>
            <a:chOff x="4407007" y="5285585"/>
            <a:chExt cx="914400" cy="914400"/>
          </a:xfrm>
        </p:grpSpPr>
        <p:sp>
          <p:nvSpPr>
            <p:cNvPr id="47" name="Oval 46">
              <a:extLst>
                <a:ext uri="{FF2B5EF4-FFF2-40B4-BE49-F238E27FC236}">
                  <a16:creationId xmlns:a16="http://schemas.microsoft.com/office/drawing/2014/main" id="{B5F4113A-F1E7-4922-A50D-0A84079F0007}"/>
                </a:ext>
              </a:extLst>
            </p:cNvPr>
            <p:cNvSpPr/>
            <p:nvPr/>
          </p:nvSpPr>
          <p:spPr>
            <a:xfrm>
              <a:off x="4407007" y="5285585"/>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grpSp>
          <p:nvGrpSpPr>
            <p:cNvPr id="48" name="Graphic 87">
              <a:extLst>
                <a:ext uri="{FF2B5EF4-FFF2-40B4-BE49-F238E27FC236}">
                  <a16:creationId xmlns:a16="http://schemas.microsoft.com/office/drawing/2014/main" id="{FCAE7DDC-9798-4BA3-9C34-13308C633D06}"/>
                </a:ext>
              </a:extLst>
            </p:cNvPr>
            <p:cNvGrpSpPr>
              <a:grpSpLocks noChangeAspect="1"/>
            </p:cNvGrpSpPr>
            <p:nvPr/>
          </p:nvGrpSpPr>
          <p:grpSpPr>
            <a:xfrm>
              <a:off x="4603207" y="5481785"/>
              <a:ext cx="522000" cy="522000"/>
              <a:chOff x="5910412" y="3181500"/>
              <a:chExt cx="2521857" cy="2521857"/>
            </a:xfrm>
            <a:solidFill>
              <a:schemeClr val="accent1"/>
            </a:solidFill>
          </p:grpSpPr>
          <p:sp>
            <p:nvSpPr>
              <p:cNvPr id="49" name="Freeform: Shape 90">
                <a:extLst>
                  <a:ext uri="{FF2B5EF4-FFF2-40B4-BE49-F238E27FC236}">
                    <a16:creationId xmlns:a16="http://schemas.microsoft.com/office/drawing/2014/main" id="{86F9ADFD-3BFA-4E7E-833B-98BB3D9F4B08}"/>
                  </a:ext>
                </a:extLst>
              </p:cNvPr>
              <p:cNvSpPr/>
              <p:nvPr/>
            </p:nvSpPr>
            <p:spPr>
              <a:xfrm>
                <a:off x="5910412" y="3181500"/>
                <a:ext cx="1218897" cy="1218897"/>
              </a:xfrm>
              <a:custGeom>
                <a:avLst/>
                <a:gdLst>
                  <a:gd name="connsiteX0" fmla="*/ 609449 w 1218897"/>
                  <a:gd name="connsiteY0" fmla="*/ 0 h 1218897"/>
                  <a:gd name="connsiteX1" fmla="*/ 0 w 1218897"/>
                  <a:gd name="connsiteY1" fmla="*/ 609449 h 1218897"/>
                  <a:gd name="connsiteX2" fmla="*/ 609449 w 1218897"/>
                  <a:gd name="connsiteY2" fmla="*/ 1218898 h 1218897"/>
                  <a:gd name="connsiteX3" fmla="*/ 1218898 w 1218897"/>
                  <a:gd name="connsiteY3" fmla="*/ 609449 h 1218897"/>
                  <a:gd name="connsiteX4" fmla="*/ 609449 w 1218897"/>
                  <a:gd name="connsiteY4" fmla="*/ 0 h 1218897"/>
                  <a:gd name="connsiteX5" fmla="*/ 992981 w 1218897"/>
                  <a:gd name="connsiteY5" fmla="*/ 661988 h 1218897"/>
                  <a:gd name="connsiteX6" fmla="*/ 1113821 w 1218897"/>
                  <a:gd name="connsiteY6" fmla="*/ 661988 h 1218897"/>
                  <a:gd name="connsiteX7" fmla="*/ 661988 w 1218897"/>
                  <a:gd name="connsiteY7" fmla="*/ 1108567 h 1218897"/>
                  <a:gd name="connsiteX8" fmla="*/ 661988 w 1218897"/>
                  <a:gd name="connsiteY8" fmla="*/ 992981 h 1218897"/>
                  <a:gd name="connsiteX9" fmla="*/ 609449 w 1218897"/>
                  <a:gd name="connsiteY9" fmla="*/ 940443 h 1218897"/>
                  <a:gd name="connsiteX10" fmla="*/ 556910 w 1218897"/>
                  <a:gd name="connsiteY10" fmla="*/ 992981 h 1218897"/>
                  <a:gd name="connsiteX11" fmla="*/ 556910 w 1218897"/>
                  <a:gd name="connsiteY11" fmla="*/ 1108567 h 1218897"/>
                  <a:gd name="connsiteX12" fmla="*/ 105077 w 1218897"/>
                  <a:gd name="connsiteY12" fmla="*/ 661988 h 1218897"/>
                  <a:gd name="connsiteX13" fmla="*/ 225916 w 1218897"/>
                  <a:gd name="connsiteY13" fmla="*/ 661988 h 1218897"/>
                  <a:gd name="connsiteX14" fmla="*/ 278455 w 1218897"/>
                  <a:gd name="connsiteY14" fmla="*/ 609449 h 1218897"/>
                  <a:gd name="connsiteX15" fmla="*/ 225916 w 1218897"/>
                  <a:gd name="connsiteY15" fmla="*/ 556910 h 1218897"/>
                  <a:gd name="connsiteX16" fmla="*/ 110331 w 1218897"/>
                  <a:gd name="connsiteY16" fmla="*/ 556910 h 1218897"/>
                  <a:gd name="connsiteX17" fmla="*/ 562164 w 1218897"/>
                  <a:gd name="connsiteY17" fmla="*/ 110331 h 1218897"/>
                  <a:gd name="connsiteX18" fmla="*/ 562164 w 1218897"/>
                  <a:gd name="connsiteY18" fmla="*/ 225916 h 1218897"/>
                  <a:gd name="connsiteX19" fmla="*/ 614703 w 1218897"/>
                  <a:gd name="connsiteY19" fmla="*/ 278455 h 1218897"/>
                  <a:gd name="connsiteX20" fmla="*/ 667242 w 1218897"/>
                  <a:gd name="connsiteY20" fmla="*/ 225916 h 1218897"/>
                  <a:gd name="connsiteX21" fmla="*/ 667242 w 1218897"/>
                  <a:gd name="connsiteY21" fmla="*/ 110331 h 1218897"/>
                  <a:gd name="connsiteX22" fmla="*/ 1119074 w 1218897"/>
                  <a:gd name="connsiteY22" fmla="*/ 556910 h 1218897"/>
                  <a:gd name="connsiteX23" fmla="*/ 998235 w 1218897"/>
                  <a:gd name="connsiteY23" fmla="*/ 556910 h 1218897"/>
                  <a:gd name="connsiteX24" fmla="*/ 945697 w 1218897"/>
                  <a:gd name="connsiteY24" fmla="*/ 609449 h 1218897"/>
                  <a:gd name="connsiteX25" fmla="*/ 992981 w 1218897"/>
                  <a:gd name="connsiteY25" fmla="*/ 661988 h 12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8897" h="1218897">
                    <a:moveTo>
                      <a:pt x="609449" y="0"/>
                    </a:moveTo>
                    <a:cubicBezTo>
                      <a:pt x="273201" y="0"/>
                      <a:pt x="0" y="273201"/>
                      <a:pt x="0" y="609449"/>
                    </a:cubicBezTo>
                    <a:cubicBezTo>
                      <a:pt x="0" y="945697"/>
                      <a:pt x="273201" y="1218898"/>
                      <a:pt x="609449" y="1218898"/>
                    </a:cubicBezTo>
                    <a:cubicBezTo>
                      <a:pt x="945697" y="1218898"/>
                      <a:pt x="1218898" y="945697"/>
                      <a:pt x="1218898" y="609449"/>
                    </a:cubicBezTo>
                    <a:cubicBezTo>
                      <a:pt x="1218898" y="273201"/>
                      <a:pt x="945697" y="0"/>
                      <a:pt x="609449" y="0"/>
                    </a:cubicBezTo>
                    <a:close/>
                    <a:moveTo>
                      <a:pt x="992981" y="661988"/>
                    </a:moveTo>
                    <a:lnTo>
                      <a:pt x="1113821" y="661988"/>
                    </a:lnTo>
                    <a:cubicBezTo>
                      <a:pt x="1087551" y="898412"/>
                      <a:pt x="898412" y="1082297"/>
                      <a:pt x="661988" y="1108567"/>
                    </a:cubicBezTo>
                    <a:lnTo>
                      <a:pt x="661988" y="992981"/>
                    </a:lnTo>
                    <a:cubicBezTo>
                      <a:pt x="661988" y="961458"/>
                      <a:pt x="640972" y="940443"/>
                      <a:pt x="609449" y="940443"/>
                    </a:cubicBezTo>
                    <a:cubicBezTo>
                      <a:pt x="577926" y="940443"/>
                      <a:pt x="556910" y="961458"/>
                      <a:pt x="556910" y="992981"/>
                    </a:cubicBezTo>
                    <a:lnTo>
                      <a:pt x="556910" y="1108567"/>
                    </a:lnTo>
                    <a:cubicBezTo>
                      <a:pt x="320486" y="1082297"/>
                      <a:pt x="131347" y="898412"/>
                      <a:pt x="105077" y="661988"/>
                    </a:cubicBezTo>
                    <a:lnTo>
                      <a:pt x="225916" y="661988"/>
                    </a:lnTo>
                    <a:cubicBezTo>
                      <a:pt x="257440" y="661988"/>
                      <a:pt x="278455" y="640972"/>
                      <a:pt x="278455" y="609449"/>
                    </a:cubicBezTo>
                    <a:cubicBezTo>
                      <a:pt x="278455" y="577926"/>
                      <a:pt x="257440" y="556910"/>
                      <a:pt x="225916" y="556910"/>
                    </a:cubicBezTo>
                    <a:lnTo>
                      <a:pt x="110331" y="556910"/>
                    </a:lnTo>
                    <a:cubicBezTo>
                      <a:pt x="136601" y="320486"/>
                      <a:pt x="325740" y="136601"/>
                      <a:pt x="562164" y="110331"/>
                    </a:cubicBezTo>
                    <a:lnTo>
                      <a:pt x="562164" y="225916"/>
                    </a:lnTo>
                    <a:cubicBezTo>
                      <a:pt x="562164" y="257440"/>
                      <a:pt x="583180" y="278455"/>
                      <a:pt x="614703" y="278455"/>
                    </a:cubicBezTo>
                    <a:cubicBezTo>
                      <a:pt x="646226" y="278455"/>
                      <a:pt x="667242" y="257440"/>
                      <a:pt x="667242" y="225916"/>
                    </a:cubicBezTo>
                    <a:lnTo>
                      <a:pt x="667242" y="110331"/>
                    </a:lnTo>
                    <a:cubicBezTo>
                      <a:pt x="903666" y="136601"/>
                      <a:pt x="1092805" y="320486"/>
                      <a:pt x="1119074" y="556910"/>
                    </a:cubicBezTo>
                    <a:lnTo>
                      <a:pt x="998235" y="556910"/>
                    </a:lnTo>
                    <a:cubicBezTo>
                      <a:pt x="966712" y="556910"/>
                      <a:pt x="945697" y="577926"/>
                      <a:pt x="945697" y="609449"/>
                    </a:cubicBezTo>
                    <a:cubicBezTo>
                      <a:pt x="945697" y="640972"/>
                      <a:pt x="966712" y="661988"/>
                      <a:pt x="992981" y="661988"/>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0" name="Freeform: Shape 91">
                <a:extLst>
                  <a:ext uri="{FF2B5EF4-FFF2-40B4-BE49-F238E27FC236}">
                    <a16:creationId xmlns:a16="http://schemas.microsoft.com/office/drawing/2014/main" id="{DFC7EEAD-BF02-42FA-A88E-EA8A3CBFA717}"/>
                  </a:ext>
                </a:extLst>
              </p:cNvPr>
              <p:cNvSpPr/>
              <p:nvPr/>
            </p:nvSpPr>
            <p:spPr>
              <a:xfrm>
                <a:off x="6319487" y="3538763"/>
                <a:ext cx="248463" cy="484083"/>
              </a:xfrm>
              <a:custGeom>
                <a:avLst/>
                <a:gdLst>
                  <a:gd name="connsiteX0" fmla="*/ 200374 w 248463"/>
                  <a:gd name="connsiteY0" fmla="*/ 0 h 484083"/>
                  <a:gd name="connsiteX1" fmla="*/ 147836 w 248463"/>
                  <a:gd name="connsiteY1" fmla="*/ 52539 h 484083"/>
                  <a:gd name="connsiteX2" fmla="*/ 147836 w 248463"/>
                  <a:gd name="connsiteY2" fmla="*/ 231170 h 484083"/>
                  <a:gd name="connsiteX3" fmla="*/ 11235 w 248463"/>
                  <a:gd name="connsiteY3" fmla="*/ 399294 h 484083"/>
                  <a:gd name="connsiteX4" fmla="*/ 16489 w 248463"/>
                  <a:gd name="connsiteY4" fmla="*/ 472848 h 484083"/>
                  <a:gd name="connsiteX5" fmla="*/ 90043 w 248463"/>
                  <a:gd name="connsiteY5" fmla="*/ 467594 h 484083"/>
                  <a:gd name="connsiteX6" fmla="*/ 237152 w 248463"/>
                  <a:gd name="connsiteY6" fmla="*/ 288963 h 484083"/>
                  <a:gd name="connsiteX7" fmla="*/ 247659 w 248463"/>
                  <a:gd name="connsiteY7" fmla="*/ 257440 h 484083"/>
                  <a:gd name="connsiteX8" fmla="*/ 247659 w 248463"/>
                  <a:gd name="connsiteY8" fmla="*/ 52539 h 484083"/>
                  <a:gd name="connsiteX9" fmla="*/ 200374 w 248463"/>
                  <a:gd name="connsiteY9" fmla="*/ 0 h 48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63" h="484083">
                    <a:moveTo>
                      <a:pt x="200374" y="0"/>
                    </a:moveTo>
                    <a:cubicBezTo>
                      <a:pt x="168851" y="0"/>
                      <a:pt x="147836" y="21015"/>
                      <a:pt x="147836" y="52539"/>
                    </a:cubicBezTo>
                    <a:lnTo>
                      <a:pt x="147836" y="231170"/>
                    </a:lnTo>
                    <a:lnTo>
                      <a:pt x="11235" y="399294"/>
                    </a:lnTo>
                    <a:cubicBezTo>
                      <a:pt x="-4527" y="420310"/>
                      <a:pt x="-4527" y="457087"/>
                      <a:pt x="16489" y="472848"/>
                    </a:cubicBezTo>
                    <a:cubicBezTo>
                      <a:pt x="37504" y="488610"/>
                      <a:pt x="74282" y="488610"/>
                      <a:pt x="90043" y="467594"/>
                    </a:cubicBezTo>
                    <a:lnTo>
                      <a:pt x="237152" y="288963"/>
                    </a:lnTo>
                    <a:cubicBezTo>
                      <a:pt x="242405" y="278455"/>
                      <a:pt x="247659" y="267947"/>
                      <a:pt x="247659" y="257440"/>
                    </a:cubicBezTo>
                    <a:lnTo>
                      <a:pt x="247659" y="52539"/>
                    </a:lnTo>
                    <a:cubicBezTo>
                      <a:pt x="252913" y="26269"/>
                      <a:pt x="231898" y="0"/>
                      <a:pt x="200374" y="0"/>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1" name="Freeform: Shape 92">
                <a:extLst>
                  <a:ext uri="{FF2B5EF4-FFF2-40B4-BE49-F238E27FC236}">
                    <a16:creationId xmlns:a16="http://schemas.microsoft.com/office/drawing/2014/main" id="{6A1BDD3D-BFAF-4567-ACCB-83B31B154E0D}"/>
                  </a:ext>
                </a:extLst>
              </p:cNvPr>
              <p:cNvSpPr/>
              <p:nvPr/>
            </p:nvSpPr>
            <p:spPr>
              <a:xfrm>
                <a:off x="7333215" y="3406421"/>
                <a:ext cx="1051769" cy="962453"/>
              </a:xfrm>
              <a:custGeom>
                <a:avLst/>
                <a:gdLst>
                  <a:gd name="connsiteX0" fmla="*/ 64042 w 1051769"/>
                  <a:gd name="connsiteY0" fmla="*/ 996 h 962453"/>
                  <a:gd name="connsiteX1" fmla="*/ 996 w 1051769"/>
                  <a:gd name="connsiteY1" fmla="*/ 43027 h 962453"/>
                  <a:gd name="connsiteX2" fmla="*/ 43027 w 1051769"/>
                  <a:gd name="connsiteY2" fmla="*/ 106073 h 962453"/>
                  <a:gd name="connsiteX3" fmla="*/ 510621 w 1051769"/>
                  <a:gd name="connsiteY3" fmla="*/ 363513 h 962453"/>
                  <a:gd name="connsiteX4" fmla="*/ 757553 w 1051769"/>
                  <a:gd name="connsiteY4" fmla="*/ 778568 h 962453"/>
                  <a:gd name="connsiteX5" fmla="*/ 673491 w 1051769"/>
                  <a:gd name="connsiteY5" fmla="*/ 694506 h 962453"/>
                  <a:gd name="connsiteX6" fmla="*/ 599937 w 1051769"/>
                  <a:gd name="connsiteY6" fmla="*/ 694506 h 962453"/>
                  <a:gd name="connsiteX7" fmla="*/ 599937 w 1051769"/>
                  <a:gd name="connsiteY7" fmla="*/ 768061 h 962453"/>
                  <a:gd name="connsiteX8" fmla="*/ 778568 w 1051769"/>
                  <a:gd name="connsiteY8" fmla="*/ 946692 h 962453"/>
                  <a:gd name="connsiteX9" fmla="*/ 852123 w 1051769"/>
                  <a:gd name="connsiteY9" fmla="*/ 946692 h 962453"/>
                  <a:gd name="connsiteX10" fmla="*/ 1036008 w 1051769"/>
                  <a:gd name="connsiteY10" fmla="*/ 768061 h 962453"/>
                  <a:gd name="connsiteX11" fmla="*/ 1036008 w 1051769"/>
                  <a:gd name="connsiteY11" fmla="*/ 694506 h 962453"/>
                  <a:gd name="connsiteX12" fmla="*/ 962454 w 1051769"/>
                  <a:gd name="connsiteY12" fmla="*/ 694506 h 962453"/>
                  <a:gd name="connsiteX13" fmla="*/ 867884 w 1051769"/>
                  <a:gd name="connsiteY13" fmla="*/ 789076 h 962453"/>
                  <a:gd name="connsiteX14" fmla="*/ 584175 w 1051769"/>
                  <a:gd name="connsiteY14" fmla="*/ 289958 h 962453"/>
                  <a:gd name="connsiteX15" fmla="*/ 64042 w 1051769"/>
                  <a:gd name="connsiteY15" fmla="*/ 996 h 96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1769" h="962453">
                    <a:moveTo>
                      <a:pt x="64042" y="996"/>
                    </a:moveTo>
                    <a:cubicBezTo>
                      <a:pt x="37773" y="-4258"/>
                      <a:pt x="6250" y="11503"/>
                      <a:pt x="996" y="43027"/>
                    </a:cubicBezTo>
                    <a:cubicBezTo>
                      <a:pt x="-4258" y="69296"/>
                      <a:pt x="11503" y="100819"/>
                      <a:pt x="43027" y="106073"/>
                    </a:cubicBezTo>
                    <a:cubicBezTo>
                      <a:pt x="221658" y="142850"/>
                      <a:pt x="384528" y="232166"/>
                      <a:pt x="510621" y="363513"/>
                    </a:cubicBezTo>
                    <a:cubicBezTo>
                      <a:pt x="626206" y="479098"/>
                      <a:pt x="710268" y="620952"/>
                      <a:pt x="757553" y="778568"/>
                    </a:cubicBezTo>
                    <a:lnTo>
                      <a:pt x="673491" y="694506"/>
                    </a:lnTo>
                    <a:cubicBezTo>
                      <a:pt x="652476" y="673491"/>
                      <a:pt x="620952" y="673491"/>
                      <a:pt x="599937" y="694506"/>
                    </a:cubicBezTo>
                    <a:cubicBezTo>
                      <a:pt x="578921" y="715522"/>
                      <a:pt x="578921" y="747045"/>
                      <a:pt x="599937" y="768061"/>
                    </a:cubicBezTo>
                    <a:lnTo>
                      <a:pt x="778568" y="946692"/>
                    </a:lnTo>
                    <a:cubicBezTo>
                      <a:pt x="799584" y="967708"/>
                      <a:pt x="831107" y="967708"/>
                      <a:pt x="852123" y="946692"/>
                    </a:cubicBezTo>
                    <a:lnTo>
                      <a:pt x="1036008" y="768061"/>
                    </a:lnTo>
                    <a:cubicBezTo>
                      <a:pt x="1057024" y="747045"/>
                      <a:pt x="1057024" y="715522"/>
                      <a:pt x="1036008" y="694506"/>
                    </a:cubicBezTo>
                    <a:cubicBezTo>
                      <a:pt x="1014993" y="673491"/>
                      <a:pt x="983469" y="673491"/>
                      <a:pt x="962454" y="694506"/>
                    </a:cubicBezTo>
                    <a:lnTo>
                      <a:pt x="867884" y="789076"/>
                    </a:lnTo>
                    <a:cubicBezTo>
                      <a:pt x="820599" y="599937"/>
                      <a:pt x="726030" y="426559"/>
                      <a:pt x="584175" y="289958"/>
                    </a:cubicBezTo>
                    <a:cubicBezTo>
                      <a:pt x="437067" y="142850"/>
                      <a:pt x="258435" y="43027"/>
                      <a:pt x="64042" y="996"/>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2" name="Freeform: Shape 93">
                <a:extLst>
                  <a:ext uri="{FF2B5EF4-FFF2-40B4-BE49-F238E27FC236}">
                    <a16:creationId xmlns:a16="http://schemas.microsoft.com/office/drawing/2014/main" id="{4CBEADC5-1241-4125-A10D-00D2B2066373}"/>
                  </a:ext>
                </a:extLst>
              </p:cNvPr>
              <p:cNvSpPr/>
              <p:nvPr/>
            </p:nvSpPr>
            <p:spPr>
              <a:xfrm>
                <a:off x="5962951" y="4521237"/>
                <a:ext cx="1025500" cy="962453"/>
              </a:xfrm>
              <a:custGeom>
                <a:avLst/>
                <a:gdLst>
                  <a:gd name="connsiteX0" fmla="*/ 982474 w 1025500"/>
                  <a:gd name="connsiteY0" fmla="*/ 856381 h 962453"/>
                  <a:gd name="connsiteX1" fmla="*/ 514879 w 1025500"/>
                  <a:gd name="connsiteY1" fmla="*/ 598941 h 962453"/>
                  <a:gd name="connsiteX2" fmla="*/ 262694 w 1025500"/>
                  <a:gd name="connsiteY2" fmla="*/ 152362 h 962453"/>
                  <a:gd name="connsiteX3" fmla="*/ 378279 w 1025500"/>
                  <a:gd name="connsiteY3" fmla="*/ 267947 h 962453"/>
                  <a:gd name="connsiteX4" fmla="*/ 451833 w 1025500"/>
                  <a:gd name="connsiteY4" fmla="*/ 267947 h 962453"/>
                  <a:gd name="connsiteX5" fmla="*/ 451833 w 1025500"/>
                  <a:gd name="connsiteY5" fmla="*/ 194393 h 962453"/>
                  <a:gd name="connsiteX6" fmla="*/ 273201 w 1025500"/>
                  <a:gd name="connsiteY6" fmla="*/ 15762 h 962453"/>
                  <a:gd name="connsiteX7" fmla="*/ 199647 w 1025500"/>
                  <a:gd name="connsiteY7" fmla="*/ 15762 h 962453"/>
                  <a:gd name="connsiteX8" fmla="*/ 15762 w 1025500"/>
                  <a:gd name="connsiteY8" fmla="*/ 194393 h 962453"/>
                  <a:gd name="connsiteX9" fmla="*/ 15762 w 1025500"/>
                  <a:gd name="connsiteY9" fmla="*/ 267947 h 962453"/>
                  <a:gd name="connsiteX10" fmla="*/ 89316 w 1025500"/>
                  <a:gd name="connsiteY10" fmla="*/ 267947 h 962453"/>
                  <a:gd name="connsiteX11" fmla="*/ 162870 w 1025500"/>
                  <a:gd name="connsiteY11" fmla="*/ 194393 h 962453"/>
                  <a:gd name="connsiteX12" fmla="*/ 441325 w 1025500"/>
                  <a:gd name="connsiteY12" fmla="*/ 677749 h 962453"/>
                  <a:gd name="connsiteX13" fmla="*/ 961458 w 1025500"/>
                  <a:gd name="connsiteY13" fmla="*/ 961458 h 962453"/>
                  <a:gd name="connsiteX14" fmla="*/ 1024505 w 1025500"/>
                  <a:gd name="connsiteY14" fmla="*/ 919427 h 962453"/>
                  <a:gd name="connsiteX15" fmla="*/ 982474 w 1025500"/>
                  <a:gd name="connsiteY15" fmla="*/ 856381 h 96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5500" h="962453">
                    <a:moveTo>
                      <a:pt x="982474" y="856381"/>
                    </a:moveTo>
                    <a:cubicBezTo>
                      <a:pt x="803842" y="819604"/>
                      <a:pt x="640972" y="730288"/>
                      <a:pt x="514879" y="598941"/>
                    </a:cubicBezTo>
                    <a:cubicBezTo>
                      <a:pt x="388786" y="472848"/>
                      <a:pt x="304724" y="320486"/>
                      <a:pt x="262694" y="152362"/>
                    </a:cubicBezTo>
                    <a:lnTo>
                      <a:pt x="378279" y="267947"/>
                    </a:lnTo>
                    <a:cubicBezTo>
                      <a:pt x="399294" y="288963"/>
                      <a:pt x="430817" y="288963"/>
                      <a:pt x="451833" y="267947"/>
                    </a:cubicBezTo>
                    <a:cubicBezTo>
                      <a:pt x="472848" y="246932"/>
                      <a:pt x="472848" y="215409"/>
                      <a:pt x="451833" y="194393"/>
                    </a:cubicBezTo>
                    <a:lnTo>
                      <a:pt x="273201" y="15762"/>
                    </a:lnTo>
                    <a:cubicBezTo>
                      <a:pt x="252186" y="-5254"/>
                      <a:pt x="220663" y="-5254"/>
                      <a:pt x="199647" y="15762"/>
                    </a:cubicBezTo>
                    <a:lnTo>
                      <a:pt x="15762" y="194393"/>
                    </a:lnTo>
                    <a:cubicBezTo>
                      <a:pt x="-5254" y="215409"/>
                      <a:pt x="-5254" y="246932"/>
                      <a:pt x="15762" y="267947"/>
                    </a:cubicBezTo>
                    <a:cubicBezTo>
                      <a:pt x="36777" y="288963"/>
                      <a:pt x="68300" y="288963"/>
                      <a:pt x="89316" y="267947"/>
                    </a:cubicBezTo>
                    <a:lnTo>
                      <a:pt x="162870" y="194393"/>
                    </a:lnTo>
                    <a:cubicBezTo>
                      <a:pt x="210155" y="378279"/>
                      <a:pt x="304724" y="541149"/>
                      <a:pt x="441325" y="677749"/>
                    </a:cubicBezTo>
                    <a:cubicBezTo>
                      <a:pt x="583180" y="819604"/>
                      <a:pt x="767065" y="919427"/>
                      <a:pt x="961458" y="961458"/>
                    </a:cubicBezTo>
                    <a:cubicBezTo>
                      <a:pt x="987728" y="966712"/>
                      <a:pt x="1019251" y="950950"/>
                      <a:pt x="1024505" y="919427"/>
                    </a:cubicBezTo>
                    <a:cubicBezTo>
                      <a:pt x="1029759" y="887904"/>
                      <a:pt x="1013997" y="861635"/>
                      <a:pt x="982474" y="856381"/>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3" name="Freeform: Shape 94">
                <a:extLst>
                  <a:ext uri="{FF2B5EF4-FFF2-40B4-BE49-F238E27FC236}">
                    <a16:creationId xmlns:a16="http://schemas.microsoft.com/office/drawing/2014/main" id="{5AE08097-EA4D-40CC-B5A7-56917AF4F74E}"/>
                  </a:ext>
                </a:extLst>
              </p:cNvPr>
              <p:cNvSpPr/>
              <p:nvPr/>
            </p:nvSpPr>
            <p:spPr>
              <a:xfrm>
                <a:off x="7223880" y="4500222"/>
                <a:ext cx="1208390" cy="1203136"/>
              </a:xfrm>
              <a:custGeom>
                <a:avLst/>
                <a:gdLst>
                  <a:gd name="connsiteX0" fmla="*/ 604195 w 1208390"/>
                  <a:gd name="connsiteY0" fmla="*/ 0 h 1203136"/>
                  <a:gd name="connsiteX1" fmla="*/ 0 w 1208390"/>
                  <a:gd name="connsiteY1" fmla="*/ 598941 h 1203136"/>
                  <a:gd name="connsiteX2" fmla="*/ 604195 w 1208390"/>
                  <a:gd name="connsiteY2" fmla="*/ 1203136 h 1203136"/>
                  <a:gd name="connsiteX3" fmla="*/ 1208390 w 1208390"/>
                  <a:gd name="connsiteY3" fmla="*/ 604195 h 1203136"/>
                  <a:gd name="connsiteX4" fmla="*/ 604195 w 1208390"/>
                  <a:gd name="connsiteY4" fmla="*/ 0 h 1203136"/>
                  <a:gd name="connsiteX5" fmla="*/ 604195 w 1208390"/>
                  <a:gd name="connsiteY5" fmla="*/ 1098059 h 1203136"/>
                  <a:gd name="connsiteX6" fmla="*/ 105077 w 1208390"/>
                  <a:gd name="connsiteY6" fmla="*/ 604195 h 1203136"/>
                  <a:gd name="connsiteX7" fmla="*/ 604195 w 1208390"/>
                  <a:gd name="connsiteY7" fmla="*/ 110331 h 1203136"/>
                  <a:gd name="connsiteX8" fmla="*/ 1103313 w 1208390"/>
                  <a:gd name="connsiteY8" fmla="*/ 604195 h 1203136"/>
                  <a:gd name="connsiteX9" fmla="*/ 604195 w 1208390"/>
                  <a:gd name="connsiteY9" fmla="*/ 1098059 h 12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8390" h="1203136">
                    <a:moveTo>
                      <a:pt x="604195" y="0"/>
                    </a:moveTo>
                    <a:cubicBezTo>
                      <a:pt x="273201" y="0"/>
                      <a:pt x="0" y="267947"/>
                      <a:pt x="0" y="598941"/>
                    </a:cubicBezTo>
                    <a:cubicBezTo>
                      <a:pt x="0" y="929935"/>
                      <a:pt x="273201" y="1203136"/>
                      <a:pt x="604195" y="1203136"/>
                    </a:cubicBezTo>
                    <a:cubicBezTo>
                      <a:pt x="935189" y="1203136"/>
                      <a:pt x="1208390" y="935189"/>
                      <a:pt x="1208390" y="604195"/>
                    </a:cubicBezTo>
                    <a:cubicBezTo>
                      <a:pt x="1208390" y="273201"/>
                      <a:pt x="935189" y="0"/>
                      <a:pt x="604195" y="0"/>
                    </a:cubicBezTo>
                    <a:close/>
                    <a:moveTo>
                      <a:pt x="604195" y="1098059"/>
                    </a:moveTo>
                    <a:cubicBezTo>
                      <a:pt x="330994" y="1098059"/>
                      <a:pt x="105077" y="877396"/>
                      <a:pt x="105077" y="604195"/>
                    </a:cubicBezTo>
                    <a:cubicBezTo>
                      <a:pt x="105077" y="330994"/>
                      <a:pt x="330994" y="110331"/>
                      <a:pt x="604195" y="110331"/>
                    </a:cubicBezTo>
                    <a:cubicBezTo>
                      <a:pt x="877396" y="110331"/>
                      <a:pt x="1103313" y="330994"/>
                      <a:pt x="1103313" y="604195"/>
                    </a:cubicBezTo>
                    <a:cubicBezTo>
                      <a:pt x="1103313" y="877396"/>
                      <a:pt x="877396" y="1098059"/>
                      <a:pt x="604195" y="1098059"/>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4" name="Freeform: Shape 95">
                <a:extLst>
                  <a:ext uri="{FF2B5EF4-FFF2-40B4-BE49-F238E27FC236}">
                    <a16:creationId xmlns:a16="http://schemas.microsoft.com/office/drawing/2014/main" id="{1111099A-FECA-4700-AB25-848782B96489}"/>
                  </a:ext>
                </a:extLst>
              </p:cNvPr>
              <p:cNvSpPr/>
              <p:nvPr/>
            </p:nvSpPr>
            <p:spPr>
              <a:xfrm>
                <a:off x="7675712" y="4762915"/>
                <a:ext cx="295968" cy="677749"/>
              </a:xfrm>
              <a:custGeom>
                <a:avLst/>
                <a:gdLst>
                  <a:gd name="connsiteX0" fmla="*/ 173378 w 295968"/>
                  <a:gd name="connsiteY0" fmla="*/ 288963 h 677749"/>
                  <a:gd name="connsiteX1" fmla="*/ 157616 w 295968"/>
                  <a:gd name="connsiteY1" fmla="*/ 288963 h 677749"/>
                  <a:gd name="connsiteX2" fmla="*/ 152362 w 295968"/>
                  <a:gd name="connsiteY2" fmla="*/ 288963 h 677749"/>
                  <a:gd name="connsiteX3" fmla="*/ 147109 w 295968"/>
                  <a:gd name="connsiteY3" fmla="*/ 288963 h 677749"/>
                  <a:gd name="connsiteX4" fmla="*/ 147109 w 295968"/>
                  <a:gd name="connsiteY4" fmla="*/ 288963 h 677749"/>
                  <a:gd name="connsiteX5" fmla="*/ 120839 w 295968"/>
                  <a:gd name="connsiteY5" fmla="*/ 273201 h 677749"/>
                  <a:gd name="connsiteX6" fmla="*/ 105077 w 295968"/>
                  <a:gd name="connsiteY6" fmla="*/ 236424 h 677749"/>
                  <a:gd name="connsiteX7" fmla="*/ 120839 w 295968"/>
                  <a:gd name="connsiteY7" fmla="*/ 199647 h 677749"/>
                  <a:gd name="connsiteX8" fmla="*/ 194393 w 295968"/>
                  <a:gd name="connsiteY8" fmla="*/ 204901 h 677749"/>
                  <a:gd name="connsiteX9" fmla="*/ 267948 w 295968"/>
                  <a:gd name="connsiteY9" fmla="*/ 210155 h 677749"/>
                  <a:gd name="connsiteX10" fmla="*/ 273201 w 295968"/>
                  <a:gd name="connsiteY10" fmla="*/ 136601 h 677749"/>
                  <a:gd name="connsiteX11" fmla="*/ 204901 w 295968"/>
                  <a:gd name="connsiteY11" fmla="*/ 94570 h 677749"/>
                  <a:gd name="connsiteX12" fmla="*/ 204901 w 295968"/>
                  <a:gd name="connsiteY12" fmla="*/ 52539 h 677749"/>
                  <a:gd name="connsiteX13" fmla="*/ 152362 w 295968"/>
                  <a:gd name="connsiteY13" fmla="*/ 0 h 677749"/>
                  <a:gd name="connsiteX14" fmla="*/ 99824 w 295968"/>
                  <a:gd name="connsiteY14" fmla="*/ 52539 h 677749"/>
                  <a:gd name="connsiteX15" fmla="*/ 99824 w 295968"/>
                  <a:gd name="connsiteY15" fmla="*/ 94570 h 677749"/>
                  <a:gd name="connsiteX16" fmla="*/ 52539 w 295968"/>
                  <a:gd name="connsiteY16" fmla="*/ 126093 h 677749"/>
                  <a:gd name="connsiteX17" fmla="*/ 0 w 295968"/>
                  <a:gd name="connsiteY17" fmla="*/ 231170 h 677749"/>
                  <a:gd name="connsiteX18" fmla="*/ 42031 w 295968"/>
                  <a:gd name="connsiteY18" fmla="*/ 341501 h 677749"/>
                  <a:gd name="connsiteX19" fmla="*/ 126093 w 295968"/>
                  <a:gd name="connsiteY19" fmla="*/ 388786 h 677749"/>
                  <a:gd name="connsiteX20" fmla="*/ 126093 w 295968"/>
                  <a:gd name="connsiteY20" fmla="*/ 388786 h 677749"/>
                  <a:gd name="connsiteX21" fmla="*/ 131347 w 295968"/>
                  <a:gd name="connsiteY21" fmla="*/ 388786 h 677749"/>
                  <a:gd name="connsiteX22" fmla="*/ 141855 w 295968"/>
                  <a:gd name="connsiteY22" fmla="*/ 388786 h 677749"/>
                  <a:gd name="connsiteX23" fmla="*/ 141855 w 295968"/>
                  <a:gd name="connsiteY23" fmla="*/ 388786 h 677749"/>
                  <a:gd name="connsiteX24" fmla="*/ 141855 w 295968"/>
                  <a:gd name="connsiteY24" fmla="*/ 388786 h 677749"/>
                  <a:gd name="connsiteX25" fmla="*/ 141855 w 295968"/>
                  <a:gd name="connsiteY25" fmla="*/ 388786 h 677749"/>
                  <a:gd name="connsiteX26" fmla="*/ 147109 w 295968"/>
                  <a:gd name="connsiteY26" fmla="*/ 388786 h 677749"/>
                  <a:gd name="connsiteX27" fmla="*/ 147109 w 295968"/>
                  <a:gd name="connsiteY27" fmla="*/ 388786 h 677749"/>
                  <a:gd name="connsiteX28" fmla="*/ 147109 w 295968"/>
                  <a:gd name="connsiteY28" fmla="*/ 388786 h 677749"/>
                  <a:gd name="connsiteX29" fmla="*/ 147109 w 295968"/>
                  <a:gd name="connsiteY29" fmla="*/ 388786 h 677749"/>
                  <a:gd name="connsiteX30" fmla="*/ 152362 w 295968"/>
                  <a:gd name="connsiteY30" fmla="*/ 388786 h 677749"/>
                  <a:gd name="connsiteX31" fmla="*/ 183885 w 295968"/>
                  <a:gd name="connsiteY31" fmla="*/ 409802 h 677749"/>
                  <a:gd name="connsiteX32" fmla="*/ 178632 w 295968"/>
                  <a:gd name="connsiteY32" fmla="*/ 472848 h 677749"/>
                  <a:gd name="connsiteX33" fmla="*/ 141855 w 295968"/>
                  <a:gd name="connsiteY33" fmla="*/ 488610 h 677749"/>
                  <a:gd name="connsiteX34" fmla="*/ 105077 w 295968"/>
                  <a:gd name="connsiteY34" fmla="*/ 472848 h 677749"/>
                  <a:gd name="connsiteX35" fmla="*/ 31523 w 295968"/>
                  <a:gd name="connsiteY35" fmla="*/ 467594 h 677749"/>
                  <a:gd name="connsiteX36" fmla="*/ 26269 w 295968"/>
                  <a:gd name="connsiteY36" fmla="*/ 541149 h 677749"/>
                  <a:gd name="connsiteX37" fmla="*/ 94570 w 295968"/>
                  <a:gd name="connsiteY37" fmla="*/ 583180 h 677749"/>
                  <a:gd name="connsiteX38" fmla="*/ 94570 w 295968"/>
                  <a:gd name="connsiteY38" fmla="*/ 625211 h 677749"/>
                  <a:gd name="connsiteX39" fmla="*/ 147109 w 295968"/>
                  <a:gd name="connsiteY39" fmla="*/ 677749 h 677749"/>
                  <a:gd name="connsiteX40" fmla="*/ 199647 w 295968"/>
                  <a:gd name="connsiteY40" fmla="*/ 625211 h 677749"/>
                  <a:gd name="connsiteX41" fmla="*/ 199647 w 295968"/>
                  <a:gd name="connsiteY41" fmla="*/ 583180 h 677749"/>
                  <a:gd name="connsiteX42" fmla="*/ 252186 w 295968"/>
                  <a:gd name="connsiteY42" fmla="*/ 546402 h 677749"/>
                  <a:gd name="connsiteX43" fmla="*/ 267948 w 295968"/>
                  <a:gd name="connsiteY43" fmla="*/ 346755 h 677749"/>
                  <a:gd name="connsiteX44" fmla="*/ 173378 w 295968"/>
                  <a:gd name="connsiteY44" fmla="*/ 288963 h 67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968" h="677749">
                    <a:moveTo>
                      <a:pt x="173378" y="288963"/>
                    </a:moveTo>
                    <a:cubicBezTo>
                      <a:pt x="168124" y="288963"/>
                      <a:pt x="162870" y="288963"/>
                      <a:pt x="157616" y="288963"/>
                    </a:cubicBezTo>
                    <a:cubicBezTo>
                      <a:pt x="157616" y="288963"/>
                      <a:pt x="152362" y="288963"/>
                      <a:pt x="152362" y="288963"/>
                    </a:cubicBezTo>
                    <a:cubicBezTo>
                      <a:pt x="152362" y="288963"/>
                      <a:pt x="152362" y="288963"/>
                      <a:pt x="147109" y="288963"/>
                    </a:cubicBezTo>
                    <a:cubicBezTo>
                      <a:pt x="147109" y="288963"/>
                      <a:pt x="147109" y="288963"/>
                      <a:pt x="147109" y="288963"/>
                    </a:cubicBezTo>
                    <a:cubicBezTo>
                      <a:pt x="136601" y="288963"/>
                      <a:pt x="126093" y="283709"/>
                      <a:pt x="120839" y="273201"/>
                    </a:cubicBezTo>
                    <a:cubicBezTo>
                      <a:pt x="110331" y="262693"/>
                      <a:pt x="105077" y="252186"/>
                      <a:pt x="105077" y="236424"/>
                    </a:cubicBezTo>
                    <a:cubicBezTo>
                      <a:pt x="105077" y="220662"/>
                      <a:pt x="110331" y="210155"/>
                      <a:pt x="120839" y="199647"/>
                    </a:cubicBezTo>
                    <a:cubicBezTo>
                      <a:pt x="141855" y="178632"/>
                      <a:pt x="173378" y="183885"/>
                      <a:pt x="194393" y="204901"/>
                    </a:cubicBezTo>
                    <a:cubicBezTo>
                      <a:pt x="215409" y="225916"/>
                      <a:pt x="246932" y="225916"/>
                      <a:pt x="267948" y="210155"/>
                    </a:cubicBezTo>
                    <a:cubicBezTo>
                      <a:pt x="288963" y="194393"/>
                      <a:pt x="288963" y="157616"/>
                      <a:pt x="273201" y="136601"/>
                    </a:cubicBezTo>
                    <a:cubicBezTo>
                      <a:pt x="252186" y="115585"/>
                      <a:pt x="231170" y="105077"/>
                      <a:pt x="204901" y="94570"/>
                    </a:cubicBezTo>
                    <a:lnTo>
                      <a:pt x="204901" y="52539"/>
                    </a:lnTo>
                    <a:cubicBezTo>
                      <a:pt x="204901" y="21015"/>
                      <a:pt x="183885" y="0"/>
                      <a:pt x="152362" y="0"/>
                    </a:cubicBezTo>
                    <a:cubicBezTo>
                      <a:pt x="120839" y="0"/>
                      <a:pt x="99824" y="21015"/>
                      <a:pt x="99824" y="52539"/>
                    </a:cubicBezTo>
                    <a:lnTo>
                      <a:pt x="99824" y="94570"/>
                    </a:lnTo>
                    <a:cubicBezTo>
                      <a:pt x="84062" y="99824"/>
                      <a:pt x="68300" y="110331"/>
                      <a:pt x="52539" y="126093"/>
                    </a:cubicBezTo>
                    <a:cubicBezTo>
                      <a:pt x="21016" y="152362"/>
                      <a:pt x="5254" y="194393"/>
                      <a:pt x="0" y="231170"/>
                    </a:cubicBezTo>
                    <a:cubicBezTo>
                      <a:pt x="0" y="273201"/>
                      <a:pt x="10508" y="309978"/>
                      <a:pt x="42031" y="341501"/>
                    </a:cubicBezTo>
                    <a:cubicBezTo>
                      <a:pt x="63046" y="367771"/>
                      <a:pt x="94570" y="383533"/>
                      <a:pt x="126093" y="388786"/>
                    </a:cubicBezTo>
                    <a:cubicBezTo>
                      <a:pt x="126093" y="388786"/>
                      <a:pt x="126093" y="388786"/>
                      <a:pt x="126093" y="388786"/>
                    </a:cubicBezTo>
                    <a:cubicBezTo>
                      <a:pt x="131347" y="388786"/>
                      <a:pt x="131347" y="388786"/>
                      <a:pt x="131347" y="388786"/>
                    </a:cubicBezTo>
                    <a:cubicBezTo>
                      <a:pt x="136601" y="388786"/>
                      <a:pt x="136601" y="388786"/>
                      <a:pt x="141855" y="388786"/>
                    </a:cubicBezTo>
                    <a:lnTo>
                      <a:pt x="141855" y="388786"/>
                    </a:lnTo>
                    <a:cubicBezTo>
                      <a:pt x="141855" y="388786"/>
                      <a:pt x="141855" y="388786"/>
                      <a:pt x="141855" y="388786"/>
                    </a:cubicBezTo>
                    <a:cubicBezTo>
                      <a:pt x="141855" y="388786"/>
                      <a:pt x="141855" y="388786"/>
                      <a:pt x="141855" y="388786"/>
                    </a:cubicBezTo>
                    <a:cubicBezTo>
                      <a:pt x="141855" y="388786"/>
                      <a:pt x="147109" y="388786"/>
                      <a:pt x="147109" y="388786"/>
                    </a:cubicBezTo>
                    <a:cubicBezTo>
                      <a:pt x="147109" y="388786"/>
                      <a:pt x="147109" y="388786"/>
                      <a:pt x="147109" y="388786"/>
                    </a:cubicBezTo>
                    <a:lnTo>
                      <a:pt x="147109" y="388786"/>
                    </a:lnTo>
                    <a:cubicBezTo>
                      <a:pt x="147109" y="388786"/>
                      <a:pt x="147109" y="388786"/>
                      <a:pt x="147109" y="388786"/>
                    </a:cubicBezTo>
                    <a:cubicBezTo>
                      <a:pt x="147109" y="388786"/>
                      <a:pt x="147109" y="388786"/>
                      <a:pt x="152362" y="388786"/>
                    </a:cubicBezTo>
                    <a:cubicBezTo>
                      <a:pt x="162870" y="388786"/>
                      <a:pt x="178632" y="399294"/>
                      <a:pt x="183885" y="409802"/>
                    </a:cubicBezTo>
                    <a:cubicBezTo>
                      <a:pt x="199647" y="430817"/>
                      <a:pt x="194393" y="457087"/>
                      <a:pt x="178632" y="472848"/>
                    </a:cubicBezTo>
                    <a:cubicBezTo>
                      <a:pt x="168124" y="483356"/>
                      <a:pt x="157616" y="488610"/>
                      <a:pt x="141855" y="488610"/>
                    </a:cubicBezTo>
                    <a:cubicBezTo>
                      <a:pt x="126093" y="488610"/>
                      <a:pt x="115585" y="483356"/>
                      <a:pt x="105077" y="472848"/>
                    </a:cubicBezTo>
                    <a:cubicBezTo>
                      <a:pt x="84062" y="451833"/>
                      <a:pt x="52539" y="451833"/>
                      <a:pt x="31523" y="467594"/>
                    </a:cubicBezTo>
                    <a:cubicBezTo>
                      <a:pt x="10508" y="488610"/>
                      <a:pt x="10508" y="520133"/>
                      <a:pt x="26269" y="541149"/>
                    </a:cubicBezTo>
                    <a:cubicBezTo>
                      <a:pt x="42031" y="562164"/>
                      <a:pt x="68300" y="572672"/>
                      <a:pt x="94570" y="583180"/>
                    </a:cubicBezTo>
                    <a:lnTo>
                      <a:pt x="94570" y="625211"/>
                    </a:lnTo>
                    <a:cubicBezTo>
                      <a:pt x="94570" y="656734"/>
                      <a:pt x="115585" y="677749"/>
                      <a:pt x="147109" y="677749"/>
                    </a:cubicBezTo>
                    <a:cubicBezTo>
                      <a:pt x="178632" y="677749"/>
                      <a:pt x="199647" y="656734"/>
                      <a:pt x="199647" y="625211"/>
                    </a:cubicBezTo>
                    <a:lnTo>
                      <a:pt x="199647" y="583180"/>
                    </a:lnTo>
                    <a:cubicBezTo>
                      <a:pt x="220663" y="572672"/>
                      <a:pt x="236424" y="562164"/>
                      <a:pt x="252186" y="546402"/>
                    </a:cubicBezTo>
                    <a:cubicBezTo>
                      <a:pt x="304725" y="493864"/>
                      <a:pt x="309978" y="404548"/>
                      <a:pt x="267948" y="346755"/>
                    </a:cubicBezTo>
                    <a:cubicBezTo>
                      <a:pt x="246932" y="315232"/>
                      <a:pt x="215409" y="294217"/>
                      <a:pt x="173378" y="288963"/>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grpSp>
      </p:grpSp>
      <p:sp>
        <p:nvSpPr>
          <p:cNvPr id="56" name="Rectangle 55">
            <a:extLst>
              <a:ext uri="{FF2B5EF4-FFF2-40B4-BE49-F238E27FC236}">
                <a16:creationId xmlns:a16="http://schemas.microsoft.com/office/drawing/2014/main" id="{59657209-6DAC-442C-A0D4-C19CA1D661B6}"/>
              </a:ext>
            </a:extLst>
          </p:cNvPr>
          <p:cNvSpPr/>
          <p:nvPr/>
        </p:nvSpPr>
        <p:spPr>
          <a:xfrm>
            <a:off x="543379" y="-61019"/>
            <a:ext cx="4572000" cy="830997"/>
          </a:xfrm>
          <a:prstGeom prst="rect">
            <a:avLst/>
          </a:prstGeom>
        </p:spPr>
        <p:txBody>
          <a:bodyPr>
            <a:spAutoFit/>
          </a:bodyPr>
          <a:lstStyle/>
          <a:p>
            <a:r>
              <a:rPr lang="en-US" sz="2400" b="1" dirty="0">
                <a:solidFill>
                  <a:srgbClr val="2D2D2D"/>
                </a:solidFill>
                <a:effectLst>
                  <a:outerShdw blurRad="38100" dist="38100" dir="2700000" algn="tl">
                    <a:srgbClr val="000000">
                      <a:alpha val="43137"/>
                    </a:srgbClr>
                  </a:outerShdw>
                </a:effectLst>
                <a:latin typeface="Calibri" pitchFamily="34" charset="0"/>
                <a:cs typeface="Calibri" pitchFamily="34" charset="0"/>
              </a:rPr>
              <a:t>Hyper Pure: Way to happiness for b2b partners!</a:t>
            </a:r>
            <a:endParaRPr lang="en-GB" sz="2400" b="1" dirty="0">
              <a:effectLst>
                <a:outerShdw blurRad="38100" dist="38100" dir="2700000" algn="tl">
                  <a:srgbClr val="000000">
                    <a:alpha val="43137"/>
                  </a:srgbClr>
                </a:outerShdw>
              </a:effectLst>
            </a:endParaRPr>
          </a:p>
        </p:txBody>
      </p:sp>
      <p:sp>
        <p:nvSpPr>
          <p:cNvPr id="58" name="Right Triangle 57">
            <a:extLst>
              <a:ext uri="{FF2B5EF4-FFF2-40B4-BE49-F238E27FC236}">
                <a16:creationId xmlns:a16="http://schemas.microsoft.com/office/drawing/2014/main" id="{899DCE6F-EB4C-4326-AD48-1D081440A10D}"/>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descr="Zomato – Logos Download">
            <a:extLst>
              <a:ext uri="{FF2B5EF4-FFF2-40B4-BE49-F238E27FC236}">
                <a16:creationId xmlns:a16="http://schemas.microsoft.com/office/drawing/2014/main" id="{062AEA16-5735-4CF2-A4AA-2177AFE1CC9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C3DA8A92-9E77-4457-A3B3-F835CF480A15}"/>
              </a:ext>
            </a:extLst>
          </p:cNvPr>
          <p:cNvSpPr/>
          <p:nvPr/>
        </p:nvSpPr>
        <p:spPr>
          <a:xfrm>
            <a:off x="6122475" y="3648908"/>
            <a:ext cx="2785809" cy="1938992"/>
          </a:xfrm>
          <a:prstGeom prst="rect">
            <a:avLst/>
          </a:prstGeom>
          <a:solidFill>
            <a:schemeClr val="bg1"/>
          </a:solidFill>
        </p:spPr>
        <p:txBody>
          <a:bodyPr wrap="square">
            <a:spAutoFit/>
          </a:bodyPr>
          <a:lstStyle/>
          <a:p>
            <a:r>
              <a:rPr lang="en-US" sz="1500" dirty="0">
                <a:solidFill>
                  <a:srgbClr val="000000"/>
                </a:solidFill>
                <a:latin typeface="Calibri" panose="020F0502020204030204" pitchFamily="34" charset="0"/>
                <a:cs typeface="Calibri" panose="020F0502020204030204" pitchFamily="34" charset="0"/>
              </a:rPr>
              <a:t>How business is transforming in B2B ecosystem?</a:t>
            </a:r>
          </a:p>
          <a:p>
            <a:endParaRPr lang="en-US" sz="1500" dirty="0">
              <a:solidFill>
                <a:srgbClr val="000000"/>
              </a:solidFill>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From 350 to 1,000 </a:t>
            </a:r>
            <a:r>
              <a:rPr lang="en-US" sz="1500" dirty="0">
                <a:solidFill>
                  <a:srgbClr val="000000"/>
                </a:solidFill>
                <a:latin typeface="Calibri" panose="020F0502020204030204" pitchFamily="34" charset="0"/>
                <a:cs typeface="Calibri" panose="020F0502020204030204" pitchFamily="34" charset="0"/>
              </a:rPr>
              <a:t>restaurants in 4 months 2019 this is the way Hyperpure by Zomato is changing the way restaurants work</a:t>
            </a:r>
          </a:p>
          <a:p>
            <a:endParaRPr lang="en-GB"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03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E6BD7D-6AF9-4E4D-8BB8-844DBA9F34D3}" type="slidenum">
              <a:rPr lang="en-US" smtClean="0"/>
              <a:pPr/>
              <a:t>8</a:t>
            </a:fld>
            <a:endParaRPr lang="en-US"/>
          </a:p>
        </p:txBody>
      </p:sp>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4F8A554-26E6-4E21-B1A0-BC05D5E36A86}"/>
              </a:ext>
            </a:extLst>
          </p:cNvPr>
          <p:cNvGrpSpPr/>
          <p:nvPr/>
        </p:nvGrpSpPr>
        <p:grpSpPr>
          <a:xfrm>
            <a:off x="3615364" y="2023625"/>
            <a:ext cx="1885719" cy="4758175"/>
            <a:chOff x="3143311" y="1084338"/>
            <a:chExt cx="1706694" cy="4306447"/>
          </a:xfrm>
          <a:solidFill>
            <a:srgbClr val="2D2D2D"/>
          </a:solidFill>
        </p:grpSpPr>
        <p:grpSp>
          <p:nvGrpSpPr>
            <p:cNvPr id="10" name="Group 4">
              <a:extLst>
                <a:ext uri="{FF2B5EF4-FFF2-40B4-BE49-F238E27FC236}">
                  <a16:creationId xmlns:a16="http://schemas.microsoft.com/office/drawing/2014/main" id="{1771494F-400F-4E20-BF8C-AF823BBCE7CD}"/>
                </a:ext>
              </a:extLst>
            </p:cNvPr>
            <p:cNvGrpSpPr/>
            <p:nvPr/>
          </p:nvGrpSpPr>
          <p:grpSpPr>
            <a:xfrm>
              <a:off x="3833521" y="1084338"/>
              <a:ext cx="351774" cy="4306446"/>
              <a:chOff x="5706126" y="1412776"/>
              <a:chExt cx="288032" cy="4896544"/>
            </a:xfrm>
            <a:grpFill/>
          </p:grpSpPr>
          <p:sp>
            <p:nvSpPr>
              <p:cNvPr id="21" name="Rectangle 1">
                <a:extLst>
                  <a:ext uri="{FF2B5EF4-FFF2-40B4-BE49-F238E27FC236}">
                    <a16:creationId xmlns:a16="http://schemas.microsoft.com/office/drawing/2014/main" id="{C2D1DF75-A44A-44FC-94C1-6DF06743FEC5}"/>
                  </a:ext>
                </a:extLst>
              </p:cNvPr>
              <p:cNvSpPr/>
              <p:nvPr/>
            </p:nvSpPr>
            <p:spPr>
              <a:xfrm>
                <a:off x="5796136" y="1628800"/>
                <a:ext cx="108012" cy="4680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22" name="Flowchart: Extract 2">
                <a:extLst>
                  <a:ext uri="{FF2B5EF4-FFF2-40B4-BE49-F238E27FC236}">
                    <a16:creationId xmlns:a16="http://schemas.microsoft.com/office/drawing/2014/main" id="{81C4132F-513C-472A-9CF9-1657B1E7064F}"/>
                  </a:ext>
                </a:extLst>
              </p:cNvPr>
              <p:cNvSpPr/>
              <p:nvPr/>
            </p:nvSpPr>
            <p:spPr>
              <a:xfrm>
                <a:off x="5706126" y="1412776"/>
                <a:ext cx="288032" cy="288032"/>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grpSp>
        <p:grpSp>
          <p:nvGrpSpPr>
            <p:cNvPr id="11" name="Group 8">
              <a:extLst>
                <a:ext uri="{FF2B5EF4-FFF2-40B4-BE49-F238E27FC236}">
                  <a16:creationId xmlns:a16="http://schemas.microsoft.com/office/drawing/2014/main" id="{DA8F65DA-F544-4688-B51F-0A6E1ED1B084}"/>
                </a:ext>
              </a:extLst>
            </p:cNvPr>
            <p:cNvGrpSpPr/>
            <p:nvPr/>
          </p:nvGrpSpPr>
          <p:grpSpPr>
            <a:xfrm>
              <a:off x="3143311" y="1541065"/>
              <a:ext cx="727744" cy="3849719"/>
              <a:chOff x="4998751" y="1869503"/>
              <a:chExt cx="727744" cy="4426944"/>
            </a:xfrm>
            <a:grpFill/>
          </p:grpSpPr>
          <p:sp>
            <p:nvSpPr>
              <p:cNvPr id="17" name="Rectangle 38">
                <a:extLst>
                  <a:ext uri="{FF2B5EF4-FFF2-40B4-BE49-F238E27FC236}">
                    <a16:creationId xmlns:a16="http://schemas.microsoft.com/office/drawing/2014/main" id="{EB3CC248-4680-466A-8947-168FADB2F3D7}"/>
                  </a:ext>
                </a:extLst>
              </p:cNvPr>
              <p:cNvSpPr/>
              <p:nvPr/>
            </p:nvSpPr>
            <p:spPr>
              <a:xfrm>
                <a:off x="5602892" y="2542257"/>
                <a:ext cx="120775" cy="3754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8" name="Bent Arrow 6">
                <a:extLst>
                  <a:ext uri="{FF2B5EF4-FFF2-40B4-BE49-F238E27FC236}">
                    <a16:creationId xmlns:a16="http://schemas.microsoft.com/office/drawing/2014/main" id="{8BA3A5C3-26B1-43B0-85C7-0EBF5C4B71B6}"/>
                  </a:ext>
                </a:extLst>
              </p:cNvPr>
              <p:cNvSpPr/>
              <p:nvPr/>
            </p:nvSpPr>
            <p:spPr>
              <a:xfrm flipH="1">
                <a:off x="5023689" y="1869503"/>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9" name="Bent Arrow 40">
                <a:extLst>
                  <a:ext uri="{FF2B5EF4-FFF2-40B4-BE49-F238E27FC236}">
                    <a16:creationId xmlns:a16="http://schemas.microsoft.com/office/drawing/2014/main" id="{5CAFC462-B4EF-478F-97D7-935DEF339A9A}"/>
                  </a:ext>
                </a:extLst>
              </p:cNvPr>
              <p:cNvSpPr/>
              <p:nvPr/>
            </p:nvSpPr>
            <p:spPr>
              <a:xfrm flipH="1">
                <a:off x="5026517" y="3314020"/>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20" name="Bent Arrow 41">
                <a:extLst>
                  <a:ext uri="{FF2B5EF4-FFF2-40B4-BE49-F238E27FC236}">
                    <a16:creationId xmlns:a16="http://schemas.microsoft.com/office/drawing/2014/main" id="{C0311728-4929-4FEB-81D5-A531E6DCD639}"/>
                  </a:ext>
                </a:extLst>
              </p:cNvPr>
              <p:cNvSpPr/>
              <p:nvPr/>
            </p:nvSpPr>
            <p:spPr>
              <a:xfrm flipH="1">
                <a:off x="4998751" y="4929310"/>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grpSp>
        <p:grpSp>
          <p:nvGrpSpPr>
            <p:cNvPr id="12" name="Group 20">
              <a:extLst>
                <a:ext uri="{FF2B5EF4-FFF2-40B4-BE49-F238E27FC236}">
                  <a16:creationId xmlns:a16="http://schemas.microsoft.com/office/drawing/2014/main" id="{E15EC933-6696-45AB-A853-CA21FB63C740}"/>
                </a:ext>
              </a:extLst>
            </p:cNvPr>
            <p:cNvGrpSpPr/>
            <p:nvPr/>
          </p:nvGrpSpPr>
          <p:grpSpPr>
            <a:xfrm>
              <a:off x="4156720" y="2166957"/>
              <a:ext cx="693285" cy="3223828"/>
              <a:chOff x="6256766" y="2292113"/>
              <a:chExt cx="693285" cy="3800340"/>
            </a:xfrm>
            <a:grpFill/>
          </p:grpSpPr>
          <p:sp>
            <p:nvSpPr>
              <p:cNvPr id="13" name="Rectangle 44">
                <a:extLst>
                  <a:ext uri="{FF2B5EF4-FFF2-40B4-BE49-F238E27FC236}">
                    <a16:creationId xmlns:a16="http://schemas.microsoft.com/office/drawing/2014/main" id="{55335A99-5E07-417F-9965-E6A1F3422F05}"/>
                  </a:ext>
                </a:extLst>
              </p:cNvPr>
              <p:cNvSpPr/>
              <p:nvPr/>
            </p:nvSpPr>
            <p:spPr>
              <a:xfrm flipH="1">
                <a:off x="6256766" y="2973462"/>
                <a:ext cx="119272" cy="3118991"/>
              </a:xfrm>
              <a:custGeom>
                <a:avLst/>
                <a:gdLst/>
                <a:ahLst/>
                <a:cxnLst/>
                <a:rect l="l" t="t" r="r" b="b"/>
                <a:pathLst>
                  <a:path w="119272" h="3118991">
                    <a:moveTo>
                      <a:pt x="119272" y="0"/>
                    </a:moveTo>
                    <a:lnTo>
                      <a:pt x="0" y="0"/>
                    </a:lnTo>
                    <a:lnTo>
                      <a:pt x="0" y="3118991"/>
                    </a:lnTo>
                    <a:lnTo>
                      <a:pt x="119272" y="31189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4" name="Bent Arrow 54">
                <a:extLst>
                  <a:ext uri="{FF2B5EF4-FFF2-40B4-BE49-F238E27FC236}">
                    <a16:creationId xmlns:a16="http://schemas.microsoft.com/office/drawing/2014/main" id="{B900F996-5673-4A94-936B-7039A51AE417}"/>
                  </a:ext>
                </a:extLst>
              </p:cNvPr>
              <p:cNvSpPr/>
              <p:nvPr/>
            </p:nvSpPr>
            <p:spPr>
              <a:xfrm>
                <a:off x="6256766" y="2292113"/>
                <a:ext cx="693283"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5" name="Bent Arrow 55">
                <a:extLst>
                  <a:ext uri="{FF2B5EF4-FFF2-40B4-BE49-F238E27FC236}">
                    <a16:creationId xmlns:a16="http://schemas.microsoft.com/office/drawing/2014/main" id="{301C8E31-D1DE-4D7A-A888-CD5EF19AD7D9}"/>
                  </a:ext>
                </a:extLst>
              </p:cNvPr>
              <p:cNvSpPr/>
              <p:nvPr/>
            </p:nvSpPr>
            <p:spPr>
              <a:xfrm>
                <a:off x="6256766" y="3745224"/>
                <a:ext cx="693283"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6" name="Bent Arrow 56">
                <a:extLst>
                  <a:ext uri="{FF2B5EF4-FFF2-40B4-BE49-F238E27FC236}">
                    <a16:creationId xmlns:a16="http://schemas.microsoft.com/office/drawing/2014/main" id="{7F161DE2-A3BC-4190-876F-E075AA922299}"/>
                  </a:ext>
                </a:extLst>
              </p:cNvPr>
              <p:cNvSpPr/>
              <p:nvPr/>
            </p:nvSpPr>
            <p:spPr>
              <a:xfrm>
                <a:off x="6256768" y="5181027"/>
                <a:ext cx="693283" cy="911425"/>
              </a:xfrm>
              <a:custGeom>
                <a:avLst/>
                <a:gdLst/>
                <a:ahLst/>
                <a:cxnLst/>
                <a:rect l="l" t="t" r="r" b="b"/>
                <a:pathLst>
                  <a:path w="693283" h="911425">
                    <a:moveTo>
                      <a:pt x="463356" y="0"/>
                    </a:moveTo>
                    <a:lnTo>
                      <a:pt x="693283" y="173321"/>
                    </a:lnTo>
                    <a:lnTo>
                      <a:pt x="463356" y="346642"/>
                    </a:lnTo>
                    <a:lnTo>
                      <a:pt x="463356" y="234995"/>
                    </a:lnTo>
                    <a:lnTo>
                      <a:pt x="303311" y="234995"/>
                    </a:lnTo>
                    <a:cubicBezTo>
                      <a:pt x="203921" y="234995"/>
                      <a:pt x="123349" y="315567"/>
                      <a:pt x="123349" y="414957"/>
                    </a:cubicBezTo>
                    <a:lnTo>
                      <a:pt x="123349" y="911425"/>
                    </a:lnTo>
                    <a:lnTo>
                      <a:pt x="0" y="911425"/>
                    </a:lnTo>
                    <a:lnTo>
                      <a:pt x="0" y="414958"/>
                    </a:lnTo>
                    <a:cubicBezTo>
                      <a:pt x="0" y="247444"/>
                      <a:pt x="135797" y="111647"/>
                      <a:pt x="303311" y="111647"/>
                    </a:cubicBezTo>
                    <a:lnTo>
                      <a:pt x="463356" y="1116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grpSp>
      </p:grpSp>
      <p:sp>
        <p:nvSpPr>
          <p:cNvPr id="23" name="TextBox 22">
            <a:extLst>
              <a:ext uri="{FF2B5EF4-FFF2-40B4-BE49-F238E27FC236}">
                <a16:creationId xmlns:a16="http://schemas.microsoft.com/office/drawing/2014/main" id="{DDA79C29-02E1-4170-905A-ED3F12AF23BA}"/>
              </a:ext>
            </a:extLst>
          </p:cNvPr>
          <p:cNvSpPr txBox="1"/>
          <p:nvPr/>
        </p:nvSpPr>
        <p:spPr>
          <a:xfrm>
            <a:off x="1078077" y="5531438"/>
            <a:ext cx="2447400"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r" defTabSz="685800"/>
            <a:r>
              <a:rPr lang="en-IN" altLang="ko-KR" sz="1600" b="1" dirty="0">
                <a:solidFill>
                  <a:prstClr val="black"/>
                </a:solidFill>
                <a:latin typeface="Calibri" pitchFamily="34" charset="0"/>
                <a:cs typeface="Calibri" pitchFamily="34" charset="0"/>
              </a:rPr>
              <a:t>Customised Mobile friendly user experience</a:t>
            </a:r>
          </a:p>
        </p:txBody>
      </p:sp>
      <p:sp>
        <p:nvSpPr>
          <p:cNvPr id="24" name="TextBox 23">
            <a:extLst>
              <a:ext uri="{FF2B5EF4-FFF2-40B4-BE49-F238E27FC236}">
                <a16:creationId xmlns:a16="http://schemas.microsoft.com/office/drawing/2014/main" id="{5402F2AF-D4E6-4650-98F7-8BEFB4BA14F2}"/>
              </a:ext>
            </a:extLst>
          </p:cNvPr>
          <p:cNvSpPr txBox="1"/>
          <p:nvPr/>
        </p:nvSpPr>
        <p:spPr>
          <a:xfrm>
            <a:off x="5858486" y="5733619"/>
            <a:ext cx="2828314"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latin typeface="Calibri" pitchFamily="34" charset="0"/>
                <a:cs typeface="Calibri" pitchFamily="34" charset="0"/>
              </a:rPr>
              <a:t>Best in class Marketing campaigns</a:t>
            </a:r>
          </a:p>
        </p:txBody>
      </p:sp>
      <p:sp>
        <p:nvSpPr>
          <p:cNvPr id="25" name="TextBox 24">
            <a:extLst>
              <a:ext uri="{FF2B5EF4-FFF2-40B4-BE49-F238E27FC236}">
                <a16:creationId xmlns:a16="http://schemas.microsoft.com/office/drawing/2014/main" id="{E3A7FF7D-9703-4726-B341-1BCCCD04D866}"/>
              </a:ext>
            </a:extLst>
          </p:cNvPr>
          <p:cNvSpPr txBox="1"/>
          <p:nvPr/>
        </p:nvSpPr>
        <p:spPr>
          <a:xfrm>
            <a:off x="5858486" y="4581782"/>
            <a:ext cx="2828314"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cs typeface="Arial" pitchFamily="34" charset="0"/>
              </a:rPr>
              <a:t>Interactive chat feature</a:t>
            </a:r>
          </a:p>
        </p:txBody>
      </p:sp>
      <p:sp>
        <p:nvSpPr>
          <p:cNvPr id="26" name="TextBox 25">
            <a:extLst>
              <a:ext uri="{FF2B5EF4-FFF2-40B4-BE49-F238E27FC236}">
                <a16:creationId xmlns:a16="http://schemas.microsoft.com/office/drawing/2014/main" id="{CB83F044-3326-4ED2-9308-5D5BC794F55F}"/>
              </a:ext>
            </a:extLst>
          </p:cNvPr>
          <p:cNvSpPr txBox="1"/>
          <p:nvPr/>
        </p:nvSpPr>
        <p:spPr>
          <a:xfrm>
            <a:off x="876300" y="3916195"/>
            <a:ext cx="24474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r" defTabSz="685800"/>
            <a:r>
              <a:rPr lang="en-IN" altLang="ko-KR" sz="1600" b="1" dirty="0">
                <a:solidFill>
                  <a:prstClr val="black"/>
                </a:solidFill>
                <a:latin typeface="Calibri" pitchFamily="34" charset="0"/>
                <a:cs typeface="Calibri" pitchFamily="34" charset="0"/>
              </a:rPr>
              <a:t>Real time updates</a:t>
            </a:r>
          </a:p>
        </p:txBody>
      </p:sp>
      <p:sp>
        <p:nvSpPr>
          <p:cNvPr id="27" name="TextBox 26">
            <a:extLst>
              <a:ext uri="{FF2B5EF4-FFF2-40B4-BE49-F238E27FC236}">
                <a16:creationId xmlns:a16="http://schemas.microsoft.com/office/drawing/2014/main" id="{E8319C9A-19B9-41B4-B647-F328F742AB00}"/>
              </a:ext>
            </a:extLst>
          </p:cNvPr>
          <p:cNvSpPr txBox="1"/>
          <p:nvPr/>
        </p:nvSpPr>
        <p:spPr>
          <a:xfrm>
            <a:off x="5858486" y="3200400"/>
            <a:ext cx="2828314"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latin typeface="Calibri" pitchFamily="34" charset="0"/>
                <a:cs typeface="Calibri" pitchFamily="34" charset="0"/>
              </a:rPr>
              <a:t>360 Degree brand integration social media</a:t>
            </a:r>
          </a:p>
        </p:txBody>
      </p:sp>
      <p:sp>
        <p:nvSpPr>
          <p:cNvPr id="28" name="TextBox 27">
            <a:extLst>
              <a:ext uri="{FF2B5EF4-FFF2-40B4-BE49-F238E27FC236}">
                <a16:creationId xmlns:a16="http://schemas.microsoft.com/office/drawing/2014/main" id="{943B687E-AA4A-4530-A914-3076D5C73B02}"/>
              </a:ext>
            </a:extLst>
          </p:cNvPr>
          <p:cNvSpPr txBox="1"/>
          <p:nvPr/>
        </p:nvSpPr>
        <p:spPr>
          <a:xfrm>
            <a:off x="2209800" y="2540409"/>
            <a:ext cx="11139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ctr" defTabSz="685800"/>
            <a:r>
              <a:rPr lang="en-IN" altLang="ko-KR" sz="1600" b="1" dirty="0">
                <a:solidFill>
                  <a:prstClr val="black"/>
                </a:solidFill>
                <a:latin typeface="Calibri" pitchFamily="34" charset="0"/>
                <a:cs typeface="Calibri" pitchFamily="34" charset="0"/>
              </a:rPr>
              <a:t> ATL </a:t>
            </a:r>
          </a:p>
        </p:txBody>
      </p:sp>
      <p:sp>
        <p:nvSpPr>
          <p:cNvPr id="29" name="TextBox 28">
            <a:extLst>
              <a:ext uri="{FF2B5EF4-FFF2-40B4-BE49-F238E27FC236}">
                <a16:creationId xmlns:a16="http://schemas.microsoft.com/office/drawing/2014/main" id="{59EEECB1-B076-463C-B14B-23699D660222}"/>
              </a:ext>
            </a:extLst>
          </p:cNvPr>
          <p:cNvSpPr txBox="1"/>
          <p:nvPr/>
        </p:nvSpPr>
        <p:spPr>
          <a:xfrm>
            <a:off x="3429000" y="1447800"/>
            <a:ext cx="22860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defPPr>
              <a:defRPr lang="en-US"/>
            </a:defPPr>
            <a:lvl1pPr algn="r" defTabSz="685800">
              <a:defRPr sz="1600" b="1">
                <a:solidFill>
                  <a:prstClr val="black"/>
                </a:solidFill>
                <a:cs typeface="Arial" pitchFamily="34" charset="0"/>
              </a:defRPr>
            </a:lvl1pPr>
          </a:lstStyle>
          <a:p>
            <a:pPr algn="ctr"/>
            <a:r>
              <a:rPr lang="en-IN" altLang="ko-KR" dirty="0">
                <a:latin typeface="Calibri" pitchFamily="34" charset="0"/>
                <a:cs typeface="Calibri" pitchFamily="34" charset="0"/>
              </a:rPr>
              <a:t>In campus</a:t>
            </a:r>
          </a:p>
        </p:txBody>
      </p:sp>
      <p:pic>
        <p:nvPicPr>
          <p:cNvPr id="30" name="Picture 2" descr="Zomato – Logos Download">
            <a:extLst>
              <a:ext uri="{FF2B5EF4-FFF2-40B4-BE49-F238E27FC236}">
                <a16:creationId xmlns:a16="http://schemas.microsoft.com/office/drawing/2014/main" id="{58503B7B-3E19-4F3C-9B87-4F817E0A4E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Triangle 30">
            <a:extLst>
              <a:ext uri="{FF2B5EF4-FFF2-40B4-BE49-F238E27FC236}">
                <a16:creationId xmlns:a16="http://schemas.microsoft.com/office/drawing/2014/main" id="{01264583-57D0-4175-8077-2FA5335641A1}"/>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6FCB037-2743-4F85-BEF5-1C985B7CF029}"/>
              </a:ext>
            </a:extLst>
          </p:cNvPr>
          <p:cNvSpPr/>
          <p:nvPr/>
        </p:nvSpPr>
        <p:spPr>
          <a:xfrm>
            <a:off x="443345" y="251595"/>
            <a:ext cx="4572000" cy="461665"/>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Growth Marketing</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260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28B39EE8-3F6F-4DCE-8726-569768C706E5}"/>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Zomato – Logos Download">
            <a:extLst>
              <a:ext uri="{FF2B5EF4-FFF2-40B4-BE49-F238E27FC236}">
                <a16:creationId xmlns:a16="http://schemas.microsoft.com/office/drawing/2014/main" id="{46B7A872-9615-4226-B32C-EC90FCEDD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D45DE98-D4E4-462C-AB94-08288194FC23}"/>
              </a:ext>
            </a:extLst>
          </p:cNvPr>
          <p:cNvSpPr/>
          <p:nvPr/>
        </p:nvSpPr>
        <p:spPr>
          <a:xfrm>
            <a:off x="422564" y="1752600"/>
            <a:ext cx="8382000" cy="2862322"/>
          </a:xfrm>
          <a:prstGeom prst="rect">
            <a:avLst/>
          </a:prstGeom>
        </p:spPr>
        <p:txBody>
          <a:bodyPr wrap="square">
            <a:spAutoFit/>
          </a:bodyPr>
          <a:lstStyle/>
          <a:p>
            <a:r>
              <a:rPr lang="en-US" b="1" dirty="0">
                <a:solidFill>
                  <a:srgbClr val="333333"/>
                </a:solidFill>
                <a:latin typeface="Calibri" panose="020F0502020204030204" pitchFamily="34" charset="0"/>
                <a:cs typeface="Calibri" panose="020F0502020204030204" pitchFamily="34" charset="0"/>
              </a:rPr>
              <a:t>23 February, 2021 - </a:t>
            </a:r>
            <a:r>
              <a:rPr lang="en-US" dirty="0">
                <a:solidFill>
                  <a:srgbClr val="333333"/>
                </a:solidFill>
                <a:latin typeface="Calibri" panose="020F0502020204030204" pitchFamily="34" charset="0"/>
                <a:cs typeface="Calibri" panose="020F0502020204030204" pitchFamily="34" charset="0"/>
              </a:rPr>
              <a:t>Zomato has closed a $250 million funding round, led by existing investors Tiger Global, Kora and Fidelity. Zomato's valuation touches $5.4 Billion.</a:t>
            </a:r>
          </a:p>
          <a:p>
            <a:r>
              <a:rPr lang="en-US" b="1" dirty="0">
                <a:solidFill>
                  <a:srgbClr val="333333"/>
                </a:solidFill>
                <a:latin typeface="Calibri" panose="020F0502020204030204" pitchFamily="34" charset="0"/>
                <a:cs typeface="Calibri" panose="020F0502020204030204" pitchFamily="34" charset="0"/>
              </a:rPr>
              <a:t>25 January, 2021</a:t>
            </a:r>
            <a:r>
              <a:rPr lang="en-US" dirty="0">
                <a:solidFill>
                  <a:srgbClr val="333333"/>
                </a:solidFill>
                <a:latin typeface="Calibri" panose="020F0502020204030204" pitchFamily="34" charset="0"/>
                <a:cs typeface="Calibri" panose="020F0502020204030204" pitchFamily="34" charset="0"/>
              </a:rPr>
              <a:t> - Zomato Plans come up with an IPO in the first half of 2021. They will launch </a:t>
            </a:r>
            <a:r>
              <a:rPr lang="en-US" dirty="0" err="1">
                <a:solidFill>
                  <a:srgbClr val="333333"/>
                </a:solidFill>
                <a:latin typeface="Calibri" panose="020F0502020204030204" pitchFamily="34" charset="0"/>
                <a:cs typeface="Calibri" panose="020F0502020204030204" pitchFamily="34" charset="0"/>
              </a:rPr>
              <a:t>upto</a:t>
            </a:r>
            <a:r>
              <a:rPr lang="en-US" dirty="0">
                <a:solidFill>
                  <a:srgbClr val="333333"/>
                </a:solidFill>
                <a:latin typeface="Calibri" panose="020F0502020204030204" pitchFamily="34" charset="0"/>
                <a:cs typeface="Calibri" panose="020F0502020204030204" pitchFamily="34" charset="0"/>
              </a:rPr>
              <a:t> $1 Billion IPO. After the recent fund raise of $500 million, the company is valued at $5.5 Billion.</a:t>
            </a:r>
          </a:p>
          <a:p>
            <a:r>
              <a:rPr lang="en-US" b="1" dirty="0">
                <a:solidFill>
                  <a:srgbClr val="333333"/>
                </a:solidFill>
                <a:latin typeface="Calibri" panose="020F0502020204030204" pitchFamily="34" charset="0"/>
                <a:cs typeface="Calibri" panose="020F0502020204030204" pitchFamily="34" charset="0"/>
              </a:rPr>
              <a:t>22 January, 2021</a:t>
            </a:r>
            <a:r>
              <a:rPr lang="en-US" dirty="0">
                <a:solidFill>
                  <a:srgbClr val="333333"/>
                </a:solidFill>
                <a:latin typeface="Calibri" panose="020F0502020204030204" pitchFamily="34" charset="0"/>
                <a:cs typeface="Calibri" panose="020F0502020204030204" pitchFamily="34" charset="0"/>
              </a:rPr>
              <a:t> - Zomato raised $500 million from their existing investors along with Ant Group and Sunlight Fund.</a:t>
            </a:r>
          </a:p>
          <a:p>
            <a:r>
              <a:rPr lang="en-US" b="1" dirty="0">
                <a:solidFill>
                  <a:srgbClr val="333333"/>
                </a:solidFill>
                <a:latin typeface="Calibri" panose="020F0502020204030204" pitchFamily="34" charset="0"/>
                <a:cs typeface="Calibri" panose="020F0502020204030204" pitchFamily="34" charset="0"/>
              </a:rPr>
              <a:t>December 19, 2020 </a:t>
            </a:r>
            <a:r>
              <a:rPr lang="en-US" dirty="0">
                <a:solidFill>
                  <a:srgbClr val="333333"/>
                </a:solidFill>
                <a:latin typeface="Calibri" panose="020F0502020204030204" pitchFamily="34" charset="0"/>
                <a:cs typeface="Calibri" panose="020F0502020204030204" pitchFamily="34" charset="0"/>
              </a:rPr>
              <a:t>- Zomato raised $660 Million in funding of Series J round led by Kora, Tiger Global Management. This round hit the </a:t>
            </a:r>
            <a:r>
              <a:rPr lang="en-US" b="1" dirty="0">
                <a:solidFill>
                  <a:srgbClr val="333333"/>
                </a:solidFill>
                <a:latin typeface="Calibri" panose="020F0502020204030204" pitchFamily="34" charset="0"/>
                <a:cs typeface="Calibri" panose="020F0502020204030204" pitchFamily="34" charset="0"/>
              </a:rPr>
              <a:t>Zomato's Valuation to $3.9 Billion</a:t>
            </a:r>
            <a:endParaRPr lang="en-US" dirty="0">
              <a:solidFill>
                <a:srgbClr val="333333"/>
              </a:solidFill>
              <a:latin typeface="Calibri" panose="020F0502020204030204" pitchFamily="34" charset="0"/>
              <a:cs typeface="Calibri" panose="020F0502020204030204" pitchFamily="34" charset="0"/>
            </a:endParaRPr>
          </a:p>
          <a:p>
            <a:endParaRPr lang="en-US" b="0" i="0" dirty="0">
              <a:solidFill>
                <a:srgbClr val="333333"/>
              </a:solidFill>
              <a:effectLst/>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91FE5B70-3770-4968-BED5-03FA84B08D71}"/>
              </a:ext>
            </a:extLst>
          </p:cNvPr>
          <p:cNvGrpSpPr/>
          <p:nvPr/>
        </p:nvGrpSpPr>
        <p:grpSpPr>
          <a:xfrm>
            <a:off x="200496" y="1852605"/>
            <a:ext cx="197937" cy="265916"/>
            <a:chOff x="410257" y="1518696"/>
            <a:chExt cx="263916" cy="354554"/>
          </a:xfrm>
          <a:solidFill>
            <a:srgbClr val="CB202D"/>
          </a:solidFill>
        </p:grpSpPr>
        <p:sp>
          <p:nvSpPr>
            <p:cNvPr id="6" name="Isosceles Triangle 5">
              <a:extLst>
                <a:ext uri="{FF2B5EF4-FFF2-40B4-BE49-F238E27FC236}">
                  <a16:creationId xmlns:a16="http://schemas.microsoft.com/office/drawing/2014/main" id="{24256BBF-49E0-430B-84DF-0B4CA1B5026D}"/>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7" name="Isosceles Triangle 6">
              <a:extLst>
                <a:ext uri="{FF2B5EF4-FFF2-40B4-BE49-F238E27FC236}">
                  <a16:creationId xmlns:a16="http://schemas.microsoft.com/office/drawing/2014/main" id="{A0009ECC-BE37-494B-8F64-C8897FC314F3}"/>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8" name="Group 7">
            <a:extLst>
              <a:ext uri="{FF2B5EF4-FFF2-40B4-BE49-F238E27FC236}">
                <a16:creationId xmlns:a16="http://schemas.microsoft.com/office/drawing/2014/main" id="{68AA38E5-B7E3-4ED2-9B76-8D65331FF4FD}"/>
              </a:ext>
            </a:extLst>
          </p:cNvPr>
          <p:cNvGrpSpPr/>
          <p:nvPr/>
        </p:nvGrpSpPr>
        <p:grpSpPr>
          <a:xfrm>
            <a:off x="200496" y="2356337"/>
            <a:ext cx="197937" cy="265916"/>
            <a:chOff x="410257" y="1518696"/>
            <a:chExt cx="263916" cy="354554"/>
          </a:xfrm>
          <a:solidFill>
            <a:srgbClr val="2D2D2D"/>
          </a:solidFill>
        </p:grpSpPr>
        <p:sp>
          <p:nvSpPr>
            <p:cNvPr id="9" name="Isosceles Triangle 8">
              <a:extLst>
                <a:ext uri="{FF2B5EF4-FFF2-40B4-BE49-F238E27FC236}">
                  <a16:creationId xmlns:a16="http://schemas.microsoft.com/office/drawing/2014/main" id="{EF604730-ADF1-475A-9EA6-6E5EA3C6A158}"/>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0" name="Isosceles Triangle 9">
              <a:extLst>
                <a:ext uri="{FF2B5EF4-FFF2-40B4-BE49-F238E27FC236}">
                  <a16:creationId xmlns:a16="http://schemas.microsoft.com/office/drawing/2014/main" id="{94B217FC-732E-42A9-A04A-0BDCEA963EB1}"/>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11" name="Group 10">
            <a:extLst>
              <a:ext uri="{FF2B5EF4-FFF2-40B4-BE49-F238E27FC236}">
                <a16:creationId xmlns:a16="http://schemas.microsoft.com/office/drawing/2014/main" id="{0D50E4A5-25B0-4792-ABA6-589A5F6524A3}"/>
              </a:ext>
            </a:extLst>
          </p:cNvPr>
          <p:cNvGrpSpPr/>
          <p:nvPr/>
        </p:nvGrpSpPr>
        <p:grpSpPr>
          <a:xfrm>
            <a:off x="195046" y="3216154"/>
            <a:ext cx="197937" cy="265916"/>
            <a:chOff x="410257" y="1518696"/>
            <a:chExt cx="263916" cy="354554"/>
          </a:xfrm>
          <a:solidFill>
            <a:srgbClr val="CB202D"/>
          </a:solidFill>
        </p:grpSpPr>
        <p:sp>
          <p:nvSpPr>
            <p:cNvPr id="12" name="Isosceles Triangle 11">
              <a:extLst>
                <a:ext uri="{FF2B5EF4-FFF2-40B4-BE49-F238E27FC236}">
                  <a16:creationId xmlns:a16="http://schemas.microsoft.com/office/drawing/2014/main" id="{9F6AB272-A372-4D9B-AA3F-D30154FAF977}"/>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3" name="Isosceles Triangle 12">
              <a:extLst>
                <a:ext uri="{FF2B5EF4-FFF2-40B4-BE49-F238E27FC236}">
                  <a16:creationId xmlns:a16="http://schemas.microsoft.com/office/drawing/2014/main" id="{257EBF5F-DFBF-485C-80CC-DF7904E6E7D9}"/>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14" name="Group 13">
            <a:extLst>
              <a:ext uri="{FF2B5EF4-FFF2-40B4-BE49-F238E27FC236}">
                <a16:creationId xmlns:a16="http://schemas.microsoft.com/office/drawing/2014/main" id="{E277C900-FDEF-4E12-802F-F1546E91F227}"/>
              </a:ext>
            </a:extLst>
          </p:cNvPr>
          <p:cNvGrpSpPr/>
          <p:nvPr/>
        </p:nvGrpSpPr>
        <p:grpSpPr>
          <a:xfrm>
            <a:off x="195046" y="3733741"/>
            <a:ext cx="197937" cy="265916"/>
            <a:chOff x="410257" y="1518696"/>
            <a:chExt cx="263916" cy="354554"/>
          </a:xfrm>
          <a:solidFill>
            <a:srgbClr val="2D2D2D"/>
          </a:solidFill>
        </p:grpSpPr>
        <p:sp>
          <p:nvSpPr>
            <p:cNvPr id="15" name="Isosceles Triangle 14">
              <a:extLst>
                <a:ext uri="{FF2B5EF4-FFF2-40B4-BE49-F238E27FC236}">
                  <a16:creationId xmlns:a16="http://schemas.microsoft.com/office/drawing/2014/main" id="{FC909FB7-D9ED-46B8-92B8-2C060A023163}"/>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6" name="Isosceles Triangle 15">
              <a:extLst>
                <a:ext uri="{FF2B5EF4-FFF2-40B4-BE49-F238E27FC236}">
                  <a16:creationId xmlns:a16="http://schemas.microsoft.com/office/drawing/2014/main" id="{BCC129F5-7EC0-45A4-979F-7C5CAAD96D9D}"/>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20" name="Rectangle 19">
            <a:extLst>
              <a:ext uri="{FF2B5EF4-FFF2-40B4-BE49-F238E27FC236}">
                <a16:creationId xmlns:a16="http://schemas.microsoft.com/office/drawing/2014/main" id="{98996734-B3D6-43B2-997A-39087FA27E2E}"/>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Latest funding's and more: Working towards the goal</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739334"/>
      </p:ext>
    </p:extLst>
  </p:cSld>
  <p:clrMapOvr>
    <a:masterClrMapping/>
  </p:clrMapOvr>
</p:sld>
</file>

<file path=ppt/theme/theme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nster">
      <a:dk1>
        <a:sysClr val="windowText" lastClr="000000"/>
      </a:dk1>
      <a:lt1>
        <a:sysClr val="window" lastClr="FFFFFF"/>
      </a:lt1>
      <a:dk2>
        <a:srgbClr val="44546A"/>
      </a:dk2>
      <a:lt2>
        <a:srgbClr val="E7E6E6"/>
      </a:lt2>
      <a:accent1>
        <a:srgbClr val="5E4FA1"/>
      </a:accent1>
      <a:accent2>
        <a:srgbClr val="E06F61"/>
      </a:accent2>
      <a:accent3>
        <a:srgbClr val="F5A721"/>
      </a:accent3>
      <a:accent4>
        <a:srgbClr val="123140"/>
      </a:accent4>
      <a:accent5>
        <a:srgbClr val="42B2E6"/>
      </a:accent5>
      <a:accent6>
        <a:srgbClr val="70AD47"/>
      </a:accent6>
      <a:hlink>
        <a:srgbClr val="0563C1"/>
      </a:hlink>
      <a:folHlink>
        <a:srgbClr val="954F72"/>
      </a:folHlink>
    </a:clrScheme>
    <a:fontScheme name="TAAS">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Monster">
      <a:dk1>
        <a:sysClr val="windowText" lastClr="000000"/>
      </a:dk1>
      <a:lt1>
        <a:sysClr val="window" lastClr="FFFFFF"/>
      </a:lt1>
      <a:dk2>
        <a:srgbClr val="44546A"/>
      </a:dk2>
      <a:lt2>
        <a:srgbClr val="E7E6E6"/>
      </a:lt2>
      <a:accent1>
        <a:srgbClr val="673694"/>
      </a:accent1>
      <a:accent2>
        <a:srgbClr val="E06F61"/>
      </a:accent2>
      <a:accent3>
        <a:srgbClr val="F5A721"/>
      </a:accent3>
      <a:accent4>
        <a:srgbClr val="123140"/>
      </a:accent4>
      <a:accent5>
        <a:srgbClr val="42B2E6"/>
      </a:accent5>
      <a:accent6>
        <a:srgbClr val="92A732"/>
      </a:accent6>
      <a:hlink>
        <a:srgbClr val="0563C1"/>
      </a:hlink>
      <a:folHlink>
        <a:srgbClr val="954F72"/>
      </a:folHlink>
    </a:clrScheme>
    <a:fontScheme name="TAAS">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15316</TotalTime>
  <Words>944</Words>
  <Application>Microsoft Office PowerPoint</Application>
  <PresentationFormat>On-screen Show (4:3)</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Arial</vt:lpstr>
      <vt:lpstr>Calibri</vt:lpstr>
      <vt:lpstr>Century Gothic</vt:lpstr>
      <vt:lpstr>Franklin Gothic Book</vt:lpstr>
      <vt:lpstr>14_Office Theme</vt:lpstr>
      <vt:lpstr>15_Office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Cruz, Shieanne</dc:creator>
  <cp:lastModifiedBy>Akshit Gauttam</cp:lastModifiedBy>
  <cp:revision>638</cp:revision>
  <dcterms:created xsi:type="dcterms:W3CDTF">2006-08-16T00:00:00Z</dcterms:created>
  <dcterms:modified xsi:type="dcterms:W3CDTF">2023-11-19T05:40:28Z</dcterms:modified>
</cp:coreProperties>
</file>