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614" y="1279069"/>
            <a:ext cx="4786989" cy="224257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2800" b="1" dirty="0"/>
              <a:t>Mental Health Companion for Trauma Recovery with Microsoft Azure Integration</a:t>
            </a:r>
            <a:br>
              <a:rPr lang="en-US" sz="5400" dirty="0"/>
            </a:br>
            <a:endParaRPr lang="en-US" sz="51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521649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Krishna Sridhar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Chennai Institute of technology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ECE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krishnasridhar.ece2021@citchennai.net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IN" sz="1800" b="1" dirty="0"/>
              <a:t>AINSI_122286</a:t>
            </a:r>
            <a:endParaRPr lang="en-US" sz="1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A06F7-FAD8-08D0-E825-884251F33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82" y="561461"/>
            <a:ext cx="5188305" cy="57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dirty="0"/>
              <a:t>[1] N. Perveen, D. Roy, and K. M. </a:t>
            </a:r>
            <a:r>
              <a:rPr lang="en-IN" sz="2400" dirty="0" err="1"/>
              <a:t>Chalavadi</a:t>
            </a:r>
            <a:r>
              <a:rPr lang="en-IN" sz="2400" dirty="0"/>
              <a:t>, “Facial Expression Recognition in Videos Using Dynamic Kernels,” IEEE Trans. Image Process., vol. 29, pp. 8316–8325, 2020. </a:t>
            </a:r>
          </a:p>
          <a:p>
            <a:pPr marL="0" indent="0">
              <a:buNone/>
            </a:pPr>
            <a:r>
              <a:rPr lang="en-IN" sz="2400" dirty="0"/>
              <a:t>[2] O. F. Mohammad, M. S. M. Rahim, S. R. M. </a:t>
            </a:r>
            <a:r>
              <a:rPr lang="en-IN" sz="2400" dirty="0" err="1"/>
              <a:t>Zeebaree</a:t>
            </a:r>
            <a:r>
              <a:rPr lang="en-IN" sz="2400" dirty="0"/>
              <a:t>, and F. Y. Ahmed, “A Survey and Analysis of the Image Encryption Methods,” Int. J. Appl. Eng. Res., vol. 12, pp. 13265–13280, 2017. </a:t>
            </a:r>
          </a:p>
          <a:p>
            <a:pPr marL="0" indent="0">
              <a:buNone/>
            </a:pPr>
            <a:r>
              <a:rPr lang="en-IN" sz="2400" dirty="0"/>
              <a:t>[3] V. Shrivastava, V. </a:t>
            </a:r>
            <a:r>
              <a:rPr lang="en-IN" sz="2400" dirty="0" err="1"/>
              <a:t>Richhariya</a:t>
            </a:r>
            <a:r>
              <a:rPr lang="en-IN" sz="2400" dirty="0"/>
              <a:t>, and V. </a:t>
            </a:r>
            <a:r>
              <a:rPr lang="en-IN" sz="2400" dirty="0" err="1"/>
              <a:t>Richhariya</a:t>
            </a:r>
            <a:r>
              <a:rPr lang="en-IN" sz="2400" dirty="0"/>
              <a:t>, “Puzzling Out Emotions: A Deep-Learning Approach to Multimodal Sentiment Analysis,” in Proc. 2018 Int. Conf. Adv. </a:t>
            </a:r>
            <a:r>
              <a:rPr lang="en-IN" sz="2400" dirty="0" err="1"/>
              <a:t>Comput</a:t>
            </a:r>
            <a:r>
              <a:rPr lang="en-IN" sz="2400" dirty="0"/>
              <a:t>. </a:t>
            </a:r>
            <a:r>
              <a:rPr lang="en-IN" sz="2400" dirty="0" err="1"/>
              <a:t>Telecommun</a:t>
            </a:r>
            <a:r>
              <a:rPr lang="en-IN" sz="2400" dirty="0"/>
              <a:t>. (ICACAT), 2018, pp. 1–6.</a:t>
            </a:r>
          </a:p>
          <a:p>
            <a:pPr marL="0" indent="0">
              <a:buNone/>
            </a:pPr>
            <a:r>
              <a:rPr lang="en-IN" sz="2400" dirty="0"/>
              <a:t> [4] J. Liang, S. Chen, and Q. Jin, “Semi-supervised Multimodal Emotion Recognition with Improved Wasserstein GANs,” in Proc. 2019 Asia- Pacific Signal and Information Processing Association Annual Summit and Conference (APSIPA ASC), 2019, pp. 695–703. </a:t>
            </a:r>
          </a:p>
          <a:p>
            <a:pPr marL="0" indent="0">
              <a:buNone/>
            </a:pPr>
            <a:r>
              <a:rPr lang="en-IN" sz="2400" dirty="0"/>
              <a:t>[5] E. Chandra and J. Y.-J. Hsu, “Deep Learning for Multimodal Emotion Recognition—Attentive Residual Disconnected RNN,” in Proc. 2019 Int. Conf. Technol. Appl. </a:t>
            </a:r>
            <a:r>
              <a:rPr lang="en-IN" sz="2400" dirty="0" err="1"/>
              <a:t>Artif</a:t>
            </a:r>
            <a:r>
              <a:rPr lang="en-IN" sz="2400" dirty="0"/>
              <a:t>. </a:t>
            </a:r>
            <a:r>
              <a:rPr lang="en-IN" sz="2400" dirty="0" err="1"/>
              <a:t>Intell</a:t>
            </a:r>
            <a:r>
              <a:rPr lang="en-IN" sz="2400" dirty="0"/>
              <a:t>. (TAAI), 2019, pp. 1–8.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</a:t>
            </a:r>
            <a:r>
              <a:rPr lang="en-IN" sz="2200">
                <a:latin typeface="Franklin Gothic Book"/>
              </a:rPr>
              <a:t>:</a:t>
            </a:r>
            <a:r>
              <a:rPr lang="en-IN" sz="2200">
                <a:solidFill>
                  <a:srgbClr val="0070C0"/>
                </a:solidFill>
                <a:latin typeface="Franklin Gothic Book"/>
              </a:rPr>
              <a:t> https://github.com/Krishnasridhar28/Mental-Health-Companion-for-Trauma-Recovery-with-Microsoft-Azure-Integration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nerated image">
            <a:extLst>
              <a:ext uri="{FF2B5EF4-FFF2-40B4-BE49-F238E27FC236}">
                <a16:creationId xmlns:a16="http://schemas.microsoft.com/office/drawing/2014/main" id="{C97EB8A7-1FC8-0881-560E-CB4B2B9ED5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825625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98" y="1988979"/>
            <a:ext cx="10777486" cy="4477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India faces a rising need for mental health solutions, especially for students dealing with trauma-related emotional distress.</a:t>
            </a:r>
            <a:br>
              <a:rPr lang="en-US" sz="2400" dirty="0"/>
            </a:br>
            <a:r>
              <a:rPr lang="en-US" sz="2400" dirty="0"/>
              <a:t>Traditional support systems are often inaccessible, stigmatized, or delayed.</a:t>
            </a:r>
            <a:br>
              <a:rPr lang="en-US" sz="2400" dirty="0"/>
            </a:br>
            <a:r>
              <a:rPr lang="en-US" sz="2400" dirty="0"/>
              <a:t>There is a need for a real-time, accessible, and intelligent solution that can detect emotional distress early and provide immediate intervention.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028" name="Picture 4" descr="🧠 ⛑ India's State of Mental Health">
            <a:extLst>
              <a:ext uri="{FF2B5EF4-FFF2-40B4-BE49-F238E27FC236}">
                <a16:creationId xmlns:a16="http://schemas.microsoft.com/office/drawing/2014/main" id="{00709393-55DB-680B-9879-60B47055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915" y="3765803"/>
            <a:ext cx="2236166" cy="279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sz="2400" dirty="0"/>
              <a:t>The proposed system is a Microsoft Azure-integrated Mental Health Companion that uses </a:t>
            </a:r>
            <a:r>
              <a:rPr lang="en-US" sz="2400" b="1" dirty="0"/>
              <a:t>multi-modal emotion recognition</a:t>
            </a:r>
            <a:r>
              <a:rPr lang="en-US" sz="2400" dirty="0"/>
              <a:t>—analyzing </a:t>
            </a:r>
            <a:r>
              <a:rPr lang="en-US" sz="2400" b="1" dirty="0"/>
              <a:t>speech, facial expressions</a:t>
            </a:r>
            <a:r>
              <a:rPr lang="en-US" sz="2400" dirty="0"/>
              <a:t>, and </a:t>
            </a:r>
            <a:r>
              <a:rPr lang="en-US" sz="2400" b="1" dirty="0"/>
              <a:t>body posture</a:t>
            </a:r>
            <a:r>
              <a:rPr lang="en-US" sz="2400" dirty="0"/>
              <a:t>—to detect signs of trauma-related emotional distress.</a:t>
            </a:r>
            <a:br>
              <a:rPr lang="en-US" sz="2400" dirty="0"/>
            </a:br>
            <a:r>
              <a:rPr lang="en-US" sz="2400" dirty="0"/>
              <a:t>It then delivers </a:t>
            </a:r>
            <a:r>
              <a:rPr lang="en-US" sz="2400" b="1" dirty="0"/>
              <a:t>personalized, real-time coping strategies</a:t>
            </a:r>
            <a:r>
              <a:rPr lang="en-US" sz="2400" dirty="0"/>
              <a:t> through Azure-powered AI services.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0E7A16-A6E2-F518-53D3-C280E1F9B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10276"/>
            <a:ext cx="9220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Custom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facial expression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Speech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speech emotion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Pipe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body posture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Health Bot/OpenAI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coping strategies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Cosmos 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scalable logic, secure storage, and emergency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075" name="Picture 3" descr="edge with Custom Vision ...">
            <a:extLst>
              <a:ext uri="{FF2B5EF4-FFF2-40B4-BE49-F238E27FC236}">
                <a16:creationId xmlns:a16="http://schemas.microsoft.com/office/drawing/2014/main" id="{F5499C77-10C6-EBC1-0C7B-5060F6A6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7286"/>
            <a:ext cx="4023697" cy="272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MediaPipe for Dummies">
            <a:extLst>
              <a:ext uri="{FF2B5EF4-FFF2-40B4-BE49-F238E27FC236}">
                <a16:creationId xmlns:a16="http://schemas.microsoft.com/office/drawing/2014/main" id="{9D047406-2EF2-5C68-B198-831C48FE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041058"/>
            <a:ext cx="3277062" cy="2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6" y="2266839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1600" b="1" dirty="0"/>
              <a:t>Algorithm:</a:t>
            </a:r>
            <a:endParaRPr lang="en-IN" sz="1600" dirty="0"/>
          </a:p>
          <a:p>
            <a:r>
              <a:rPr lang="en-IN" sz="1600" b="1" dirty="0"/>
              <a:t>CNN</a:t>
            </a:r>
            <a:r>
              <a:rPr lang="en-IN" sz="1600" dirty="0"/>
              <a:t> for facial emotion analysis</a:t>
            </a:r>
          </a:p>
          <a:p>
            <a:r>
              <a:rPr lang="en-IN" sz="1600" b="1" dirty="0"/>
              <a:t>LSTM</a:t>
            </a:r>
            <a:r>
              <a:rPr lang="en-IN" sz="1600" dirty="0"/>
              <a:t> for speech emotion recognition</a:t>
            </a:r>
          </a:p>
          <a:p>
            <a:r>
              <a:rPr lang="en-IN" sz="1600" b="1" dirty="0" err="1"/>
              <a:t>MediaPipe</a:t>
            </a:r>
            <a:r>
              <a:rPr lang="en-IN" sz="1600" dirty="0"/>
              <a:t> for body language and posture tracking</a:t>
            </a:r>
          </a:p>
          <a:p>
            <a:pPr marL="0" indent="0">
              <a:buNone/>
            </a:pPr>
            <a:r>
              <a:rPr lang="en-IN" sz="1600" b="1" dirty="0"/>
              <a:t>Deployment:</a:t>
            </a:r>
            <a:endParaRPr lang="en-IN" sz="1600" dirty="0"/>
          </a:p>
          <a:p>
            <a:r>
              <a:rPr lang="en-IN" sz="1600" dirty="0"/>
              <a:t>Real-time AI inference via </a:t>
            </a:r>
            <a:r>
              <a:rPr lang="en-IN" sz="1600" b="1" dirty="0"/>
              <a:t>Azure Custom Vision</a:t>
            </a:r>
            <a:r>
              <a:rPr lang="en-IN" sz="1600" dirty="0"/>
              <a:t> and </a:t>
            </a:r>
            <a:r>
              <a:rPr lang="en-IN" sz="1600" b="1" dirty="0"/>
              <a:t>Speech Services</a:t>
            </a:r>
            <a:endParaRPr lang="en-IN" sz="1600" dirty="0"/>
          </a:p>
          <a:p>
            <a:r>
              <a:rPr lang="en-IN" sz="1600" dirty="0"/>
              <a:t>Coping response generated by </a:t>
            </a:r>
            <a:r>
              <a:rPr lang="en-IN" sz="1600" b="1" dirty="0"/>
              <a:t>Azure Health Bot / OpenAI Service</a:t>
            </a:r>
            <a:endParaRPr lang="en-IN" sz="1600" dirty="0"/>
          </a:p>
          <a:p>
            <a:r>
              <a:rPr lang="en-IN" sz="1600" dirty="0"/>
              <a:t>App hosted on </a:t>
            </a:r>
            <a:r>
              <a:rPr lang="en-IN" sz="1600" b="1" dirty="0"/>
              <a:t>Azure App Services</a:t>
            </a:r>
            <a:endParaRPr lang="en-IN" sz="1600" dirty="0"/>
          </a:p>
          <a:p>
            <a:r>
              <a:rPr lang="en-IN" sz="1600" dirty="0"/>
              <a:t>Authentication using </a:t>
            </a:r>
            <a:r>
              <a:rPr lang="en-IN" sz="1600" b="1" dirty="0"/>
              <a:t>Azure AD B2C</a:t>
            </a:r>
            <a:r>
              <a:rPr lang="en-IN" sz="1600" dirty="0"/>
              <a:t>, encryption via </a:t>
            </a:r>
            <a:r>
              <a:rPr lang="en-IN" sz="1600" b="1" dirty="0"/>
              <a:t>Azure Key Vault</a:t>
            </a:r>
            <a:endParaRPr lang="en-IN" sz="1600" dirty="0"/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1500" dirty="0"/>
          </a:p>
        </p:txBody>
      </p:sp>
      <p:pic>
        <p:nvPicPr>
          <p:cNvPr id="4098" name="Picture 2" descr="Microsoft Teaches Azure Health Bot New ...">
            <a:extLst>
              <a:ext uri="{FF2B5EF4-FFF2-40B4-BE49-F238E27FC236}">
                <a16:creationId xmlns:a16="http://schemas.microsoft.com/office/drawing/2014/main" id="{29F0AB3A-5EF0-A08F-0A02-F82C2E75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30" y="2055813"/>
            <a:ext cx="3393648" cy="23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app successfully detects trauma-induced emotional states in real time and provides immediate, personalized coping strategies.</a:t>
            </a:r>
            <a:br>
              <a:rPr lang="en-US" sz="2400" dirty="0"/>
            </a:br>
            <a:r>
              <a:rPr lang="en-US" sz="2400" dirty="0"/>
              <a:t>Azure integration ensures the system is </a:t>
            </a:r>
            <a:r>
              <a:rPr lang="en-US" sz="2400" b="1" dirty="0"/>
              <a:t>scalable</a:t>
            </a:r>
            <a:r>
              <a:rPr lang="en-US" sz="2400" dirty="0"/>
              <a:t>, </a:t>
            </a:r>
            <a:r>
              <a:rPr lang="en-US" sz="2400" b="1" dirty="0"/>
              <a:t>secure</a:t>
            </a:r>
            <a:r>
              <a:rPr lang="en-US" sz="2400" dirty="0"/>
              <a:t>, and </a:t>
            </a:r>
            <a:r>
              <a:rPr lang="en-US" sz="2400" b="1" dirty="0"/>
              <a:t>responsive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In initial trials, users showed improved emotional stability and faster recovery from high-stress emotional events.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The Azure-enabled Mental Health Companion addresses the urgent need for </a:t>
            </a:r>
            <a:r>
              <a:rPr lang="en-US" sz="2400" b="1" dirty="0"/>
              <a:t>proactive mental health interventions</a:t>
            </a:r>
            <a:r>
              <a:rPr lang="en-US" sz="2400" dirty="0"/>
              <a:t>, especially in student communities.</a:t>
            </a:r>
            <a:br>
              <a:rPr lang="en-US" sz="2400" dirty="0"/>
            </a:br>
            <a:r>
              <a:rPr lang="en-US" sz="2400" dirty="0"/>
              <a:t>Its ability to detect and respond to emotional distress in real time can significantly </a:t>
            </a:r>
            <a:r>
              <a:rPr lang="en-US" sz="2400" b="1" dirty="0"/>
              <a:t>enhance emotional resilience and reduce long-term psychological harm</a:t>
            </a:r>
            <a:r>
              <a:rPr lang="en-US" sz="24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r>
              <a:rPr lang="en-US" sz="2400" dirty="0"/>
              <a:t>Integration with </a:t>
            </a:r>
            <a:r>
              <a:rPr lang="en-US" sz="2400" b="1" dirty="0"/>
              <a:t>wearable biosensors</a:t>
            </a:r>
            <a:r>
              <a:rPr lang="en-US" sz="2400" dirty="0"/>
              <a:t> (e.g., heart rate, EEG)</a:t>
            </a:r>
          </a:p>
          <a:p>
            <a:r>
              <a:rPr lang="en-US" sz="2400" b="1" dirty="0"/>
              <a:t>Regional language support</a:t>
            </a:r>
            <a:r>
              <a:rPr lang="en-US" sz="2400" dirty="0"/>
              <a:t> for broader accessibility in India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Azure Cognitive Search</a:t>
            </a:r>
            <a:r>
              <a:rPr lang="en-US" sz="2400" dirty="0"/>
              <a:t> to match users with therapeutic content</a:t>
            </a:r>
          </a:p>
          <a:p>
            <a:r>
              <a:rPr lang="en-US" sz="2400" dirty="0"/>
              <a:t>Real-time therapist dashboards powered by </a:t>
            </a:r>
            <a:r>
              <a:rPr lang="en-US" sz="2400" b="1" dirty="0"/>
              <a:t>Azure Power BI</a:t>
            </a:r>
            <a:endParaRPr lang="en-US" sz="2400" dirty="0"/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Franklin Gothic Book</vt:lpstr>
      <vt:lpstr>office theme</vt:lpstr>
      <vt:lpstr>CAPSTONE PROJECT  Mental Health Companion for Trauma Recovery with Microsoft Azure Integration 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Krishna Sridhar</cp:lastModifiedBy>
  <cp:revision>11</cp:revision>
  <dcterms:created xsi:type="dcterms:W3CDTF">2013-07-15T20:26:40Z</dcterms:created>
  <dcterms:modified xsi:type="dcterms:W3CDTF">2025-06-13T04:28:50Z</dcterms:modified>
</cp:coreProperties>
</file>