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401" y="213486"/>
            <a:ext cx="8915196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36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8992" y="339445"/>
            <a:ext cx="2784856" cy="7735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333" cy="514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5233" y="1856358"/>
            <a:ext cx="779353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gnixia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gnixia.com/" TargetMode="Externa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gnixia.com/" TargetMode="Externa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gnixia.com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gnixia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gnixia.com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gnixia.com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gnixia.com/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gnixia.com/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gnixia.com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gnixia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ognixia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gnixia.com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cognixia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cognixia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cognixia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cognixia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cognixia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://www.cognixia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gnixia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gnixia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gnixia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gnixia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gnixia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gnixia.com/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gnixia.com/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alaxy.ansible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cognixia.com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gnixia.com/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gnixia.com/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gnixia.com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yaml.org/type/index.html" TargetMode="External"/><Relationship Id="rId2" Type="http://schemas.openxmlformats.org/officeDocument/2006/relationships/hyperlink" Target="http://yaml.org/spec/1.1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cognixia.com/" TargetMode="External"/><Relationship Id="rId4" Type="http://schemas.openxmlformats.org/officeDocument/2006/relationships/hyperlink" Target="https://pyyaml.org/wiki/LibYA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gnixia.com/" TargetMode="External"/><Relationship Id="rId2" Type="http://schemas.openxmlformats.org/officeDocument/2006/relationships/hyperlink" Target="https://pyyaml.org/wiki/PyYAML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gnixia.com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gnixia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gnixia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gnixia.com/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gnixia.com/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gnixia.com/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gnixia.com/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27644"/>
            <a:ext cx="7220477" cy="4615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3946" y="4839106"/>
            <a:ext cx="1273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  <a:hlinkClick r:id="rId3"/>
              </a:rPr>
              <a:t>www.cognixia.com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8298" y="2369312"/>
            <a:ext cx="12763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Ansible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8399" y="339458"/>
            <a:ext cx="2805430" cy="7806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" y="213486"/>
            <a:ext cx="271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FFFFFF"/>
                </a:solidFill>
                <a:latin typeface="Calibri"/>
                <a:cs typeface="Calibri"/>
              </a:rPr>
              <a:t>Ansible </a:t>
            </a:r>
            <a:r>
              <a:rPr sz="1800" b="0" spc="-10" dirty="0">
                <a:solidFill>
                  <a:srgbClr val="FFFFFF"/>
                </a:solidFill>
                <a:latin typeface="Calibri"/>
                <a:cs typeface="Calibri"/>
              </a:rPr>
              <a:t>Architecture </a:t>
            </a:r>
            <a:r>
              <a:rPr sz="1800" b="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b="0" spc="-5" dirty="0">
                <a:solidFill>
                  <a:srgbClr val="FFFFFF"/>
                </a:solidFill>
                <a:latin typeface="Calibri"/>
                <a:cs typeface="Calibri"/>
              </a:rPr>
              <a:t>CMDB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833050"/>
            <a:ext cx="2962275" cy="244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400" dirty="0">
                <a:latin typeface="Ebrima"/>
                <a:cs typeface="Ebrima"/>
              </a:rPr>
              <a:t>The configuration</a:t>
            </a:r>
            <a:r>
              <a:rPr sz="1400" spc="-55" dirty="0">
                <a:latin typeface="Ebrima"/>
                <a:cs typeface="Ebrima"/>
              </a:rPr>
              <a:t> </a:t>
            </a:r>
            <a:r>
              <a:rPr sz="1400" spc="-5" dirty="0">
                <a:latin typeface="Ebrima"/>
                <a:cs typeface="Ebrima"/>
              </a:rPr>
              <a:t>management  keeps </a:t>
            </a:r>
            <a:r>
              <a:rPr sz="1400" dirty="0">
                <a:latin typeface="Ebrima"/>
                <a:cs typeface="Ebrima"/>
              </a:rPr>
              <a:t>a record of </a:t>
            </a:r>
            <a:r>
              <a:rPr sz="1400" spc="-5" dirty="0">
                <a:latin typeface="Ebrima"/>
                <a:cs typeface="Ebrima"/>
              </a:rPr>
              <a:t>all </a:t>
            </a:r>
            <a:r>
              <a:rPr sz="1400" dirty="0">
                <a:latin typeface="Ebrima"/>
                <a:cs typeface="Ebrima"/>
              </a:rPr>
              <a:t>the  configuration changes made </a:t>
            </a:r>
            <a:r>
              <a:rPr sz="1400" spc="-5" dirty="0">
                <a:latin typeface="Ebrima"/>
                <a:cs typeface="Ebrima"/>
              </a:rPr>
              <a:t>in  </a:t>
            </a:r>
            <a:r>
              <a:rPr sz="1400" dirty="0">
                <a:latin typeface="Ebrima"/>
                <a:cs typeface="Ebrima"/>
              </a:rPr>
              <a:t>the</a:t>
            </a:r>
            <a:r>
              <a:rPr sz="1400" spc="-5" dirty="0">
                <a:latin typeface="Ebrima"/>
                <a:cs typeface="Ebrima"/>
              </a:rPr>
              <a:t> </a:t>
            </a:r>
            <a:r>
              <a:rPr sz="1400" dirty="0">
                <a:latin typeface="Ebrima"/>
                <a:cs typeface="Ebrima"/>
              </a:rPr>
              <a:t>system</a:t>
            </a:r>
            <a:endParaRPr sz="1400">
              <a:latin typeface="Ebrima"/>
              <a:cs typeface="Ebrima"/>
            </a:endParaRPr>
          </a:p>
          <a:p>
            <a:pPr marL="469900" marR="28575" indent="-457200">
              <a:lnSpc>
                <a:spcPct val="150100"/>
              </a:lnSpc>
              <a:spcBef>
                <a:spcPts val="1395"/>
              </a:spcBef>
              <a:buClr>
                <a:srgbClr val="095A82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400" spc="-5" dirty="0">
                <a:latin typeface="Ebrima"/>
                <a:cs typeface="Ebrima"/>
              </a:rPr>
              <a:t>This </a:t>
            </a:r>
            <a:r>
              <a:rPr sz="1400" dirty="0">
                <a:latin typeface="Ebrima"/>
                <a:cs typeface="Ebrima"/>
              </a:rPr>
              <a:t>database could be </a:t>
            </a:r>
            <a:r>
              <a:rPr sz="1400" spc="-5" dirty="0">
                <a:latin typeface="Ebrima"/>
                <a:cs typeface="Ebrima"/>
              </a:rPr>
              <a:t>kept </a:t>
            </a:r>
            <a:r>
              <a:rPr sz="1400" dirty="0">
                <a:latin typeface="Ebrima"/>
                <a:cs typeface="Ebrima"/>
              </a:rPr>
              <a:t>on  the cloud platform or on the  physical server as</a:t>
            </a:r>
            <a:r>
              <a:rPr sz="1400" spc="-30" dirty="0">
                <a:latin typeface="Ebrima"/>
                <a:cs typeface="Ebrima"/>
              </a:rPr>
              <a:t> </a:t>
            </a:r>
            <a:r>
              <a:rPr sz="1400" spc="-5" dirty="0">
                <a:latin typeface="Ebrima"/>
                <a:cs typeface="Ebrima"/>
              </a:rPr>
              <a:t>well</a:t>
            </a:r>
            <a:endParaRPr sz="1400">
              <a:latin typeface="Ebrima"/>
              <a:cs typeface="Ebri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9855" y="740714"/>
            <a:ext cx="5509767" cy="3297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6140" y="614172"/>
            <a:ext cx="1472184" cy="1470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35883" y="843533"/>
            <a:ext cx="1011682" cy="1011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5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" y="213486"/>
            <a:ext cx="2663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FFFFFF"/>
                </a:solidFill>
                <a:latin typeface="Calibri"/>
                <a:cs typeface="Calibri"/>
              </a:rPr>
              <a:t>Ansible </a:t>
            </a:r>
            <a:r>
              <a:rPr sz="1800" b="0" spc="-10" dirty="0">
                <a:solidFill>
                  <a:srgbClr val="FFFFFF"/>
                </a:solidFill>
                <a:latin typeface="Calibri"/>
                <a:cs typeface="Calibri"/>
              </a:rPr>
              <a:t>Architecture </a:t>
            </a:r>
            <a:r>
              <a:rPr sz="1800" b="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b="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939241"/>
            <a:ext cx="882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95A82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637" y="833050"/>
            <a:ext cx="2437130" cy="66611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dirty="0">
                <a:latin typeface="Ebrima"/>
                <a:cs typeface="Ebrima"/>
              </a:rPr>
              <a:t>Ansible </a:t>
            </a:r>
            <a:r>
              <a:rPr sz="1400" spc="-5" dirty="0">
                <a:latin typeface="Ebrima"/>
                <a:cs typeface="Ebrima"/>
              </a:rPr>
              <a:t>has </a:t>
            </a:r>
            <a:r>
              <a:rPr sz="1400" dirty="0">
                <a:latin typeface="Ebrima"/>
                <a:cs typeface="Ebrima"/>
              </a:rPr>
              <a:t>a huge support</a:t>
            </a:r>
            <a:r>
              <a:rPr sz="1400" spc="-85" dirty="0">
                <a:latin typeface="Ebrima"/>
                <a:cs typeface="Ebrima"/>
              </a:rPr>
              <a:t> </a:t>
            </a:r>
            <a:r>
              <a:rPr sz="1400" dirty="0">
                <a:latin typeface="Ebrima"/>
                <a:cs typeface="Ebrima"/>
              </a:rPr>
              <a:t>for</a:t>
            </a:r>
            <a:endParaRPr sz="1400">
              <a:latin typeface="Ebrima"/>
              <a:cs typeface="Ebri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Ebrima"/>
                <a:cs typeface="Ebrima"/>
              </a:rPr>
              <a:t>numerous </a:t>
            </a:r>
            <a:r>
              <a:rPr sz="1400" dirty="0">
                <a:latin typeface="Ebrima"/>
                <a:cs typeface="Ebrima"/>
              </a:rPr>
              <a:t>cloud</a:t>
            </a:r>
            <a:r>
              <a:rPr sz="1400" spc="-40" dirty="0">
                <a:latin typeface="Ebrima"/>
                <a:cs typeface="Ebrima"/>
              </a:rPr>
              <a:t> </a:t>
            </a:r>
            <a:r>
              <a:rPr sz="1400" dirty="0">
                <a:latin typeface="Ebrima"/>
                <a:cs typeface="Ebrima"/>
              </a:rPr>
              <a:t>applications</a:t>
            </a:r>
            <a:endParaRPr sz="1400">
              <a:latin typeface="Ebrima"/>
              <a:cs typeface="Ebri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437" y="1756410"/>
            <a:ext cx="882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95A82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637" y="1650571"/>
            <a:ext cx="2348230" cy="986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1400" dirty="0">
                <a:latin typeface="Ebrima"/>
                <a:cs typeface="Ebrima"/>
              </a:rPr>
              <a:t>These cloud applications can  </a:t>
            </a:r>
            <a:r>
              <a:rPr sz="1400" spc="-5" dirty="0">
                <a:latin typeface="Ebrima"/>
                <a:cs typeface="Ebrima"/>
              </a:rPr>
              <a:t>seamlessly </a:t>
            </a:r>
            <a:r>
              <a:rPr sz="1400" dirty="0">
                <a:latin typeface="Ebrima"/>
                <a:cs typeface="Ebrima"/>
              </a:rPr>
              <a:t>be integrated with  ansible</a:t>
            </a:r>
            <a:endParaRPr sz="1400">
              <a:latin typeface="Ebrima"/>
              <a:cs typeface="Ebri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437" y="2895092"/>
            <a:ext cx="88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95A82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637" y="2788767"/>
            <a:ext cx="217424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400" dirty="0">
                <a:latin typeface="Ebrima"/>
                <a:cs typeface="Ebrima"/>
              </a:rPr>
              <a:t>Ansible makes </a:t>
            </a:r>
            <a:r>
              <a:rPr sz="1400" spc="-5" dirty="0">
                <a:latin typeface="Ebrima"/>
                <a:cs typeface="Ebrima"/>
              </a:rPr>
              <a:t>provisioning  </a:t>
            </a:r>
            <a:r>
              <a:rPr sz="1400" dirty="0">
                <a:latin typeface="Ebrima"/>
                <a:cs typeface="Ebrima"/>
              </a:rPr>
              <a:t>cloud infrastructures</a:t>
            </a:r>
            <a:r>
              <a:rPr sz="1400" spc="-50" dirty="0">
                <a:latin typeface="Ebrima"/>
                <a:cs typeface="Ebrima"/>
              </a:rPr>
              <a:t> </a:t>
            </a:r>
            <a:r>
              <a:rPr sz="1400" dirty="0">
                <a:latin typeface="Ebrima"/>
                <a:cs typeface="Ebrima"/>
              </a:rPr>
              <a:t>easy</a:t>
            </a:r>
            <a:endParaRPr sz="1400">
              <a:latin typeface="Ebrima"/>
              <a:cs typeface="Ebri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9855" y="740714"/>
            <a:ext cx="5509767" cy="3297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49240" y="469391"/>
            <a:ext cx="1181100" cy="1222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0126" y="728916"/>
            <a:ext cx="720077" cy="733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5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" y="213486"/>
            <a:ext cx="3792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FFFFFF"/>
                </a:solidFill>
                <a:latin typeface="Calibri"/>
                <a:cs typeface="Calibri"/>
              </a:rPr>
              <a:t>Ansible </a:t>
            </a:r>
            <a:r>
              <a:rPr sz="1800" b="0" spc="-10" dirty="0">
                <a:solidFill>
                  <a:srgbClr val="FFFFFF"/>
                </a:solidFill>
                <a:latin typeface="Calibri"/>
                <a:cs typeface="Calibri"/>
              </a:rPr>
              <a:t>Architecture </a:t>
            </a:r>
            <a:r>
              <a:rPr sz="1800" b="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b="0" spc="-10" dirty="0">
                <a:solidFill>
                  <a:srgbClr val="FFFFFF"/>
                </a:solidFill>
                <a:latin typeface="Calibri"/>
                <a:cs typeface="Calibri"/>
              </a:rPr>
              <a:t>Hosts </a:t>
            </a:r>
            <a:r>
              <a:rPr sz="1800" b="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b="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Calibri"/>
                <a:cs typeface="Calibri"/>
              </a:rPr>
              <a:t>Networks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833050"/>
            <a:ext cx="2926715" cy="276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0160" indent="-457200">
              <a:lnSpc>
                <a:spcPct val="15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400" dirty="0">
                <a:latin typeface="Ebrima"/>
                <a:cs typeface="Ebrima"/>
              </a:rPr>
              <a:t>The hosts are connected to</a:t>
            </a:r>
            <a:r>
              <a:rPr sz="1400" spc="-70" dirty="0">
                <a:latin typeface="Ebrima"/>
                <a:cs typeface="Ebrima"/>
              </a:rPr>
              <a:t> </a:t>
            </a:r>
            <a:r>
              <a:rPr sz="1400" dirty="0">
                <a:latin typeface="Ebrima"/>
                <a:cs typeface="Ebrima"/>
              </a:rPr>
              <a:t>the  ansible system via </a:t>
            </a:r>
            <a:r>
              <a:rPr sz="1400" spc="-5" dirty="0">
                <a:latin typeface="Ebrima"/>
                <a:cs typeface="Ebrima"/>
              </a:rPr>
              <a:t>secure SSH  </a:t>
            </a:r>
            <a:r>
              <a:rPr sz="1400" dirty="0">
                <a:latin typeface="Ebrima"/>
                <a:cs typeface="Ebrima"/>
              </a:rPr>
              <a:t>connection (though other  encryption </a:t>
            </a:r>
            <a:r>
              <a:rPr sz="1400" spc="-5" dirty="0">
                <a:latin typeface="Ebrima"/>
                <a:cs typeface="Ebrima"/>
              </a:rPr>
              <a:t>technologies </a:t>
            </a:r>
            <a:r>
              <a:rPr sz="1400" dirty="0">
                <a:latin typeface="Ebrima"/>
                <a:cs typeface="Ebrima"/>
              </a:rPr>
              <a:t>can  </a:t>
            </a:r>
            <a:r>
              <a:rPr sz="1400" spc="-5" dirty="0">
                <a:latin typeface="Ebrima"/>
                <a:cs typeface="Ebrima"/>
              </a:rPr>
              <a:t>also </a:t>
            </a:r>
            <a:r>
              <a:rPr sz="1400" dirty="0">
                <a:latin typeface="Ebrima"/>
                <a:cs typeface="Ebrima"/>
              </a:rPr>
              <a:t>be</a:t>
            </a:r>
            <a:r>
              <a:rPr sz="1400" spc="5" dirty="0">
                <a:latin typeface="Ebrima"/>
                <a:cs typeface="Ebrima"/>
              </a:rPr>
              <a:t> </a:t>
            </a:r>
            <a:r>
              <a:rPr sz="1400" dirty="0">
                <a:latin typeface="Ebrima"/>
                <a:cs typeface="Ebrima"/>
              </a:rPr>
              <a:t>used).</a:t>
            </a:r>
            <a:endParaRPr sz="1400">
              <a:latin typeface="Ebrima"/>
              <a:cs typeface="Ebrima"/>
            </a:endParaRPr>
          </a:p>
          <a:p>
            <a:pPr marL="469900" marR="5080" indent="-457200">
              <a:lnSpc>
                <a:spcPct val="150100"/>
              </a:lnSpc>
              <a:spcBef>
                <a:spcPts val="1390"/>
              </a:spcBef>
              <a:buClr>
                <a:srgbClr val="095A82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400" dirty="0">
                <a:latin typeface="Ebrima"/>
                <a:cs typeface="Ebrima"/>
              </a:rPr>
              <a:t>Different networks can be  managed together giving each  network separate access</a:t>
            </a:r>
            <a:r>
              <a:rPr sz="1400" spc="-65" dirty="0">
                <a:latin typeface="Ebrima"/>
                <a:cs typeface="Ebrima"/>
              </a:rPr>
              <a:t> </a:t>
            </a:r>
            <a:r>
              <a:rPr sz="1400" dirty="0">
                <a:latin typeface="Ebrima"/>
                <a:cs typeface="Ebrima"/>
              </a:rPr>
              <a:t>rights.</a:t>
            </a:r>
            <a:endParaRPr sz="1400">
              <a:latin typeface="Ebrima"/>
              <a:cs typeface="Ebri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17391" y="843559"/>
            <a:ext cx="5626607" cy="3419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3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" y="213486"/>
            <a:ext cx="2813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5" dirty="0">
                <a:solidFill>
                  <a:srgbClr val="FFFFFF"/>
                </a:solidFill>
                <a:latin typeface="Calibri"/>
                <a:cs typeface="Calibri"/>
              </a:rPr>
              <a:t>Exercise </a:t>
            </a:r>
            <a:r>
              <a:rPr sz="1800" b="0" dirty="0">
                <a:solidFill>
                  <a:srgbClr val="FFFFFF"/>
                </a:solidFill>
                <a:latin typeface="Calibri"/>
                <a:cs typeface="Calibri"/>
              </a:rPr>
              <a:t>1: </a:t>
            </a:r>
            <a:r>
              <a:rPr sz="1800" b="0" spc="-5" dirty="0">
                <a:solidFill>
                  <a:srgbClr val="FFFFFF"/>
                </a:solidFill>
                <a:latin typeface="Calibri"/>
                <a:cs typeface="Calibri"/>
              </a:rPr>
              <a:t>Ansible</a:t>
            </a:r>
            <a:r>
              <a:rPr sz="1800" b="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Calibri"/>
                <a:cs typeface="Calibri"/>
              </a:rPr>
              <a:t>Installation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2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613" y="751077"/>
            <a:ext cx="806450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Ansible </a:t>
            </a:r>
            <a:r>
              <a:rPr sz="2000" spc="-10" dirty="0">
                <a:latin typeface="Calibri"/>
                <a:cs typeface="Calibri"/>
              </a:rPr>
              <a:t>requires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secure </a:t>
            </a:r>
            <a:r>
              <a:rPr sz="2000" spc="-5" dirty="0">
                <a:latin typeface="Calibri"/>
                <a:cs typeface="Calibri"/>
              </a:rPr>
              <a:t>transport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nodes, hence </a:t>
            </a:r>
            <a:r>
              <a:rPr sz="2000" spc="-5" dirty="0">
                <a:latin typeface="Calibri"/>
                <a:cs typeface="Calibri"/>
              </a:rPr>
              <a:t>openssh(linux/unix) or  winrm(windows) </a:t>
            </a:r>
            <a:r>
              <a:rPr sz="2000" spc="-10" dirty="0">
                <a:latin typeface="Calibri"/>
                <a:cs typeface="Calibri"/>
              </a:rPr>
              <a:t>must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setup on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Latest </a:t>
            </a:r>
            <a:r>
              <a:rPr sz="2000" dirty="0">
                <a:latin typeface="Calibri"/>
                <a:cs typeface="Calibri"/>
              </a:rPr>
              <a:t>python </a:t>
            </a:r>
            <a:r>
              <a:rPr sz="2000" spc="-10" dirty="0">
                <a:latin typeface="Calibri"/>
                <a:cs typeface="Calibri"/>
              </a:rPr>
              <a:t>libraries must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installed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ansible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164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Ansible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Inventory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2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102" y="825732"/>
            <a:ext cx="7764780" cy="1123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50000"/>
              </a:lnSpc>
              <a:spcBef>
                <a:spcPts val="105"/>
              </a:spcBef>
            </a:pPr>
            <a:r>
              <a:rPr sz="1600" spc="-10" dirty="0">
                <a:latin typeface="Ebrima"/>
                <a:cs typeface="Ebrima"/>
              </a:rPr>
              <a:t>Ansible’s </a:t>
            </a:r>
            <a:r>
              <a:rPr sz="1600" spc="-5" dirty="0">
                <a:latin typeface="Ebrima"/>
                <a:cs typeface="Ebrima"/>
              </a:rPr>
              <a:t>inventory </a:t>
            </a:r>
            <a:r>
              <a:rPr sz="1600" spc="-10" dirty="0">
                <a:latin typeface="Ebrima"/>
                <a:cs typeface="Ebrima"/>
              </a:rPr>
              <a:t>lists </a:t>
            </a:r>
            <a:r>
              <a:rPr sz="1600" spc="-5" dirty="0">
                <a:latin typeface="Ebrima"/>
                <a:cs typeface="Ebrima"/>
              </a:rPr>
              <a:t>all the platforms you want to automate across. Ansible can </a:t>
            </a:r>
            <a:r>
              <a:rPr sz="1600" dirty="0">
                <a:latin typeface="Ebrima"/>
                <a:cs typeface="Ebrima"/>
              </a:rPr>
              <a:t>at </a:t>
            </a:r>
            <a:r>
              <a:rPr sz="1600" spc="-5" dirty="0">
                <a:latin typeface="Ebrima"/>
                <a:cs typeface="Ebrima"/>
              </a:rPr>
              <a:t>a  </a:t>
            </a:r>
            <a:r>
              <a:rPr sz="1600" spc="-10" dirty="0">
                <a:latin typeface="Ebrima"/>
                <a:cs typeface="Ebrima"/>
              </a:rPr>
              <a:t>single instance </a:t>
            </a:r>
            <a:r>
              <a:rPr sz="1600" spc="-5" dirty="0">
                <a:latin typeface="Ebrima"/>
                <a:cs typeface="Ebrima"/>
              </a:rPr>
              <a:t>work on multiple hosts in the infrastructure. It is also possible to have  multiple inventory files </a:t>
            </a:r>
            <a:r>
              <a:rPr sz="1600" dirty="0">
                <a:latin typeface="Ebrima"/>
                <a:cs typeface="Ebrima"/>
              </a:rPr>
              <a:t>at </a:t>
            </a:r>
            <a:r>
              <a:rPr sz="1600" spc="-5" dirty="0">
                <a:latin typeface="Ebrima"/>
                <a:cs typeface="Ebrima"/>
              </a:rPr>
              <a:t>the same</a:t>
            </a:r>
            <a:r>
              <a:rPr sz="1600" spc="-15" dirty="0">
                <a:latin typeface="Ebrima"/>
                <a:cs typeface="Ebrima"/>
              </a:rPr>
              <a:t> </a:t>
            </a:r>
            <a:r>
              <a:rPr sz="1600" spc="-5" dirty="0">
                <a:latin typeface="Ebrima"/>
                <a:cs typeface="Ebrima"/>
              </a:rPr>
              <a:t>time.</a:t>
            </a:r>
            <a:endParaRPr sz="1600"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8648065" cy="2389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Inventory Hosts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Groups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527685" marR="72390" indent="-34290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host inventory </a:t>
            </a:r>
            <a:r>
              <a:rPr sz="2400" spc="-5" dirty="0">
                <a:latin typeface="Calibri"/>
                <a:cs typeface="Calibri"/>
              </a:rPr>
              <a:t>file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15" dirty="0">
                <a:latin typeface="Calibri"/>
                <a:cs typeface="Calibri"/>
              </a:rPr>
              <a:t>contain host </a:t>
            </a:r>
            <a:r>
              <a:rPr sz="2400" spc="-5" dirty="0">
                <a:latin typeface="Calibri"/>
                <a:cs typeface="Calibri"/>
              </a:rPr>
              <a:t>names </a:t>
            </a:r>
            <a:r>
              <a:rPr sz="2400" dirty="0">
                <a:latin typeface="Calibri"/>
                <a:cs typeface="Calibri"/>
              </a:rPr>
              <a:t>either individually 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groups</a:t>
            </a:r>
            <a:endParaRPr sz="2400">
              <a:latin typeface="Calibri"/>
              <a:cs typeface="Calibri"/>
            </a:endParaRPr>
          </a:p>
          <a:p>
            <a:pPr marL="52768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400" spc="-15" dirty="0">
                <a:latin typeface="Calibri"/>
                <a:cs typeface="Calibri"/>
              </a:rPr>
              <a:t>Host Groups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created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giving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5" dirty="0">
                <a:latin typeface="Calibri"/>
                <a:cs typeface="Calibri"/>
              </a:rPr>
              <a:t>name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square</a:t>
            </a:r>
            <a:endParaRPr sz="24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brackets</a:t>
            </a:r>
            <a:endParaRPr sz="2400">
              <a:latin typeface="Calibri"/>
              <a:cs typeface="Calibri"/>
            </a:endParaRPr>
          </a:p>
          <a:p>
            <a:pPr marL="527685" indent="-34290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5" dirty="0">
                <a:latin typeface="Calibri"/>
                <a:cs typeface="Calibri"/>
              </a:rPr>
              <a:t>members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listed </a:t>
            </a:r>
            <a:r>
              <a:rPr sz="2400" spc="-40" dirty="0">
                <a:latin typeface="Calibri"/>
                <a:cs typeface="Calibri"/>
              </a:rPr>
              <a:t>under, </a:t>
            </a:r>
            <a:r>
              <a:rPr sz="2400" dirty="0">
                <a:latin typeface="Calibri"/>
                <a:cs typeface="Calibri"/>
              </a:rPr>
              <a:t>till </a:t>
            </a: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is a line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brake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2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8515350" cy="234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Ansible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Modules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471170" marR="5080" indent="-286385">
              <a:lnSpc>
                <a:spcPct val="150100"/>
              </a:lnSpc>
              <a:buClr>
                <a:srgbClr val="095A82"/>
              </a:buClr>
              <a:buFont typeface="Arial"/>
              <a:buChar char="•"/>
              <a:tabLst>
                <a:tab pos="471170" algn="l"/>
                <a:tab pos="471805" algn="l"/>
              </a:tabLst>
            </a:pPr>
            <a:r>
              <a:rPr sz="1800" spc="-5" dirty="0">
                <a:latin typeface="Ebrima"/>
                <a:cs typeface="Ebrima"/>
              </a:rPr>
              <a:t>Modules are </a:t>
            </a:r>
            <a:r>
              <a:rPr sz="1800" dirty="0">
                <a:latin typeface="Ebrima"/>
                <a:cs typeface="Ebrima"/>
              </a:rPr>
              <a:t>units </a:t>
            </a:r>
            <a:r>
              <a:rPr sz="1800" spc="-5" dirty="0">
                <a:latin typeface="Ebrima"/>
                <a:cs typeface="Ebrima"/>
              </a:rPr>
              <a:t>which actually get </a:t>
            </a:r>
            <a:r>
              <a:rPr sz="1800" dirty="0">
                <a:latin typeface="Ebrima"/>
                <a:cs typeface="Ebrima"/>
              </a:rPr>
              <a:t>the </a:t>
            </a:r>
            <a:r>
              <a:rPr sz="1800" spc="-5" dirty="0">
                <a:latin typeface="Ebrima"/>
                <a:cs typeface="Ebrima"/>
              </a:rPr>
              <a:t>work </a:t>
            </a:r>
            <a:r>
              <a:rPr sz="1800" dirty="0">
                <a:latin typeface="Ebrima"/>
                <a:cs typeface="Ebrima"/>
              </a:rPr>
              <a:t>done </a:t>
            </a:r>
            <a:r>
              <a:rPr sz="1800" spc="-5" dirty="0">
                <a:latin typeface="Ebrima"/>
                <a:cs typeface="Ebrima"/>
              </a:rPr>
              <a:t>in ansible. Ansible’s module  are </a:t>
            </a:r>
            <a:r>
              <a:rPr sz="1800" dirty="0">
                <a:latin typeface="Ebrima"/>
                <a:cs typeface="Ebrima"/>
              </a:rPr>
              <a:t>used to control </a:t>
            </a:r>
            <a:r>
              <a:rPr sz="1800" spc="-5" dirty="0">
                <a:latin typeface="Ebrima"/>
                <a:cs typeface="Ebrima"/>
              </a:rPr>
              <a:t>system resources, like services, packages, execute system  commands, </a:t>
            </a:r>
            <a:r>
              <a:rPr sz="1800" dirty="0">
                <a:latin typeface="Ebrima"/>
                <a:cs typeface="Ebrima"/>
              </a:rPr>
              <a:t>or</a:t>
            </a:r>
            <a:r>
              <a:rPr sz="1800" spc="-30" dirty="0">
                <a:latin typeface="Ebrima"/>
                <a:cs typeface="Ebrima"/>
              </a:rPr>
              <a:t> </a:t>
            </a:r>
            <a:r>
              <a:rPr sz="1800" spc="-5" dirty="0">
                <a:latin typeface="Ebrima"/>
                <a:cs typeface="Ebrima"/>
              </a:rPr>
              <a:t>files</a:t>
            </a:r>
            <a:endParaRPr sz="1800">
              <a:latin typeface="Ebrima"/>
              <a:cs typeface="Ebrima"/>
            </a:endParaRPr>
          </a:p>
          <a:p>
            <a:pPr>
              <a:lnSpc>
                <a:spcPct val="100000"/>
              </a:lnSpc>
              <a:buClr>
                <a:srgbClr val="095A82"/>
              </a:buClr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533400" indent="-348615">
              <a:lnSpc>
                <a:spcPct val="100000"/>
              </a:lnSpc>
              <a:buClr>
                <a:srgbClr val="095A82"/>
              </a:buClr>
              <a:buFont typeface="Arial"/>
              <a:buChar char="•"/>
              <a:tabLst>
                <a:tab pos="533400" algn="l"/>
                <a:tab pos="534035" algn="l"/>
              </a:tabLst>
            </a:pPr>
            <a:r>
              <a:rPr sz="1800" spc="-5" dirty="0">
                <a:latin typeface="Ebrima"/>
                <a:cs typeface="Ebrima"/>
              </a:rPr>
              <a:t>There are </a:t>
            </a:r>
            <a:r>
              <a:rPr sz="1800" dirty="0">
                <a:latin typeface="Ebrima"/>
                <a:cs typeface="Ebrima"/>
              </a:rPr>
              <a:t>over </a:t>
            </a:r>
            <a:r>
              <a:rPr sz="1800" spc="-5" dirty="0">
                <a:latin typeface="Ebrima"/>
                <a:cs typeface="Ebrima"/>
              </a:rPr>
              <a:t>450 in-built </a:t>
            </a:r>
            <a:r>
              <a:rPr sz="1800" spc="-10" dirty="0">
                <a:latin typeface="Ebrima"/>
                <a:cs typeface="Ebrima"/>
              </a:rPr>
              <a:t>modules </a:t>
            </a:r>
            <a:r>
              <a:rPr sz="1800" spc="-5" dirty="0">
                <a:latin typeface="Ebrima"/>
                <a:cs typeface="Ebrima"/>
              </a:rPr>
              <a:t>in</a:t>
            </a:r>
            <a:r>
              <a:rPr sz="1800" spc="-45" dirty="0">
                <a:latin typeface="Ebrima"/>
                <a:cs typeface="Ebrima"/>
              </a:rPr>
              <a:t> </a:t>
            </a:r>
            <a:r>
              <a:rPr sz="1800" spc="-5" dirty="0">
                <a:latin typeface="Ebrima"/>
                <a:cs typeface="Ebrima"/>
              </a:rPr>
              <a:t>ansible</a:t>
            </a:r>
            <a:endParaRPr sz="1800">
              <a:latin typeface="Ebrima"/>
              <a:cs typeface="Ebri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2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8121015" cy="252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Ansible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Modules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730885" indent="-286385">
              <a:lnSpc>
                <a:spcPct val="100000"/>
              </a:lnSpc>
              <a:buFont typeface="Arial"/>
              <a:buChar char="•"/>
              <a:tabLst>
                <a:tab pos="730885" algn="l"/>
                <a:tab pos="731520" algn="l"/>
              </a:tabLst>
            </a:pPr>
            <a:r>
              <a:rPr sz="1800" dirty="0">
                <a:latin typeface="Calibri"/>
                <a:cs typeface="Calibri"/>
              </a:rPr>
              <a:t>Modules </a:t>
            </a:r>
            <a:r>
              <a:rPr sz="1800" spc="-10" dirty="0">
                <a:latin typeface="Calibri"/>
                <a:cs typeface="Calibri"/>
              </a:rPr>
              <a:t>abstract </a:t>
            </a:r>
            <a:r>
              <a:rPr sz="1800" spc="-20" dirty="0">
                <a:latin typeface="Calibri"/>
                <a:cs typeface="Calibri"/>
              </a:rPr>
              <a:t>system </a:t>
            </a:r>
            <a:r>
              <a:rPr sz="1800" spc="-10" dirty="0">
                <a:latin typeface="Calibri"/>
                <a:cs typeface="Calibri"/>
              </a:rPr>
              <a:t>tasks, </a:t>
            </a:r>
            <a:r>
              <a:rPr sz="1800" spc="-20" dirty="0">
                <a:latin typeface="Calibri"/>
                <a:cs typeface="Calibri"/>
              </a:rPr>
              <a:t>like </a:t>
            </a:r>
            <a:r>
              <a:rPr sz="1800" spc="-5" dirty="0">
                <a:latin typeface="Calibri"/>
                <a:cs typeface="Calibri"/>
              </a:rPr>
              <a:t>dealing with </a:t>
            </a:r>
            <a:r>
              <a:rPr sz="1800" spc="-10" dirty="0">
                <a:latin typeface="Calibri"/>
                <a:cs typeface="Calibri"/>
              </a:rPr>
              <a:t>packages </a:t>
            </a:r>
            <a:r>
              <a:rPr sz="1800" spc="-5" dirty="0">
                <a:latin typeface="Calibri"/>
                <a:cs typeface="Calibri"/>
              </a:rPr>
              <a:t>or handling files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endParaRPr sz="1800">
              <a:latin typeface="Calibri"/>
              <a:cs typeface="Calibri"/>
            </a:endParaRPr>
          </a:p>
          <a:p>
            <a:pPr marL="7308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ansible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730885" marR="24765" indent="-286385">
              <a:lnSpc>
                <a:spcPct val="100000"/>
              </a:lnSpc>
              <a:buFont typeface="Arial"/>
              <a:buChar char="•"/>
              <a:tabLst>
                <a:tab pos="730885" algn="l"/>
                <a:tab pos="731520" algn="l"/>
              </a:tabLst>
            </a:pPr>
            <a:r>
              <a:rPr sz="1800" spc="-10" dirty="0">
                <a:latin typeface="Calibri"/>
                <a:cs typeface="Calibri"/>
              </a:rPr>
              <a:t>Users can </a:t>
            </a:r>
            <a:r>
              <a:rPr sz="1800" spc="-5" dirty="0">
                <a:latin typeface="Calibri"/>
                <a:cs typeface="Calibri"/>
              </a:rPr>
              <a:t>choose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either </a:t>
            </a:r>
            <a:r>
              <a:rPr sz="1800" spc="-5" dirty="0">
                <a:latin typeface="Calibri"/>
                <a:cs typeface="Calibri"/>
              </a:rPr>
              <a:t>use </a:t>
            </a:r>
            <a:r>
              <a:rPr sz="1800" dirty="0">
                <a:latin typeface="Calibri"/>
                <a:cs typeface="Calibri"/>
              </a:rPr>
              <a:t>a module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20" dirty="0">
                <a:latin typeface="Calibri"/>
                <a:cs typeface="Calibri"/>
              </a:rPr>
              <a:t>ansible’s </a:t>
            </a:r>
            <a:r>
              <a:rPr sz="1800" dirty="0">
                <a:latin typeface="Calibri"/>
                <a:cs typeface="Calibri"/>
              </a:rPr>
              <a:t>in-built </a:t>
            </a:r>
            <a:r>
              <a:rPr sz="1800" spc="-10" dirty="0">
                <a:latin typeface="Calibri"/>
                <a:cs typeface="Calibri"/>
              </a:rPr>
              <a:t>library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5" dirty="0">
                <a:latin typeface="Calibri"/>
                <a:cs typeface="Calibri"/>
              </a:rPr>
              <a:t>create  </a:t>
            </a:r>
            <a:r>
              <a:rPr sz="1800" dirty="0">
                <a:latin typeface="Calibri"/>
                <a:cs typeface="Calibri"/>
              </a:rPr>
              <a:t>their </a:t>
            </a:r>
            <a:r>
              <a:rPr sz="1800" spc="-5" dirty="0">
                <a:latin typeface="Calibri"/>
                <a:cs typeface="Calibri"/>
              </a:rPr>
              <a:t>own </a:t>
            </a:r>
            <a:r>
              <a:rPr sz="1800" spc="-10" dirty="0">
                <a:latin typeface="Calibri"/>
                <a:cs typeface="Calibri"/>
              </a:rPr>
              <a:t>custom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modules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308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30885" algn="l"/>
                <a:tab pos="731520" algn="l"/>
              </a:tabLst>
            </a:pPr>
            <a:r>
              <a:rPr sz="1800" spc="-5" dirty="0">
                <a:latin typeface="Calibri"/>
                <a:cs typeface="Calibri"/>
              </a:rPr>
              <a:t>Almost all of </a:t>
            </a:r>
            <a:r>
              <a:rPr sz="1800" dirty="0">
                <a:latin typeface="Calibri"/>
                <a:cs typeface="Calibri"/>
              </a:rPr>
              <a:t>the modules </a:t>
            </a:r>
            <a:r>
              <a:rPr sz="1800" spc="-5" dirty="0">
                <a:latin typeface="Calibri"/>
                <a:cs typeface="Calibri"/>
              </a:rPr>
              <a:t>support </a:t>
            </a:r>
            <a:r>
              <a:rPr sz="1800" spc="-10" dirty="0">
                <a:latin typeface="Calibri"/>
                <a:cs typeface="Calibri"/>
              </a:rPr>
              <a:t>taking </a:t>
            </a:r>
            <a:r>
              <a:rPr sz="1800" spc="-5" dirty="0">
                <a:latin typeface="Calibri"/>
                <a:cs typeface="Calibri"/>
              </a:rPr>
              <a:t>arguments in </a:t>
            </a:r>
            <a:r>
              <a:rPr sz="1800" spc="-10" dirty="0">
                <a:latin typeface="Calibri"/>
                <a:cs typeface="Calibri"/>
              </a:rPr>
              <a:t>key-value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2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5355590" cy="868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Exercise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2: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Ansible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Modules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527685" indent="-34290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000" dirty="0">
                <a:latin typeface="Calibri"/>
                <a:cs typeface="Calibri"/>
              </a:rPr>
              <a:t>Run </a:t>
            </a:r>
            <a:r>
              <a:rPr sz="2000" spc="-5" dirty="0">
                <a:latin typeface="Calibri"/>
                <a:cs typeface="Calibri"/>
              </a:rPr>
              <a:t>ad-hoc commands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use Ansible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modules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2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" y="213486"/>
            <a:ext cx="168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FFFFFF"/>
                </a:solidFill>
                <a:latin typeface="Calibri"/>
                <a:cs typeface="Calibri"/>
              </a:rPr>
              <a:t>Ansible</a:t>
            </a:r>
            <a:r>
              <a:rPr sz="1800" b="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Calibri"/>
                <a:cs typeface="Calibri"/>
              </a:rPr>
              <a:t>Playbooks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2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613" y="856233"/>
            <a:ext cx="8046720" cy="3963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F5F5F"/>
                </a:solidFill>
                <a:latin typeface="Ebrima"/>
                <a:cs typeface="Ebrima"/>
              </a:rPr>
              <a:t>Playbooks </a:t>
            </a:r>
            <a:r>
              <a:rPr sz="2000" dirty="0">
                <a:solidFill>
                  <a:srgbClr val="5F5F5F"/>
                </a:solidFill>
                <a:latin typeface="Ebrima"/>
                <a:cs typeface="Ebrima"/>
              </a:rPr>
              <a:t>are the </a:t>
            </a:r>
            <a:r>
              <a:rPr sz="2000" spc="-5" dirty="0">
                <a:solidFill>
                  <a:srgbClr val="5F5F5F"/>
                </a:solidFill>
                <a:latin typeface="Ebrima"/>
                <a:cs typeface="Ebrima"/>
              </a:rPr>
              <a:t>access </a:t>
            </a:r>
            <a:r>
              <a:rPr sz="2000" dirty="0">
                <a:solidFill>
                  <a:srgbClr val="5F5F5F"/>
                </a:solidFill>
                <a:latin typeface="Ebrima"/>
                <a:cs typeface="Ebrima"/>
              </a:rPr>
              <a:t>point to </a:t>
            </a:r>
            <a:r>
              <a:rPr sz="2000" spc="-5" dirty="0">
                <a:solidFill>
                  <a:srgbClr val="5F5F5F"/>
                </a:solidFill>
                <a:latin typeface="Ebrima"/>
                <a:cs typeface="Ebrima"/>
              </a:rPr>
              <a:t>ansible provisioning</a:t>
            </a:r>
            <a:endParaRPr sz="2000">
              <a:latin typeface="Ebrima"/>
              <a:cs typeface="Ebrima"/>
            </a:endParaRPr>
          </a:p>
          <a:p>
            <a:pPr marL="469900" marR="5080" indent="-457200">
              <a:lnSpc>
                <a:spcPct val="150000"/>
              </a:lnSpc>
              <a:spcBef>
                <a:spcPts val="1405"/>
              </a:spcBef>
              <a:buClr>
                <a:srgbClr val="095A82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F5F5F"/>
                </a:solidFill>
                <a:latin typeface="Ebrima"/>
                <a:cs typeface="Ebrima"/>
              </a:rPr>
              <a:t>It’s </a:t>
            </a:r>
            <a:r>
              <a:rPr sz="2000" dirty="0">
                <a:solidFill>
                  <a:srgbClr val="5F5F5F"/>
                </a:solidFill>
                <a:latin typeface="Ebrima"/>
                <a:cs typeface="Ebrima"/>
              </a:rPr>
              <a:t>the </a:t>
            </a:r>
            <a:r>
              <a:rPr sz="2000" spc="-5" dirty="0">
                <a:solidFill>
                  <a:srgbClr val="5F5F5F"/>
                </a:solidFill>
                <a:latin typeface="Ebrima"/>
                <a:cs typeface="Ebrima"/>
              </a:rPr>
              <a:t>Ansible’s </a:t>
            </a:r>
            <a:r>
              <a:rPr sz="2000" dirty="0">
                <a:solidFill>
                  <a:srgbClr val="5F5F5F"/>
                </a:solidFill>
                <a:latin typeface="Ebrima"/>
                <a:cs typeface="Ebrima"/>
              </a:rPr>
              <a:t>way of </a:t>
            </a:r>
            <a:r>
              <a:rPr sz="2000" spc="-5" dirty="0">
                <a:solidFill>
                  <a:srgbClr val="5F5F5F"/>
                </a:solidFill>
                <a:latin typeface="Ebrima"/>
                <a:cs typeface="Ebrima"/>
              </a:rPr>
              <a:t>deploying </a:t>
            </a:r>
            <a:r>
              <a:rPr sz="2000" dirty="0">
                <a:solidFill>
                  <a:srgbClr val="5F5F5F"/>
                </a:solidFill>
                <a:latin typeface="Ebrima"/>
                <a:cs typeface="Ebrima"/>
              </a:rPr>
              <a:t>and configuring </a:t>
            </a:r>
            <a:r>
              <a:rPr sz="2000" spc="-5" dirty="0">
                <a:solidFill>
                  <a:srgbClr val="5F5F5F"/>
                </a:solidFill>
                <a:latin typeface="Ebrima"/>
                <a:cs typeface="Ebrima"/>
              </a:rPr>
              <a:t>different </a:t>
            </a:r>
            <a:r>
              <a:rPr sz="2000" dirty="0">
                <a:solidFill>
                  <a:srgbClr val="5F5F5F"/>
                </a:solidFill>
                <a:latin typeface="Ebrima"/>
                <a:cs typeface="Ebrima"/>
              </a:rPr>
              <a:t>remote  </a:t>
            </a:r>
            <a:r>
              <a:rPr sz="2000" spc="-5" dirty="0">
                <a:solidFill>
                  <a:srgbClr val="5F5F5F"/>
                </a:solidFill>
                <a:latin typeface="Ebrima"/>
                <a:cs typeface="Ebrima"/>
              </a:rPr>
              <a:t>servers </a:t>
            </a:r>
            <a:r>
              <a:rPr sz="2000" dirty="0">
                <a:solidFill>
                  <a:srgbClr val="5F5F5F"/>
                </a:solidFill>
                <a:latin typeface="Ebrima"/>
                <a:cs typeface="Ebrima"/>
              </a:rPr>
              <a:t>and</a:t>
            </a:r>
            <a:r>
              <a:rPr sz="2000" spc="5" dirty="0">
                <a:solidFill>
                  <a:srgbClr val="5F5F5F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5F5F5F"/>
                </a:solidFill>
                <a:latin typeface="Ebrima"/>
                <a:cs typeface="Ebrima"/>
              </a:rPr>
              <a:t>environments</a:t>
            </a:r>
            <a:endParaRPr sz="2000">
              <a:latin typeface="Ebrima"/>
              <a:cs typeface="Ebri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095A82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F5F5F"/>
                </a:solidFill>
                <a:latin typeface="Ebrima"/>
                <a:cs typeface="Ebrima"/>
              </a:rPr>
              <a:t>It is </a:t>
            </a:r>
            <a:r>
              <a:rPr sz="2000" dirty="0">
                <a:solidFill>
                  <a:srgbClr val="5F5F5F"/>
                </a:solidFill>
                <a:latin typeface="Ebrima"/>
                <a:cs typeface="Ebrima"/>
              </a:rPr>
              <a:t>written </a:t>
            </a:r>
            <a:r>
              <a:rPr sz="2000" spc="-5" dirty="0">
                <a:solidFill>
                  <a:srgbClr val="5F5F5F"/>
                </a:solidFill>
                <a:latin typeface="Ebrima"/>
                <a:cs typeface="Ebrima"/>
              </a:rPr>
              <a:t>in </a:t>
            </a:r>
            <a:r>
              <a:rPr sz="2000" b="1" spc="-5" dirty="0">
                <a:solidFill>
                  <a:srgbClr val="095A82"/>
                </a:solidFill>
                <a:latin typeface="Ebrima"/>
                <a:cs typeface="Ebrima"/>
              </a:rPr>
              <a:t>YAML(Yet Another </a:t>
            </a:r>
            <a:r>
              <a:rPr sz="2000" b="1" dirty="0">
                <a:solidFill>
                  <a:srgbClr val="095A82"/>
                </a:solidFill>
                <a:latin typeface="Ebrima"/>
                <a:cs typeface="Ebrima"/>
              </a:rPr>
              <a:t>Mark-up</a:t>
            </a:r>
            <a:r>
              <a:rPr sz="2000" b="1" spc="10" dirty="0">
                <a:solidFill>
                  <a:srgbClr val="095A82"/>
                </a:solidFill>
                <a:latin typeface="Ebrima"/>
                <a:cs typeface="Ebrima"/>
              </a:rPr>
              <a:t> </a:t>
            </a:r>
            <a:r>
              <a:rPr sz="2000" b="1" spc="-5" dirty="0">
                <a:solidFill>
                  <a:srgbClr val="095A82"/>
                </a:solidFill>
                <a:latin typeface="Ebrima"/>
                <a:cs typeface="Ebrima"/>
              </a:rPr>
              <a:t>Language)</a:t>
            </a:r>
            <a:endParaRPr sz="2000">
              <a:latin typeface="Ebrima"/>
              <a:cs typeface="Ebri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95A82"/>
              </a:buClr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F5F5F"/>
                </a:solidFill>
                <a:latin typeface="Ebrima"/>
                <a:cs typeface="Ebrima"/>
              </a:rPr>
              <a:t>On an advanced </a:t>
            </a:r>
            <a:r>
              <a:rPr sz="2000" spc="-5" dirty="0">
                <a:solidFill>
                  <a:srgbClr val="5F5F5F"/>
                </a:solidFill>
                <a:latin typeface="Ebrima"/>
                <a:cs typeface="Ebrima"/>
              </a:rPr>
              <a:t>level </a:t>
            </a:r>
            <a:r>
              <a:rPr sz="2000" dirty="0">
                <a:solidFill>
                  <a:srgbClr val="5F5F5F"/>
                </a:solidFill>
                <a:latin typeface="Ebrima"/>
                <a:cs typeface="Ebrima"/>
              </a:rPr>
              <a:t>playbooks can be used</a:t>
            </a:r>
            <a:r>
              <a:rPr sz="2000" spc="-35" dirty="0">
                <a:solidFill>
                  <a:srgbClr val="5F5F5F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5F5F5F"/>
                </a:solidFill>
                <a:latin typeface="Ebrima"/>
                <a:cs typeface="Ebrima"/>
              </a:rPr>
              <a:t>to</a:t>
            </a:r>
            <a:endParaRPr sz="2000">
              <a:latin typeface="Ebrima"/>
              <a:cs typeface="Ebri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95A82"/>
              </a:buClr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984885" lvl="1" indent="-457200">
              <a:lnSpc>
                <a:spcPct val="100000"/>
              </a:lnSpc>
              <a:buClr>
                <a:srgbClr val="095A82"/>
              </a:buClr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000" dirty="0">
                <a:solidFill>
                  <a:srgbClr val="5F5F5F"/>
                </a:solidFill>
                <a:latin typeface="Ebrima"/>
                <a:cs typeface="Ebrima"/>
              </a:rPr>
              <a:t>Handle multi-tier</a:t>
            </a:r>
            <a:r>
              <a:rPr sz="2000" spc="-5" dirty="0">
                <a:solidFill>
                  <a:srgbClr val="5F5F5F"/>
                </a:solidFill>
                <a:latin typeface="Ebrima"/>
                <a:cs typeface="Ebrima"/>
              </a:rPr>
              <a:t> rollouts</a:t>
            </a:r>
            <a:endParaRPr sz="2000">
              <a:latin typeface="Ebrima"/>
              <a:cs typeface="Ebrim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984885" lvl="1" indent="-457200">
              <a:lnSpc>
                <a:spcPct val="100000"/>
              </a:lnSpc>
              <a:buClr>
                <a:srgbClr val="095A82"/>
              </a:buClr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000" dirty="0">
                <a:solidFill>
                  <a:srgbClr val="5F5F5F"/>
                </a:solidFill>
                <a:latin typeface="Ebrima"/>
                <a:cs typeface="Ebrima"/>
              </a:rPr>
              <a:t>Load balancing tasks for the</a:t>
            </a:r>
            <a:r>
              <a:rPr sz="2000" spc="-40" dirty="0">
                <a:solidFill>
                  <a:srgbClr val="5F5F5F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5F5F5F"/>
                </a:solidFill>
                <a:latin typeface="Ebrima"/>
                <a:cs typeface="Ebrima"/>
              </a:rPr>
              <a:t>servers</a:t>
            </a:r>
            <a:endParaRPr sz="2000"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706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Ansible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761" y="704443"/>
            <a:ext cx="8486775" cy="139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50100"/>
              </a:lnSpc>
              <a:spcBef>
                <a:spcPts val="95"/>
              </a:spcBef>
            </a:pPr>
            <a:r>
              <a:rPr sz="2000" spc="-5" dirty="0">
                <a:latin typeface="Ebrima"/>
                <a:cs typeface="Ebrima"/>
              </a:rPr>
              <a:t>Ansible is </a:t>
            </a:r>
            <a:r>
              <a:rPr sz="2000" dirty="0">
                <a:latin typeface="Ebrima"/>
                <a:cs typeface="Ebrima"/>
              </a:rPr>
              <a:t>a deployment automation tool which traditionally uses push  approach to achieve </a:t>
            </a:r>
            <a:r>
              <a:rPr sz="2000" spc="-5" dirty="0">
                <a:latin typeface="Ebrima"/>
                <a:cs typeface="Ebrima"/>
              </a:rPr>
              <a:t>its objectives, </a:t>
            </a:r>
            <a:r>
              <a:rPr sz="2000" dirty="0">
                <a:latin typeface="Ebrima"/>
                <a:cs typeface="Ebrima"/>
              </a:rPr>
              <a:t>by managing all the </a:t>
            </a:r>
            <a:r>
              <a:rPr sz="2000" spc="-5" dirty="0">
                <a:latin typeface="Ebrima"/>
                <a:cs typeface="Ebrima"/>
              </a:rPr>
              <a:t>servers </a:t>
            </a:r>
            <a:r>
              <a:rPr sz="2000" dirty="0">
                <a:latin typeface="Ebrima"/>
                <a:cs typeface="Ebrima"/>
              </a:rPr>
              <a:t>through one  </a:t>
            </a:r>
            <a:r>
              <a:rPr sz="2000" spc="-5" dirty="0">
                <a:latin typeface="Ebrima"/>
                <a:cs typeface="Ebrima"/>
              </a:rPr>
              <a:t>single machine </a:t>
            </a:r>
            <a:r>
              <a:rPr sz="2000" dirty="0">
                <a:latin typeface="Ebrima"/>
                <a:cs typeface="Ebrima"/>
              </a:rPr>
              <a:t>running the </a:t>
            </a:r>
            <a:r>
              <a:rPr sz="2000" spc="-5" dirty="0">
                <a:latin typeface="Ebrima"/>
                <a:cs typeface="Ebrima"/>
              </a:rPr>
              <a:t>Ansible Configuration Management</a:t>
            </a:r>
            <a:r>
              <a:rPr sz="2000" spc="35" dirty="0">
                <a:latin typeface="Ebrima"/>
                <a:cs typeface="Ebrima"/>
              </a:rPr>
              <a:t> </a:t>
            </a:r>
            <a:r>
              <a:rPr sz="2000" spc="-5" dirty="0">
                <a:latin typeface="Ebrima"/>
                <a:cs typeface="Ebrima"/>
              </a:rPr>
              <a:t>Tool</a:t>
            </a:r>
            <a:endParaRPr sz="2000">
              <a:latin typeface="Ebrima"/>
              <a:cs typeface="Ebri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8879" y="2072639"/>
            <a:ext cx="2304288" cy="2805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5748" y="2164118"/>
            <a:ext cx="2130805" cy="2622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4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3154680" cy="258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Ansible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Playbook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Structure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471170" marR="5080" indent="-286385">
              <a:lnSpc>
                <a:spcPct val="150000"/>
              </a:lnSpc>
              <a:buClr>
                <a:srgbClr val="095A82"/>
              </a:buClr>
              <a:buFont typeface="Arial"/>
              <a:buChar char="•"/>
              <a:tabLst>
                <a:tab pos="471170" algn="l"/>
                <a:tab pos="471805" algn="l"/>
              </a:tabLst>
            </a:pPr>
            <a:r>
              <a:rPr sz="1800" spc="-10" dirty="0">
                <a:solidFill>
                  <a:srgbClr val="5F5F5F"/>
                </a:solidFill>
                <a:latin typeface="Ebrima"/>
                <a:cs typeface="Ebrima"/>
              </a:rPr>
              <a:t>Besides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the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basic structure 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of a YAML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file there are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a 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few things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to be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kept in  mind before writing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a 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playbook</a:t>
            </a:r>
            <a:endParaRPr sz="1800">
              <a:latin typeface="Ebrima"/>
              <a:cs typeface="Ebri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60035" y="718184"/>
            <a:ext cx="3762375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3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3162300" cy="1758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Ansible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Playbook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Structure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471170" marR="5080" indent="-286385">
              <a:lnSpc>
                <a:spcPct val="150100"/>
              </a:lnSpc>
              <a:buClr>
                <a:srgbClr val="095A82"/>
              </a:buClr>
              <a:buFont typeface="Arial"/>
              <a:buChar char="•"/>
              <a:tabLst>
                <a:tab pos="471170" algn="l"/>
                <a:tab pos="471805" algn="l"/>
              </a:tabLst>
            </a:pP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All playbooks(YAML files)  start with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three hyphens</a:t>
            </a:r>
            <a:r>
              <a:rPr sz="1800" spc="-130" dirty="0">
                <a:solidFill>
                  <a:srgbClr val="5F5F5F"/>
                </a:solidFill>
                <a:latin typeface="Ebrima"/>
                <a:cs typeface="Ebrima"/>
              </a:rPr>
              <a:t>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in 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the top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left</a:t>
            </a:r>
            <a:r>
              <a:rPr sz="1800" spc="-35" dirty="0">
                <a:solidFill>
                  <a:srgbClr val="5F5F5F"/>
                </a:solidFill>
                <a:latin typeface="Ebrima"/>
                <a:cs typeface="Ebrima"/>
              </a:rPr>
              <a:t>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corner</a:t>
            </a:r>
            <a:endParaRPr sz="1800">
              <a:latin typeface="Ebrima"/>
              <a:cs typeface="Ebri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60035" y="718184"/>
            <a:ext cx="3762375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48811" y="807719"/>
            <a:ext cx="1382267" cy="25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91865" y="843533"/>
            <a:ext cx="1296670" cy="144145"/>
          </a:xfrm>
          <a:custGeom>
            <a:avLst/>
            <a:gdLst/>
            <a:ahLst/>
            <a:cxnLst/>
            <a:rect l="l" t="t" r="r" b="b"/>
            <a:pathLst>
              <a:path w="1296670" h="144144">
                <a:moveTo>
                  <a:pt x="0" y="144017"/>
                </a:moveTo>
                <a:lnTo>
                  <a:pt x="648081" y="144017"/>
                </a:lnTo>
                <a:lnTo>
                  <a:pt x="648081" y="0"/>
                </a:lnTo>
                <a:lnTo>
                  <a:pt x="1296162" y="0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4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3368040" cy="417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Ansible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Playbook Structure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Hosts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641985" marR="177165" indent="-457200">
              <a:lnSpc>
                <a:spcPct val="150000"/>
              </a:lnSpc>
              <a:buClr>
                <a:srgbClr val="095A82"/>
              </a:buClr>
              <a:buFont typeface="Arial"/>
              <a:buChar char="•"/>
              <a:tabLst>
                <a:tab pos="641985" algn="l"/>
                <a:tab pos="642620" algn="l"/>
              </a:tabLst>
            </a:pPr>
            <a:r>
              <a:rPr sz="1800" spc="-5" dirty="0">
                <a:latin typeface="Ebrima"/>
                <a:cs typeface="Ebrima"/>
              </a:rPr>
              <a:t>Each play in </a:t>
            </a:r>
            <a:r>
              <a:rPr sz="1800" dirty="0">
                <a:latin typeface="Ebrima"/>
                <a:cs typeface="Ebrima"/>
              </a:rPr>
              <a:t>a </a:t>
            </a:r>
            <a:r>
              <a:rPr sz="1800" spc="-5" dirty="0">
                <a:latin typeface="Ebrima"/>
                <a:cs typeface="Ebrima"/>
              </a:rPr>
              <a:t>playbook  starts with </a:t>
            </a:r>
            <a:r>
              <a:rPr sz="1800" dirty="0">
                <a:latin typeface="Ebrima"/>
                <a:cs typeface="Ebrima"/>
              </a:rPr>
              <a:t>the host(s)</a:t>
            </a:r>
            <a:r>
              <a:rPr sz="1800" spc="-125" dirty="0">
                <a:latin typeface="Ebrima"/>
                <a:cs typeface="Ebrima"/>
              </a:rPr>
              <a:t> </a:t>
            </a:r>
            <a:r>
              <a:rPr sz="1800" dirty="0">
                <a:latin typeface="Ebrima"/>
                <a:cs typeface="Ebrima"/>
              </a:rPr>
              <a:t>the  </a:t>
            </a:r>
            <a:r>
              <a:rPr sz="1800" spc="-5" dirty="0">
                <a:latin typeface="Ebrima"/>
                <a:cs typeface="Ebrima"/>
              </a:rPr>
              <a:t>play is supposed </a:t>
            </a:r>
            <a:r>
              <a:rPr sz="1800" dirty="0">
                <a:latin typeface="Ebrima"/>
                <a:cs typeface="Ebrima"/>
              </a:rPr>
              <a:t>to be  </a:t>
            </a:r>
            <a:r>
              <a:rPr sz="1800" spc="-5" dirty="0">
                <a:latin typeface="Ebrima"/>
                <a:cs typeface="Ebrima"/>
              </a:rPr>
              <a:t>executed</a:t>
            </a:r>
            <a:r>
              <a:rPr sz="1800" spc="-15" dirty="0">
                <a:latin typeface="Ebrima"/>
                <a:cs typeface="Ebrima"/>
              </a:rPr>
              <a:t> </a:t>
            </a:r>
            <a:r>
              <a:rPr sz="1800" dirty="0">
                <a:latin typeface="Ebrima"/>
                <a:cs typeface="Ebrima"/>
              </a:rPr>
              <a:t>on.</a:t>
            </a:r>
            <a:endParaRPr sz="1800">
              <a:latin typeface="Ebrima"/>
              <a:cs typeface="Ebrima"/>
            </a:endParaRPr>
          </a:p>
          <a:p>
            <a:pPr marL="641985" marR="5080" indent="-457200">
              <a:lnSpc>
                <a:spcPct val="150000"/>
              </a:lnSpc>
              <a:spcBef>
                <a:spcPts val="1395"/>
              </a:spcBef>
              <a:buClr>
                <a:srgbClr val="095A82"/>
              </a:buClr>
              <a:buFont typeface="Arial"/>
              <a:buChar char="•"/>
              <a:tabLst>
                <a:tab pos="641985" algn="l"/>
                <a:tab pos="642620" algn="l"/>
              </a:tabLst>
            </a:pPr>
            <a:r>
              <a:rPr sz="1800" spc="-5" dirty="0">
                <a:latin typeface="Ebrima"/>
                <a:cs typeface="Ebrima"/>
              </a:rPr>
              <a:t>Hosts also defines </a:t>
            </a:r>
            <a:r>
              <a:rPr sz="1800" dirty="0">
                <a:latin typeface="Ebrima"/>
                <a:cs typeface="Ebrima"/>
              </a:rPr>
              <a:t>the</a:t>
            </a:r>
            <a:r>
              <a:rPr sz="1800" spc="-70" dirty="0">
                <a:latin typeface="Ebrima"/>
                <a:cs typeface="Ebrima"/>
              </a:rPr>
              <a:t> </a:t>
            </a:r>
            <a:r>
              <a:rPr sz="1800" spc="-10" dirty="0">
                <a:latin typeface="Ebrima"/>
                <a:cs typeface="Ebrima"/>
              </a:rPr>
              <a:t>start  </a:t>
            </a:r>
            <a:r>
              <a:rPr sz="1800" dirty="0">
                <a:latin typeface="Ebrima"/>
                <a:cs typeface="Ebrima"/>
              </a:rPr>
              <a:t>of the</a:t>
            </a:r>
            <a:r>
              <a:rPr sz="1800" spc="-45" dirty="0">
                <a:latin typeface="Ebrima"/>
                <a:cs typeface="Ebrima"/>
              </a:rPr>
              <a:t> </a:t>
            </a:r>
            <a:r>
              <a:rPr sz="1800" spc="-5" dirty="0">
                <a:latin typeface="Ebrima"/>
                <a:cs typeface="Ebrima"/>
              </a:rPr>
              <a:t>play</a:t>
            </a:r>
            <a:endParaRPr sz="1800">
              <a:latin typeface="Ebrima"/>
              <a:cs typeface="Ebrima"/>
            </a:endParaRPr>
          </a:p>
          <a:p>
            <a:pPr marL="641985" marR="133350" indent="-457200">
              <a:lnSpc>
                <a:spcPct val="150000"/>
              </a:lnSpc>
              <a:spcBef>
                <a:spcPts val="1405"/>
              </a:spcBef>
              <a:buClr>
                <a:srgbClr val="095A82"/>
              </a:buClr>
              <a:buFont typeface="Arial"/>
              <a:buChar char="•"/>
              <a:tabLst>
                <a:tab pos="641985" algn="l"/>
                <a:tab pos="642620" algn="l"/>
              </a:tabLst>
            </a:pPr>
            <a:r>
              <a:rPr sz="1800" spc="-5" dirty="0">
                <a:latin typeface="Ebrima"/>
                <a:cs typeface="Ebrima"/>
              </a:rPr>
              <a:t>There may </a:t>
            </a:r>
            <a:r>
              <a:rPr sz="1800" dirty="0">
                <a:latin typeface="Ebrima"/>
                <a:cs typeface="Ebrima"/>
              </a:rPr>
              <a:t>be </a:t>
            </a:r>
            <a:r>
              <a:rPr sz="1800" spc="-5" dirty="0">
                <a:latin typeface="Ebrima"/>
                <a:cs typeface="Ebrima"/>
              </a:rPr>
              <a:t>multiple  plays in </a:t>
            </a:r>
            <a:r>
              <a:rPr sz="1800" dirty="0">
                <a:latin typeface="Ebrima"/>
                <a:cs typeface="Ebrima"/>
              </a:rPr>
              <a:t>a </a:t>
            </a:r>
            <a:r>
              <a:rPr sz="1800" spc="-5" dirty="0">
                <a:latin typeface="Ebrima"/>
                <a:cs typeface="Ebrima"/>
              </a:rPr>
              <a:t>single</a:t>
            </a:r>
            <a:r>
              <a:rPr sz="1800" spc="-75" dirty="0">
                <a:latin typeface="Ebrima"/>
                <a:cs typeface="Ebrima"/>
              </a:rPr>
              <a:t> </a:t>
            </a:r>
            <a:r>
              <a:rPr sz="1800" spc="-5" dirty="0">
                <a:latin typeface="Ebrima"/>
                <a:cs typeface="Ebrima"/>
              </a:rPr>
              <a:t>playbook</a:t>
            </a:r>
            <a:endParaRPr sz="1800">
              <a:latin typeface="Ebrima"/>
              <a:cs typeface="Ebri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60035" y="718184"/>
            <a:ext cx="3762375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32045" y="915542"/>
            <a:ext cx="1080135" cy="144145"/>
          </a:xfrm>
          <a:custGeom>
            <a:avLst/>
            <a:gdLst/>
            <a:ahLst/>
            <a:cxnLst/>
            <a:rect l="l" t="t" r="r" b="b"/>
            <a:pathLst>
              <a:path w="1080135" h="144144">
                <a:moveTo>
                  <a:pt x="0" y="144017"/>
                </a:moveTo>
                <a:lnTo>
                  <a:pt x="1080122" y="144017"/>
                </a:lnTo>
                <a:lnTo>
                  <a:pt x="1080122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21964" y="952500"/>
            <a:ext cx="1380743" cy="25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3873" y="987552"/>
            <a:ext cx="1296670" cy="144145"/>
          </a:xfrm>
          <a:custGeom>
            <a:avLst/>
            <a:gdLst/>
            <a:ahLst/>
            <a:cxnLst/>
            <a:rect l="l" t="t" r="r" b="b"/>
            <a:pathLst>
              <a:path w="1296670" h="144144">
                <a:moveTo>
                  <a:pt x="0" y="144018"/>
                </a:moveTo>
                <a:lnTo>
                  <a:pt x="648080" y="144018"/>
                </a:lnTo>
                <a:lnTo>
                  <a:pt x="648080" y="0"/>
                </a:lnTo>
                <a:lnTo>
                  <a:pt x="1296162" y="0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4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3435985" cy="417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Ansible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Playbook Structure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Become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641985" marR="271145" indent="-457200">
              <a:lnSpc>
                <a:spcPct val="150000"/>
              </a:lnSpc>
              <a:buClr>
                <a:srgbClr val="095A82"/>
              </a:buClr>
              <a:buFont typeface="Arial"/>
              <a:buChar char="•"/>
              <a:tabLst>
                <a:tab pos="641985" algn="l"/>
                <a:tab pos="642620" algn="l"/>
              </a:tabLst>
            </a:pP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Become here is used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to 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become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a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different user 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than the one </a:t>
            </a:r>
            <a:r>
              <a:rPr sz="1800" spc="-10" dirty="0">
                <a:solidFill>
                  <a:srgbClr val="5F5F5F"/>
                </a:solidFill>
                <a:latin typeface="Ebrima"/>
                <a:cs typeface="Ebrima"/>
              </a:rPr>
              <a:t>logged</a:t>
            </a:r>
            <a:r>
              <a:rPr sz="1800" spc="-114" dirty="0">
                <a:solidFill>
                  <a:srgbClr val="5F5F5F"/>
                </a:solidFill>
                <a:latin typeface="Ebrima"/>
                <a:cs typeface="Ebrima"/>
              </a:rPr>
              <a:t>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into 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the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remote</a:t>
            </a:r>
            <a:r>
              <a:rPr sz="1800" spc="-50" dirty="0">
                <a:solidFill>
                  <a:srgbClr val="5F5F5F"/>
                </a:solidFill>
                <a:latin typeface="Ebrima"/>
                <a:cs typeface="Ebrima"/>
              </a:rPr>
              <a:t>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machine</a:t>
            </a:r>
            <a:endParaRPr sz="1800">
              <a:latin typeface="Ebrima"/>
              <a:cs typeface="Ebrima"/>
            </a:endParaRPr>
          </a:p>
          <a:p>
            <a:pPr marL="641985" marR="520700" indent="-457200">
              <a:lnSpc>
                <a:spcPct val="150000"/>
              </a:lnSpc>
              <a:spcBef>
                <a:spcPts val="1395"/>
              </a:spcBef>
              <a:buClr>
                <a:srgbClr val="095A82"/>
              </a:buClr>
              <a:buFont typeface="Arial"/>
              <a:buChar char="•"/>
              <a:tabLst>
                <a:tab pos="641985" algn="l"/>
                <a:tab pos="642620" algn="l"/>
              </a:tabLst>
            </a:pP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This is </a:t>
            </a:r>
            <a:r>
              <a:rPr sz="1800" spc="-10" dirty="0">
                <a:solidFill>
                  <a:srgbClr val="5F5F5F"/>
                </a:solidFill>
                <a:latin typeface="Ebrima"/>
                <a:cs typeface="Ebrima"/>
              </a:rPr>
              <a:t>mainly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done</a:t>
            </a:r>
            <a:r>
              <a:rPr sz="1800" spc="-85" dirty="0">
                <a:solidFill>
                  <a:srgbClr val="5F5F5F"/>
                </a:solidFill>
                <a:latin typeface="Ebrima"/>
                <a:cs typeface="Ebrima"/>
              </a:rPr>
              <a:t>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for 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Privilege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Escalation</a:t>
            </a:r>
            <a:endParaRPr sz="1800">
              <a:latin typeface="Ebrima"/>
              <a:cs typeface="Ebrima"/>
            </a:endParaRPr>
          </a:p>
          <a:p>
            <a:pPr marL="641985" marR="448309" indent="-457200">
              <a:lnSpc>
                <a:spcPct val="150000"/>
              </a:lnSpc>
              <a:spcBef>
                <a:spcPts val="1405"/>
              </a:spcBef>
              <a:buClr>
                <a:srgbClr val="095A82"/>
              </a:buClr>
              <a:buFont typeface="Arial"/>
              <a:buChar char="•"/>
              <a:tabLst>
                <a:tab pos="641985" algn="l"/>
                <a:tab pos="642620" algn="l"/>
              </a:tabLst>
            </a:pP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For example gaining</a:t>
            </a:r>
            <a:r>
              <a:rPr sz="1800" spc="-95" dirty="0">
                <a:solidFill>
                  <a:srgbClr val="5F5F5F"/>
                </a:solidFill>
                <a:latin typeface="Ebrima"/>
                <a:cs typeface="Ebrima"/>
              </a:rPr>
              <a:t>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su 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access</a:t>
            </a:r>
            <a:endParaRPr sz="1800">
              <a:latin typeface="Ebrima"/>
              <a:cs typeface="Ebri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60035" y="718184"/>
            <a:ext cx="3762375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48811" y="1095755"/>
            <a:ext cx="1597152" cy="25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91865" y="1131569"/>
            <a:ext cx="1512570" cy="144145"/>
          </a:xfrm>
          <a:custGeom>
            <a:avLst/>
            <a:gdLst/>
            <a:ahLst/>
            <a:cxnLst/>
            <a:rect l="l" t="t" r="r" b="b"/>
            <a:pathLst>
              <a:path w="1512570" h="144144">
                <a:moveTo>
                  <a:pt x="0" y="144017"/>
                </a:moveTo>
                <a:lnTo>
                  <a:pt x="756158" y="144017"/>
                </a:lnTo>
                <a:lnTo>
                  <a:pt x="756158" y="0"/>
                </a:lnTo>
                <a:lnTo>
                  <a:pt x="1512189" y="0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4053" y="1059561"/>
            <a:ext cx="1080135" cy="144145"/>
          </a:xfrm>
          <a:custGeom>
            <a:avLst/>
            <a:gdLst/>
            <a:ahLst/>
            <a:cxnLst/>
            <a:rect l="l" t="t" r="r" b="b"/>
            <a:pathLst>
              <a:path w="1080135" h="144144">
                <a:moveTo>
                  <a:pt x="0" y="144017"/>
                </a:moveTo>
                <a:lnTo>
                  <a:pt x="1080122" y="144017"/>
                </a:lnTo>
                <a:lnTo>
                  <a:pt x="1080122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4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3348990" cy="316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Ansible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Playbook Structure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Vars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641985" marR="276225" indent="-457200">
              <a:lnSpc>
                <a:spcPct val="150000"/>
              </a:lnSpc>
              <a:buClr>
                <a:srgbClr val="095A82"/>
              </a:buClr>
              <a:buFont typeface="Arial"/>
              <a:buChar char="•"/>
              <a:tabLst>
                <a:tab pos="641985" algn="l"/>
                <a:tab pos="642620" algn="l"/>
              </a:tabLst>
            </a:pP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Variables are defined</a:t>
            </a:r>
            <a:r>
              <a:rPr sz="1800" spc="-75" dirty="0">
                <a:solidFill>
                  <a:srgbClr val="5F5F5F"/>
                </a:solidFill>
                <a:latin typeface="Ebrima"/>
                <a:cs typeface="Ebrima"/>
              </a:rPr>
              <a:t>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by 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using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the vars</a:t>
            </a:r>
            <a:r>
              <a:rPr sz="1800" spc="-105" dirty="0">
                <a:solidFill>
                  <a:srgbClr val="5F5F5F"/>
                </a:solidFill>
                <a:latin typeface="Ebrima"/>
                <a:cs typeface="Ebrima"/>
              </a:rPr>
              <a:t>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keyword</a:t>
            </a:r>
            <a:endParaRPr sz="1800">
              <a:latin typeface="Ebrima"/>
              <a:cs typeface="Ebrima"/>
            </a:endParaRPr>
          </a:p>
          <a:p>
            <a:pPr marL="641985" marR="5080" indent="-457200">
              <a:lnSpc>
                <a:spcPct val="150000"/>
              </a:lnSpc>
              <a:spcBef>
                <a:spcPts val="1395"/>
              </a:spcBef>
              <a:buClr>
                <a:srgbClr val="095A82"/>
              </a:buClr>
              <a:buFont typeface="Arial"/>
              <a:buChar char="•"/>
              <a:tabLst>
                <a:tab pos="641985" algn="l"/>
                <a:tab pos="642620" algn="l"/>
              </a:tabLst>
            </a:pP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Playbooks are executed  line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by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line hence</a:t>
            </a:r>
            <a:r>
              <a:rPr sz="1800" spc="-85" dirty="0">
                <a:solidFill>
                  <a:srgbClr val="5F5F5F"/>
                </a:solidFill>
                <a:latin typeface="Ebrima"/>
                <a:cs typeface="Ebrima"/>
              </a:rPr>
              <a:t>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variables  need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to be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defined before  their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use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in</a:t>
            </a:r>
            <a:r>
              <a:rPr sz="1800" spc="-45" dirty="0">
                <a:solidFill>
                  <a:srgbClr val="5F5F5F"/>
                </a:solidFill>
                <a:latin typeface="Ebrima"/>
                <a:cs typeface="Ebrima"/>
              </a:rPr>
              <a:t>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playbooks</a:t>
            </a:r>
            <a:endParaRPr sz="1800">
              <a:latin typeface="Ebrima"/>
              <a:cs typeface="Ebri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60035" y="718184"/>
            <a:ext cx="3762375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05200" y="952500"/>
            <a:ext cx="1469136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47236" y="987552"/>
            <a:ext cx="1384935" cy="288290"/>
          </a:xfrm>
          <a:custGeom>
            <a:avLst/>
            <a:gdLst/>
            <a:ahLst/>
            <a:cxnLst/>
            <a:rect l="l" t="t" r="r" b="b"/>
            <a:pathLst>
              <a:path w="1384935" h="288290">
                <a:moveTo>
                  <a:pt x="0" y="0"/>
                </a:moveTo>
                <a:lnTo>
                  <a:pt x="692403" y="0"/>
                </a:lnTo>
                <a:lnTo>
                  <a:pt x="692403" y="288036"/>
                </a:lnTo>
                <a:lnTo>
                  <a:pt x="1384808" y="288036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4053" y="1203578"/>
            <a:ext cx="1080135" cy="144145"/>
          </a:xfrm>
          <a:custGeom>
            <a:avLst/>
            <a:gdLst/>
            <a:ahLst/>
            <a:cxnLst/>
            <a:rect l="l" t="t" r="r" b="b"/>
            <a:pathLst>
              <a:path w="1080135" h="144144">
                <a:moveTo>
                  <a:pt x="0" y="144017"/>
                </a:moveTo>
                <a:lnTo>
                  <a:pt x="1080122" y="144017"/>
                </a:lnTo>
                <a:lnTo>
                  <a:pt x="1080122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4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3293110" cy="417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Ansible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Playbook Structure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Tasks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641985" marR="5080" indent="-457200">
              <a:lnSpc>
                <a:spcPct val="150000"/>
              </a:lnSpc>
              <a:buClr>
                <a:srgbClr val="095A82"/>
              </a:buClr>
              <a:buFont typeface="Arial"/>
              <a:buChar char="•"/>
              <a:tabLst>
                <a:tab pos="641985" algn="l"/>
                <a:tab pos="642620" algn="l"/>
              </a:tabLst>
            </a:pP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All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the tasks that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are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to</a:t>
            </a:r>
            <a:r>
              <a:rPr sz="1800" spc="-130" dirty="0">
                <a:solidFill>
                  <a:srgbClr val="5F5F5F"/>
                </a:solidFill>
                <a:latin typeface="Ebrima"/>
                <a:cs typeface="Ebrima"/>
              </a:rPr>
              <a:t>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be 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executed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on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remote  systems are defined in  under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the tasks</a:t>
            </a:r>
            <a:r>
              <a:rPr sz="1800" spc="-70" dirty="0">
                <a:solidFill>
                  <a:srgbClr val="5F5F5F"/>
                </a:solidFill>
                <a:latin typeface="Ebrima"/>
                <a:cs typeface="Ebrima"/>
              </a:rPr>
              <a:t>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section</a:t>
            </a:r>
            <a:endParaRPr sz="1800">
              <a:latin typeface="Ebrima"/>
              <a:cs typeface="Ebrima"/>
            </a:endParaRPr>
          </a:p>
          <a:p>
            <a:pPr marL="641985" marR="193040" indent="-457200">
              <a:lnSpc>
                <a:spcPct val="150000"/>
              </a:lnSpc>
              <a:spcBef>
                <a:spcPts val="1395"/>
              </a:spcBef>
              <a:buClr>
                <a:srgbClr val="095A82"/>
              </a:buClr>
              <a:buFont typeface="Arial"/>
              <a:buChar char="•"/>
              <a:tabLst>
                <a:tab pos="641985" algn="l"/>
                <a:tab pos="642620" algn="l"/>
              </a:tabLst>
            </a:pP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A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single play can</a:t>
            </a:r>
            <a:r>
              <a:rPr sz="1800" spc="-90" dirty="0">
                <a:solidFill>
                  <a:srgbClr val="5F5F5F"/>
                </a:solidFill>
                <a:latin typeface="Ebrima"/>
                <a:cs typeface="Ebrima"/>
              </a:rPr>
              <a:t>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consist 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multiple</a:t>
            </a:r>
            <a:r>
              <a:rPr sz="1800" spc="-10" dirty="0">
                <a:solidFill>
                  <a:srgbClr val="5F5F5F"/>
                </a:solidFill>
                <a:latin typeface="Ebrima"/>
                <a:cs typeface="Ebrima"/>
              </a:rPr>
              <a:t>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tasks</a:t>
            </a:r>
            <a:endParaRPr sz="1800">
              <a:latin typeface="Ebrima"/>
              <a:cs typeface="Ebrima"/>
            </a:endParaRPr>
          </a:p>
          <a:p>
            <a:pPr marL="641985" marR="506095" indent="-457200">
              <a:lnSpc>
                <a:spcPct val="150000"/>
              </a:lnSpc>
              <a:spcBef>
                <a:spcPts val="1405"/>
              </a:spcBef>
              <a:buClr>
                <a:srgbClr val="095A82"/>
              </a:buClr>
              <a:buFont typeface="Arial"/>
              <a:buChar char="•"/>
              <a:tabLst>
                <a:tab pos="641985" algn="l"/>
                <a:tab pos="642620" algn="l"/>
              </a:tabLst>
            </a:pP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Tasks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are executed</a:t>
            </a:r>
            <a:r>
              <a:rPr sz="1800" spc="-110" dirty="0">
                <a:solidFill>
                  <a:srgbClr val="5F5F5F"/>
                </a:solidFill>
                <a:latin typeface="Ebrima"/>
                <a:cs typeface="Ebrima"/>
              </a:rPr>
              <a:t>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in  order</a:t>
            </a:r>
            <a:endParaRPr sz="1800">
              <a:latin typeface="Ebrima"/>
              <a:cs typeface="Ebri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60035" y="718184"/>
            <a:ext cx="3762375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05200" y="952500"/>
            <a:ext cx="1540764" cy="758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47236" y="987552"/>
            <a:ext cx="1457325" cy="648335"/>
          </a:xfrm>
          <a:custGeom>
            <a:avLst/>
            <a:gdLst/>
            <a:ahLst/>
            <a:cxnLst/>
            <a:rect l="l" t="t" r="r" b="b"/>
            <a:pathLst>
              <a:path w="1457325" h="648335">
                <a:moveTo>
                  <a:pt x="0" y="0"/>
                </a:moveTo>
                <a:lnTo>
                  <a:pt x="728345" y="0"/>
                </a:lnTo>
                <a:lnTo>
                  <a:pt x="728345" y="648081"/>
                </a:lnTo>
                <a:lnTo>
                  <a:pt x="1456816" y="648081"/>
                </a:lnTo>
              </a:path>
            </a:pathLst>
          </a:custGeom>
          <a:ln w="253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4053" y="1491614"/>
            <a:ext cx="1080135" cy="216535"/>
          </a:xfrm>
          <a:custGeom>
            <a:avLst/>
            <a:gdLst/>
            <a:ahLst/>
            <a:cxnLst/>
            <a:rect l="l" t="t" r="r" b="b"/>
            <a:pathLst>
              <a:path w="1080135" h="216535">
                <a:moveTo>
                  <a:pt x="0" y="216026"/>
                </a:moveTo>
                <a:lnTo>
                  <a:pt x="1080122" y="216026"/>
                </a:lnTo>
                <a:lnTo>
                  <a:pt x="1080122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4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54114" y="4797044"/>
            <a:ext cx="17710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  <a:hlinkClick r:id="rId2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401" y="213486"/>
            <a:ext cx="3508375" cy="358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Ansible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Playbook Structure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Handlers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641985" marR="380365" indent="-457200">
              <a:lnSpc>
                <a:spcPct val="150000"/>
              </a:lnSpc>
              <a:buClr>
                <a:srgbClr val="095A82"/>
              </a:buClr>
              <a:buFont typeface="Arial"/>
              <a:buChar char="•"/>
              <a:tabLst>
                <a:tab pos="641985" algn="l"/>
                <a:tab pos="642620" algn="l"/>
              </a:tabLst>
            </a:pP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Tasks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may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contain</a:t>
            </a:r>
            <a:r>
              <a:rPr sz="1800" spc="-135" dirty="0">
                <a:solidFill>
                  <a:srgbClr val="5F5F5F"/>
                </a:solidFill>
                <a:latin typeface="Ebrima"/>
                <a:cs typeface="Ebrima"/>
              </a:rPr>
              <a:t>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notify 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actions which are  triggered at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the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end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of a 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block</a:t>
            </a:r>
            <a:endParaRPr sz="1800">
              <a:latin typeface="Ebrima"/>
              <a:cs typeface="Ebrima"/>
            </a:endParaRPr>
          </a:p>
          <a:p>
            <a:pPr marL="641985" marR="311150" indent="-457200">
              <a:lnSpc>
                <a:spcPct val="150000"/>
              </a:lnSpc>
              <a:spcBef>
                <a:spcPts val="1395"/>
              </a:spcBef>
              <a:buClr>
                <a:srgbClr val="095A82"/>
              </a:buClr>
              <a:buFont typeface="Arial"/>
              <a:buChar char="•"/>
              <a:tabLst>
                <a:tab pos="641985" algn="l"/>
                <a:tab pos="642620" algn="l"/>
              </a:tabLst>
            </a:pP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Notify triggers are call 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upon tasks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in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the</a:t>
            </a:r>
            <a:r>
              <a:rPr sz="1800" spc="-135" dirty="0">
                <a:solidFill>
                  <a:srgbClr val="5F5F5F"/>
                </a:solidFill>
                <a:latin typeface="Ebrima"/>
                <a:cs typeface="Ebrima"/>
              </a:rPr>
              <a:t>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handler  section</a:t>
            </a:r>
            <a:endParaRPr sz="1800">
              <a:latin typeface="Ebrima"/>
              <a:cs typeface="Ebri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613" y="3947444"/>
            <a:ext cx="3155950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100"/>
              </a:lnSpc>
              <a:spcBef>
                <a:spcPts val="100"/>
              </a:spcBef>
              <a:buClr>
                <a:srgbClr val="095A82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Handlers are tasks which  are executed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only once</a:t>
            </a:r>
            <a:r>
              <a:rPr sz="1800" spc="-110" dirty="0">
                <a:solidFill>
                  <a:srgbClr val="5F5F5F"/>
                </a:solidFill>
                <a:latin typeface="Ebrima"/>
                <a:cs typeface="Ebrima"/>
              </a:rPr>
              <a:t> </a:t>
            </a:r>
            <a:r>
              <a:rPr sz="1800" dirty="0">
                <a:solidFill>
                  <a:srgbClr val="5F5F5F"/>
                </a:solidFill>
                <a:latin typeface="Ebrima"/>
                <a:cs typeface="Ebrima"/>
              </a:rPr>
              <a:t>for  </a:t>
            </a:r>
            <a:r>
              <a:rPr sz="1800" spc="-5" dirty="0">
                <a:solidFill>
                  <a:srgbClr val="5F5F5F"/>
                </a:solidFill>
                <a:latin typeface="Ebrima"/>
                <a:cs typeface="Ebrima"/>
              </a:rPr>
              <a:t>every play</a:t>
            </a:r>
            <a:endParaRPr sz="1800">
              <a:latin typeface="Ebrima"/>
              <a:cs typeface="Ebri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60035" y="734542"/>
            <a:ext cx="3762375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5200" y="952500"/>
            <a:ext cx="1613915" cy="1604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7236" y="987552"/>
            <a:ext cx="1529080" cy="1494155"/>
          </a:xfrm>
          <a:custGeom>
            <a:avLst/>
            <a:gdLst/>
            <a:ahLst/>
            <a:cxnLst/>
            <a:rect l="l" t="t" r="r" b="b"/>
            <a:pathLst>
              <a:path w="1529079" h="1494155">
                <a:moveTo>
                  <a:pt x="0" y="0"/>
                </a:moveTo>
                <a:lnTo>
                  <a:pt x="764413" y="0"/>
                </a:lnTo>
                <a:lnTo>
                  <a:pt x="764413" y="1494155"/>
                </a:lnTo>
                <a:lnTo>
                  <a:pt x="1528826" y="1494155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76063" y="2283714"/>
            <a:ext cx="1152525" cy="360045"/>
          </a:xfrm>
          <a:custGeom>
            <a:avLst/>
            <a:gdLst/>
            <a:ahLst/>
            <a:cxnLst/>
            <a:rect l="l" t="t" r="r" b="b"/>
            <a:pathLst>
              <a:path w="1152525" h="360044">
                <a:moveTo>
                  <a:pt x="0" y="360044"/>
                </a:moveTo>
                <a:lnTo>
                  <a:pt x="1152131" y="360044"/>
                </a:lnTo>
                <a:lnTo>
                  <a:pt x="1152131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2045" y="3975912"/>
            <a:ext cx="1152525" cy="217170"/>
          </a:xfrm>
          <a:custGeom>
            <a:avLst/>
            <a:gdLst/>
            <a:ahLst/>
            <a:cxnLst/>
            <a:rect l="l" t="t" r="r" b="b"/>
            <a:pathLst>
              <a:path w="1152525" h="217170">
                <a:moveTo>
                  <a:pt x="0" y="217017"/>
                </a:moveTo>
                <a:lnTo>
                  <a:pt x="1152131" y="217017"/>
                </a:lnTo>
                <a:lnTo>
                  <a:pt x="1152131" y="0"/>
                </a:lnTo>
                <a:lnTo>
                  <a:pt x="0" y="0"/>
                </a:lnTo>
                <a:lnTo>
                  <a:pt x="0" y="217017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56532" y="2459735"/>
            <a:ext cx="731520" cy="17038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11650" y="2481707"/>
            <a:ext cx="620395" cy="1607185"/>
          </a:xfrm>
          <a:custGeom>
            <a:avLst/>
            <a:gdLst/>
            <a:ahLst/>
            <a:cxnLst/>
            <a:rect l="l" t="t" r="r" b="b"/>
            <a:pathLst>
              <a:path w="620395" h="1607185">
                <a:moveTo>
                  <a:pt x="0" y="0"/>
                </a:moveTo>
                <a:lnTo>
                  <a:pt x="0" y="1606905"/>
                </a:lnTo>
                <a:lnTo>
                  <a:pt x="620395" y="1606905"/>
                </a:lnTo>
                <a:lnTo>
                  <a:pt x="620395" y="1602714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4697730" cy="868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Exercise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Write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Playbook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527685" indent="-34290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000" spc="-20" dirty="0">
                <a:latin typeface="Calibri"/>
                <a:cs typeface="Calibri"/>
              </a:rPr>
              <a:t>Write </a:t>
            </a:r>
            <a:r>
              <a:rPr sz="2000" spc="-5" dirty="0">
                <a:latin typeface="Calibri"/>
                <a:cs typeface="Calibri"/>
              </a:rPr>
              <a:t>Ansible Playbook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install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Apache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2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4504055" cy="868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Exercise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Write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Playbook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527685" indent="-34290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000" spc="-20" dirty="0">
                <a:latin typeface="Calibri"/>
                <a:cs typeface="Calibri"/>
              </a:rPr>
              <a:t>Write </a:t>
            </a:r>
            <a:r>
              <a:rPr sz="2000" spc="-5" dirty="0">
                <a:latin typeface="Calibri"/>
                <a:cs typeface="Calibri"/>
              </a:rPr>
              <a:t>Ansible Playbook using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2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" y="213486"/>
            <a:ext cx="1252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FFFFFF"/>
                </a:solidFill>
                <a:latin typeface="Calibri"/>
                <a:cs typeface="Calibri"/>
              </a:rPr>
              <a:t>Ansible</a:t>
            </a:r>
            <a:r>
              <a:rPr sz="1800" b="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0" spc="-15" dirty="0">
                <a:solidFill>
                  <a:srgbClr val="FFFFFF"/>
                </a:solidFill>
                <a:latin typeface="Calibri"/>
                <a:cs typeface="Calibri"/>
              </a:rPr>
              <a:t>Roles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2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771" y="741146"/>
            <a:ext cx="8181975" cy="1855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50100"/>
              </a:lnSpc>
              <a:spcBef>
                <a:spcPts val="95"/>
              </a:spcBef>
            </a:pPr>
            <a:r>
              <a:rPr sz="2000" dirty="0">
                <a:latin typeface="Ebrima"/>
                <a:cs typeface="Ebrima"/>
              </a:rPr>
              <a:t>Overtime working with </a:t>
            </a:r>
            <a:r>
              <a:rPr sz="2000" spc="-5" dirty="0">
                <a:latin typeface="Ebrima"/>
                <a:cs typeface="Ebrima"/>
              </a:rPr>
              <a:t>ansible </a:t>
            </a:r>
            <a:r>
              <a:rPr sz="2000" dirty="0">
                <a:latin typeface="Ebrima"/>
                <a:cs typeface="Ebrima"/>
              </a:rPr>
              <a:t>a user </a:t>
            </a:r>
            <a:r>
              <a:rPr sz="2000" spc="-5" dirty="0">
                <a:latin typeface="Ebrima"/>
                <a:cs typeface="Ebrima"/>
              </a:rPr>
              <a:t>may </a:t>
            </a:r>
            <a:r>
              <a:rPr sz="2000" dirty="0">
                <a:latin typeface="Ebrima"/>
                <a:cs typeface="Ebrima"/>
              </a:rPr>
              <a:t>create hundreds of playbooks,  </a:t>
            </a:r>
            <a:r>
              <a:rPr sz="2000" spc="-5" dirty="0">
                <a:latin typeface="Ebrima"/>
                <a:cs typeface="Ebrima"/>
              </a:rPr>
              <a:t>variables, </a:t>
            </a:r>
            <a:r>
              <a:rPr sz="2000" dirty="0">
                <a:latin typeface="Ebrima"/>
                <a:cs typeface="Ebrima"/>
              </a:rPr>
              <a:t>templates, defaults etc. </a:t>
            </a:r>
            <a:r>
              <a:rPr sz="2000" spc="-5" dirty="0">
                <a:latin typeface="Ebrima"/>
                <a:cs typeface="Ebrima"/>
              </a:rPr>
              <a:t>Roles </a:t>
            </a:r>
            <a:r>
              <a:rPr sz="2000" dirty="0">
                <a:latin typeface="Ebrima"/>
                <a:cs typeface="Ebrima"/>
              </a:rPr>
              <a:t>allow users to group this </a:t>
            </a:r>
            <a:r>
              <a:rPr sz="2000" spc="-5" dirty="0">
                <a:latin typeface="Ebrima"/>
                <a:cs typeface="Ebrima"/>
              </a:rPr>
              <a:t>logic  into </a:t>
            </a:r>
            <a:r>
              <a:rPr sz="2000" dirty="0">
                <a:latin typeface="Ebrima"/>
                <a:cs typeface="Ebrima"/>
              </a:rPr>
              <a:t>an organized manner </a:t>
            </a:r>
            <a:r>
              <a:rPr sz="2000" spc="-5" dirty="0">
                <a:latin typeface="Ebrima"/>
                <a:cs typeface="Ebrima"/>
              </a:rPr>
              <a:t>making reusability </a:t>
            </a:r>
            <a:r>
              <a:rPr sz="2000" dirty="0">
                <a:latin typeface="Ebrima"/>
                <a:cs typeface="Ebrima"/>
              </a:rPr>
              <a:t>and sharing of </a:t>
            </a:r>
            <a:r>
              <a:rPr sz="2000" spc="-5" dirty="0">
                <a:latin typeface="Ebrima"/>
                <a:cs typeface="Ebrima"/>
              </a:rPr>
              <a:t>ansible  </a:t>
            </a:r>
            <a:r>
              <a:rPr sz="2000" dirty="0">
                <a:latin typeface="Ebrima"/>
                <a:cs typeface="Ebrima"/>
              </a:rPr>
              <a:t>structure</a:t>
            </a:r>
            <a:r>
              <a:rPr sz="2000" spc="-15" dirty="0">
                <a:latin typeface="Ebrima"/>
                <a:cs typeface="Ebrima"/>
              </a:rPr>
              <a:t> </a:t>
            </a:r>
            <a:r>
              <a:rPr sz="2000" spc="-5" dirty="0">
                <a:latin typeface="Ebrima"/>
                <a:cs typeface="Ebrima"/>
              </a:rPr>
              <a:t>easier</a:t>
            </a:r>
            <a:endParaRPr sz="2000"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" y="213486"/>
            <a:ext cx="2153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FFFFFF"/>
                </a:solidFill>
                <a:latin typeface="Calibri"/>
                <a:cs typeface="Calibri"/>
              </a:rPr>
              <a:t>Ansible </a:t>
            </a:r>
            <a:r>
              <a:rPr sz="1800" b="0" dirty="0">
                <a:solidFill>
                  <a:srgbClr val="FFFFFF"/>
                </a:solidFill>
                <a:latin typeface="Calibri"/>
                <a:cs typeface="Calibri"/>
              </a:rPr>
              <a:t>Push</a:t>
            </a:r>
            <a:r>
              <a:rPr sz="1800" b="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2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573" y="691260"/>
            <a:ext cx="844804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" marR="269875" algn="ctr">
              <a:lnSpc>
                <a:spcPct val="150100"/>
              </a:lnSpc>
              <a:spcBef>
                <a:spcPts val="100"/>
              </a:spcBef>
            </a:pPr>
            <a:r>
              <a:rPr sz="2400" spc="-5" dirty="0">
                <a:latin typeface="Ebrima"/>
                <a:cs typeface="Ebrima"/>
              </a:rPr>
              <a:t>Ansible clients </a:t>
            </a:r>
            <a:r>
              <a:rPr sz="2400" dirty="0">
                <a:latin typeface="Ebrima"/>
                <a:cs typeface="Ebrima"/>
              </a:rPr>
              <a:t>do not have any agents </a:t>
            </a:r>
            <a:r>
              <a:rPr sz="2400" spc="-5" dirty="0">
                <a:latin typeface="Ebrima"/>
                <a:cs typeface="Ebrima"/>
              </a:rPr>
              <a:t>installed </a:t>
            </a:r>
            <a:r>
              <a:rPr sz="2400" dirty="0">
                <a:latin typeface="Ebrima"/>
                <a:cs typeface="Ebrima"/>
              </a:rPr>
              <a:t>on them,  therefore there </a:t>
            </a:r>
            <a:r>
              <a:rPr sz="2400" spc="-5" dirty="0">
                <a:latin typeface="Ebrima"/>
                <a:cs typeface="Ebrima"/>
              </a:rPr>
              <a:t>is </a:t>
            </a:r>
            <a:r>
              <a:rPr sz="2400" dirty="0">
                <a:latin typeface="Ebrima"/>
                <a:cs typeface="Ebrima"/>
              </a:rPr>
              <a:t>no </a:t>
            </a:r>
            <a:r>
              <a:rPr sz="2400" spc="-5" dirty="0">
                <a:latin typeface="Ebrima"/>
                <a:cs typeface="Ebrima"/>
              </a:rPr>
              <a:t>concept </a:t>
            </a:r>
            <a:r>
              <a:rPr sz="2400" dirty="0">
                <a:latin typeface="Ebrima"/>
                <a:cs typeface="Ebrima"/>
              </a:rPr>
              <a:t>of </a:t>
            </a:r>
            <a:r>
              <a:rPr sz="2400" spc="-5" dirty="0">
                <a:latin typeface="Ebrima"/>
                <a:cs typeface="Ebrima"/>
              </a:rPr>
              <a:t>polling </a:t>
            </a:r>
            <a:r>
              <a:rPr sz="2400" dirty="0">
                <a:latin typeface="Ebrima"/>
                <a:cs typeface="Ebrima"/>
              </a:rPr>
              <a:t>with central</a:t>
            </a:r>
            <a:r>
              <a:rPr sz="2400" spc="60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server.</a:t>
            </a:r>
            <a:endParaRPr sz="2400">
              <a:latin typeface="Ebrima"/>
              <a:cs typeface="Ebrima"/>
            </a:endParaRPr>
          </a:p>
          <a:p>
            <a:pPr marL="12700" marR="5080" algn="ctr">
              <a:lnSpc>
                <a:spcPts val="4320"/>
              </a:lnSpc>
              <a:spcBef>
                <a:spcPts val="384"/>
              </a:spcBef>
            </a:pPr>
            <a:r>
              <a:rPr sz="2400" spc="-5" dirty="0">
                <a:latin typeface="Ebrima"/>
                <a:cs typeface="Ebrima"/>
              </a:rPr>
              <a:t>Ansible </a:t>
            </a:r>
            <a:r>
              <a:rPr sz="2400" dirty="0">
                <a:latin typeface="Ebrima"/>
                <a:cs typeface="Ebrima"/>
              </a:rPr>
              <a:t>uses the </a:t>
            </a:r>
            <a:r>
              <a:rPr sz="2400" b="1" spc="-5" dirty="0">
                <a:latin typeface="Ebrima"/>
                <a:cs typeface="Ebrima"/>
              </a:rPr>
              <a:t>Push </a:t>
            </a:r>
            <a:r>
              <a:rPr sz="2400" dirty="0">
                <a:latin typeface="Ebrima"/>
                <a:cs typeface="Ebrima"/>
              </a:rPr>
              <a:t>approach </a:t>
            </a:r>
            <a:r>
              <a:rPr sz="2400" spc="-5" dirty="0">
                <a:latin typeface="Ebrima"/>
                <a:cs typeface="Ebrima"/>
              </a:rPr>
              <a:t>instead. </a:t>
            </a:r>
            <a:r>
              <a:rPr sz="2400" spc="-10" dirty="0">
                <a:latin typeface="Ebrima"/>
                <a:cs typeface="Ebrima"/>
              </a:rPr>
              <a:t>Still, </a:t>
            </a:r>
            <a:r>
              <a:rPr sz="2400" dirty="0">
                <a:latin typeface="Ebrima"/>
                <a:cs typeface="Ebrima"/>
              </a:rPr>
              <a:t>ansible </a:t>
            </a:r>
            <a:r>
              <a:rPr sz="2400" spc="-5" dirty="0">
                <a:latin typeface="Ebrima"/>
                <a:cs typeface="Ebrima"/>
              </a:rPr>
              <a:t>is </a:t>
            </a:r>
            <a:r>
              <a:rPr sz="2400" dirty="0">
                <a:latin typeface="Ebrima"/>
                <a:cs typeface="Ebrima"/>
              </a:rPr>
              <a:t>flexible  enough to </a:t>
            </a:r>
            <a:r>
              <a:rPr sz="2400" spc="-5" dirty="0">
                <a:latin typeface="Ebrima"/>
                <a:cs typeface="Ebrima"/>
              </a:rPr>
              <a:t>let </a:t>
            </a:r>
            <a:r>
              <a:rPr sz="2400" dirty="0">
                <a:latin typeface="Ebrima"/>
                <a:cs typeface="Ebrima"/>
              </a:rPr>
              <a:t>the user </a:t>
            </a:r>
            <a:r>
              <a:rPr sz="2400" spc="-10" dirty="0">
                <a:latin typeface="Ebrima"/>
                <a:cs typeface="Ebrima"/>
              </a:rPr>
              <a:t>implement </a:t>
            </a:r>
            <a:r>
              <a:rPr sz="2400" spc="-5" dirty="0">
                <a:latin typeface="Ebrima"/>
                <a:cs typeface="Ebrima"/>
              </a:rPr>
              <a:t>Pull </a:t>
            </a:r>
            <a:r>
              <a:rPr sz="2400" dirty="0">
                <a:latin typeface="Ebrima"/>
                <a:cs typeface="Ebrima"/>
              </a:rPr>
              <a:t>architecture as</a:t>
            </a:r>
            <a:r>
              <a:rPr sz="2400" spc="60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well.</a:t>
            </a:r>
            <a:endParaRPr sz="2400"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" y="213486"/>
            <a:ext cx="1252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FFFFFF"/>
                </a:solidFill>
                <a:latin typeface="Calibri"/>
                <a:cs typeface="Calibri"/>
              </a:rPr>
              <a:t>Ansible</a:t>
            </a:r>
            <a:r>
              <a:rPr sz="1800" b="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0" spc="-15" dirty="0">
                <a:solidFill>
                  <a:srgbClr val="FFFFFF"/>
                </a:solidFill>
                <a:latin typeface="Calibri"/>
                <a:cs typeface="Calibri"/>
              </a:rPr>
              <a:t>Roles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2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741146"/>
            <a:ext cx="7501255" cy="203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39065" indent="-457200">
              <a:lnSpc>
                <a:spcPct val="150100"/>
              </a:lnSpc>
              <a:spcBef>
                <a:spcPts val="95"/>
              </a:spcBef>
              <a:buClr>
                <a:srgbClr val="095A82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Ebrima"/>
                <a:cs typeface="Ebrima"/>
              </a:rPr>
              <a:t>Overtime working with </a:t>
            </a:r>
            <a:r>
              <a:rPr sz="2000" spc="-5" dirty="0">
                <a:latin typeface="Ebrima"/>
                <a:cs typeface="Ebrima"/>
              </a:rPr>
              <a:t>ansible </a:t>
            </a:r>
            <a:r>
              <a:rPr sz="2000" dirty="0">
                <a:latin typeface="Ebrima"/>
                <a:cs typeface="Ebrima"/>
              </a:rPr>
              <a:t>a user </a:t>
            </a:r>
            <a:r>
              <a:rPr sz="2000" spc="-5" dirty="0">
                <a:latin typeface="Ebrima"/>
                <a:cs typeface="Ebrima"/>
              </a:rPr>
              <a:t>may </a:t>
            </a:r>
            <a:r>
              <a:rPr sz="2000" dirty="0">
                <a:latin typeface="Ebrima"/>
                <a:cs typeface="Ebrima"/>
              </a:rPr>
              <a:t>create hundreds of  playbooks, </a:t>
            </a:r>
            <a:r>
              <a:rPr sz="2000" spc="-5" dirty="0">
                <a:latin typeface="Ebrima"/>
                <a:cs typeface="Ebrima"/>
              </a:rPr>
              <a:t>variables, </a:t>
            </a:r>
            <a:r>
              <a:rPr sz="2000" dirty="0">
                <a:latin typeface="Ebrima"/>
                <a:cs typeface="Ebrima"/>
              </a:rPr>
              <a:t>templates, defaults </a:t>
            </a:r>
            <a:r>
              <a:rPr sz="2000" spc="-5" dirty="0">
                <a:latin typeface="Ebrima"/>
                <a:cs typeface="Ebrima"/>
              </a:rPr>
              <a:t>etc.</a:t>
            </a:r>
            <a:endParaRPr sz="2000">
              <a:latin typeface="Ebrima"/>
              <a:cs typeface="Ebrima"/>
            </a:endParaRPr>
          </a:p>
          <a:p>
            <a:pPr marL="469900" marR="5080" indent="-457200">
              <a:lnSpc>
                <a:spcPct val="150100"/>
              </a:lnSpc>
              <a:spcBef>
                <a:spcPts val="1405"/>
              </a:spcBef>
              <a:buClr>
                <a:srgbClr val="095A82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latin typeface="Ebrima"/>
                <a:cs typeface="Ebrima"/>
              </a:rPr>
              <a:t>Roles allow </a:t>
            </a:r>
            <a:r>
              <a:rPr sz="2000" dirty="0">
                <a:latin typeface="Ebrima"/>
                <a:cs typeface="Ebrima"/>
              </a:rPr>
              <a:t>users to group this </a:t>
            </a:r>
            <a:r>
              <a:rPr sz="2000" spc="-5" dirty="0">
                <a:latin typeface="Ebrima"/>
                <a:cs typeface="Ebrima"/>
              </a:rPr>
              <a:t>logic into </a:t>
            </a:r>
            <a:r>
              <a:rPr sz="2000" dirty="0">
                <a:latin typeface="Ebrima"/>
                <a:cs typeface="Ebrima"/>
              </a:rPr>
              <a:t>an organized manner  </a:t>
            </a:r>
            <a:r>
              <a:rPr sz="2000" spc="-5" dirty="0">
                <a:latin typeface="Ebrima"/>
                <a:cs typeface="Ebrima"/>
              </a:rPr>
              <a:t>making reusability </a:t>
            </a:r>
            <a:r>
              <a:rPr sz="2000" dirty="0">
                <a:latin typeface="Ebrima"/>
                <a:cs typeface="Ebrima"/>
              </a:rPr>
              <a:t>and sharing of </a:t>
            </a:r>
            <a:r>
              <a:rPr sz="2000" spc="-5" dirty="0">
                <a:latin typeface="Ebrima"/>
                <a:cs typeface="Ebrima"/>
              </a:rPr>
              <a:t>ansible </a:t>
            </a:r>
            <a:r>
              <a:rPr sz="2000" dirty="0">
                <a:latin typeface="Ebrima"/>
                <a:cs typeface="Ebrima"/>
              </a:rPr>
              <a:t>structure</a:t>
            </a:r>
            <a:r>
              <a:rPr sz="2000" spc="-20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easier.</a:t>
            </a:r>
            <a:endParaRPr sz="2000"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8567420" cy="275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Ansible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Roles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471170" marR="345440" indent="-286385">
              <a:lnSpc>
                <a:spcPct val="100000"/>
              </a:lnSpc>
              <a:buFont typeface="Arial"/>
              <a:buChar char="•"/>
              <a:tabLst>
                <a:tab pos="471170" algn="l"/>
                <a:tab pos="471805" algn="l"/>
              </a:tabLst>
            </a:pPr>
            <a:r>
              <a:rPr sz="2400" spc="-15" dirty="0">
                <a:latin typeface="Calibri"/>
                <a:cs typeface="Calibri"/>
              </a:rPr>
              <a:t>Roles </a:t>
            </a:r>
            <a:r>
              <a:rPr sz="2400" spc="-5" dirty="0">
                <a:latin typeface="Calibri"/>
                <a:cs typeface="Calibri"/>
              </a:rPr>
              <a:t>uses </a:t>
            </a:r>
            <a:r>
              <a:rPr sz="2400" spc="-10" dirty="0">
                <a:latin typeface="Calibri"/>
                <a:cs typeface="Calibri"/>
              </a:rPr>
              <a:t>directories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structure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dirty="0">
                <a:latin typeface="Calibri"/>
                <a:cs typeface="Calibri"/>
              </a:rPr>
              <a:t>all the </a:t>
            </a:r>
            <a:r>
              <a:rPr sz="2400" spc="-10" dirty="0">
                <a:latin typeface="Calibri"/>
                <a:cs typeface="Calibri"/>
              </a:rPr>
              <a:t>playbooks,  variables, templates, tasks, handlers, </a:t>
            </a:r>
            <a:r>
              <a:rPr sz="2400" spc="-5" dirty="0">
                <a:latin typeface="Calibri"/>
                <a:cs typeface="Calibri"/>
              </a:rPr>
              <a:t>files,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defaults.</a:t>
            </a:r>
            <a:endParaRPr sz="2400">
              <a:latin typeface="Calibri"/>
              <a:cs typeface="Calibri"/>
            </a:endParaRPr>
          </a:p>
          <a:p>
            <a:pPr marL="471170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71170" algn="l"/>
                <a:tab pos="471805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collected </a:t>
            </a:r>
            <a:r>
              <a:rPr sz="2400" spc="-5" dirty="0">
                <a:latin typeface="Calibri"/>
                <a:cs typeface="Calibri"/>
              </a:rPr>
              <a:t>logic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grouped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25" dirty="0">
                <a:latin typeface="Calibri"/>
                <a:cs typeface="Calibri"/>
              </a:rPr>
              <a:t>way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user </a:t>
            </a:r>
            <a:r>
              <a:rPr sz="2400" spc="-10" dirty="0">
                <a:latin typeface="Calibri"/>
                <a:cs typeface="Calibri"/>
              </a:rPr>
              <a:t>wants,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  <a:p>
            <a:pPr marL="47117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example </a:t>
            </a:r>
            <a:r>
              <a:rPr sz="2400" spc="-10" dirty="0">
                <a:latin typeface="Calibri"/>
                <a:cs typeface="Calibri"/>
              </a:rPr>
              <a:t>you can group </a:t>
            </a:r>
            <a:r>
              <a:rPr sz="2400" spc="-5" dirty="0">
                <a:latin typeface="Calibri"/>
                <a:cs typeface="Calibri"/>
              </a:rPr>
              <a:t>server specific </a:t>
            </a:r>
            <a:r>
              <a:rPr sz="2400" spc="-10" dirty="0">
                <a:latin typeface="Calibri"/>
                <a:cs typeface="Calibri"/>
              </a:rPr>
              <a:t>roles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together</a:t>
            </a:r>
            <a:endParaRPr sz="2400">
              <a:latin typeface="Calibri"/>
              <a:cs typeface="Calibri"/>
            </a:endParaRPr>
          </a:p>
          <a:p>
            <a:pPr marL="471170" marR="5080" indent="-286385">
              <a:lnSpc>
                <a:spcPct val="100000"/>
              </a:lnSpc>
              <a:buFont typeface="Arial"/>
              <a:buChar char="•"/>
              <a:tabLst>
                <a:tab pos="471170" algn="l"/>
                <a:tab pos="471805" algn="l"/>
              </a:tabLst>
            </a:pPr>
            <a:r>
              <a:rPr sz="2400" spc="-5" dirty="0">
                <a:latin typeface="Calibri"/>
                <a:cs typeface="Calibri"/>
              </a:rPr>
              <a:t>These </a:t>
            </a:r>
            <a:r>
              <a:rPr sz="2400" spc="-10" dirty="0">
                <a:latin typeface="Calibri"/>
                <a:cs typeface="Calibri"/>
              </a:rPr>
              <a:t>roles can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5" dirty="0">
                <a:latin typeface="Calibri"/>
                <a:cs typeface="Calibri"/>
              </a:rPr>
              <a:t>be used </a:t>
            </a:r>
            <a:r>
              <a:rPr sz="2400" dirty="0">
                <a:latin typeface="Calibri"/>
                <a:cs typeface="Calibri"/>
              </a:rPr>
              <a:t>inside </a:t>
            </a:r>
            <a:r>
              <a:rPr sz="2400" spc="-10" dirty="0">
                <a:latin typeface="Calibri"/>
                <a:cs typeface="Calibri"/>
              </a:rPr>
              <a:t>playbooks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even </a:t>
            </a:r>
            <a:r>
              <a:rPr sz="2400" dirty="0">
                <a:latin typeface="Calibri"/>
                <a:cs typeface="Calibri"/>
              </a:rPr>
              <a:t>as in-line  </a:t>
            </a:r>
            <a:r>
              <a:rPr sz="2400" spc="-10" dirty="0">
                <a:latin typeface="Calibri"/>
                <a:cs typeface="Calibri"/>
              </a:rPr>
              <a:t>commands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2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7887334" cy="444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Ansible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Galaxy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803275" indent="-287020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803275" algn="l"/>
                <a:tab pos="803910" algn="l"/>
              </a:tabLst>
            </a:pPr>
            <a:r>
              <a:rPr sz="1800" spc="-5" dirty="0">
                <a:latin typeface="Calibri"/>
                <a:cs typeface="Calibri"/>
              </a:rPr>
              <a:t>Galaxy </a:t>
            </a:r>
            <a:r>
              <a:rPr sz="1800" spc="-10" dirty="0">
                <a:latin typeface="Calibri"/>
                <a:cs typeface="Calibri"/>
              </a:rPr>
              <a:t>provides pre-packaged </a:t>
            </a:r>
            <a:r>
              <a:rPr sz="1800" spc="-5" dirty="0">
                <a:latin typeface="Calibri"/>
                <a:cs typeface="Calibri"/>
              </a:rPr>
              <a:t>units of </a:t>
            </a:r>
            <a:r>
              <a:rPr sz="1800" spc="-10" dirty="0">
                <a:latin typeface="Calibri"/>
                <a:cs typeface="Calibri"/>
              </a:rPr>
              <a:t>work </a:t>
            </a:r>
            <a:r>
              <a:rPr sz="1800" spc="-5" dirty="0">
                <a:latin typeface="Calibri"/>
                <a:cs typeface="Calibri"/>
              </a:rPr>
              <a:t>known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Ansible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roles</a:t>
            </a:r>
            <a:endParaRPr sz="1800">
              <a:latin typeface="Calibri"/>
              <a:cs typeface="Calibri"/>
            </a:endParaRPr>
          </a:p>
          <a:p>
            <a:pPr marL="803275" indent="-287020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803275" algn="l"/>
                <a:tab pos="803910" algn="l"/>
              </a:tabLst>
            </a:pPr>
            <a:r>
              <a:rPr sz="1800" spc="-15" dirty="0">
                <a:latin typeface="Calibri"/>
                <a:cs typeface="Calibri"/>
              </a:rPr>
              <a:t>Roles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dropped </a:t>
            </a:r>
            <a:r>
              <a:rPr sz="1800" spc="-15" dirty="0">
                <a:latin typeface="Calibri"/>
                <a:cs typeface="Calibri"/>
              </a:rPr>
              <a:t>into </a:t>
            </a:r>
            <a:r>
              <a:rPr sz="1800" spc="-5" dirty="0">
                <a:latin typeface="Calibri"/>
                <a:cs typeface="Calibri"/>
              </a:rPr>
              <a:t>Ansible </a:t>
            </a:r>
            <a:r>
              <a:rPr sz="1800" spc="-10" dirty="0">
                <a:latin typeface="Calibri"/>
                <a:cs typeface="Calibri"/>
              </a:rPr>
              <a:t>PlayBooks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immediately put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</a:t>
            </a:r>
            <a:endParaRPr sz="1800">
              <a:latin typeface="Calibri"/>
              <a:cs typeface="Calibri"/>
            </a:endParaRPr>
          </a:p>
          <a:p>
            <a:pPr marL="803275" marR="716280" indent="-28702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803275" algn="l"/>
                <a:tab pos="803910" algn="l"/>
              </a:tabLst>
            </a:pPr>
            <a:r>
              <a:rPr sz="1800" spc="-8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create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Ansible </a:t>
            </a:r>
            <a:r>
              <a:rPr sz="1800" spc="-10" dirty="0">
                <a:latin typeface="Calibri"/>
                <a:cs typeface="Calibri"/>
              </a:rPr>
              <a:t>roles, </a:t>
            </a:r>
            <a:r>
              <a:rPr sz="1800" dirty="0">
                <a:latin typeface="Calibri"/>
                <a:cs typeface="Calibri"/>
              </a:rPr>
              <a:t>use </a:t>
            </a:r>
            <a:r>
              <a:rPr sz="1800" spc="-5" dirty="0">
                <a:latin typeface="Calibri"/>
                <a:cs typeface="Calibri"/>
              </a:rPr>
              <a:t>ansible-galaxy </a:t>
            </a:r>
            <a:r>
              <a:rPr sz="1800" spc="-10" dirty="0">
                <a:latin typeface="Calibri"/>
                <a:cs typeface="Calibri"/>
              </a:rPr>
              <a:t>command </a:t>
            </a:r>
            <a:r>
              <a:rPr sz="1800" spc="-5" dirty="0">
                <a:latin typeface="Calibri"/>
                <a:cs typeface="Calibri"/>
              </a:rPr>
              <a:t>which has </a:t>
            </a:r>
            <a:r>
              <a:rPr sz="1800" dirty="0">
                <a:latin typeface="Calibri"/>
                <a:cs typeface="Calibri"/>
              </a:rPr>
              <a:t>the  </a:t>
            </a:r>
            <a:r>
              <a:rPr sz="1800" spc="-10" dirty="0">
                <a:latin typeface="Calibri"/>
                <a:cs typeface="Calibri"/>
              </a:rPr>
              <a:t>templates to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endParaRPr sz="1800">
              <a:latin typeface="Calibri"/>
              <a:cs typeface="Calibri"/>
            </a:endParaRPr>
          </a:p>
          <a:p>
            <a:pPr marL="80327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03275" algn="l"/>
                <a:tab pos="803910" algn="l"/>
              </a:tabLst>
            </a:pPr>
            <a:r>
              <a:rPr sz="1800" spc="-5" dirty="0">
                <a:latin typeface="Calibri"/>
                <a:cs typeface="Calibri"/>
              </a:rPr>
              <a:t>This will </a:t>
            </a:r>
            <a:r>
              <a:rPr sz="1800" spc="-15" dirty="0">
                <a:latin typeface="Calibri"/>
                <a:cs typeface="Calibri"/>
              </a:rPr>
              <a:t>create </a:t>
            </a:r>
            <a:r>
              <a:rPr sz="1800" spc="-5" dirty="0">
                <a:latin typeface="Calibri"/>
                <a:cs typeface="Calibri"/>
              </a:rPr>
              <a:t>it under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default directory </a:t>
            </a:r>
            <a:r>
              <a:rPr sz="1800" spc="-15" dirty="0">
                <a:latin typeface="Calibri"/>
                <a:cs typeface="Calibri"/>
              </a:rPr>
              <a:t>/etc/ansible/roles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401955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modifications </a:t>
            </a:r>
            <a:r>
              <a:rPr sz="1800" dirty="0">
                <a:latin typeface="Calibri"/>
                <a:cs typeface="Calibri"/>
              </a:rPr>
              <a:t>else </a:t>
            </a:r>
            <a:r>
              <a:rPr sz="1800" spc="-10" dirty="0">
                <a:latin typeface="Calibri"/>
                <a:cs typeface="Calibri"/>
              </a:rPr>
              <a:t>we </a:t>
            </a:r>
            <a:r>
              <a:rPr sz="1800" dirty="0">
                <a:latin typeface="Calibri"/>
                <a:cs typeface="Calibri"/>
              </a:rPr>
              <a:t>need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create </a:t>
            </a:r>
            <a:r>
              <a:rPr sz="1800" spc="-5" dirty="0">
                <a:latin typeface="Calibri"/>
                <a:cs typeface="Calibri"/>
              </a:rPr>
              <a:t>each </a:t>
            </a:r>
            <a:r>
              <a:rPr sz="1800" spc="-10" dirty="0">
                <a:latin typeface="Calibri"/>
                <a:cs typeface="Calibri"/>
              </a:rPr>
              <a:t>directories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files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manually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51625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# </a:t>
            </a:r>
            <a:r>
              <a:rPr sz="1800" spc="-5" dirty="0">
                <a:latin typeface="Consolas"/>
                <a:cs typeface="Consolas"/>
              </a:rPr>
              <a:t>ansible-galaxy init /etc/ansible/roles/apache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–offline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803275" indent="-287020">
              <a:lnSpc>
                <a:spcPct val="100000"/>
              </a:lnSpc>
              <a:buFont typeface="Arial"/>
              <a:buChar char="•"/>
              <a:tabLst>
                <a:tab pos="803275" algn="l"/>
                <a:tab pos="803910" algn="l"/>
              </a:tabLst>
            </a:pPr>
            <a:r>
              <a:rPr sz="1800" spc="-5" dirty="0">
                <a:latin typeface="Calibri"/>
                <a:cs typeface="Calibri"/>
              </a:rPr>
              <a:t>where, ansible-glaxy is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command to </a:t>
            </a:r>
            <a:r>
              <a:rPr sz="1800" spc="-15" dirty="0">
                <a:latin typeface="Calibri"/>
                <a:cs typeface="Calibri"/>
              </a:rPr>
              <a:t>create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roles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templates</a:t>
            </a:r>
            <a:endParaRPr sz="1800">
              <a:latin typeface="Calibri"/>
              <a:cs typeface="Calibri"/>
            </a:endParaRPr>
          </a:p>
          <a:p>
            <a:pPr marL="803275" indent="-287020">
              <a:lnSpc>
                <a:spcPct val="100000"/>
              </a:lnSpc>
              <a:buFont typeface="Arial"/>
              <a:buChar char="•"/>
              <a:tabLst>
                <a:tab pos="803275" algn="l"/>
                <a:tab pos="803910" algn="l"/>
              </a:tabLst>
            </a:pPr>
            <a:r>
              <a:rPr sz="1800" spc="-5" dirty="0">
                <a:latin typeface="Calibri"/>
                <a:cs typeface="Calibri"/>
              </a:rPr>
              <a:t>init is </a:t>
            </a:r>
            <a:r>
              <a:rPr sz="1800" spc="-10" dirty="0">
                <a:latin typeface="Calibri"/>
                <a:cs typeface="Calibri"/>
              </a:rPr>
              <a:t>to initiliaze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  <a:p>
            <a:pPr marL="803275" indent="-287020">
              <a:lnSpc>
                <a:spcPct val="100000"/>
              </a:lnSpc>
              <a:buFont typeface="Arial"/>
              <a:buChar char="•"/>
              <a:tabLst>
                <a:tab pos="803275" algn="l"/>
                <a:tab pos="803910" algn="l"/>
              </a:tabLst>
            </a:pPr>
            <a:r>
              <a:rPr sz="1800" spc="-5" dirty="0">
                <a:latin typeface="Calibri"/>
                <a:cs typeface="Calibri"/>
              </a:rPr>
              <a:t>apache is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name of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  <a:p>
            <a:pPr marL="80327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03275" algn="l"/>
                <a:tab pos="803910" algn="l"/>
              </a:tabLst>
            </a:pPr>
            <a:r>
              <a:rPr sz="1800" spc="-10" dirty="0">
                <a:latin typeface="Calibri"/>
                <a:cs typeface="Calibri"/>
              </a:rPr>
              <a:t>offline </a:t>
            </a:r>
            <a:r>
              <a:rPr sz="1800" dirty="0">
                <a:latin typeface="Calibri"/>
                <a:cs typeface="Calibri"/>
              </a:rPr>
              <a:t>- </a:t>
            </a:r>
            <a:r>
              <a:rPr sz="1800" spc="-15" dirty="0">
                <a:latin typeface="Calibri"/>
                <a:cs typeface="Calibri"/>
              </a:rPr>
              <a:t>create </a:t>
            </a:r>
            <a:r>
              <a:rPr sz="1800" spc="-10" dirty="0">
                <a:latin typeface="Calibri"/>
                <a:cs typeface="Calibri"/>
              </a:rPr>
              <a:t>offline </a:t>
            </a:r>
            <a:r>
              <a:rPr sz="1800" dirty="0">
                <a:latin typeface="Calibri"/>
                <a:cs typeface="Calibri"/>
              </a:rPr>
              <a:t>mode </a:t>
            </a:r>
            <a:r>
              <a:rPr sz="1800" spc="-10" dirty="0">
                <a:latin typeface="Calibri"/>
                <a:cs typeface="Calibri"/>
              </a:rPr>
              <a:t>rather </a:t>
            </a:r>
            <a:r>
              <a:rPr sz="1800" spc="-5" dirty="0">
                <a:latin typeface="Calibri"/>
                <a:cs typeface="Calibri"/>
              </a:rPr>
              <a:t>than </a:t>
            </a:r>
            <a:r>
              <a:rPr sz="1800" spc="-10" dirty="0">
                <a:latin typeface="Calibri"/>
                <a:cs typeface="Calibri"/>
              </a:rPr>
              <a:t>getting from </a:t>
            </a:r>
            <a:r>
              <a:rPr sz="1800" spc="-5" dirty="0">
                <a:latin typeface="Calibri"/>
                <a:cs typeface="Calibri"/>
              </a:rPr>
              <a:t>online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repository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2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725424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Ansible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Galaxy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803275" indent="-287020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803275" algn="l"/>
                <a:tab pos="803910" algn="l"/>
              </a:tabLst>
            </a:pPr>
            <a:r>
              <a:rPr sz="1800" spc="-50" dirty="0">
                <a:latin typeface="Calibri"/>
                <a:cs typeface="Calibri"/>
              </a:rPr>
              <a:t>You </a:t>
            </a:r>
            <a:r>
              <a:rPr sz="1800" spc="-5" dirty="0">
                <a:latin typeface="Calibri"/>
                <a:cs typeface="Calibri"/>
              </a:rPr>
              <a:t>can </a:t>
            </a:r>
            <a:r>
              <a:rPr sz="1800" dirty="0">
                <a:latin typeface="Calibri"/>
                <a:cs typeface="Calibri"/>
              </a:rPr>
              <a:t>also </a:t>
            </a:r>
            <a:r>
              <a:rPr sz="1800" spc="-5" dirty="0">
                <a:latin typeface="Calibri"/>
                <a:cs typeface="Calibri"/>
              </a:rPr>
              <a:t>download Ansible </a:t>
            </a:r>
            <a:r>
              <a:rPr sz="1800" spc="-10" dirty="0">
                <a:latin typeface="Calibri"/>
                <a:cs typeface="Calibri"/>
              </a:rPr>
              <a:t>roles from</a:t>
            </a:r>
            <a:r>
              <a:rPr sz="1800" spc="1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https://galaxy.ansible.com/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591" y="1275549"/>
            <a:ext cx="4382389" cy="3489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4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4110354" cy="868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Exercise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 :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Ansible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Roles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471170" indent="-286385">
              <a:lnSpc>
                <a:spcPct val="100000"/>
              </a:lnSpc>
              <a:buFont typeface="Arial"/>
              <a:buChar char="•"/>
              <a:tabLst>
                <a:tab pos="471170" algn="l"/>
                <a:tab pos="471805" algn="l"/>
              </a:tabLst>
            </a:pPr>
            <a:r>
              <a:rPr sz="2000" spc="-20" dirty="0">
                <a:latin typeface="Calibri"/>
                <a:cs typeface="Calibri"/>
              </a:rPr>
              <a:t>Write </a:t>
            </a:r>
            <a:r>
              <a:rPr sz="2000" spc="-5" dirty="0">
                <a:latin typeface="Calibri"/>
                <a:cs typeface="Calibri"/>
              </a:rPr>
              <a:t>Ansible </a:t>
            </a:r>
            <a:r>
              <a:rPr sz="2000" spc="-15" dirty="0">
                <a:latin typeface="Calibri"/>
                <a:cs typeface="Calibri"/>
              </a:rPr>
              <a:t>role </a:t>
            </a:r>
            <a:r>
              <a:rPr sz="2000" spc="-10" dirty="0">
                <a:latin typeface="Calibri"/>
                <a:cs typeface="Calibri"/>
              </a:rPr>
              <a:t>to install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Apache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2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8532495" cy="269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Ansible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Tags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471170" marR="139700" indent="-286385">
              <a:lnSpc>
                <a:spcPct val="100000"/>
              </a:lnSpc>
              <a:buFont typeface="Arial"/>
              <a:buChar char="•"/>
              <a:tabLst>
                <a:tab pos="471170" algn="l"/>
                <a:tab pos="471805" algn="l"/>
              </a:tabLst>
            </a:pPr>
            <a:r>
              <a:rPr sz="2000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20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large </a:t>
            </a:r>
            <a:r>
              <a:rPr sz="2000" spc="-5" dirty="0">
                <a:latin typeface="Calibri"/>
                <a:cs typeface="Calibri"/>
              </a:rPr>
              <a:t>playbook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become useful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be able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run a </a:t>
            </a:r>
            <a:r>
              <a:rPr sz="2000" spc="-5" dirty="0">
                <a:latin typeface="Calibri"/>
                <a:cs typeface="Calibri"/>
              </a:rPr>
              <a:t>specific  part 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configuration </a:t>
            </a:r>
            <a:r>
              <a:rPr sz="2000" dirty="0">
                <a:latin typeface="Calibri"/>
                <a:cs typeface="Calibri"/>
              </a:rPr>
              <a:t>without running the whole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playbook</a:t>
            </a:r>
            <a:endParaRPr sz="2000">
              <a:latin typeface="Calibri"/>
              <a:cs typeface="Calibri"/>
            </a:endParaRPr>
          </a:p>
          <a:p>
            <a:pPr marL="471170" indent="-286385">
              <a:lnSpc>
                <a:spcPct val="100000"/>
              </a:lnSpc>
              <a:buFont typeface="Arial"/>
              <a:buChar char="•"/>
              <a:tabLst>
                <a:tab pos="471170" algn="l"/>
                <a:tab pos="471805" algn="l"/>
              </a:tabLst>
            </a:pPr>
            <a:r>
              <a:rPr sz="2000" dirty="0">
                <a:latin typeface="Calibri"/>
                <a:cs typeface="Calibri"/>
              </a:rPr>
              <a:t>Both </a:t>
            </a:r>
            <a:r>
              <a:rPr sz="2000" spc="-15" dirty="0">
                <a:latin typeface="Calibri"/>
                <a:cs typeface="Calibri"/>
              </a:rPr>
              <a:t>plays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tasks </a:t>
            </a:r>
            <a:r>
              <a:rPr sz="2000" spc="-5" dirty="0">
                <a:latin typeface="Calibri"/>
                <a:cs typeface="Calibri"/>
              </a:rPr>
              <a:t>support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“tags:” </a:t>
            </a:r>
            <a:r>
              <a:rPr sz="2000" spc="-10" dirty="0">
                <a:latin typeface="Calibri"/>
                <a:cs typeface="Calibri"/>
              </a:rPr>
              <a:t>attribute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reason</a:t>
            </a:r>
            <a:endParaRPr sz="2000">
              <a:latin typeface="Calibri"/>
              <a:cs typeface="Calibri"/>
            </a:endParaRPr>
          </a:p>
          <a:p>
            <a:pPr marL="471170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71170" algn="l"/>
                <a:tab pos="471805" algn="l"/>
              </a:tabLst>
            </a:pPr>
            <a:r>
              <a:rPr sz="2000" spc="-50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spc="-45" dirty="0">
                <a:latin typeface="Calibri"/>
                <a:cs typeface="Calibri"/>
              </a:rPr>
              <a:t>ONLY </a:t>
            </a:r>
            <a:r>
              <a:rPr sz="2000" spc="-10" dirty="0">
                <a:latin typeface="Calibri"/>
                <a:cs typeface="Calibri"/>
              </a:rPr>
              <a:t>filter tasks </a:t>
            </a:r>
            <a:r>
              <a:rPr sz="2000" spc="-5" dirty="0">
                <a:latin typeface="Calibri"/>
                <a:cs typeface="Calibri"/>
              </a:rPr>
              <a:t>based on tags </a:t>
            </a:r>
            <a:r>
              <a:rPr sz="2000" spc="-10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command </a:t>
            </a:r>
            <a:r>
              <a:rPr sz="2000" spc="-5" dirty="0">
                <a:latin typeface="Calibri"/>
                <a:cs typeface="Calibri"/>
              </a:rPr>
              <a:t>line </a:t>
            </a:r>
            <a:r>
              <a:rPr sz="2000" dirty="0">
                <a:latin typeface="Calibri"/>
                <a:cs typeface="Calibri"/>
              </a:rPr>
              <a:t>with </a:t>
            </a:r>
            <a:r>
              <a:rPr sz="2000" spc="-5" dirty="0">
                <a:latin typeface="Calibri"/>
                <a:cs typeface="Calibri"/>
              </a:rPr>
              <a:t>--tags or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endParaRPr sz="2000">
              <a:latin typeface="Calibri"/>
              <a:cs typeface="Calibri"/>
            </a:endParaRPr>
          </a:p>
          <a:p>
            <a:pPr marL="47117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-skip-tags</a:t>
            </a:r>
            <a:endParaRPr sz="2000">
              <a:latin typeface="Calibri"/>
              <a:cs typeface="Calibri"/>
            </a:endParaRPr>
          </a:p>
          <a:p>
            <a:pPr marL="471170" indent="-286385">
              <a:lnSpc>
                <a:spcPct val="100000"/>
              </a:lnSpc>
              <a:buFont typeface="Arial"/>
              <a:buChar char="•"/>
              <a:tabLst>
                <a:tab pos="471170" algn="l"/>
                <a:tab pos="471805" algn="l"/>
              </a:tabLst>
            </a:pPr>
            <a:r>
              <a:rPr sz="2000" dirty="0">
                <a:latin typeface="Calibri"/>
                <a:cs typeface="Calibri"/>
              </a:rPr>
              <a:t>Adding </a:t>
            </a:r>
            <a:r>
              <a:rPr sz="2000" spc="-5" dirty="0">
                <a:latin typeface="Calibri"/>
                <a:cs typeface="Calibri"/>
              </a:rPr>
              <a:t>“tags:” in </a:t>
            </a:r>
            <a:r>
              <a:rPr sz="2000" spc="-15" dirty="0">
                <a:latin typeface="Calibri"/>
                <a:cs typeface="Calibri"/>
              </a:rPr>
              <a:t>any </a:t>
            </a:r>
            <a:r>
              <a:rPr sz="2000" spc="-5" dirty="0">
                <a:latin typeface="Calibri"/>
                <a:cs typeface="Calibri"/>
              </a:rPr>
              <a:t>part 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play </a:t>
            </a:r>
            <a:r>
              <a:rPr sz="2000" dirty="0">
                <a:latin typeface="Calibri"/>
                <a:cs typeface="Calibri"/>
              </a:rPr>
              <a:t>(including </a:t>
            </a:r>
            <a:r>
              <a:rPr sz="2000" spc="-15" dirty="0">
                <a:latin typeface="Calibri"/>
                <a:cs typeface="Calibri"/>
              </a:rPr>
              <a:t>roles) </a:t>
            </a:r>
            <a:r>
              <a:rPr sz="2000" dirty="0">
                <a:latin typeface="Calibri"/>
                <a:cs typeface="Calibri"/>
              </a:rPr>
              <a:t>adds those </a:t>
            </a:r>
            <a:r>
              <a:rPr sz="2000" spc="-5" dirty="0">
                <a:latin typeface="Calibri"/>
                <a:cs typeface="Calibri"/>
              </a:rPr>
              <a:t>tags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47117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contained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tasks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2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4652010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Ansible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Tags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471170" indent="-286385">
              <a:lnSpc>
                <a:spcPct val="100000"/>
              </a:lnSpc>
              <a:buFont typeface="Arial"/>
              <a:buChar char="•"/>
              <a:tabLst>
                <a:tab pos="471170" algn="l"/>
                <a:tab pos="471805" algn="l"/>
              </a:tabLst>
            </a:pPr>
            <a:r>
              <a:rPr sz="2000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15" dirty="0">
                <a:latin typeface="Calibri"/>
                <a:cs typeface="Calibri"/>
              </a:rPr>
              <a:t>wanted </a:t>
            </a:r>
            <a:r>
              <a:rPr sz="2000" spc="-10" dirty="0">
                <a:latin typeface="Calibri"/>
                <a:cs typeface="Calibri"/>
              </a:rPr>
              <a:t>to just </a:t>
            </a:r>
            <a:r>
              <a:rPr sz="2000" dirty="0">
                <a:latin typeface="Calibri"/>
                <a:cs typeface="Calibri"/>
              </a:rPr>
              <a:t>run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471170" marR="508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“configuration”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“packages” part of </a:t>
            </a:r>
            <a:r>
              <a:rPr sz="2000" dirty="0">
                <a:latin typeface="Calibri"/>
                <a:cs typeface="Calibri"/>
              </a:rPr>
              <a:t>a  </a:t>
            </a:r>
            <a:r>
              <a:rPr sz="2000" spc="-10" dirty="0">
                <a:latin typeface="Calibri"/>
                <a:cs typeface="Calibri"/>
              </a:rPr>
              <a:t>very </a:t>
            </a:r>
            <a:r>
              <a:rPr sz="2000" spc="-5" dirty="0">
                <a:latin typeface="Calibri"/>
                <a:cs typeface="Calibri"/>
              </a:rPr>
              <a:t>long playbook,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could do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2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613" y="1972183"/>
            <a:ext cx="4593590" cy="1853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06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nsolas"/>
                <a:cs typeface="Consolas"/>
              </a:rPr>
              <a:t>ansible-playbook </a:t>
            </a:r>
            <a:r>
              <a:rPr sz="2000" spc="-5" dirty="0">
                <a:latin typeface="Consolas"/>
                <a:cs typeface="Consolas"/>
              </a:rPr>
              <a:t>example.yml</a:t>
            </a:r>
            <a:r>
              <a:rPr sz="2000" spc="-6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--  tags </a:t>
            </a:r>
            <a:r>
              <a:rPr sz="2000" spc="-5" dirty="0">
                <a:latin typeface="Consolas"/>
                <a:cs typeface="Consolas"/>
              </a:rPr>
              <a:t>"configuration,packages“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other hand, </a:t>
            </a:r>
            <a:r>
              <a:rPr sz="2000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15" dirty="0">
                <a:latin typeface="Calibri"/>
                <a:cs typeface="Calibri"/>
              </a:rPr>
              <a:t>want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run a  </a:t>
            </a:r>
            <a:r>
              <a:rPr sz="2000" spc="-5" dirty="0">
                <a:latin typeface="Calibri"/>
                <a:cs typeface="Calibri"/>
              </a:rPr>
              <a:t>playbook </a:t>
            </a:r>
            <a:r>
              <a:rPr sz="2000" dirty="0">
                <a:latin typeface="Calibri"/>
                <a:cs typeface="Calibri"/>
              </a:rPr>
              <a:t>without </a:t>
            </a:r>
            <a:r>
              <a:rPr sz="2000" spc="-5" dirty="0">
                <a:latin typeface="Calibri"/>
                <a:cs typeface="Calibri"/>
              </a:rPr>
              <a:t>certain </a:t>
            </a:r>
            <a:r>
              <a:rPr sz="2000" spc="-10" dirty="0">
                <a:latin typeface="Calibri"/>
                <a:cs typeface="Calibri"/>
              </a:rPr>
              <a:t>tasks, you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could  do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613" y="4106367"/>
            <a:ext cx="43573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nsolas"/>
                <a:cs typeface="Consolas"/>
              </a:rPr>
              <a:t>ansible-playbook </a:t>
            </a:r>
            <a:r>
              <a:rPr sz="2000" spc="-5" dirty="0">
                <a:latin typeface="Consolas"/>
                <a:cs typeface="Consolas"/>
              </a:rPr>
              <a:t>example.yml</a:t>
            </a:r>
            <a:r>
              <a:rPr sz="2000" spc="-6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--  skip-tags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"notification"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9709" y="722122"/>
            <a:ext cx="693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nsolas"/>
                <a:cs typeface="Consolas"/>
              </a:rPr>
              <a:t>tasks: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4717" y="1209802"/>
            <a:ext cx="2472690" cy="1976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 indent="-222250">
              <a:lnSpc>
                <a:spcPct val="100000"/>
              </a:lnSpc>
              <a:spcBef>
                <a:spcPts val="95"/>
              </a:spcBef>
              <a:buChar char="-"/>
              <a:tabLst>
                <a:tab pos="235585" algn="l"/>
              </a:tabLst>
            </a:pPr>
            <a:r>
              <a:rPr sz="1600" spc="-10" dirty="0">
                <a:latin typeface="Consolas"/>
                <a:cs typeface="Consolas"/>
              </a:rPr>
              <a:t>yum:</a:t>
            </a:r>
            <a:endParaRPr sz="1600">
              <a:latin typeface="Consolas"/>
              <a:cs typeface="Consolas"/>
            </a:endParaRPr>
          </a:p>
          <a:p>
            <a:pPr marL="457834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nsolas"/>
                <a:cs typeface="Consolas"/>
              </a:rPr>
              <a:t>name: "{{ item</a:t>
            </a:r>
            <a:r>
              <a:rPr sz="1600" spc="-114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}}"</a:t>
            </a:r>
            <a:endParaRPr sz="1600">
              <a:latin typeface="Consolas"/>
              <a:cs typeface="Consolas"/>
            </a:endParaRPr>
          </a:p>
          <a:p>
            <a:pPr marL="234950" marR="227329" indent="22225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state:</a:t>
            </a:r>
            <a:r>
              <a:rPr sz="1600" spc="-10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installed  </a:t>
            </a:r>
            <a:r>
              <a:rPr sz="1600" spc="-10" dirty="0">
                <a:latin typeface="Consolas"/>
                <a:cs typeface="Consolas"/>
              </a:rPr>
              <a:t>loop:</a:t>
            </a:r>
            <a:endParaRPr sz="1600">
              <a:latin typeface="Consolas"/>
              <a:cs typeface="Consolas"/>
            </a:endParaRPr>
          </a:p>
          <a:p>
            <a:pPr marL="234950" lvl="1" indent="334010">
              <a:lnSpc>
                <a:spcPct val="100000"/>
              </a:lnSpc>
              <a:buChar char="-"/>
              <a:tabLst>
                <a:tab pos="791845" algn="l"/>
              </a:tabLst>
            </a:pPr>
            <a:r>
              <a:rPr sz="1600" spc="-10" dirty="0">
                <a:latin typeface="Consolas"/>
                <a:cs typeface="Consolas"/>
              </a:rPr>
              <a:t>httpd</a:t>
            </a:r>
            <a:endParaRPr sz="1600">
              <a:latin typeface="Consolas"/>
              <a:cs typeface="Consolas"/>
            </a:endParaRPr>
          </a:p>
          <a:p>
            <a:pPr marL="234950" marR="672465" lvl="1" indent="334010">
              <a:lnSpc>
                <a:spcPct val="100000"/>
              </a:lnSpc>
              <a:buChar char="-"/>
              <a:tabLst>
                <a:tab pos="791845" algn="l"/>
              </a:tabLst>
            </a:pPr>
            <a:r>
              <a:rPr sz="1600" spc="-5" dirty="0">
                <a:latin typeface="Consolas"/>
                <a:cs typeface="Consolas"/>
              </a:rPr>
              <a:t>me</a:t>
            </a:r>
            <a:r>
              <a:rPr sz="1600" spc="-25" dirty="0">
                <a:latin typeface="Consolas"/>
                <a:cs typeface="Consolas"/>
              </a:rPr>
              <a:t>m</a:t>
            </a:r>
            <a:r>
              <a:rPr sz="1600" spc="-5" dirty="0">
                <a:latin typeface="Consolas"/>
                <a:cs typeface="Consolas"/>
              </a:rPr>
              <a:t>ca</a:t>
            </a:r>
            <a:r>
              <a:rPr sz="1600" spc="-10" dirty="0">
                <a:latin typeface="Consolas"/>
                <a:cs typeface="Consolas"/>
              </a:rPr>
              <a:t>c</a:t>
            </a:r>
            <a:r>
              <a:rPr sz="1600" spc="-5" dirty="0">
                <a:latin typeface="Consolas"/>
                <a:cs typeface="Consolas"/>
              </a:rPr>
              <a:t>hed  </a:t>
            </a:r>
            <a:r>
              <a:rPr sz="1600" spc="-10" dirty="0">
                <a:latin typeface="Consolas"/>
                <a:cs typeface="Consolas"/>
              </a:rPr>
              <a:t>tags:</a:t>
            </a:r>
            <a:endParaRPr sz="1600">
              <a:latin typeface="Consolas"/>
              <a:cs typeface="Consolas"/>
            </a:endParaRPr>
          </a:p>
          <a:p>
            <a:pPr marL="791210" lvl="1" indent="-222250">
              <a:lnSpc>
                <a:spcPct val="100000"/>
              </a:lnSpc>
              <a:buChar char="-"/>
              <a:tabLst>
                <a:tab pos="791845" algn="l"/>
              </a:tabLst>
            </a:pPr>
            <a:r>
              <a:rPr sz="1600" spc="-10" dirty="0">
                <a:latin typeface="Consolas"/>
                <a:cs typeface="Consolas"/>
              </a:rPr>
              <a:t>packages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4717" y="3404996"/>
            <a:ext cx="280479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olas"/>
                <a:cs typeface="Consolas"/>
              </a:rPr>
              <a:t>-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template:</a:t>
            </a:r>
            <a:endParaRPr sz="1600">
              <a:latin typeface="Consolas"/>
              <a:cs typeface="Consolas"/>
            </a:endParaRPr>
          </a:p>
          <a:p>
            <a:pPr marL="457834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nsolas"/>
                <a:cs typeface="Consolas"/>
              </a:rPr>
              <a:t>src:</a:t>
            </a:r>
            <a:r>
              <a:rPr sz="1600" spc="-5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templates/src.j2</a:t>
            </a:r>
            <a:endParaRPr sz="1600">
              <a:latin typeface="Consolas"/>
              <a:cs typeface="Consolas"/>
            </a:endParaRPr>
          </a:p>
          <a:p>
            <a:pPr marL="234950" marR="226060" indent="22225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dest: /etc/foo.conf  tags:</a:t>
            </a:r>
            <a:endParaRPr sz="1600">
              <a:latin typeface="Consolas"/>
              <a:cs typeface="Consolas"/>
            </a:endParaRPr>
          </a:p>
          <a:p>
            <a:pPr marL="56896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-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configuration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7165975" cy="385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YAML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471170" indent="-286385">
              <a:lnSpc>
                <a:spcPct val="100000"/>
              </a:lnSpc>
              <a:buFont typeface="Arial"/>
              <a:buChar char="•"/>
              <a:tabLst>
                <a:tab pos="471170" algn="l"/>
                <a:tab pos="471805" algn="l"/>
              </a:tabLst>
            </a:pPr>
            <a:r>
              <a:rPr sz="1800" spc="-25" dirty="0">
                <a:latin typeface="Calibri"/>
                <a:cs typeface="Calibri"/>
              </a:rPr>
              <a:t>PyYAML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5" dirty="0">
                <a:latin typeface="Calibri"/>
                <a:cs typeface="Calibri"/>
              </a:rPr>
              <a:t>YAML </a:t>
            </a:r>
            <a:r>
              <a:rPr sz="1800" spc="-10" dirty="0">
                <a:latin typeface="Calibri"/>
                <a:cs typeface="Calibri"/>
              </a:rPr>
              <a:t>parser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emitter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  <a:p>
            <a:pPr marL="471170" indent="-286385">
              <a:lnSpc>
                <a:spcPct val="100000"/>
              </a:lnSpc>
              <a:buFont typeface="Arial"/>
              <a:buChar char="•"/>
              <a:tabLst>
                <a:tab pos="471170" algn="l"/>
                <a:tab pos="471805" algn="l"/>
              </a:tabLst>
            </a:pPr>
            <a:r>
              <a:rPr sz="1800" spc="-25" dirty="0">
                <a:latin typeface="Calibri"/>
                <a:cs typeface="Calibri"/>
              </a:rPr>
              <a:t>PyYAML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features</a:t>
            </a:r>
            <a:endParaRPr sz="1800">
              <a:latin typeface="Calibri"/>
              <a:cs typeface="Calibri"/>
            </a:endParaRPr>
          </a:p>
          <a:p>
            <a:pPr marL="928369" lvl="1" indent="-286385">
              <a:lnSpc>
                <a:spcPct val="100000"/>
              </a:lnSpc>
              <a:buFont typeface="Arial"/>
              <a:buChar char="•"/>
              <a:tabLst>
                <a:tab pos="928369" algn="l"/>
                <a:tab pos="92900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i="1" spc="-15" dirty="0">
                <a:latin typeface="Calibri"/>
                <a:cs typeface="Calibri"/>
              </a:rPr>
              <a:t>complete</a:t>
            </a:r>
            <a:r>
              <a:rPr sz="1800" i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u="heavy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YAML 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1.1</a:t>
            </a:r>
            <a:r>
              <a:rPr sz="1800" spc="7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800" spc="-10" dirty="0">
                <a:latin typeface="Calibri"/>
                <a:cs typeface="Calibri"/>
              </a:rPr>
              <a:t>parser</a:t>
            </a:r>
            <a:endParaRPr sz="1800">
              <a:latin typeface="Calibri"/>
              <a:cs typeface="Calibri"/>
            </a:endParaRPr>
          </a:p>
          <a:p>
            <a:pPr marL="928369" lvl="1" indent="-286385">
              <a:lnSpc>
                <a:spcPct val="100000"/>
              </a:lnSpc>
              <a:buFont typeface="Arial"/>
              <a:buChar char="•"/>
              <a:tabLst>
                <a:tab pos="928369" algn="l"/>
                <a:tab pos="92900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parsing </a:t>
            </a:r>
            <a:r>
              <a:rPr sz="1800" spc="-5" dirty="0">
                <a:latin typeface="Calibri"/>
                <a:cs typeface="Calibri"/>
              </a:rPr>
              <a:t>algorithm is </a:t>
            </a:r>
            <a:r>
              <a:rPr sz="1800" dirty="0">
                <a:latin typeface="Calibri"/>
                <a:cs typeface="Calibri"/>
              </a:rPr>
              <a:t>simple enough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reference for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YAML</a:t>
            </a:r>
            <a:endParaRPr sz="1800">
              <a:latin typeface="Calibri"/>
              <a:cs typeface="Calibri"/>
            </a:endParaRPr>
          </a:p>
          <a:p>
            <a:pPr marL="928369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parser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implementors</a:t>
            </a:r>
            <a:endParaRPr sz="1800">
              <a:latin typeface="Calibri"/>
              <a:cs typeface="Calibri"/>
            </a:endParaRPr>
          </a:p>
          <a:p>
            <a:pPr marL="928369" lvl="1" indent="-286385">
              <a:lnSpc>
                <a:spcPct val="100000"/>
              </a:lnSpc>
              <a:buFont typeface="Arial"/>
              <a:buChar char="•"/>
              <a:tabLst>
                <a:tab pos="928369" algn="l"/>
                <a:tab pos="929005" algn="l"/>
              </a:tabLst>
            </a:pPr>
            <a:r>
              <a:rPr sz="1800" spc="-10" dirty="0">
                <a:latin typeface="Calibri"/>
                <a:cs typeface="Calibri"/>
              </a:rPr>
              <a:t>Unicode </a:t>
            </a:r>
            <a:r>
              <a:rPr sz="1800" spc="-5" dirty="0">
                <a:latin typeface="Calibri"/>
                <a:cs typeface="Calibri"/>
              </a:rPr>
              <a:t>support including </a:t>
            </a:r>
            <a:r>
              <a:rPr sz="1800" dirty="0">
                <a:latin typeface="Calibri"/>
                <a:cs typeface="Calibri"/>
              </a:rPr>
              <a:t>UTF-8/UTF-16 </a:t>
            </a:r>
            <a:r>
              <a:rPr sz="1800" spc="-10" dirty="0">
                <a:latin typeface="Calibri"/>
                <a:cs typeface="Calibri"/>
              </a:rPr>
              <a:t>input/output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endParaRPr sz="1800">
              <a:latin typeface="Calibri"/>
              <a:cs typeface="Calibri"/>
            </a:endParaRPr>
          </a:p>
          <a:p>
            <a:pPr marL="928369" lvl="1" indent="-286385">
              <a:lnSpc>
                <a:spcPct val="100000"/>
              </a:lnSpc>
              <a:buFont typeface="Arial"/>
              <a:buChar char="•"/>
              <a:tabLst>
                <a:tab pos="928369" algn="l"/>
                <a:tab pos="929005" algn="l"/>
              </a:tabLst>
            </a:pPr>
            <a:r>
              <a:rPr sz="1800" spc="-10" dirty="0">
                <a:latin typeface="Calibri"/>
                <a:cs typeface="Calibri"/>
              </a:rPr>
              <a:t>low-level </a:t>
            </a:r>
            <a:r>
              <a:rPr sz="1800" spc="-5" dirty="0">
                <a:latin typeface="Calibri"/>
                <a:cs typeface="Calibri"/>
              </a:rPr>
              <a:t>event-based </a:t>
            </a:r>
            <a:r>
              <a:rPr sz="1800" spc="-10" dirty="0">
                <a:latin typeface="Calibri"/>
                <a:cs typeface="Calibri"/>
              </a:rPr>
              <a:t>parser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emitter </a:t>
            </a:r>
            <a:r>
              <a:rPr sz="1800" dirty="0">
                <a:latin typeface="Calibri"/>
                <a:cs typeface="Calibri"/>
              </a:rPr>
              <a:t>API </a:t>
            </a:r>
            <a:r>
              <a:rPr sz="1800" spc="-20" dirty="0">
                <a:latin typeface="Calibri"/>
                <a:cs typeface="Calibri"/>
              </a:rPr>
              <a:t>(like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SAX)</a:t>
            </a:r>
            <a:endParaRPr sz="1800">
              <a:latin typeface="Calibri"/>
              <a:cs typeface="Calibri"/>
            </a:endParaRPr>
          </a:p>
          <a:p>
            <a:pPr marL="928369" lvl="1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28369" algn="l"/>
                <a:tab pos="929005" algn="l"/>
              </a:tabLst>
            </a:pPr>
            <a:r>
              <a:rPr sz="1800" spc="-5" dirty="0">
                <a:latin typeface="Calibri"/>
                <a:cs typeface="Calibri"/>
              </a:rPr>
              <a:t>high-level API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serializing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deserializing </a:t>
            </a:r>
            <a:r>
              <a:rPr sz="1800" spc="-10" dirty="0">
                <a:latin typeface="Calibri"/>
                <a:cs typeface="Calibri"/>
              </a:rPr>
              <a:t>native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</a:t>
            </a:r>
            <a:endParaRPr sz="1800">
              <a:latin typeface="Calibri"/>
              <a:cs typeface="Calibri"/>
            </a:endParaRPr>
          </a:p>
          <a:p>
            <a:pPr marL="928369" lvl="1" indent="-286385">
              <a:lnSpc>
                <a:spcPct val="100000"/>
              </a:lnSpc>
              <a:buFont typeface="Arial"/>
              <a:buChar char="•"/>
              <a:tabLst>
                <a:tab pos="928369" algn="l"/>
                <a:tab pos="929005" algn="l"/>
              </a:tabLst>
            </a:pPr>
            <a:r>
              <a:rPr sz="1800" spc="-5" dirty="0">
                <a:latin typeface="Calibri"/>
                <a:cs typeface="Calibri"/>
              </a:rPr>
              <a:t>support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all types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u="heavy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YAML 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types</a:t>
            </a:r>
            <a:r>
              <a:rPr sz="1800" u="heavy" spc="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repository</a:t>
            </a:r>
            <a:r>
              <a:rPr sz="1800" spc="-2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928369" lvl="1" indent="-286385">
              <a:lnSpc>
                <a:spcPct val="100000"/>
              </a:lnSpc>
              <a:buFont typeface="Arial"/>
              <a:buChar char="•"/>
              <a:tabLst>
                <a:tab pos="928369" algn="l"/>
                <a:tab pos="929005" algn="l"/>
              </a:tabLst>
            </a:pPr>
            <a:r>
              <a:rPr sz="1800" dirty="0">
                <a:latin typeface="Calibri"/>
                <a:cs typeface="Calibri"/>
              </a:rPr>
              <a:t>A simple </a:t>
            </a:r>
            <a:r>
              <a:rPr sz="1800" spc="-10" dirty="0">
                <a:latin typeface="Calibri"/>
                <a:cs typeface="Calibri"/>
              </a:rPr>
              <a:t>extension </a:t>
            </a:r>
            <a:r>
              <a:rPr sz="1800" dirty="0">
                <a:latin typeface="Calibri"/>
                <a:cs typeface="Calibri"/>
              </a:rPr>
              <a:t>API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provided</a:t>
            </a:r>
            <a:endParaRPr sz="1800">
              <a:latin typeface="Calibri"/>
              <a:cs typeface="Calibri"/>
            </a:endParaRPr>
          </a:p>
          <a:p>
            <a:pPr marL="928369" lvl="1" indent="-286385">
              <a:lnSpc>
                <a:spcPct val="100000"/>
              </a:lnSpc>
              <a:buFont typeface="Arial"/>
              <a:buChar char="•"/>
              <a:tabLst>
                <a:tab pos="928369" algn="l"/>
                <a:tab pos="929005" algn="l"/>
              </a:tabLst>
            </a:pPr>
            <a:r>
              <a:rPr sz="1800" spc="-5" dirty="0">
                <a:latin typeface="Calibri"/>
                <a:cs typeface="Calibri"/>
              </a:rPr>
              <a:t>both pure-Python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fast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LibYAML</a:t>
            </a:r>
            <a:r>
              <a:rPr sz="1800" spc="-15" dirty="0">
                <a:latin typeface="Calibri"/>
                <a:cs typeface="Calibri"/>
              </a:rPr>
              <a:t>-based parsers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emitters</a:t>
            </a:r>
            <a:endParaRPr sz="1800">
              <a:latin typeface="Calibri"/>
              <a:cs typeface="Calibri"/>
            </a:endParaRPr>
          </a:p>
          <a:p>
            <a:pPr marL="928369" lvl="1" indent="-286385">
              <a:lnSpc>
                <a:spcPct val="100000"/>
              </a:lnSpc>
              <a:buFont typeface="Arial"/>
              <a:buChar char="•"/>
              <a:tabLst>
                <a:tab pos="928369" algn="l"/>
                <a:tab pos="929005" algn="l"/>
              </a:tabLst>
            </a:pPr>
            <a:r>
              <a:rPr sz="1800" spc="-10" dirty="0">
                <a:latin typeface="Calibri"/>
                <a:cs typeface="Calibri"/>
              </a:rPr>
              <a:t>relatively </a:t>
            </a:r>
            <a:r>
              <a:rPr sz="1800" spc="-5" dirty="0">
                <a:latin typeface="Calibri"/>
                <a:cs typeface="Calibri"/>
              </a:rPr>
              <a:t>sensible </a:t>
            </a:r>
            <a:r>
              <a:rPr sz="1800" spc="-10" dirty="0">
                <a:latin typeface="Calibri"/>
                <a:cs typeface="Calibri"/>
              </a:rPr>
              <a:t>error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messages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5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4516755" cy="193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Py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YAML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Requirement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471170" indent="-286385">
              <a:lnSpc>
                <a:spcPct val="100000"/>
              </a:lnSpc>
              <a:buFont typeface="Arial"/>
              <a:buChar char="•"/>
              <a:tabLst>
                <a:tab pos="471170" algn="l"/>
                <a:tab pos="471805" algn="l"/>
              </a:tabLst>
            </a:pPr>
            <a:r>
              <a:rPr sz="1800" spc="-25" dirty="0">
                <a:latin typeface="Calibri"/>
                <a:cs typeface="Calibri"/>
              </a:rPr>
              <a:t>PyYAML </a:t>
            </a:r>
            <a:r>
              <a:rPr sz="1800" spc="-10" dirty="0">
                <a:latin typeface="Calibri"/>
                <a:cs typeface="Calibri"/>
              </a:rPr>
              <a:t>requires </a:t>
            </a:r>
            <a:r>
              <a:rPr sz="1800" dirty="0">
                <a:latin typeface="Calibri"/>
                <a:cs typeface="Calibri"/>
              </a:rPr>
              <a:t>Python 2.7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3.4+</a:t>
            </a:r>
            <a:endParaRPr sz="1800">
              <a:latin typeface="Calibri"/>
              <a:cs typeface="Calibri"/>
            </a:endParaRPr>
          </a:p>
          <a:p>
            <a:pPr marL="471170" indent="-286385">
              <a:lnSpc>
                <a:spcPct val="100000"/>
              </a:lnSpc>
              <a:buFont typeface="Arial"/>
              <a:buChar char="•"/>
              <a:tabLst>
                <a:tab pos="471170" algn="l"/>
                <a:tab pos="47180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current stable </a:t>
            </a:r>
            <a:r>
              <a:rPr sz="1800" spc="-5" dirty="0">
                <a:latin typeface="Calibri"/>
                <a:cs typeface="Calibri"/>
              </a:rPr>
              <a:t>release of </a:t>
            </a:r>
            <a:r>
              <a:rPr sz="1800" spc="-20" dirty="0">
                <a:latin typeface="Calibri"/>
                <a:cs typeface="Calibri"/>
              </a:rPr>
              <a:t>PyYAML: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3.13</a:t>
            </a:r>
            <a:endParaRPr sz="1800">
              <a:latin typeface="Calibri"/>
              <a:cs typeface="Calibri"/>
            </a:endParaRPr>
          </a:p>
          <a:p>
            <a:pPr marL="471170" indent="-286385">
              <a:lnSpc>
                <a:spcPct val="100000"/>
              </a:lnSpc>
              <a:buFont typeface="Arial"/>
              <a:buChar char="•"/>
              <a:tabLst>
                <a:tab pos="471170" algn="l"/>
                <a:tab pos="471805" algn="l"/>
              </a:tabLst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be downloaded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from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</a:pP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olas"/>
                <a:cs typeface="Consolas"/>
                <a:hlinkClick r:id="rId2"/>
              </a:rPr>
              <a:t>https://pyyaml.org/wiki/PyYAML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3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233" y="1856358"/>
            <a:ext cx="2301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65" dirty="0"/>
              <a:t> </a:t>
            </a:r>
            <a:r>
              <a:rPr spc="-50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3376" y="4850536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  <a:hlinkClick r:id="rId2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5035550" cy="422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Configuration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Tools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527685" marR="190500" indent="-342900">
              <a:lnSpc>
                <a:spcPct val="150000"/>
              </a:lnSpc>
              <a:buClr>
                <a:srgbClr val="095A82"/>
              </a:buClr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spc="-5" dirty="0">
                <a:latin typeface="Ebrima"/>
                <a:cs typeface="Ebrima"/>
              </a:rPr>
              <a:t>Push approach does </a:t>
            </a:r>
            <a:r>
              <a:rPr sz="1800" dirty="0">
                <a:latin typeface="Ebrima"/>
                <a:cs typeface="Ebrima"/>
              </a:rPr>
              <a:t>not </a:t>
            </a:r>
            <a:r>
              <a:rPr sz="1800" spc="-5" dirty="0">
                <a:latin typeface="Ebrima"/>
                <a:cs typeface="Ebrima"/>
              </a:rPr>
              <a:t>require agents</a:t>
            </a:r>
            <a:r>
              <a:rPr sz="1800" spc="-70" dirty="0">
                <a:latin typeface="Ebrima"/>
                <a:cs typeface="Ebrima"/>
              </a:rPr>
              <a:t> </a:t>
            </a:r>
            <a:r>
              <a:rPr sz="1800" spc="-5" dirty="0">
                <a:latin typeface="Ebrima"/>
                <a:cs typeface="Ebrima"/>
              </a:rPr>
              <a:t>set  </a:t>
            </a:r>
            <a:r>
              <a:rPr sz="1800" dirty="0">
                <a:latin typeface="Ebrima"/>
                <a:cs typeface="Ebrima"/>
              </a:rPr>
              <a:t>up on </a:t>
            </a:r>
            <a:r>
              <a:rPr sz="1800" spc="-5" dirty="0">
                <a:latin typeface="Ebrima"/>
                <a:cs typeface="Ebrima"/>
              </a:rPr>
              <a:t>individual nodes like </a:t>
            </a:r>
            <a:r>
              <a:rPr sz="1800" dirty="0">
                <a:latin typeface="Ebrima"/>
                <a:cs typeface="Ebrima"/>
              </a:rPr>
              <a:t>pull</a:t>
            </a:r>
            <a:r>
              <a:rPr sz="1800" spc="-55" dirty="0">
                <a:latin typeface="Ebrima"/>
                <a:cs typeface="Ebrima"/>
              </a:rPr>
              <a:t> </a:t>
            </a:r>
            <a:r>
              <a:rPr sz="1800" spc="-5" dirty="0">
                <a:latin typeface="Ebrima"/>
                <a:cs typeface="Ebrima"/>
              </a:rPr>
              <a:t>does</a:t>
            </a:r>
            <a:endParaRPr sz="1800">
              <a:latin typeface="Ebrima"/>
              <a:cs typeface="Ebrima"/>
            </a:endParaRPr>
          </a:p>
          <a:p>
            <a:pPr marL="527685" marR="5080" indent="-342900">
              <a:lnSpc>
                <a:spcPct val="150000"/>
              </a:lnSpc>
              <a:spcBef>
                <a:spcPts val="5"/>
              </a:spcBef>
              <a:buClr>
                <a:srgbClr val="095A82"/>
              </a:buClr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spc="-5" dirty="0">
                <a:latin typeface="Ebrima"/>
                <a:cs typeface="Ebrima"/>
              </a:rPr>
              <a:t>Push based systems are completely  </a:t>
            </a:r>
            <a:r>
              <a:rPr sz="1800" dirty="0">
                <a:latin typeface="Ebrima"/>
                <a:cs typeface="Ebrima"/>
              </a:rPr>
              <a:t>Synchronous as you </a:t>
            </a:r>
            <a:r>
              <a:rPr sz="1800" spc="-5" dirty="0">
                <a:latin typeface="Ebrima"/>
                <a:cs typeface="Ebrima"/>
              </a:rPr>
              <a:t>can see </a:t>
            </a:r>
            <a:r>
              <a:rPr sz="1800" dirty="0">
                <a:latin typeface="Ebrima"/>
                <a:cs typeface="Ebrima"/>
              </a:rPr>
              <a:t>the </a:t>
            </a:r>
            <a:r>
              <a:rPr sz="1800" spc="-5" dirty="0">
                <a:latin typeface="Ebrima"/>
                <a:cs typeface="Ebrima"/>
              </a:rPr>
              <a:t>changes  made instantaneously </a:t>
            </a:r>
            <a:r>
              <a:rPr sz="1800" dirty="0">
                <a:latin typeface="Ebrima"/>
                <a:cs typeface="Ebrima"/>
              </a:rPr>
              <a:t>and </a:t>
            </a:r>
            <a:r>
              <a:rPr sz="1800" spc="-5" dirty="0">
                <a:latin typeface="Ebrima"/>
                <a:cs typeface="Ebrima"/>
              </a:rPr>
              <a:t>can </a:t>
            </a:r>
            <a:r>
              <a:rPr sz="1800" dirty="0">
                <a:latin typeface="Ebrima"/>
                <a:cs typeface="Ebrima"/>
              </a:rPr>
              <a:t>fix the</a:t>
            </a:r>
            <a:r>
              <a:rPr sz="1800" spc="-120" dirty="0">
                <a:latin typeface="Ebrima"/>
                <a:cs typeface="Ebrima"/>
              </a:rPr>
              <a:t> </a:t>
            </a:r>
            <a:r>
              <a:rPr sz="1800" spc="-5" dirty="0">
                <a:latin typeface="Ebrima"/>
                <a:cs typeface="Ebrima"/>
              </a:rPr>
              <a:t>system  if changes cause</a:t>
            </a:r>
            <a:r>
              <a:rPr sz="1800" spc="-25" dirty="0">
                <a:latin typeface="Ebrima"/>
                <a:cs typeface="Ebrima"/>
              </a:rPr>
              <a:t> </a:t>
            </a:r>
            <a:r>
              <a:rPr sz="1800" spc="-5" dirty="0">
                <a:latin typeface="Ebrima"/>
                <a:cs typeface="Ebrima"/>
              </a:rPr>
              <a:t>problems</a:t>
            </a:r>
            <a:endParaRPr sz="1800">
              <a:latin typeface="Ebrima"/>
              <a:cs typeface="Ebrima"/>
            </a:endParaRPr>
          </a:p>
          <a:p>
            <a:pPr marL="527685" indent="-342900">
              <a:lnSpc>
                <a:spcPct val="100000"/>
              </a:lnSpc>
              <a:spcBef>
                <a:spcPts val="1080"/>
              </a:spcBef>
              <a:buClr>
                <a:srgbClr val="095A82"/>
              </a:buClr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spc="-5" dirty="0">
                <a:latin typeface="Ebrima"/>
                <a:cs typeface="Ebrima"/>
              </a:rPr>
              <a:t>Systems using </a:t>
            </a:r>
            <a:r>
              <a:rPr sz="1800" dirty="0">
                <a:latin typeface="Ebrima"/>
                <a:cs typeface="Ebrima"/>
              </a:rPr>
              <a:t>pull </a:t>
            </a:r>
            <a:r>
              <a:rPr sz="1800" spc="-5" dirty="0">
                <a:latin typeface="Ebrima"/>
                <a:cs typeface="Ebrima"/>
              </a:rPr>
              <a:t>architecture can</a:t>
            </a:r>
            <a:r>
              <a:rPr sz="1800" spc="-50" dirty="0">
                <a:latin typeface="Ebrima"/>
                <a:cs typeface="Ebrima"/>
              </a:rPr>
              <a:t> </a:t>
            </a:r>
            <a:r>
              <a:rPr sz="1800" spc="-5" dirty="0">
                <a:latin typeface="Ebrima"/>
                <a:cs typeface="Ebrima"/>
              </a:rPr>
              <a:t>scale</a:t>
            </a:r>
            <a:endParaRPr sz="1800">
              <a:latin typeface="Ebrima"/>
              <a:cs typeface="Ebrima"/>
            </a:endParaRPr>
          </a:p>
          <a:p>
            <a:pPr marL="52768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Ebrima"/>
                <a:cs typeface="Ebrima"/>
              </a:rPr>
              <a:t>quite easily which is </a:t>
            </a:r>
            <a:r>
              <a:rPr sz="1800" dirty="0">
                <a:latin typeface="Ebrima"/>
                <a:cs typeface="Ebrima"/>
              </a:rPr>
              <a:t>not the </a:t>
            </a:r>
            <a:r>
              <a:rPr sz="1800" spc="-5" dirty="0">
                <a:latin typeface="Ebrima"/>
                <a:cs typeface="Ebrima"/>
              </a:rPr>
              <a:t>case </a:t>
            </a:r>
            <a:r>
              <a:rPr sz="1800" spc="-10" dirty="0">
                <a:latin typeface="Ebrima"/>
                <a:cs typeface="Ebrima"/>
              </a:rPr>
              <a:t>with</a:t>
            </a:r>
            <a:r>
              <a:rPr sz="1800" spc="-45" dirty="0">
                <a:latin typeface="Ebrima"/>
                <a:cs typeface="Ebrima"/>
              </a:rPr>
              <a:t> </a:t>
            </a:r>
            <a:r>
              <a:rPr sz="1800" spc="-5" dirty="0">
                <a:latin typeface="Ebrima"/>
                <a:cs typeface="Ebrima"/>
              </a:rPr>
              <a:t>push</a:t>
            </a:r>
            <a:endParaRPr sz="1800">
              <a:latin typeface="Ebrima"/>
              <a:cs typeface="Ebrima"/>
            </a:endParaRPr>
          </a:p>
          <a:p>
            <a:pPr marL="527685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Ebrima"/>
                <a:cs typeface="Ebrima"/>
              </a:rPr>
              <a:t>model</a:t>
            </a:r>
            <a:endParaRPr sz="1800">
              <a:latin typeface="Ebrima"/>
              <a:cs typeface="Ebri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16243" y="843508"/>
            <a:ext cx="2238121" cy="3837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3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8094980" cy="134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Ansible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Architecture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546100" marR="5080" indent="-189230">
              <a:lnSpc>
                <a:spcPct val="150000"/>
              </a:lnSpc>
            </a:pPr>
            <a:r>
              <a:rPr sz="1800" spc="-5" dirty="0">
                <a:latin typeface="Ebrima"/>
                <a:cs typeface="Ebrima"/>
              </a:rPr>
              <a:t>Ansible </a:t>
            </a:r>
            <a:r>
              <a:rPr sz="1800" dirty="0">
                <a:latin typeface="Ebrima"/>
                <a:cs typeface="Ebrima"/>
              </a:rPr>
              <a:t>uses </a:t>
            </a:r>
            <a:r>
              <a:rPr sz="1800" spc="-5" dirty="0">
                <a:latin typeface="Ebrima"/>
                <a:cs typeface="Ebrima"/>
              </a:rPr>
              <a:t>playbooks </a:t>
            </a:r>
            <a:r>
              <a:rPr sz="1800" dirty="0">
                <a:latin typeface="Ebrima"/>
                <a:cs typeface="Ebrima"/>
              </a:rPr>
              <a:t>to </a:t>
            </a:r>
            <a:r>
              <a:rPr sz="1800" spc="-10" dirty="0">
                <a:latin typeface="Ebrima"/>
                <a:cs typeface="Ebrima"/>
              </a:rPr>
              <a:t>implement </a:t>
            </a:r>
            <a:r>
              <a:rPr sz="1800" dirty="0">
                <a:latin typeface="Ebrima"/>
                <a:cs typeface="Ebrima"/>
              </a:rPr>
              <a:t>the </a:t>
            </a:r>
            <a:r>
              <a:rPr sz="1800" spc="-5" dirty="0">
                <a:latin typeface="Ebrima"/>
                <a:cs typeface="Ebrima"/>
              </a:rPr>
              <a:t>desired configuration changes. </a:t>
            </a:r>
            <a:r>
              <a:rPr sz="1800" dirty="0">
                <a:latin typeface="Ebrima"/>
                <a:cs typeface="Ebrima"/>
              </a:rPr>
              <a:t>The  </a:t>
            </a:r>
            <a:r>
              <a:rPr sz="1800" spc="-5" dirty="0">
                <a:latin typeface="Ebrima"/>
                <a:cs typeface="Ebrima"/>
              </a:rPr>
              <a:t>user directly interacts with </a:t>
            </a:r>
            <a:r>
              <a:rPr sz="1800" dirty="0">
                <a:latin typeface="Ebrima"/>
                <a:cs typeface="Ebrima"/>
              </a:rPr>
              <a:t>the </a:t>
            </a:r>
            <a:r>
              <a:rPr sz="1800" spc="-5" dirty="0">
                <a:latin typeface="Ebrima"/>
                <a:cs typeface="Ebrima"/>
              </a:rPr>
              <a:t>ansible automation engine </a:t>
            </a:r>
            <a:r>
              <a:rPr sz="1800" dirty="0">
                <a:latin typeface="Ebrima"/>
                <a:cs typeface="Ebrima"/>
              </a:rPr>
              <a:t>and </a:t>
            </a:r>
            <a:r>
              <a:rPr sz="1800" spc="-5" dirty="0">
                <a:latin typeface="Ebrima"/>
                <a:cs typeface="Ebrima"/>
              </a:rPr>
              <a:t>playbooks.</a:t>
            </a:r>
            <a:endParaRPr sz="1800">
              <a:latin typeface="Ebrima"/>
              <a:cs typeface="Ebri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7667" y="1851723"/>
            <a:ext cx="4464304" cy="2672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3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" y="213486"/>
            <a:ext cx="3014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FFFFFF"/>
                </a:solidFill>
                <a:latin typeface="Calibri"/>
                <a:cs typeface="Calibri"/>
              </a:rPr>
              <a:t>Ansible </a:t>
            </a:r>
            <a:r>
              <a:rPr sz="1800" b="0" spc="-10" dirty="0">
                <a:solidFill>
                  <a:srgbClr val="FFFFFF"/>
                </a:solidFill>
                <a:latin typeface="Calibri"/>
                <a:cs typeface="Calibri"/>
              </a:rPr>
              <a:t>Architecture </a:t>
            </a:r>
            <a:r>
              <a:rPr sz="1800" b="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b="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Calibri"/>
                <a:cs typeface="Calibri"/>
              </a:rPr>
              <a:t>Playbooks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939241"/>
            <a:ext cx="882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95A82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637" y="833050"/>
            <a:ext cx="249555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dirty="0">
                <a:latin typeface="Ebrima"/>
                <a:cs typeface="Ebrima"/>
              </a:rPr>
              <a:t>Ansible </a:t>
            </a:r>
            <a:r>
              <a:rPr sz="1400" spc="-5" dirty="0">
                <a:latin typeface="Ebrima"/>
                <a:cs typeface="Ebrima"/>
              </a:rPr>
              <a:t>uses </a:t>
            </a:r>
            <a:r>
              <a:rPr sz="1400" dirty="0">
                <a:latin typeface="Ebrima"/>
                <a:cs typeface="Ebrima"/>
              </a:rPr>
              <a:t>playbooks to  </a:t>
            </a:r>
            <a:r>
              <a:rPr sz="1400" spc="-5" dirty="0">
                <a:latin typeface="Ebrima"/>
                <a:cs typeface="Ebrima"/>
              </a:rPr>
              <a:t>implement </a:t>
            </a:r>
            <a:r>
              <a:rPr sz="1400" dirty="0">
                <a:latin typeface="Ebrima"/>
                <a:cs typeface="Ebrima"/>
              </a:rPr>
              <a:t>the changes</a:t>
            </a:r>
            <a:r>
              <a:rPr sz="1400" spc="-70" dirty="0">
                <a:latin typeface="Ebrima"/>
                <a:cs typeface="Ebrima"/>
              </a:rPr>
              <a:t> </a:t>
            </a:r>
            <a:r>
              <a:rPr sz="1400" dirty="0">
                <a:latin typeface="Ebrima"/>
                <a:cs typeface="Ebrima"/>
              </a:rPr>
              <a:t>desired  by the</a:t>
            </a:r>
            <a:r>
              <a:rPr sz="1400" spc="-20" dirty="0">
                <a:latin typeface="Ebrima"/>
                <a:cs typeface="Ebrima"/>
              </a:rPr>
              <a:t> </a:t>
            </a:r>
            <a:r>
              <a:rPr sz="1400" dirty="0">
                <a:latin typeface="Ebrima"/>
                <a:cs typeface="Ebrima"/>
              </a:rPr>
              <a:t>users</a:t>
            </a:r>
            <a:endParaRPr sz="1400">
              <a:latin typeface="Ebrima"/>
              <a:cs typeface="Ebri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437" y="2076704"/>
            <a:ext cx="88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95A82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637" y="1970633"/>
            <a:ext cx="239141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dirty="0">
                <a:latin typeface="Ebrima"/>
                <a:cs typeface="Ebrima"/>
              </a:rPr>
              <a:t>Playbooks contain plays,</a:t>
            </a:r>
            <a:r>
              <a:rPr sz="1400" spc="-114" dirty="0">
                <a:latin typeface="Ebrima"/>
                <a:cs typeface="Ebrima"/>
              </a:rPr>
              <a:t> </a:t>
            </a:r>
            <a:r>
              <a:rPr sz="1400" dirty="0">
                <a:latin typeface="Ebrima"/>
                <a:cs typeface="Ebrima"/>
              </a:rPr>
              <a:t>plays  have tasks and tasks </a:t>
            </a:r>
            <a:r>
              <a:rPr sz="1400" spc="-5" dirty="0">
                <a:latin typeface="Ebrima"/>
                <a:cs typeface="Ebrima"/>
              </a:rPr>
              <a:t>call  </a:t>
            </a:r>
            <a:r>
              <a:rPr sz="1400" dirty="0">
                <a:latin typeface="Ebrima"/>
                <a:cs typeface="Ebrima"/>
              </a:rPr>
              <a:t>modules</a:t>
            </a:r>
            <a:endParaRPr sz="1400">
              <a:latin typeface="Ebrima"/>
              <a:cs typeface="Ebri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437" y="3215386"/>
            <a:ext cx="88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95A82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637" y="3109315"/>
            <a:ext cx="24288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dirty="0">
                <a:latin typeface="Ebrima"/>
                <a:cs typeface="Ebrima"/>
              </a:rPr>
              <a:t>Modules are the </a:t>
            </a:r>
            <a:r>
              <a:rPr sz="1400" spc="-5" dirty="0">
                <a:latin typeface="Ebrima"/>
                <a:cs typeface="Ebrima"/>
              </a:rPr>
              <a:t>units </a:t>
            </a:r>
            <a:r>
              <a:rPr sz="1400" dirty="0">
                <a:latin typeface="Ebrima"/>
                <a:cs typeface="Ebrima"/>
              </a:rPr>
              <a:t>which  </a:t>
            </a:r>
            <a:r>
              <a:rPr sz="1400" spc="-5" dirty="0">
                <a:latin typeface="Ebrima"/>
                <a:cs typeface="Ebrima"/>
              </a:rPr>
              <a:t>actually </a:t>
            </a:r>
            <a:r>
              <a:rPr sz="1400" dirty="0">
                <a:latin typeface="Ebrima"/>
                <a:cs typeface="Ebrima"/>
              </a:rPr>
              <a:t>execute on the</a:t>
            </a:r>
            <a:r>
              <a:rPr sz="1400" spc="-65" dirty="0">
                <a:latin typeface="Ebrima"/>
                <a:cs typeface="Ebrima"/>
              </a:rPr>
              <a:t> </a:t>
            </a:r>
            <a:r>
              <a:rPr sz="1400" dirty="0">
                <a:latin typeface="Ebrima"/>
                <a:cs typeface="Ebrima"/>
              </a:rPr>
              <a:t>servers</a:t>
            </a:r>
            <a:endParaRPr sz="1400">
              <a:latin typeface="Ebrima"/>
              <a:cs typeface="Ebri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73577" y="816140"/>
            <a:ext cx="5581777" cy="334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2800" y="2746248"/>
            <a:ext cx="1659636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82289" y="2976321"/>
            <a:ext cx="1200023" cy="1368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5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" y="213486"/>
            <a:ext cx="391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FFFFFF"/>
                </a:solidFill>
                <a:latin typeface="Calibri"/>
                <a:cs typeface="Calibri"/>
              </a:rPr>
              <a:t>Ansible </a:t>
            </a:r>
            <a:r>
              <a:rPr sz="1800" b="0" spc="-10" dirty="0">
                <a:solidFill>
                  <a:srgbClr val="FFFFFF"/>
                </a:solidFill>
                <a:latin typeface="Calibri"/>
                <a:cs typeface="Calibri"/>
              </a:rPr>
              <a:t>Architecture </a:t>
            </a:r>
            <a:r>
              <a:rPr sz="1800" b="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b="0" spc="-5" dirty="0">
                <a:solidFill>
                  <a:srgbClr val="FFFFFF"/>
                </a:solidFill>
                <a:latin typeface="Calibri"/>
                <a:cs typeface="Calibri"/>
              </a:rPr>
              <a:t>Automation</a:t>
            </a:r>
            <a:r>
              <a:rPr sz="1800" b="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939241"/>
            <a:ext cx="882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95A82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637" y="833050"/>
            <a:ext cx="249555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dirty="0">
                <a:latin typeface="Ebrima"/>
                <a:cs typeface="Ebrima"/>
              </a:rPr>
              <a:t>Ansible </a:t>
            </a:r>
            <a:r>
              <a:rPr sz="1400" spc="-5" dirty="0">
                <a:latin typeface="Ebrima"/>
                <a:cs typeface="Ebrima"/>
              </a:rPr>
              <a:t>uses </a:t>
            </a:r>
            <a:r>
              <a:rPr sz="1400" dirty="0">
                <a:latin typeface="Ebrima"/>
                <a:cs typeface="Ebrima"/>
              </a:rPr>
              <a:t>playbooks to  </a:t>
            </a:r>
            <a:r>
              <a:rPr sz="1400" spc="-5" dirty="0">
                <a:latin typeface="Ebrima"/>
                <a:cs typeface="Ebrima"/>
              </a:rPr>
              <a:t>implement </a:t>
            </a:r>
            <a:r>
              <a:rPr sz="1400" dirty="0">
                <a:latin typeface="Ebrima"/>
                <a:cs typeface="Ebrima"/>
              </a:rPr>
              <a:t>the changes</a:t>
            </a:r>
            <a:r>
              <a:rPr sz="1400" spc="-70" dirty="0">
                <a:latin typeface="Ebrima"/>
                <a:cs typeface="Ebrima"/>
              </a:rPr>
              <a:t> </a:t>
            </a:r>
            <a:r>
              <a:rPr sz="1400" dirty="0">
                <a:latin typeface="Ebrima"/>
                <a:cs typeface="Ebrima"/>
              </a:rPr>
              <a:t>desired  by the</a:t>
            </a:r>
            <a:r>
              <a:rPr sz="1400" spc="-20" dirty="0">
                <a:latin typeface="Ebrima"/>
                <a:cs typeface="Ebrima"/>
              </a:rPr>
              <a:t> </a:t>
            </a:r>
            <a:r>
              <a:rPr sz="1400" dirty="0">
                <a:latin typeface="Ebrima"/>
                <a:cs typeface="Ebrima"/>
              </a:rPr>
              <a:t>users</a:t>
            </a:r>
            <a:endParaRPr sz="1400">
              <a:latin typeface="Ebrima"/>
              <a:cs typeface="Ebri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437" y="2076704"/>
            <a:ext cx="88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95A82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637" y="1970633"/>
            <a:ext cx="239141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dirty="0">
                <a:latin typeface="Ebrima"/>
                <a:cs typeface="Ebrima"/>
              </a:rPr>
              <a:t>Playbooks contain plays,</a:t>
            </a:r>
            <a:r>
              <a:rPr sz="1400" spc="-114" dirty="0">
                <a:latin typeface="Ebrima"/>
                <a:cs typeface="Ebrima"/>
              </a:rPr>
              <a:t> </a:t>
            </a:r>
            <a:r>
              <a:rPr sz="1400" dirty="0">
                <a:latin typeface="Ebrima"/>
                <a:cs typeface="Ebrima"/>
              </a:rPr>
              <a:t>plays  have tasks and tasks </a:t>
            </a:r>
            <a:r>
              <a:rPr sz="1400" spc="-5" dirty="0">
                <a:latin typeface="Ebrima"/>
                <a:cs typeface="Ebrima"/>
              </a:rPr>
              <a:t>call  </a:t>
            </a:r>
            <a:r>
              <a:rPr sz="1400" dirty="0">
                <a:latin typeface="Ebrima"/>
                <a:cs typeface="Ebrima"/>
              </a:rPr>
              <a:t>modules</a:t>
            </a:r>
            <a:endParaRPr sz="1400">
              <a:latin typeface="Ebrima"/>
              <a:cs typeface="Ebri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437" y="3215386"/>
            <a:ext cx="88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95A82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637" y="3109315"/>
            <a:ext cx="24288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dirty="0">
                <a:latin typeface="Ebrima"/>
                <a:cs typeface="Ebrima"/>
              </a:rPr>
              <a:t>Modules are the </a:t>
            </a:r>
            <a:r>
              <a:rPr sz="1400" spc="-5" dirty="0">
                <a:latin typeface="Ebrima"/>
                <a:cs typeface="Ebrima"/>
              </a:rPr>
              <a:t>units </a:t>
            </a:r>
            <a:r>
              <a:rPr sz="1400" dirty="0">
                <a:latin typeface="Ebrima"/>
                <a:cs typeface="Ebrima"/>
              </a:rPr>
              <a:t>which  </a:t>
            </a:r>
            <a:r>
              <a:rPr sz="1400" spc="-5" dirty="0">
                <a:latin typeface="Ebrima"/>
                <a:cs typeface="Ebrima"/>
              </a:rPr>
              <a:t>actually </a:t>
            </a:r>
            <a:r>
              <a:rPr sz="1400" dirty="0">
                <a:latin typeface="Ebrima"/>
                <a:cs typeface="Ebrima"/>
              </a:rPr>
              <a:t>execute on the</a:t>
            </a:r>
            <a:r>
              <a:rPr sz="1400" spc="-65" dirty="0">
                <a:latin typeface="Ebrima"/>
                <a:cs typeface="Ebrima"/>
              </a:rPr>
              <a:t> </a:t>
            </a:r>
            <a:r>
              <a:rPr sz="1400" dirty="0">
                <a:latin typeface="Ebrima"/>
                <a:cs typeface="Ebrima"/>
              </a:rPr>
              <a:t>servers</a:t>
            </a:r>
            <a:endParaRPr sz="1400">
              <a:latin typeface="Ebrima"/>
              <a:cs typeface="Ebri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9855" y="740714"/>
            <a:ext cx="5509767" cy="3297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06467" y="1202436"/>
            <a:ext cx="2840736" cy="2374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36719" y="1432178"/>
            <a:ext cx="2380106" cy="19150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5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" y="213486"/>
            <a:ext cx="391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FFFFFF"/>
                </a:solidFill>
                <a:latin typeface="Calibri"/>
                <a:cs typeface="Calibri"/>
              </a:rPr>
              <a:t>Ansible </a:t>
            </a:r>
            <a:r>
              <a:rPr sz="1800" b="0" spc="-10" dirty="0">
                <a:solidFill>
                  <a:srgbClr val="FFFFFF"/>
                </a:solidFill>
                <a:latin typeface="Calibri"/>
                <a:cs typeface="Calibri"/>
              </a:rPr>
              <a:t>Architecture </a:t>
            </a:r>
            <a:r>
              <a:rPr sz="1800" b="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b="0" spc="-5" dirty="0">
                <a:solidFill>
                  <a:srgbClr val="FFFFFF"/>
                </a:solidFill>
                <a:latin typeface="Calibri"/>
                <a:cs typeface="Calibri"/>
              </a:rPr>
              <a:t>Automation</a:t>
            </a:r>
            <a:r>
              <a:rPr sz="1800" b="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939241"/>
            <a:ext cx="882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95A82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637" y="833050"/>
            <a:ext cx="250317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dirty="0">
                <a:latin typeface="Ebrima"/>
                <a:cs typeface="Ebrima"/>
              </a:rPr>
              <a:t>The </a:t>
            </a:r>
            <a:r>
              <a:rPr sz="1400" spc="-5" dirty="0">
                <a:latin typeface="Ebrima"/>
                <a:cs typeface="Ebrima"/>
              </a:rPr>
              <a:t>API’s </a:t>
            </a:r>
            <a:r>
              <a:rPr sz="1400" dirty="0">
                <a:latin typeface="Ebrima"/>
                <a:cs typeface="Ebrima"/>
              </a:rPr>
              <a:t>in ansible are there</a:t>
            </a:r>
            <a:r>
              <a:rPr sz="1400" spc="-55" dirty="0">
                <a:latin typeface="Ebrima"/>
                <a:cs typeface="Ebrima"/>
              </a:rPr>
              <a:t> </a:t>
            </a:r>
            <a:r>
              <a:rPr sz="1400" dirty="0">
                <a:latin typeface="Ebrima"/>
                <a:cs typeface="Ebrima"/>
              </a:rPr>
              <a:t>to  support services </a:t>
            </a:r>
            <a:r>
              <a:rPr sz="1400" spc="-5" dirty="0">
                <a:latin typeface="Ebrima"/>
                <a:cs typeface="Ebrima"/>
              </a:rPr>
              <a:t>like </a:t>
            </a:r>
            <a:r>
              <a:rPr sz="1400" dirty="0">
                <a:latin typeface="Ebrima"/>
                <a:cs typeface="Ebrima"/>
              </a:rPr>
              <a:t>cloud and  </a:t>
            </a:r>
            <a:r>
              <a:rPr sz="1400" spc="-5" dirty="0">
                <a:latin typeface="Ebrima"/>
                <a:cs typeface="Ebrima"/>
              </a:rPr>
              <a:t>CLI</a:t>
            </a:r>
            <a:endParaRPr sz="1400">
              <a:latin typeface="Ebrima"/>
              <a:cs typeface="Ebri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437" y="2076704"/>
            <a:ext cx="88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95A82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637" y="1970633"/>
            <a:ext cx="20339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dirty="0">
                <a:latin typeface="Ebrima"/>
                <a:cs typeface="Ebrima"/>
              </a:rPr>
              <a:t>Eg. Python </a:t>
            </a:r>
            <a:r>
              <a:rPr sz="1400" spc="-5" dirty="0">
                <a:latin typeface="Ebrima"/>
                <a:cs typeface="Ebrima"/>
              </a:rPr>
              <a:t>API is </a:t>
            </a:r>
            <a:r>
              <a:rPr sz="1400" dirty="0">
                <a:latin typeface="Ebrima"/>
                <a:cs typeface="Ebrima"/>
              </a:rPr>
              <a:t>used</a:t>
            </a:r>
            <a:r>
              <a:rPr sz="1400" spc="-70" dirty="0">
                <a:latin typeface="Ebrima"/>
                <a:cs typeface="Ebrima"/>
              </a:rPr>
              <a:t> </a:t>
            </a:r>
            <a:r>
              <a:rPr sz="1400" dirty="0">
                <a:latin typeface="Ebrima"/>
                <a:cs typeface="Ebrima"/>
              </a:rPr>
              <a:t>for  Command </a:t>
            </a:r>
            <a:r>
              <a:rPr sz="1400" spc="-5" dirty="0">
                <a:latin typeface="Ebrima"/>
                <a:cs typeface="Ebrima"/>
              </a:rPr>
              <a:t>Line</a:t>
            </a:r>
            <a:r>
              <a:rPr sz="1400" spc="-70" dirty="0">
                <a:latin typeface="Ebrima"/>
                <a:cs typeface="Ebrima"/>
              </a:rPr>
              <a:t> </a:t>
            </a:r>
            <a:r>
              <a:rPr sz="1400" spc="-5" dirty="0">
                <a:latin typeface="Ebrima"/>
                <a:cs typeface="Ebrima"/>
              </a:rPr>
              <a:t>Interface</a:t>
            </a:r>
            <a:endParaRPr sz="1400">
              <a:latin typeface="Ebrima"/>
              <a:cs typeface="Ebri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19855" y="740714"/>
            <a:ext cx="5509767" cy="3297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6467" y="1202436"/>
            <a:ext cx="2840736" cy="2374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6719" y="1432178"/>
            <a:ext cx="2380106" cy="19150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5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" y="213486"/>
            <a:ext cx="391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FFFFFF"/>
                </a:solidFill>
                <a:latin typeface="Calibri"/>
                <a:cs typeface="Calibri"/>
              </a:rPr>
              <a:t>Ansible </a:t>
            </a:r>
            <a:r>
              <a:rPr sz="1800" b="0" spc="-10" dirty="0">
                <a:solidFill>
                  <a:srgbClr val="FFFFFF"/>
                </a:solidFill>
                <a:latin typeface="Calibri"/>
                <a:cs typeface="Calibri"/>
              </a:rPr>
              <a:t>Architecture </a:t>
            </a:r>
            <a:r>
              <a:rPr sz="1800" b="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b="0" spc="-5" dirty="0">
                <a:solidFill>
                  <a:srgbClr val="FFFFFF"/>
                </a:solidFill>
                <a:latin typeface="Calibri"/>
                <a:cs typeface="Calibri"/>
              </a:rPr>
              <a:t>Automation</a:t>
            </a:r>
            <a:r>
              <a:rPr sz="1800" b="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939241"/>
            <a:ext cx="882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95A82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637" y="833050"/>
            <a:ext cx="1809114" cy="66611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dirty="0">
                <a:latin typeface="Ebrima"/>
                <a:cs typeface="Ebrima"/>
              </a:rPr>
              <a:t>Plugins provide</a:t>
            </a:r>
            <a:r>
              <a:rPr sz="1400" spc="-50" dirty="0">
                <a:latin typeface="Ebrima"/>
                <a:cs typeface="Ebrima"/>
              </a:rPr>
              <a:t> </a:t>
            </a:r>
            <a:r>
              <a:rPr sz="1400" dirty="0">
                <a:latin typeface="Ebrima"/>
                <a:cs typeface="Ebrima"/>
              </a:rPr>
              <a:t>extra</a:t>
            </a:r>
            <a:endParaRPr sz="1400">
              <a:latin typeface="Ebrima"/>
              <a:cs typeface="Ebri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Ebrima"/>
                <a:cs typeface="Ebrima"/>
              </a:rPr>
              <a:t>functionality to</a:t>
            </a:r>
            <a:r>
              <a:rPr sz="1400" spc="-105" dirty="0">
                <a:latin typeface="Ebrima"/>
                <a:cs typeface="Ebrima"/>
              </a:rPr>
              <a:t> </a:t>
            </a:r>
            <a:r>
              <a:rPr sz="1400" dirty="0">
                <a:latin typeface="Ebrima"/>
                <a:cs typeface="Ebrima"/>
              </a:rPr>
              <a:t>ansible</a:t>
            </a:r>
            <a:endParaRPr sz="1400">
              <a:latin typeface="Ebrima"/>
              <a:cs typeface="Ebri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437" y="1756410"/>
            <a:ext cx="882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95A82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637" y="1650571"/>
            <a:ext cx="238506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1400" dirty="0">
                <a:latin typeface="Ebrima"/>
                <a:cs typeface="Ebrima"/>
              </a:rPr>
              <a:t>Eg. Action </a:t>
            </a:r>
            <a:r>
              <a:rPr sz="1400" spc="-5" dirty="0">
                <a:latin typeface="Ebrima"/>
                <a:cs typeface="Ebrima"/>
              </a:rPr>
              <a:t>plugin lets </a:t>
            </a:r>
            <a:r>
              <a:rPr sz="1400" dirty="0">
                <a:latin typeface="Ebrima"/>
                <a:cs typeface="Ebrima"/>
              </a:rPr>
              <a:t>you  perform tasks on your ansible  machine before you execute</a:t>
            </a:r>
            <a:r>
              <a:rPr sz="1400" spc="-100" dirty="0">
                <a:latin typeface="Ebrima"/>
                <a:cs typeface="Ebrima"/>
              </a:rPr>
              <a:t> </a:t>
            </a:r>
            <a:r>
              <a:rPr sz="1400" dirty="0">
                <a:latin typeface="Ebrima"/>
                <a:cs typeface="Ebrima"/>
              </a:rPr>
              <a:t>a  playbook</a:t>
            </a:r>
            <a:endParaRPr sz="1400">
              <a:latin typeface="Ebrima"/>
              <a:cs typeface="Ebri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19855" y="740714"/>
            <a:ext cx="5509767" cy="3297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6467" y="1202436"/>
            <a:ext cx="2840736" cy="2374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6719" y="1432178"/>
            <a:ext cx="2380106" cy="19150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5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1735</Words>
  <Application>Microsoft Office PowerPoint</Application>
  <PresentationFormat>On-screen Show (16:9)</PresentationFormat>
  <Paragraphs>248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Ebrima</vt:lpstr>
      <vt:lpstr>Times New Roman</vt:lpstr>
      <vt:lpstr>Wingdings</vt:lpstr>
      <vt:lpstr>Office Theme</vt:lpstr>
      <vt:lpstr>PowerPoint Presentation</vt:lpstr>
      <vt:lpstr>PowerPoint Presentation</vt:lpstr>
      <vt:lpstr>Ansible Push Approach</vt:lpstr>
      <vt:lpstr>PowerPoint Presentation</vt:lpstr>
      <vt:lpstr>PowerPoint Presentation</vt:lpstr>
      <vt:lpstr>Ansible Architecture - Playbooks</vt:lpstr>
      <vt:lpstr>Ansible Architecture – Automation Engine</vt:lpstr>
      <vt:lpstr>Ansible Architecture – Automation Engine</vt:lpstr>
      <vt:lpstr>Ansible Architecture – Automation Engine</vt:lpstr>
      <vt:lpstr>Ansible Architecture – CMDB</vt:lpstr>
      <vt:lpstr>Ansible Architecture – Cloud</vt:lpstr>
      <vt:lpstr>Ansible Architecture – Hosts &amp; Networks</vt:lpstr>
      <vt:lpstr>Exercise 1: Ansible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Ansible Playbooks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Ansible Roles</vt:lpstr>
      <vt:lpstr>Ansible Roles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Dhruv.varun</dc:creator>
  <cp:lastModifiedBy>Chaitanya Gaajula</cp:lastModifiedBy>
  <cp:revision>1</cp:revision>
  <dcterms:created xsi:type="dcterms:W3CDTF">2019-04-17T01:04:17Z</dcterms:created>
  <dcterms:modified xsi:type="dcterms:W3CDTF">2019-04-17T01:12:36Z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2018-12-31T00:00:00Z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2019-04-17T00:00:00Z</vt:filetime>
  </property>
</Properties>
</file>