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442933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442933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 pseudocode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42933e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442933e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442933e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442933e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442933e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442933e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42933e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442933e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778ed7e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778ed7e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78ed7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778ed7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42933e4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42933e4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42933e4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442933e4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42933e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442933e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78ed7e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778ed7e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42933e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442933e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Metabolic Network Prediction with Directed Graph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220525" y="68350"/>
            <a:ext cx="6299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 is known: (toy, e.coli)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optimize:v*c.T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 c = [000001]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 is unknown: (mouse, human, worms,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V_maximal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reaction in n_reactions: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 = zeroes[]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c[reaction]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Constraint: Sv=0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Constraint: each reaction- gene expression (upper/lower bounds)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Maximize v[reaction] by maximizing: v*c.T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v*c.T[reaction] == </a:t>
            </a:r>
            <a:r>
              <a:rPr lang="en"/>
              <a:t>maximum</a:t>
            </a:r>
            <a:r>
              <a:rPr lang="en"/>
              <a:t> flux for reaction_i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V_maximal[reaction] = v*c.T[reaction]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V_maximal*S !==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568" y="525112"/>
            <a:ext cx="2916057" cy="29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312404" y="419225"/>
            <a:ext cx="5064383" cy="2403725"/>
            <a:chOff x="3522629" y="1236600"/>
            <a:chExt cx="5064383" cy="2403725"/>
          </a:xfrm>
        </p:grpSpPr>
        <p:sp>
          <p:nvSpPr>
            <p:cNvPr id="152" name="Google Shape;152;p23"/>
            <p:cNvSpPr/>
            <p:nvPr/>
          </p:nvSpPr>
          <p:spPr>
            <a:xfrm>
              <a:off x="3522629" y="1776075"/>
              <a:ext cx="821100" cy="790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R1</a:t>
              </a:r>
              <a:r>
                <a:rPr lang="en" sz="900"/>
                <a:t> </a:t>
              </a:r>
              <a:endParaRPr sz="900"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5073674" y="3104375"/>
              <a:ext cx="333300" cy="3297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/>
            </a:p>
          </p:txBody>
        </p:sp>
        <p:sp>
          <p:nvSpPr>
            <p:cNvPr id="154" name="Google Shape;154;p23"/>
            <p:cNvSpPr txBox="1"/>
            <p:nvPr/>
          </p:nvSpPr>
          <p:spPr>
            <a:xfrm>
              <a:off x="4138350" y="2772838"/>
              <a:ext cx="43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M1</a:t>
              </a:r>
              <a:endParaRPr/>
            </a:p>
          </p:txBody>
        </p:sp>
        <p:cxnSp>
          <p:nvCxnSpPr>
            <p:cNvPr id="155" name="Google Shape;155;p23"/>
            <p:cNvCxnSpPr/>
            <p:nvPr/>
          </p:nvCxnSpPr>
          <p:spPr>
            <a:xfrm>
              <a:off x="4343625" y="2559263"/>
              <a:ext cx="528300" cy="545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6" name="Google Shape;156;p23"/>
            <p:cNvGrpSpPr/>
            <p:nvPr/>
          </p:nvGrpSpPr>
          <p:grpSpPr>
            <a:xfrm>
              <a:off x="5798300" y="2998175"/>
              <a:ext cx="512700" cy="400200"/>
              <a:chOff x="5520575" y="309150"/>
              <a:chExt cx="512700" cy="400200"/>
            </a:xfrm>
          </p:grpSpPr>
          <p:sp>
            <p:nvSpPr>
              <p:cNvPr id="157" name="Google Shape;157;p23"/>
              <p:cNvSpPr txBox="1"/>
              <p:nvPr/>
            </p:nvSpPr>
            <p:spPr>
              <a:xfrm>
                <a:off x="55589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M3</a:t>
                </a:r>
                <a:endParaRPr/>
              </a:p>
            </p:txBody>
          </p:sp>
          <p:cxnSp>
            <p:nvCxnSpPr>
              <p:cNvPr id="158" name="Google Shape;158;p23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59" name="Google Shape;159;p23"/>
            <p:cNvSpPr/>
            <p:nvPr/>
          </p:nvSpPr>
          <p:spPr>
            <a:xfrm>
              <a:off x="6503113" y="1267415"/>
              <a:ext cx="612600" cy="5727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R4</a:t>
              </a:r>
              <a:r>
                <a:rPr lang="en" sz="900"/>
                <a:t> </a:t>
              </a:r>
              <a:endParaRPr sz="900"/>
            </a:p>
          </p:txBody>
        </p:sp>
        <p:grpSp>
          <p:nvGrpSpPr>
            <p:cNvPr id="160" name="Google Shape;160;p23"/>
            <p:cNvGrpSpPr/>
            <p:nvPr/>
          </p:nvGrpSpPr>
          <p:grpSpPr>
            <a:xfrm>
              <a:off x="7195688" y="1353675"/>
              <a:ext cx="626700" cy="400200"/>
              <a:chOff x="5406575" y="309150"/>
              <a:chExt cx="626700" cy="400200"/>
            </a:xfrm>
          </p:grpSpPr>
          <p:sp>
            <p:nvSpPr>
              <p:cNvPr id="161" name="Google Shape;161;p23"/>
              <p:cNvSpPr txBox="1"/>
              <p:nvPr/>
            </p:nvSpPr>
            <p:spPr>
              <a:xfrm>
                <a:off x="54065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M4</a:t>
                </a:r>
                <a:endParaRPr/>
              </a:p>
            </p:txBody>
          </p:sp>
          <p:cxnSp>
            <p:nvCxnSpPr>
              <p:cNvPr id="162" name="Google Shape;162;p23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63" name="Google Shape;163;p23"/>
            <p:cNvGrpSpPr/>
            <p:nvPr/>
          </p:nvGrpSpPr>
          <p:grpSpPr>
            <a:xfrm>
              <a:off x="7115100" y="2042200"/>
              <a:ext cx="1025400" cy="883800"/>
              <a:chOff x="5325988" y="455825"/>
              <a:chExt cx="1025400" cy="883800"/>
            </a:xfrm>
          </p:grpSpPr>
          <p:sp>
            <p:nvSpPr>
              <p:cNvPr id="164" name="Google Shape;164;p23"/>
              <p:cNvSpPr txBox="1"/>
              <p:nvPr/>
            </p:nvSpPr>
            <p:spPr>
              <a:xfrm>
                <a:off x="5787575" y="5377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M5</a:t>
                </a:r>
                <a:endParaRPr/>
              </a:p>
            </p:txBody>
          </p:sp>
          <p:cxnSp>
            <p:nvCxnSpPr>
              <p:cNvPr id="165" name="Google Shape;165;p23"/>
              <p:cNvCxnSpPr/>
              <p:nvPr/>
            </p:nvCxnSpPr>
            <p:spPr>
              <a:xfrm>
                <a:off x="5325988" y="455825"/>
                <a:ext cx="1025400" cy="883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66" name="Google Shape;166;p23"/>
            <p:cNvSpPr/>
            <p:nvPr/>
          </p:nvSpPr>
          <p:spPr>
            <a:xfrm>
              <a:off x="5048425" y="1236600"/>
              <a:ext cx="750000" cy="7275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R2</a:t>
              </a:r>
              <a:r>
                <a:rPr lang="en" sz="900"/>
                <a:t> </a:t>
              </a:r>
              <a:endParaRPr sz="900"/>
            </a:p>
          </p:txBody>
        </p:sp>
        <p:grpSp>
          <p:nvGrpSpPr>
            <p:cNvPr id="167" name="Google Shape;167;p23"/>
            <p:cNvGrpSpPr/>
            <p:nvPr/>
          </p:nvGrpSpPr>
          <p:grpSpPr>
            <a:xfrm>
              <a:off x="5836700" y="1329938"/>
              <a:ext cx="550500" cy="400200"/>
              <a:chOff x="5482775" y="309150"/>
              <a:chExt cx="550500" cy="400200"/>
            </a:xfrm>
          </p:grpSpPr>
          <p:sp>
            <p:nvSpPr>
              <p:cNvPr id="168" name="Google Shape;168;p23"/>
              <p:cNvSpPr txBox="1"/>
              <p:nvPr/>
            </p:nvSpPr>
            <p:spPr>
              <a:xfrm>
                <a:off x="54827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M2</a:t>
                </a:r>
                <a:endParaRPr/>
              </a:p>
            </p:txBody>
          </p:sp>
          <p:cxnSp>
            <p:nvCxnSpPr>
              <p:cNvPr id="169" name="Google Shape;169;p23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70" name="Google Shape;170;p23"/>
            <p:cNvCxnSpPr/>
            <p:nvPr/>
          </p:nvCxnSpPr>
          <p:spPr>
            <a:xfrm flipH="1" rot="10800000">
              <a:off x="4403775" y="1830075"/>
              <a:ext cx="669900" cy="257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23"/>
            <p:cNvSpPr txBox="1"/>
            <p:nvPr/>
          </p:nvSpPr>
          <p:spPr>
            <a:xfrm>
              <a:off x="4365975" y="1601850"/>
              <a:ext cx="43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M1</a:t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934400" y="1329947"/>
              <a:ext cx="377100" cy="4002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974413" y="3067625"/>
              <a:ext cx="612600" cy="5727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R7</a:t>
              </a:r>
              <a:r>
                <a:rPr lang="en" sz="900"/>
                <a:t> </a:t>
              </a:r>
              <a:endParaRPr sz="900"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423028" y="2909524"/>
              <a:ext cx="750000" cy="7275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R5</a:t>
              </a:r>
              <a:r>
                <a:rPr lang="en" sz="900"/>
                <a:t> </a:t>
              </a:r>
              <a:endParaRPr sz="900"/>
            </a:p>
          </p:txBody>
        </p:sp>
        <p:grpSp>
          <p:nvGrpSpPr>
            <p:cNvPr id="175" name="Google Shape;175;p23"/>
            <p:cNvGrpSpPr/>
            <p:nvPr/>
          </p:nvGrpSpPr>
          <p:grpSpPr>
            <a:xfrm>
              <a:off x="7273088" y="2991425"/>
              <a:ext cx="512700" cy="400200"/>
              <a:chOff x="5520575" y="309150"/>
              <a:chExt cx="512700" cy="400200"/>
            </a:xfrm>
          </p:grpSpPr>
          <p:sp>
            <p:nvSpPr>
              <p:cNvPr id="176" name="Google Shape;176;p23"/>
              <p:cNvSpPr txBox="1"/>
              <p:nvPr/>
            </p:nvSpPr>
            <p:spPr>
              <a:xfrm>
                <a:off x="55589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M5</a:t>
                </a:r>
                <a:endParaRPr/>
              </a:p>
            </p:txBody>
          </p:sp>
          <p:cxnSp>
            <p:nvCxnSpPr>
              <p:cNvPr id="177" name="Google Shape;177;p23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78" name="Google Shape;178;p23"/>
            <p:cNvSpPr txBox="1"/>
            <p:nvPr/>
          </p:nvSpPr>
          <p:spPr>
            <a:xfrm>
              <a:off x="4996425" y="3093525"/>
              <a:ext cx="487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R3</a:t>
              </a:r>
              <a:endParaRPr sz="1100"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7879050" y="1363150"/>
              <a:ext cx="487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R7</a:t>
              </a:r>
              <a:endParaRPr sz="1100"/>
            </a:p>
          </p:txBody>
        </p:sp>
      </p:grpSp>
      <p:sp>
        <p:nvSpPr>
          <p:cNvPr id="180" name="Google Shape;180;p23"/>
          <p:cNvSpPr txBox="1"/>
          <p:nvPr/>
        </p:nvSpPr>
        <p:spPr>
          <a:xfrm>
            <a:off x="0" y="3046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V_maximal*S !== 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42350" y="344875"/>
            <a:ext cx="524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Directed Graphs from Metabolic Networks</a:t>
            </a:r>
            <a:endParaRPr sz="19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5" y="1136300"/>
            <a:ext cx="3461024" cy="287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671500" y="3796900"/>
            <a:ext cx="42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</a:rPr>
              <a:t>Gene Expression </a:t>
            </a:r>
            <a:endParaRPr b="1">
              <a:solidFill>
                <a:srgbClr val="BF9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(Mapped from Gene to Reaction)</a:t>
            </a:r>
            <a:endParaRPr>
              <a:solidFill>
                <a:srgbClr val="BF9000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3932879" y="1227500"/>
            <a:ext cx="5064383" cy="2403725"/>
            <a:chOff x="3522629" y="1236600"/>
            <a:chExt cx="5064383" cy="2403725"/>
          </a:xfrm>
        </p:grpSpPr>
        <p:sp>
          <p:nvSpPr>
            <p:cNvPr id="63" name="Google Shape;63;p14"/>
            <p:cNvSpPr/>
            <p:nvPr/>
          </p:nvSpPr>
          <p:spPr>
            <a:xfrm>
              <a:off x="3522629" y="1776075"/>
              <a:ext cx="821100" cy="790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R1</a:t>
              </a:r>
              <a:r>
                <a:rPr lang="en" sz="900"/>
                <a:t> </a:t>
              </a:r>
              <a:endParaRPr sz="900"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073674" y="3104375"/>
              <a:ext cx="333300" cy="3297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4138350" y="2772838"/>
              <a:ext cx="43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M1</a:t>
              </a:r>
              <a:endParaRPr/>
            </a:p>
          </p:txBody>
        </p:sp>
        <p:cxnSp>
          <p:nvCxnSpPr>
            <p:cNvPr id="66" name="Google Shape;66;p14"/>
            <p:cNvCxnSpPr/>
            <p:nvPr/>
          </p:nvCxnSpPr>
          <p:spPr>
            <a:xfrm>
              <a:off x="4343625" y="2559263"/>
              <a:ext cx="528300" cy="545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7" name="Google Shape;67;p14"/>
            <p:cNvGrpSpPr/>
            <p:nvPr/>
          </p:nvGrpSpPr>
          <p:grpSpPr>
            <a:xfrm>
              <a:off x="5798300" y="2998175"/>
              <a:ext cx="512700" cy="400200"/>
              <a:chOff x="5520575" y="309150"/>
              <a:chExt cx="512700" cy="400200"/>
            </a:xfrm>
          </p:grpSpPr>
          <p:sp>
            <p:nvSpPr>
              <p:cNvPr id="68" name="Google Shape;68;p14"/>
              <p:cNvSpPr txBox="1"/>
              <p:nvPr/>
            </p:nvSpPr>
            <p:spPr>
              <a:xfrm>
                <a:off x="55589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M3</a:t>
                </a:r>
                <a:endParaRPr/>
              </a:p>
            </p:txBody>
          </p:sp>
          <p:cxnSp>
            <p:nvCxnSpPr>
              <p:cNvPr id="69" name="Google Shape;69;p14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0" name="Google Shape;70;p14"/>
            <p:cNvSpPr/>
            <p:nvPr/>
          </p:nvSpPr>
          <p:spPr>
            <a:xfrm>
              <a:off x="6503113" y="1267415"/>
              <a:ext cx="612600" cy="5727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R4</a:t>
              </a:r>
              <a:r>
                <a:rPr lang="en" sz="900"/>
                <a:t> </a:t>
              </a:r>
              <a:endParaRPr sz="900"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7195688" y="1353675"/>
              <a:ext cx="626700" cy="400200"/>
              <a:chOff x="5406575" y="309150"/>
              <a:chExt cx="626700" cy="400200"/>
            </a:xfrm>
          </p:grpSpPr>
          <p:sp>
            <p:nvSpPr>
              <p:cNvPr id="72" name="Google Shape;72;p14"/>
              <p:cNvSpPr txBox="1"/>
              <p:nvPr/>
            </p:nvSpPr>
            <p:spPr>
              <a:xfrm>
                <a:off x="54065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M4</a:t>
                </a:r>
                <a:endParaRPr/>
              </a:p>
            </p:txBody>
          </p:sp>
          <p:cxnSp>
            <p:nvCxnSpPr>
              <p:cNvPr id="73" name="Google Shape;73;p14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74" name="Google Shape;74;p14"/>
            <p:cNvGrpSpPr/>
            <p:nvPr/>
          </p:nvGrpSpPr>
          <p:grpSpPr>
            <a:xfrm>
              <a:off x="7115100" y="2042200"/>
              <a:ext cx="1025400" cy="883800"/>
              <a:chOff x="5325988" y="455825"/>
              <a:chExt cx="1025400" cy="883800"/>
            </a:xfrm>
          </p:grpSpPr>
          <p:sp>
            <p:nvSpPr>
              <p:cNvPr id="75" name="Google Shape;75;p14"/>
              <p:cNvSpPr txBox="1"/>
              <p:nvPr/>
            </p:nvSpPr>
            <p:spPr>
              <a:xfrm>
                <a:off x="5787575" y="5377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M5</a:t>
                </a:r>
                <a:endParaRPr/>
              </a:p>
            </p:txBody>
          </p:sp>
          <p:cxnSp>
            <p:nvCxnSpPr>
              <p:cNvPr id="76" name="Google Shape;76;p14"/>
              <p:cNvCxnSpPr/>
              <p:nvPr/>
            </p:nvCxnSpPr>
            <p:spPr>
              <a:xfrm>
                <a:off x="5325988" y="455825"/>
                <a:ext cx="1025400" cy="883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7" name="Google Shape;77;p14"/>
            <p:cNvSpPr/>
            <p:nvPr/>
          </p:nvSpPr>
          <p:spPr>
            <a:xfrm>
              <a:off x="5048425" y="1236600"/>
              <a:ext cx="750000" cy="7275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R2</a:t>
              </a:r>
              <a:r>
                <a:rPr lang="en" sz="900"/>
                <a:t> </a:t>
              </a:r>
              <a:endParaRPr sz="900"/>
            </a:p>
          </p:txBody>
        </p:sp>
        <p:grpSp>
          <p:nvGrpSpPr>
            <p:cNvPr id="78" name="Google Shape;78;p14"/>
            <p:cNvGrpSpPr/>
            <p:nvPr/>
          </p:nvGrpSpPr>
          <p:grpSpPr>
            <a:xfrm>
              <a:off x="5836700" y="1329938"/>
              <a:ext cx="550500" cy="400200"/>
              <a:chOff x="5482775" y="309150"/>
              <a:chExt cx="550500" cy="400200"/>
            </a:xfrm>
          </p:grpSpPr>
          <p:sp>
            <p:nvSpPr>
              <p:cNvPr id="79" name="Google Shape;79;p14"/>
              <p:cNvSpPr txBox="1"/>
              <p:nvPr/>
            </p:nvSpPr>
            <p:spPr>
              <a:xfrm>
                <a:off x="54827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M2</a:t>
                </a:r>
                <a:endParaRPr/>
              </a:p>
            </p:txBody>
          </p:sp>
          <p:cxnSp>
            <p:nvCxnSpPr>
              <p:cNvPr id="80" name="Google Shape;80;p14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81" name="Google Shape;81;p14"/>
            <p:cNvCxnSpPr/>
            <p:nvPr/>
          </p:nvCxnSpPr>
          <p:spPr>
            <a:xfrm flipH="1" rot="10800000">
              <a:off x="4403775" y="1830075"/>
              <a:ext cx="669900" cy="257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4365975" y="1601850"/>
              <a:ext cx="43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M1</a:t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934400" y="1329947"/>
              <a:ext cx="377100" cy="4002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974413" y="3067625"/>
              <a:ext cx="612600" cy="5727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R7</a:t>
              </a:r>
              <a:r>
                <a:rPr lang="en" sz="900"/>
                <a:t> </a:t>
              </a:r>
              <a:endParaRPr sz="900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423028" y="2909524"/>
              <a:ext cx="750000" cy="7275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R5</a:t>
              </a:r>
              <a:r>
                <a:rPr lang="en" sz="900"/>
                <a:t> </a:t>
              </a:r>
              <a:endParaRPr sz="900"/>
            </a:p>
          </p:txBody>
        </p:sp>
        <p:grpSp>
          <p:nvGrpSpPr>
            <p:cNvPr id="86" name="Google Shape;86;p14"/>
            <p:cNvGrpSpPr/>
            <p:nvPr/>
          </p:nvGrpSpPr>
          <p:grpSpPr>
            <a:xfrm>
              <a:off x="7273088" y="2991425"/>
              <a:ext cx="512700" cy="400200"/>
              <a:chOff x="5520575" y="309150"/>
              <a:chExt cx="512700" cy="400200"/>
            </a:xfrm>
          </p:grpSpPr>
          <p:sp>
            <p:nvSpPr>
              <p:cNvPr id="87" name="Google Shape;87;p14"/>
              <p:cNvSpPr txBox="1"/>
              <p:nvPr/>
            </p:nvSpPr>
            <p:spPr>
              <a:xfrm>
                <a:off x="5558975" y="309150"/>
                <a:ext cx="43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M5</a:t>
                </a:r>
                <a:endParaRPr/>
              </a:p>
            </p:txBody>
          </p:sp>
          <p:cxnSp>
            <p:nvCxnSpPr>
              <p:cNvPr id="88" name="Google Shape;88;p14"/>
              <p:cNvCxnSpPr/>
              <p:nvPr/>
            </p:nvCxnSpPr>
            <p:spPr>
              <a:xfrm>
                <a:off x="5520575" y="694000"/>
                <a:ext cx="512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4996425" y="3093525"/>
              <a:ext cx="487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R3</a:t>
              </a:r>
              <a:endParaRPr sz="1100"/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7879050" y="1363150"/>
              <a:ext cx="487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R7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41725" y="1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Computational Strategy: Flux Balance Analysis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75" y="983250"/>
            <a:ext cx="3588075" cy="36557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321950" y="983250"/>
            <a:ext cx="258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Reactions are compartmentalized (cytosol, extracellular, mitochondrial, etc.) and include transport reactions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Uptake and Excretion limits are set using transport reactions (somewhat arbitrary)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Determination of objective function introduces large bias, particularly in complex organisms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829425" y="121025"/>
            <a:ext cx="39252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Adaptation for Single Cell Transcriptomics: Compass Algorithm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5" y="121025"/>
            <a:ext cx="4655975" cy="49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4678425" y="1350450"/>
            <a:ext cx="366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solidFill>
                  <a:srgbClr val="595959"/>
                </a:solidFill>
              </a:rPr>
              <a:t>Calculate maximal fluxes for each reaction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solidFill>
                  <a:srgbClr val="595959"/>
                </a:solidFill>
              </a:rPr>
              <a:t>Calculate maximal fluxes for each cell constrained by gene expression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solidFill>
                  <a:srgbClr val="595959"/>
                </a:solidFill>
              </a:rPr>
              <a:t>Group and scale to obtain Compass scores representing predicted maximal flux through metabolic pathways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829425" y="3968950"/>
            <a:ext cx="3798600" cy="831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Extremely slow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Does not leverage inherent graph structure of biochemistry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1476" cy="15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46500"/>
            <a:ext cx="6637247" cy="3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26950" y="14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Reaction Adjacency Graph (RAG)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21450" y="753650"/>
            <a:ext cx="759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Two reactions (nodes) are connected if they share metabolites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Undirected, unweighted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 dominated by ‘pool metabolites’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</a:t>
            </a:r>
            <a:r>
              <a:rPr baseline="-25000" lang="en"/>
              <a:t>2</a:t>
            </a:r>
            <a:r>
              <a:rPr lang="en"/>
              <a:t>O, NAD+/H, ATP, ions)</a:t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126950" y="186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Flow Graphs are Weighted, Directed 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4325" y="2405200"/>
            <a:ext cx="372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Unfold each reaction into Forward &amp; Reverse reactions (representing producer, consumer relationships)</a:t>
            </a:r>
            <a:endParaRPr/>
          </a:p>
        </p:txBody>
      </p:sp>
      <p:pic>
        <p:nvPicPr>
          <p:cNvPr descr="{\cal D}_{ij} = \frac{1}{n}\mathop {\sum}\limits_{k = 1}^n \frac{{s_{ki}^ + }}{{w_k^ + }}{\kern 1pt} \frac{{s_{kj}^ - }}{{w_k^ - }}" id="120" name="Google Shape;120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00" y="3841350"/>
            <a:ext cx="2121800" cy="6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795925" y="251305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Normalized Adjacency Matrix: Edge Weights are Probabilistic (based on stoichiometry, flux solutions)</a:t>
            </a:r>
            <a:endParaRPr u="sng"/>
          </a:p>
        </p:txBody>
      </p:sp>
      <p:pic>
        <p:nvPicPr>
          <p:cNvPr descr="{\mathrm{Flow}}\,{\mathrm{of}}\,X_k\,{\mathrm{from}}\,R_i\,{\mathrm{to}}\,R_j = ({\mathrm{flow}}\,{\mathrm{of}}\,X_k\,{\mathrm{produced}}\,{\mathrm{by}}\,R_i) \times \left( {\frac{{{\mathrm{flow}}\,{\mathrm{of}}\,X_k{\mathrm{consumed}}\,{\mathrm{by}}\,R_j}}{{{\mathrm{total}}\,{\mathrm{consumptionf}}\,{\mathrm{low}}\,{\mathrm{of}}\,X_k}}} \right)." id="122" name="Google Shape;122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925" y="3360275"/>
            <a:ext cx="6168350" cy="3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 b="38821" l="35671" r="37843" t="28753"/>
          <a:stretch/>
        </p:blipFill>
        <p:spPr>
          <a:xfrm>
            <a:off x="126950" y="3236499"/>
            <a:ext cx="2224620" cy="19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5">
            <a:alphaModFix/>
          </a:blip>
          <a:srcRect b="38821" l="6129" r="65556" t="28753"/>
          <a:stretch/>
        </p:blipFill>
        <p:spPr>
          <a:xfrm>
            <a:off x="7071775" y="458325"/>
            <a:ext cx="2224625" cy="178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8"/>
          <p:cNvGrpSpPr/>
          <p:nvPr/>
        </p:nvGrpSpPr>
        <p:grpSpPr>
          <a:xfrm>
            <a:off x="4959953" y="1141143"/>
            <a:ext cx="2060635" cy="1216520"/>
            <a:chOff x="4892798" y="2511950"/>
            <a:chExt cx="3098700" cy="1829353"/>
          </a:xfrm>
        </p:grpSpPr>
        <p:sp>
          <p:nvSpPr>
            <p:cNvPr id="126" name="Google Shape;126;p18"/>
            <p:cNvSpPr txBox="1"/>
            <p:nvPr/>
          </p:nvSpPr>
          <p:spPr>
            <a:xfrm>
              <a:off x="4892798" y="2863803"/>
              <a:ext cx="3098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= boolean version of S</a:t>
              </a:r>
              <a:endParaRPr sz="1200"/>
            </a:p>
          </p:txBody>
        </p:sp>
        <p:pic>
          <p:nvPicPr>
            <p:cNvPr id="127" name="Google Shape;127;p18" title="[0,0,0,&quot;https://www.codecogs.com/eqnedit.php?latex=%7B%5Cmathbf%7BA%7D%7D%20%3D%20%5Cwidehat%7B%5Cmathbf%20S%7D%5ET%7B%5Cwidehat%7B%5Cmathbf%20S%7D%7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05882" y="2511950"/>
              <a:ext cx="1203401" cy="31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8" title="[0,0,0,&quot;https://latex-staging.easygenerator.com/eqneditor/editor.php?latex=%5Chat%7BS%7D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35275" y="2972050"/>
              <a:ext cx="154975" cy="258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