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9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, Ruchira" initials="RR" lastIdx="7" clrIdx="0">
    <p:extLst>
      <p:ext uri="{19B8F6BF-5375-455C-9EA6-DF929625EA0E}">
        <p15:presenceInfo xmlns:p15="http://schemas.microsoft.com/office/powerpoint/2012/main" userId="Ray, Ruchi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7F30-F41C-4548-A74E-B66B92FA3F8F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63FB5-0C32-425E-89B0-641FAC58B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rishnaswamyLab/magic/tree/master/mat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MAGIC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247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242896"/>
            <a:ext cx="11887200" cy="1325563"/>
          </a:xfrm>
        </p:spPr>
        <p:txBody>
          <a:bodyPr/>
          <a:lstStyle/>
          <a:p>
            <a:r>
              <a:rPr lang="en-US" dirty="0"/>
              <a:t>MAGIC (Markov Affinity-Based Graph Imputation of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82"/>
            <a:ext cx="10515600" cy="52038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MAGIC imputes missing data values on sparse data sets, restoring the structure of the data</a:t>
            </a:r>
          </a:p>
          <a:p>
            <a:r>
              <a:rPr lang="en-US" dirty="0"/>
              <a:t>It also proves dimensionality reduction and gene expression visualizations</a:t>
            </a:r>
          </a:p>
          <a:p>
            <a:r>
              <a:rPr lang="en-US" dirty="0"/>
              <a:t>MAGIC can be performed on a variety of datasets</a:t>
            </a:r>
          </a:p>
          <a:p>
            <a:r>
              <a:rPr lang="en-US" dirty="0"/>
              <a:t>Here, we show the effectiveness of MAGIC on epithelial-to-mesenchymal transition (EMT) data</a:t>
            </a:r>
          </a:p>
          <a:p>
            <a:endParaRPr lang="en-US" dirty="0"/>
          </a:p>
          <a:p>
            <a:r>
              <a:rPr lang="en-US" dirty="0"/>
              <a:t>To use MAGIC, cite:</a:t>
            </a:r>
          </a:p>
          <a:p>
            <a:pPr marL="0" indent="0">
              <a:buNone/>
            </a:pPr>
            <a:r>
              <a:rPr lang="en-US" dirty="0"/>
              <a:t>MAGIC: A diffusion-based imputation method reveals gene-gene interactions in single-cell RNA-sequencing data</a:t>
            </a:r>
          </a:p>
          <a:p>
            <a:pPr marL="0" indent="0">
              <a:buNone/>
            </a:pPr>
            <a:r>
              <a:rPr lang="en-US" dirty="0" err="1"/>
              <a:t>Biorxiv</a:t>
            </a:r>
            <a:r>
              <a:rPr lang="en-US" dirty="0"/>
              <a:t> (preprint) February 2017. DOI: doi.org/10.1101/111591</a:t>
            </a:r>
          </a:p>
        </p:txBody>
      </p:sp>
    </p:spTree>
    <p:extLst>
      <p:ext uri="{BB962C8B-B14F-4D97-AF65-F5344CB8AC3E}">
        <p14:creationId xmlns:p14="http://schemas.microsoft.com/office/powerpoint/2010/main" val="285395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4" y="1096962"/>
            <a:ext cx="4672012" cy="5160963"/>
          </a:xfrm>
        </p:spPr>
        <p:txBody>
          <a:bodyPr>
            <a:normAutofit/>
          </a:bodyPr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https://github.com/KrishnaswamyLab/magic/tree/master/matlab</a:t>
            </a:r>
            <a:r>
              <a:rPr lang="en-US" dirty="0"/>
              <a:t> </a:t>
            </a:r>
          </a:p>
          <a:p>
            <a:r>
              <a:rPr lang="en-US" dirty="0"/>
              <a:t>Download all files</a:t>
            </a:r>
          </a:p>
          <a:p>
            <a:r>
              <a:rPr lang="en-US" dirty="0"/>
              <a:t>Perform analysis through </a:t>
            </a:r>
            <a:r>
              <a:rPr lang="en-US" dirty="0" err="1"/>
              <a:t>test_magic.m</a:t>
            </a:r>
            <a:endParaRPr lang="en-US" dirty="0"/>
          </a:p>
          <a:p>
            <a:pPr lvl="1"/>
            <a:r>
              <a:rPr lang="en-US" dirty="0" err="1"/>
              <a:t>test_magic.m</a:t>
            </a:r>
            <a:r>
              <a:rPr lang="en-US" dirty="0"/>
              <a:t> can be saved as a live script for a more intuitive interface: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2217" b="29537"/>
          <a:stretch/>
        </p:blipFill>
        <p:spPr>
          <a:xfrm>
            <a:off x="5170698" y="1096962"/>
            <a:ext cx="6774113" cy="46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215"/>
            <a:ext cx="10515600" cy="2099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can be loaded as a .csv file using </a:t>
            </a:r>
            <a:r>
              <a:rPr lang="en-US" dirty="0" err="1">
                <a:latin typeface="Consolas" panose="020B0609020204030204" pitchFamily="49" charset="0"/>
              </a:rPr>
              <a:t>importdata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  <a:p>
            <a:r>
              <a:rPr lang="en-US" dirty="0"/>
              <a:t>10x data can be loaded in using </a:t>
            </a:r>
            <a:r>
              <a:rPr lang="en-US" dirty="0">
                <a:latin typeface="Consolas" panose="020B0609020204030204" pitchFamily="49" charset="0"/>
              </a:rPr>
              <a:t>load_10x()</a:t>
            </a:r>
            <a:endParaRPr lang="en-US" dirty="0"/>
          </a:p>
          <a:p>
            <a:r>
              <a:rPr lang="en-US" dirty="0"/>
              <a:t>Categories must be specified separately from numerical data</a:t>
            </a:r>
          </a:p>
          <a:p>
            <a:pPr lvl="1"/>
            <a:r>
              <a:rPr lang="en-US" dirty="0"/>
              <a:t>Cell names are loaded as rows</a:t>
            </a:r>
          </a:p>
          <a:p>
            <a:pPr lvl="1"/>
            <a:r>
              <a:rPr lang="en-US" dirty="0"/>
              <a:t>Gene names are loaded as columns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57386" y="3588311"/>
            <a:ext cx="10996414" cy="2638244"/>
            <a:chOff x="357386" y="2402443"/>
            <a:chExt cx="10996414" cy="2638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7535" y="2840037"/>
              <a:ext cx="4826265" cy="195659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396" y="2840037"/>
              <a:ext cx="4676380" cy="220065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 flipH="1" flipV="1">
              <a:off x="5057776" y="3057525"/>
              <a:ext cx="1785937" cy="1143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Brace 9"/>
            <p:cNvSpPr/>
            <p:nvPr/>
          </p:nvSpPr>
          <p:spPr>
            <a:xfrm>
              <a:off x="5057776" y="3314700"/>
              <a:ext cx="457199" cy="160020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5772150" y="4114800"/>
              <a:ext cx="1071563" cy="3571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7386" y="2402443"/>
              <a:ext cx="2400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Example: EMT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729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031"/>
            <a:ext cx="10515600" cy="1325563"/>
          </a:xfrm>
        </p:spPr>
        <p:txBody>
          <a:bodyPr/>
          <a:lstStyle/>
          <a:p>
            <a:r>
              <a:rPr lang="en-US" dirty="0"/>
              <a:t>EMT: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8508"/>
            <a:ext cx="10791826" cy="34305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following parameters are required to run MAGIC</a:t>
            </a:r>
          </a:p>
          <a:p>
            <a:pPr lvl="1"/>
            <a:r>
              <a:rPr lang="en-US" dirty="0" err="1"/>
              <a:t>npca</a:t>
            </a:r>
            <a:r>
              <a:rPr lang="en-US" dirty="0"/>
              <a:t>: Number of PCA components (default = 20) </a:t>
            </a:r>
          </a:p>
          <a:p>
            <a:pPr lvl="1"/>
            <a:r>
              <a:rPr lang="en-US" dirty="0" err="1"/>
              <a:t>ka</a:t>
            </a:r>
            <a:r>
              <a:rPr lang="en-US" dirty="0"/>
              <a:t>: Distance of kth nearest neighbor in adaptive kernel (default = 10)</a:t>
            </a:r>
          </a:p>
          <a:p>
            <a:pPr lvl="1"/>
            <a:r>
              <a:rPr lang="en-US" dirty="0"/>
              <a:t>k: (default = 30)</a:t>
            </a:r>
          </a:p>
          <a:p>
            <a:pPr lvl="1"/>
            <a:r>
              <a:rPr lang="en-US" dirty="0"/>
              <a:t>t: number of diffusion steps (specified automatically through optimal t analysis)</a:t>
            </a:r>
          </a:p>
          <a:p>
            <a:pPr lvl="1"/>
            <a:r>
              <a:rPr lang="en-US" dirty="0" err="1"/>
              <a:t>lib_size_norm</a:t>
            </a:r>
            <a:r>
              <a:rPr lang="en-US" dirty="0"/>
              <a:t>: library size normalization (default = TRUE)</a:t>
            </a:r>
          </a:p>
          <a:p>
            <a:pPr lvl="1"/>
            <a:r>
              <a:rPr lang="en-US" dirty="0" err="1"/>
              <a:t>log_transform</a:t>
            </a:r>
            <a:r>
              <a:rPr lang="en-US" dirty="0"/>
              <a:t>: apply log transformation to data (default = FALSE)</a:t>
            </a:r>
          </a:p>
          <a:p>
            <a:pPr lvl="1"/>
            <a:r>
              <a:rPr lang="en-US" dirty="0"/>
              <a:t>Rescale percent: percentile of the original data that the maximum value of each gene is rescaled to (default = 0.99)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46" y="4086226"/>
            <a:ext cx="9024108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Optimal 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08100"/>
            <a:ext cx="10591800" cy="1206500"/>
          </a:xfrm>
        </p:spPr>
        <p:txBody>
          <a:bodyPr>
            <a:normAutofit/>
          </a:bodyPr>
          <a:lstStyle/>
          <a:p>
            <a:r>
              <a:rPr lang="en-US" dirty="0"/>
              <a:t>The optimal value of t is found separately and is automatically applied to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1" y="2305051"/>
            <a:ext cx="5753099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4256"/>
            <a:ext cx="10515600" cy="4205684"/>
          </a:xfrm>
        </p:spPr>
        <p:txBody>
          <a:bodyPr/>
          <a:lstStyle/>
          <a:p>
            <a:r>
              <a:rPr lang="en-US" dirty="0"/>
              <a:t>Specify genes to be plotted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“before MAGIC” data from “data” matrix and “after MAGIC” data from “</a:t>
            </a:r>
            <a:r>
              <a:rPr lang="en-US" dirty="0" err="1"/>
              <a:t>data_imputed</a:t>
            </a:r>
            <a:r>
              <a:rPr lang="en-US" dirty="0"/>
              <a:t>” matrix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Create 2-D and 3-D scatter plots using </a:t>
            </a:r>
            <a:r>
              <a:rPr lang="en-US" dirty="0">
                <a:latin typeface="Consolas" panose="020B0609020204030204" pitchFamily="49" charset="0"/>
              </a:rPr>
              <a:t>scatter()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colormap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683544"/>
            <a:ext cx="3638550" cy="676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662" b="9033"/>
          <a:stretch/>
        </p:blipFill>
        <p:spPr>
          <a:xfrm>
            <a:off x="1162050" y="3394075"/>
            <a:ext cx="7160097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49" y="4028280"/>
            <a:ext cx="7413521" cy="5580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49" y="5239940"/>
            <a:ext cx="3446535" cy="13712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2098" y="5576886"/>
            <a:ext cx="4357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2-D scatter plots, “z” and “</a:t>
            </a:r>
            <a:r>
              <a:rPr lang="en-US" dirty="0" err="1"/>
              <a:t>zlabel</a:t>
            </a:r>
            <a:r>
              <a:rPr lang="en-US" dirty="0"/>
              <a:t>” should be omitted</a:t>
            </a:r>
          </a:p>
        </p:txBody>
      </p:sp>
    </p:spTree>
    <p:extLst>
      <p:ext uri="{BB962C8B-B14F-4D97-AF65-F5344CB8AC3E}">
        <p14:creationId xmlns:p14="http://schemas.microsoft.com/office/powerpoint/2010/main" val="203568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EMT: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5262563" cy="4351338"/>
          </a:xfrm>
        </p:spPr>
        <p:txBody>
          <a:bodyPr/>
          <a:lstStyle/>
          <a:p>
            <a:r>
              <a:rPr lang="en-US" dirty="0"/>
              <a:t>Data (gene-gene relationships) can be visualized using 2-dimensional or 3-dimensional scatter plots</a:t>
            </a:r>
          </a:p>
          <a:p>
            <a:r>
              <a:rPr lang="en-US" dirty="0"/>
              <a:t>Raw data and MAGIC-transformed data can be easily compared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5" y="1317625"/>
            <a:ext cx="6119813" cy="458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993"/>
            <a:ext cx="10515600" cy="1325563"/>
          </a:xfrm>
        </p:spPr>
        <p:txBody>
          <a:bodyPr/>
          <a:lstStyle/>
          <a:p>
            <a:r>
              <a:rPr lang="en-US" dirty="0"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1980"/>
            <a:ext cx="10515600" cy="4351338"/>
          </a:xfrm>
        </p:spPr>
        <p:txBody>
          <a:bodyPr/>
          <a:lstStyle/>
          <a:p>
            <a:r>
              <a:rPr lang="en-US" dirty="0"/>
              <a:t>Plots can be saved from the live editor as MATLAB figures or image files (.bmp)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97941" y="2105167"/>
            <a:ext cx="5796118" cy="4178570"/>
            <a:chOff x="1091379" y="2178909"/>
            <a:chExt cx="5796118" cy="41785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79661" t="32561" r="1863" b="40020"/>
            <a:stretch/>
          </p:blipFill>
          <p:spPr>
            <a:xfrm>
              <a:off x="1091379" y="3191388"/>
              <a:ext cx="2403987" cy="200578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91379" y="2178909"/>
              <a:ext cx="24039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Upper right-hand corner of figure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28879" r="52418" b="51713"/>
            <a:stretch/>
          </p:blipFill>
          <p:spPr>
            <a:xfrm>
              <a:off x="4454013" y="2825240"/>
              <a:ext cx="2433484" cy="353223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365523" y="2178909"/>
              <a:ext cx="2521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figure window:</a:t>
              </a:r>
            </a:p>
            <a:p>
              <a:r>
                <a:rPr lang="en-US" dirty="0"/>
                <a:t>File &gt; Save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583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MAGIC Tutorial</vt:lpstr>
      <vt:lpstr>MAGIC (Markov Affinity-Based Graph Imputation of Cells</vt:lpstr>
      <vt:lpstr>Installation</vt:lpstr>
      <vt:lpstr>Loading Data</vt:lpstr>
      <vt:lpstr>EMT: Analysis</vt:lpstr>
      <vt:lpstr>EMT: Optimal t analysis</vt:lpstr>
      <vt:lpstr>EMT: Visualization</vt:lpstr>
      <vt:lpstr>EMT: Visualization</vt:lpstr>
      <vt:lpstr>Saving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Tutorial</dc:title>
  <dc:creator>Ray, Ruchira</dc:creator>
  <cp:lastModifiedBy>Ray, Ruchira</cp:lastModifiedBy>
  <cp:revision>42</cp:revision>
  <dcterms:created xsi:type="dcterms:W3CDTF">2018-02-23T05:24:27Z</dcterms:created>
  <dcterms:modified xsi:type="dcterms:W3CDTF">2018-03-20T03:36:46Z</dcterms:modified>
</cp:coreProperties>
</file>