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3" r:id="rId7"/>
    <p:sldId id="269" r:id="rId8"/>
    <p:sldId id="261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, Ruchira" initials="RR" lastIdx="7" clrIdx="0">
    <p:extLst>
      <p:ext uri="{19B8F6BF-5375-455C-9EA6-DF929625EA0E}">
        <p15:presenceInfo xmlns:p15="http://schemas.microsoft.com/office/powerpoint/2012/main" userId="Ray, Ruch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3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0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7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2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9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7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0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0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6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MAGIC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2477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57168"/>
            <a:ext cx="11887200" cy="1325563"/>
          </a:xfrm>
        </p:spPr>
        <p:txBody>
          <a:bodyPr/>
          <a:lstStyle/>
          <a:p>
            <a:r>
              <a:rPr lang="en-US" dirty="0"/>
              <a:t>MAGIC (Markov Affinity-Based Graph Imputation of Cells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4"/>
            <a:ext cx="10515600" cy="52038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MAGIC imputes missing data values on sparse data sets, restoring the structure of the data</a:t>
            </a:r>
          </a:p>
          <a:p>
            <a:r>
              <a:rPr lang="en-US" dirty="0"/>
              <a:t>It also proves dimensionality reduction and gene expression visualizations</a:t>
            </a:r>
          </a:p>
          <a:p>
            <a:r>
              <a:rPr lang="en-US" dirty="0"/>
              <a:t>MAGIC can be performed on a variety of datasets</a:t>
            </a:r>
          </a:p>
          <a:p>
            <a:r>
              <a:rPr lang="en-US" dirty="0"/>
              <a:t>Here, we show the effectiveness of MAGIC on epithelial-to-mesenchymal transition (EMT) data</a:t>
            </a:r>
          </a:p>
          <a:p>
            <a:endParaRPr lang="en-US" dirty="0"/>
          </a:p>
          <a:p>
            <a:r>
              <a:rPr lang="en-US" dirty="0"/>
              <a:t>To use MAGIC, cite:</a:t>
            </a:r>
          </a:p>
          <a:p>
            <a:pPr marL="0" indent="0">
              <a:buNone/>
            </a:pPr>
            <a:r>
              <a:rPr lang="en-US" dirty="0"/>
              <a:t>MAGIC: A diffusion-based imputation method reveals gene-gene interactions in single-cell RNA-sequencing data</a:t>
            </a:r>
          </a:p>
          <a:p>
            <a:pPr marL="0" indent="0">
              <a:buNone/>
            </a:pPr>
            <a:r>
              <a:rPr lang="en-US" dirty="0" err="1"/>
              <a:t>Biorxiv</a:t>
            </a:r>
            <a:r>
              <a:rPr lang="en-US" dirty="0"/>
              <a:t> (preprint) February 2017. DOI: doi.org/10.1101/111591</a:t>
            </a:r>
          </a:p>
        </p:txBody>
      </p:sp>
    </p:spTree>
    <p:extLst>
      <p:ext uri="{BB962C8B-B14F-4D97-AF65-F5344CB8AC3E}">
        <p14:creationId xmlns:p14="http://schemas.microsoft.com/office/powerpoint/2010/main" val="285395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4" y="1096962"/>
            <a:ext cx="10968036" cy="5160963"/>
          </a:xfrm>
        </p:spPr>
        <p:txBody>
          <a:bodyPr>
            <a:normAutofit/>
          </a:bodyPr>
          <a:lstStyle/>
          <a:p>
            <a:r>
              <a:rPr lang="en-US" dirty="0"/>
              <a:t>In R, run these commands to install MAGIC and all dependencies </a:t>
            </a:r>
            <a:endParaRPr lang="en-US" b="1" dirty="0">
              <a:solidFill>
                <a:srgbClr val="204A87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devtools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install_github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KrishnaswamyLab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/magic/R"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  <a:p>
            <a:r>
              <a:rPr lang="en-US" dirty="0"/>
              <a:t>Perform analysis through </a:t>
            </a:r>
            <a:r>
              <a:rPr lang="en-US" dirty="0" err="1"/>
              <a:t>test_magic.R</a:t>
            </a:r>
            <a:endParaRPr lang="en-US" dirty="0"/>
          </a:p>
          <a:p>
            <a:pPr lvl="1"/>
            <a:r>
              <a:rPr lang="en-US" dirty="0"/>
              <a:t>Run the function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test_magic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7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761" y="1119835"/>
            <a:ext cx="5105400" cy="5370817"/>
          </a:xfrm>
        </p:spPr>
        <p:txBody>
          <a:bodyPr>
            <a:normAutofit/>
          </a:bodyPr>
          <a:lstStyle/>
          <a:p>
            <a:r>
              <a:rPr lang="en-US" dirty="0"/>
              <a:t>Set working directory to …magic/R/tests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Lucida Console" panose="020B060904050402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setwd</a:t>
            </a:r>
            <a:r>
              <a:rPr lang="en-US" dirty="0">
                <a:latin typeface="Lucida Console" panose="020B060904050402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r>
              <a:rPr lang="en-US" dirty="0"/>
              <a:t> OR (in </a:t>
            </a:r>
            <a:r>
              <a:rPr lang="en-US" dirty="0" err="1"/>
              <a:t>Rstudio</a:t>
            </a:r>
            <a:r>
              <a:rPr lang="en-US" dirty="0"/>
              <a:t>):</a:t>
            </a:r>
          </a:p>
          <a:p>
            <a:r>
              <a:rPr lang="en-US" dirty="0"/>
              <a:t>Data can be loaded as a .csv file using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r>
              <a:rPr lang="en-US" dirty="0"/>
              <a:t>;</a:t>
            </a:r>
          </a:p>
          <a:p>
            <a:r>
              <a:rPr lang="en-US" dirty="0"/>
              <a:t>Categories must be specified separately from numerical data</a:t>
            </a:r>
          </a:p>
          <a:p>
            <a:pPr lvl="1"/>
            <a:r>
              <a:rPr lang="en-US" dirty="0"/>
              <a:t>Cell names are loaded as rows</a:t>
            </a:r>
          </a:p>
          <a:p>
            <a:pPr lvl="1"/>
            <a:r>
              <a:rPr lang="en-US" dirty="0"/>
              <a:t>Gene names are loaded as columns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3125" r="46184" b="54940"/>
          <a:stretch/>
        </p:blipFill>
        <p:spPr>
          <a:xfrm>
            <a:off x="5290140" y="1119835"/>
            <a:ext cx="6768836" cy="296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9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EMT: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69975"/>
            <a:ext cx="10748963" cy="5473700"/>
          </a:xfrm>
        </p:spPr>
        <p:txBody>
          <a:bodyPr>
            <a:normAutofit/>
          </a:bodyPr>
          <a:lstStyle/>
          <a:p>
            <a:r>
              <a:rPr lang="en-US" dirty="0"/>
              <a:t>The following parameters are required to run MAGIC</a:t>
            </a:r>
          </a:p>
          <a:p>
            <a:pPr lvl="1"/>
            <a:r>
              <a:rPr lang="en-US" dirty="0" err="1"/>
              <a:t>npca</a:t>
            </a:r>
            <a:r>
              <a:rPr lang="en-US" dirty="0"/>
              <a:t>: Number of PCA components (default = 20) </a:t>
            </a:r>
          </a:p>
          <a:p>
            <a:pPr lvl="1"/>
            <a:r>
              <a:rPr lang="en-US" dirty="0" err="1"/>
              <a:t>ka</a:t>
            </a:r>
            <a:r>
              <a:rPr lang="en-US" dirty="0"/>
              <a:t>: Distance of kth nearest neighbor in adaptive kernel (default = 10)</a:t>
            </a:r>
          </a:p>
          <a:p>
            <a:pPr lvl="1"/>
            <a:r>
              <a:rPr lang="en-US" dirty="0"/>
              <a:t>k: (default = 30)</a:t>
            </a:r>
          </a:p>
          <a:p>
            <a:pPr lvl="1"/>
            <a:r>
              <a:rPr lang="en-US" dirty="0"/>
              <a:t>t: number of diffusion steps (specified automatically through optimal t analysis)</a:t>
            </a:r>
          </a:p>
          <a:p>
            <a:pPr lvl="1"/>
            <a:r>
              <a:rPr lang="en-US" dirty="0" err="1"/>
              <a:t>lib_size_norm</a:t>
            </a:r>
            <a:r>
              <a:rPr lang="en-US" dirty="0"/>
              <a:t>: library size normalization (default = TRUE)</a:t>
            </a:r>
          </a:p>
          <a:p>
            <a:pPr lvl="1"/>
            <a:r>
              <a:rPr lang="en-US" dirty="0" err="1"/>
              <a:t>log_transform</a:t>
            </a:r>
            <a:r>
              <a:rPr lang="en-US" dirty="0"/>
              <a:t>: apply log transformation to data (default = FALSE)</a:t>
            </a:r>
          </a:p>
          <a:p>
            <a:pPr lvl="1"/>
            <a:r>
              <a:rPr lang="en-US" dirty="0"/>
              <a:t>Rescale percent: percentile of the original data that the maximum value of each gene is rescaled to (default = 0.99)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Example: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data_MAGIC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run_magic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(data,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rescale_percent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0.99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2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EMT: Optimal 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100"/>
            <a:ext cx="10591800" cy="1206500"/>
          </a:xfrm>
        </p:spPr>
        <p:txBody>
          <a:bodyPr>
            <a:normAutofit/>
          </a:bodyPr>
          <a:lstStyle/>
          <a:p>
            <a:r>
              <a:rPr lang="en-US" dirty="0"/>
              <a:t>The optimal value of t is found separately and is automatically applied to the analysis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2600324" y="2181247"/>
            <a:ext cx="6139114" cy="4676753"/>
            <a:chOff x="3534412" y="2778104"/>
            <a:chExt cx="5046976" cy="3530890"/>
          </a:xfrm>
        </p:grpSpPr>
        <p:grpSp>
          <p:nvGrpSpPr>
            <p:cNvPr id="58" name="Group 57"/>
            <p:cNvGrpSpPr/>
            <p:nvPr/>
          </p:nvGrpSpPr>
          <p:grpSpPr>
            <a:xfrm>
              <a:off x="3534412" y="3418523"/>
              <a:ext cx="5046976" cy="2382043"/>
              <a:chOff x="1" y="0"/>
              <a:chExt cx="5047182" cy="2382355"/>
            </a:xfrm>
          </p:grpSpPr>
          <p:sp>
            <p:nvSpPr>
              <p:cNvPr id="59" name="Shape 6"/>
              <p:cNvSpPr/>
              <p:nvPr/>
            </p:nvSpPr>
            <p:spPr>
              <a:xfrm>
                <a:off x="855802" y="73152"/>
                <a:ext cx="4030218" cy="1828800"/>
              </a:xfrm>
              <a:custGeom>
                <a:avLst/>
                <a:gdLst/>
                <a:ahLst/>
                <a:cxnLst/>
                <a:rect l="0" t="0" r="0" b="0"/>
                <a:pathLst>
                  <a:path w="4030218" h="1828800">
                    <a:moveTo>
                      <a:pt x="0" y="0"/>
                    </a:moveTo>
                    <a:lnTo>
                      <a:pt x="366395" y="1735963"/>
                    </a:lnTo>
                    <a:lnTo>
                      <a:pt x="732790" y="1819783"/>
                    </a:lnTo>
                    <a:lnTo>
                      <a:pt x="1099185" y="1827149"/>
                    </a:lnTo>
                    <a:lnTo>
                      <a:pt x="1465580" y="1828292"/>
                    </a:lnTo>
                    <a:lnTo>
                      <a:pt x="1831975" y="1828546"/>
                    </a:lnTo>
                    <a:lnTo>
                      <a:pt x="2198243" y="1828673"/>
                    </a:lnTo>
                    <a:lnTo>
                      <a:pt x="2564638" y="1828673"/>
                    </a:lnTo>
                    <a:lnTo>
                      <a:pt x="2931033" y="1828800"/>
                    </a:lnTo>
                    <a:lnTo>
                      <a:pt x="4030218" y="182880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Shape 7"/>
              <p:cNvSpPr/>
              <p:nvPr/>
            </p:nvSpPr>
            <p:spPr>
              <a:xfrm>
                <a:off x="1222197" y="1975104"/>
                <a:ext cx="3663823" cy="0"/>
              </a:xfrm>
              <a:custGeom>
                <a:avLst/>
                <a:gdLst/>
                <a:ahLst/>
                <a:cxnLst/>
                <a:rect l="0" t="0" r="0" b="0"/>
                <a:pathLst>
                  <a:path w="3663823">
                    <a:moveTo>
                      <a:pt x="0" y="0"/>
                    </a:moveTo>
                    <a:lnTo>
                      <a:pt x="3663823" y="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Shape 8"/>
              <p:cNvSpPr/>
              <p:nvPr/>
            </p:nvSpPr>
            <p:spPr>
              <a:xfrm>
                <a:off x="1222197" y="1975104"/>
                <a:ext cx="0" cy="91440"/>
              </a:xfrm>
              <a:custGeom>
                <a:avLst/>
                <a:gdLst/>
                <a:ahLst/>
                <a:cxnLst/>
                <a:rect l="0" t="0" r="0" b="0"/>
                <a:pathLst>
                  <a:path h="91440">
                    <a:moveTo>
                      <a:pt x="0" y="0"/>
                    </a:moveTo>
                    <a:lnTo>
                      <a:pt x="0" y="9144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Shape 9"/>
              <p:cNvSpPr/>
              <p:nvPr/>
            </p:nvSpPr>
            <p:spPr>
              <a:xfrm>
                <a:off x="1954987" y="1975104"/>
                <a:ext cx="0" cy="91440"/>
              </a:xfrm>
              <a:custGeom>
                <a:avLst/>
                <a:gdLst/>
                <a:ahLst/>
                <a:cxnLst/>
                <a:rect l="0" t="0" r="0" b="0"/>
                <a:pathLst>
                  <a:path h="91440">
                    <a:moveTo>
                      <a:pt x="0" y="0"/>
                    </a:moveTo>
                    <a:lnTo>
                      <a:pt x="0" y="9144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Shape 10"/>
              <p:cNvSpPr/>
              <p:nvPr/>
            </p:nvSpPr>
            <p:spPr>
              <a:xfrm>
                <a:off x="2687777" y="1975104"/>
                <a:ext cx="0" cy="91440"/>
              </a:xfrm>
              <a:custGeom>
                <a:avLst/>
                <a:gdLst/>
                <a:ahLst/>
                <a:cxnLst/>
                <a:rect l="0" t="0" r="0" b="0"/>
                <a:pathLst>
                  <a:path h="91440">
                    <a:moveTo>
                      <a:pt x="0" y="0"/>
                    </a:moveTo>
                    <a:lnTo>
                      <a:pt x="0" y="9144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Shape 11"/>
              <p:cNvSpPr/>
              <p:nvPr/>
            </p:nvSpPr>
            <p:spPr>
              <a:xfrm>
                <a:off x="3420441" y="1975104"/>
                <a:ext cx="0" cy="91440"/>
              </a:xfrm>
              <a:custGeom>
                <a:avLst/>
                <a:gdLst/>
                <a:ahLst/>
                <a:cxnLst/>
                <a:rect l="0" t="0" r="0" b="0"/>
                <a:pathLst>
                  <a:path h="91440">
                    <a:moveTo>
                      <a:pt x="0" y="0"/>
                    </a:moveTo>
                    <a:lnTo>
                      <a:pt x="0" y="9144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Shape 12"/>
              <p:cNvSpPr/>
              <p:nvPr/>
            </p:nvSpPr>
            <p:spPr>
              <a:xfrm>
                <a:off x="4153230" y="1975104"/>
                <a:ext cx="0" cy="91440"/>
              </a:xfrm>
              <a:custGeom>
                <a:avLst/>
                <a:gdLst/>
                <a:ahLst/>
                <a:cxnLst/>
                <a:rect l="0" t="0" r="0" b="0"/>
                <a:pathLst>
                  <a:path h="91440">
                    <a:moveTo>
                      <a:pt x="0" y="0"/>
                    </a:moveTo>
                    <a:lnTo>
                      <a:pt x="0" y="9144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Shape 13"/>
              <p:cNvSpPr/>
              <p:nvPr/>
            </p:nvSpPr>
            <p:spPr>
              <a:xfrm>
                <a:off x="4886021" y="1975104"/>
                <a:ext cx="0" cy="91440"/>
              </a:xfrm>
              <a:custGeom>
                <a:avLst/>
                <a:gdLst/>
                <a:ahLst/>
                <a:cxnLst/>
                <a:rect l="0" t="0" r="0" b="0"/>
                <a:pathLst>
                  <a:path h="91440">
                    <a:moveTo>
                      <a:pt x="0" y="0"/>
                    </a:moveTo>
                    <a:lnTo>
                      <a:pt x="0" y="9144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Shape 20"/>
              <p:cNvSpPr/>
              <p:nvPr/>
            </p:nvSpPr>
            <p:spPr>
              <a:xfrm>
                <a:off x="694639" y="43561"/>
                <a:ext cx="0" cy="1858391"/>
              </a:xfrm>
              <a:custGeom>
                <a:avLst/>
                <a:gdLst/>
                <a:ahLst/>
                <a:cxnLst/>
                <a:rect l="0" t="0" r="0" b="0"/>
                <a:pathLst>
                  <a:path h="1858391">
                    <a:moveTo>
                      <a:pt x="0" y="1858391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Shape 21"/>
              <p:cNvSpPr/>
              <p:nvPr/>
            </p:nvSpPr>
            <p:spPr>
              <a:xfrm>
                <a:off x="603199" y="1901952"/>
                <a:ext cx="91440" cy="0"/>
              </a:xfrm>
              <a:custGeom>
                <a:avLst/>
                <a:gdLst/>
                <a:ahLst/>
                <a:cxnLst/>
                <a:rect l="0" t="0" r="0" b="0"/>
                <a:pathLst>
                  <a:path w="91440">
                    <a:moveTo>
                      <a:pt x="9144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Shape 22"/>
              <p:cNvSpPr/>
              <p:nvPr/>
            </p:nvSpPr>
            <p:spPr>
              <a:xfrm>
                <a:off x="603199" y="1636522"/>
                <a:ext cx="91440" cy="0"/>
              </a:xfrm>
              <a:custGeom>
                <a:avLst/>
                <a:gdLst/>
                <a:ahLst/>
                <a:cxnLst/>
                <a:rect l="0" t="0" r="0" b="0"/>
                <a:pathLst>
                  <a:path w="91440">
                    <a:moveTo>
                      <a:pt x="9144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Shape 23"/>
              <p:cNvSpPr/>
              <p:nvPr/>
            </p:nvSpPr>
            <p:spPr>
              <a:xfrm>
                <a:off x="603199" y="1370965"/>
                <a:ext cx="91440" cy="0"/>
              </a:xfrm>
              <a:custGeom>
                <a:avLst/>
                <a:gdLst/>
                <a:ahLst/>
                <a:cxnLst/>
                <a:rect l="0" t="0" r="0" b="0"/>
                <a:pathLst>
                  <a:path w="91440">
                    <a:moveTo>
                      <a:pt x="9144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Shape 24"/>
              <p:cNvSpPr/>
              <p:nvPr/>
            </p:nvSpPr>
            <p:spPr>
              <a:xfrm>
                <a:off x="603199" y="1105535"/>
                <a:ext cx="91440" cy="0"/>
              </a:xfrm>
              <a:custGeom>
                <a:avLst/>
                <a:gdLst/>
                <a:ahLst/>
                <a:cxnLst/>
                <a:rect l="0" t="0" r="0" b="0"/>
                <a:pathLst>
                  <a:path w="91440">
                    <a:moveTo>
                      <a:pt x="9144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Shape 25"/>
              <p:cNvSpPr/>
              <p:nvPr/>
            </p:nvSpPr>
            <p:spPr>
              <a:xfrm>
                <a:off x="603199" y="839978"/>
                <a:ext cx="91440" cy="0"/>
              </a:xfrm>
              <a:custGeom>
                <a:avLst/>
                <a:gdLst/>
                <a:ahLst/>
                <a:cxnLst/>
                <a:rect l="0" t="0" r="0" b="0"/>
                <a:pathLst>
                  <a:path w="91440">
                    <a:moveTo>
                      <a:pt x="9144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Shape 26"/>
              <p:cNvSpPr/>
              <p:nvPr/>
            </p:nvSpPr>
            <p:spPr>
              <a:xfrm>
                <a:off x="603199" y="574548"/>
                <a:ext cx="91440" cy="0"/>
              </a:xfrm>
              <a:custGeom>
                <a:avLst/>
                <a:gdLst/>
                <a:ahLst/>
                <a:cxnLst/>
                <a:rect l="0" t="0" r="0" b="0"/>
                <a:pathLst>
                  <a:path w="91440">
                    <a:moveTo>
                      <a:pt x="9144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Shape 27"/>
              <p:cNvSpPr/>
              <p:nvPr/>
            </p:nvSpPr>
            <p:spPr>
              <a:xfrm>
                <a:off x="603199" y="308991"/>
                <a:ext cx="91440" cy="0"/>
              </a:xfrm>
              <a:custGeom>
                <a:avLst/>
                <a:gdLst/>
                <a:ahLst/>
                <a:cxnLst/>
                <a:rect l="0" t="0" r="0" b="0"/>
                <a:pathLst>
                  <a:path w="91440">
                    <a:moveTo>
                      <a:pt x="9144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Shape 28"/>
              <p:cNvSpPr/>
              <p:nvPr/>
            </p:nvSpPr>
            <p:spPr>
              <a:xfrm>
                <a:off x="603199" y="43561"/>
                <a:ext cx="91440" cy="0"/>
              </a:xfrm>
              <a:custGeom>
                <a:avLst/>
                <a:gdLst/>
                <a:ahLst/>
                <a:cxnLst/>
                <a:rect l="0" t="0" r="0" b="0"/>
                <a:pathLst>
                  <a:path w="91440">
                    <a:moveTo>
                      <a:pt x="91440" y="0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rot="-5399999">
                <a:off x="318634" y="1773254"/>
                <a:ext cx="281742" cy="18749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0.0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rot="-5399999">
                <a:off x="318634" y="1242267"/>
                <a:ext cx="281742" cy="18749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0.2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rot="-5399999">
                <a:off x="318634" y="711280"/>
                <a:ext cx="281742" cy="18749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0.4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rot="-5399999">
                <a:off x="318634" y="180293"/>
                <a:ext cx="281742" cy="18749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0.6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80" name="Shape 33"/>
              <p:cNvSpPr/>
              <p:nvPr/>
            </p:nvSpPr>
            <p:spPr>
              <a:xfrm>
                <a:off x="694639" y="0"/>
                <a:ext cx="4352544" cy="1975104"/>
              </a:xfrm>
              <a:custGeom>
                <a:avLst/>
                <a:gdLst/>
                <a:ahLst/>
                <a:cxnLst/>
                <a:rect l="0" t="0" r="0" b="0"/>
                <a:pathLst>
                  <a:path w="4352544" h="1975104">
                    <a:moveTo>
                      <a:pt x="0" y="1975104"/>
                    </a:moveTo>
                    <a:lnTo>
                      <a:pt x="4352544" y="1975104"/>
                    </a:lnTo>
                    <a:lnTo>
                      <a:pt x="4352544" y="0"/>
                    </a:lnTo>
                    <a:lnTo>
                      <a:pt x="0" y="0"/>
                    </a:lnTo>
                    <a:lnTo>
                      <a:pt x="0" y="1975104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-5399999">
                <a:off x="-35774" y="861696"/>
                <a:ext cx="259040" cy="18749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R2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82" name="Shape 37"/>
              <p:cNvSpPr/>
              <p:nvPr/>
            </p:nvSpPr>
            <p:spPr>
              <a:xfrm>
                <a:off x="855802" y="1975104"/>
                <a:ext cx="4030218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30218">
                    <a:moveTo>
                      <a:pt x="0" y="0"/>
                    </a:moveTo>
                    <a:lnTo>
                      <a:pt x="4030218" y="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Shape 38"/>
              <p:cNvSpPr/>
              <p:nvPr/>
            </p:nvSpPr>
            <p:spPr>
              <a:xfrm>
                <a:off x="855802" y="1975104"/>
                <a:ext cx="0" cy="91440"/>
              </a:xfrm>
              <a:custGeom>
                <a:avLst/>
                <a:gdLst/>
                <a:ahLst/>
                <a:cxnLst/>
                <a:rect l="0" t="0" r="0" b="0"/>
                <a:pathLst>
                  <a:path h="91440">
                    <a:moveTo>
                      <a:pt x="0" y="0"/>
                    </a:moveTo>
                    <a:lnTo>
                      <a:pt x="0" y="9144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Shape 39"/>
              <p:cNvSpPr/>
              <p:nvPr/>
            </p:nvSpPr>
            <p:spPr>
              <a:xfrm>
                <a:off x="1222197" y="1975104"/>
                <a:ext cx="0" cy="91440"/>
              </a:xfrm>
              <a:custGeom>
                <a:avLst/>
                <a:gdLst/>
                <a:ahLst/>
                <a:cxnLst/>
                <a:rect l="0" t="0" r="0" b="0"/>
                <a:pathLst>
                  <a:path h="91440">
                    <a:moveTo>
                      <a:pt x="0" y="0"/>
                    </a:moveTo>
                    <a:lnTo>
                      <a:pt x="0" y="9144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Shape 40"/>
              <p:cNvSpPr/>
              <p:nvPr/>
            </p:nvSpPr>
            <p:spPr>
              <a:xfrm>
                <a:off x="1588592" y="1975104"/>
                <a:ext cx="0" cy="91440"/>
              </a:xfrm>
              <a:custGeom>
                <a:avLst/>
                <a:gdLst/>
                <a:ahLst/>
                <a:cxnLst/>
                <a:rect l="0" t="0" r="0" b="0"/>
                <a:pathLst>
                  <a:path h="91440">
                    <a:moveTo>
                      <a:pt x="0" y="0"/>
                    </a:moveTo>
                    <a:lnTo>
                      <a:pt x="0" y="9144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Shape 41"/>
              <p:cNvSpPr/>
              <p:nvPr/>
            </p:nvSpPr>
            <p:spPr>
              <a:xfrm>
                <a:off x="1954987" y="1975104"/>
                <a:ext cx="0" cy="91440"/>
              </a:xfrm>
              <a:custGeom>
                <a:avLst/>
                <a:gdLst/>
                <a:ahLst/>
                <a:cxnLst/>
                <a:rect l="0" t="0" r="0" b="0"/>
                <a:pathLst>
                  <a:path h="91440">
                    <a:moveTo>
                      <a:pt x="0" y="0"/>
                    </a:moveTo>
                    <a:lnTo>
                      <a:pt x="0" y="9144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Shape 42"/>
              <p:cNvSpPr/>
              <p:nvPr/>
            </p:nvSpPr>
            <p:spPr>
              <a:xfrm>
                <a:off x="2321382" y="1975104"/>
                <a:ext cx="0" cy="91440"/>
              </a:xfrm>
              <a:custGeom>
                <a:avLst/>
                <a:gdLst/>
                <a:ahLst/>
                <a:cxnLst/>
                <a:rect l="0" t="0" r="0" b="0"/>
                <a:pathLst>
                  <a:path h="91440">
                    <a:moveTo>
                      <a:pt x="0" y="0"/>
                    </a:moveTo>
                    <a:lnTo>
                      <a:pt x="0" y="9144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Shape 43"/>
              <p:cNvSpPr/>
              <p:nvPr/>
            </p:nvSpPr>
            <p:spPr>
              <a:xfrm>
                <a:off x="2687777" y="1975104"/>
                <a:ext cx="0" cy="91440"/>
              </a:xfrm>
              <a:custGeom>
                <a:avLst/>
                <a:gdLst/>
                <a:ahLst/>
                <a:cxnLst/>
                <a:rect l="0" t="0" r="0" b="0"/>
                <a:pathLst>
                  <a:path h="91440">
                    <a:moveTo>
                      <a:pt x="0" y="0"/>
                    </a:moveTo>
                    <a:lnTo>
                      <a:pt x="0" y="9144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Shape 44"/>
              <p:cNvSpPr/>
              <p:nvPr/>
            </p:nvSpPr>
            <p:spPr>
              <a:xfrm>
                <a:off x="3054045" y="1975104"/>
                <a:ext cx="0" cy="91440"/>
              </a:xfrm>
              <a:custGeom>
                <a:avLst/>
                <a:gdLst/>
                <a:ahLst/>
                <a:cxnLst/>
                <a:rect l="0" t="0" r="0" b="0"/>
                <a:pathLst>
                  <a:path h="91440">
                    <a:moveTo>
                      <a:pt x="0" y="0"/>
                    </a:moveTo>
                    <a:lnTo>
                      <a:pt x="0" y="9144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Shape 45"/>
              <p:cNvSpPr/>
              <p:nvPr/>
            </p:nvSpPr>
            <p:spPr>
              <a:xfrm>
                <a:off x="3420441" y="1975104"/>
                <a:ext cx="0" cy="91440"/>
              </a:xfrm>
              <a:custGeom>
                <a:avLst/>
                <a:gdLst/>
                <a:ahLst/>
                <a:cxnLst/>
                <a:rect l="0" t="0" r="0" b="0"/>
                <a:pathLst>
                  <a:path h="91440">
                    <a:moveTo>
                      <a:pt x="0" y="0"/>
                    </a:moveTo>
                    <a:lnTo>
                      <a:pt x="0" y="9144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Shape 46"/>
              <p:cNvSpPr/>
              <p:nvPr/>
            </p:nvSpPr>
            <p:spPr>
              <a:xfrm>
                <a:off x="3786835" y="1975104"/>
                <a:ext cx="0" cy="91440"/>
              </a:xfrm>
              <a:custGeom>
                <a:avLst/>
                <a:gdLst/>
                <a:ahLst/>
                <a:cxnLst/>
                <a:rect l="0" t="0" r="0" b="0"/>
                <a:pathLst>
                  <a:path h="91440">
                    <a:moveTo>
                      <a:pt x="0" y="0"/>
                    </a:moveTo>
                    <a:lnTo>
                      <a:pt x="0" y="9144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Shape 47"/>
              <p:cNvSpPr/>
              <p:nvPr/>
            </p:nvSpPr>
            <p:spPr>
              <a:xfrm>
                <a:off x="4153230" y="1975104"/>
                <a:ext cx="0" cy="91440"/>
              </a:xfrm>
              <a:custGeom>
                <a:avLst/>
                <a:gdLst/>
                <a:ahLst/>
                <a:cxnLst/>
                <a:rect l="0" t="0" r="0" b="0"/>
                <a:pathLst>
                  <a:path h="91440">
                    <a:moveTo>
                      <a:pt x="0" y="0"/>
                    </a:moveTo>
                    <a:lnTo>
                      <a:pt x="0" y="9144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Shape 48"/>
              <p:cNvSpPr/>
              <p:nvPr/>
            </p:nvSpPr>
            <p:spPr>
              <a:xfrm>
                <a:off x="4519626" y="1975104"/>
                <a:ext cx="0" cy="91440"/>
              </a:xfrm>
              <a:custGeom>
                <a:avLst/>
                <a:gdLst/>
                <a:ahLst/>
                <a:cxnLst/>
                <a:rect l="0" t="0" r="0" b="0"/>
                <a:pathLst>
                  <a:path h="91440">
                    <a:moveTo>
                      <a:pt x="0" y="0"/>
                    </a:moveTo>
                    <a:lnTo>
                      <a:pt x="0" y="9144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Shape 49"/>
              <p:cNvSpPr/>
              <p:nvPr/>
            </p:nvSpPr>
            <p:spPr>
              <a:xfrm>
                <a:off x="4886021" y="1975104"/>
                <a:ext cx="0" cy="91440"/>
              </a:xfrm>
              <a:custGeom>
                <a:avLst/>
                <a:gdLst/>
                <a:ahLst/>
                <a:cxnLst/>
                <a:rect l="0" t="0" r="0" b="0"/>
                <a:pathLst>
                  <a:path h="91440">
                    <a:moveTo>
                      <a:pt x="0" y="0"/>
                    </a:moveTo>
                    <a:lnTo>
                      <a:pt x="0" y="91440"/>
                    </a:lnTo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13511" y="2194865"/>
                <a:ext cx="112697" cy="18749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1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179906" y="2194865"/>
                <a:ext cx="112697" cy="18749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2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546174" y="2194865"/>
                <a:ext cx="112697" cy="18749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3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912569" y="2194865"/>
                <a:ext cx="112697" cy="18749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4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278964" y="2194865"/>
                <a:ext cx="112697" cy="18749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5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645359" y="2194865"/>
                <a:ext cx="112697" cy="18749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6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011754" y="2194865"/>
                <a:ext cx="112697" cy="18749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7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378149" y="2194865"/>
                <a:ext cx="112697" cy="18749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8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744544" y="2194865"/>
                <a:ext cx="112697" cy="18749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9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4068522" y="2194865"/>
                <a:ext cx="225393" cy="18749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10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434916" y="2194865"/>
                <a:ext cx="225393" cy="18749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11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801185" y="2194865"/>
                <a:ext cx="225393" cy="18749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12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07" name="Shape 62"/>
              <p:cNvSpPr/>
              <p:nvPr/>
            </p:nvSpPr>
            <p:spPr>
              <a:xfrm>
                <a:off x="694639" y="1769237"/>
                <a:ext cx="4352544" cy="0"/>
              </a:xfrm>
              <a:custGeom>
                <a:avLst/>
                <a:gdLst/>
                <a:ahLst/>
                <a:cxnLst/>
                <a:rect l="0" t="0" r="0" b="0"/>
                <a:pathLst>
                  <a:path w="4352544">
                    <a:moveTo>
                      <a:pt x="0" y="0"/>
                    </a:moveTo>
                    <a:lnTo>
                      <a:pt x="4352544" y="0"/>
                    </a:lnTo>
                  </a:path>
                </a:pathLst>
              </a:custGeom>
              <a:ln w="9525" cap="rnd">
                <a:custDash>
                  <a:ds d="225000" sp="375000"/>
                </a:custDash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551000" y="1846824"/>
                <a:ext cx="99939" cy="136579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750">
                    <a:solidFill>
                      <a:srgbClr val="FF0000"/>
                    </a:solidFill>
                    <a:effectLst/>
                    <a:latin typeface="Segoe UI Symbol" panose="020B0502040204020203" pitchFamily="34" charset="0"/>
                    <a:ea typeface="Segoe UI Symbol" panose="020B0502040204020203" pitchFamily="34" charset="0"/>
                    <a:cs typeface="Segoe UI Symbol" panose="020B0502040204020203" pitchFamily="34" charset="0"/>
                  </a:rPr>
                  <a:t>●</a:t>
                </a:r>
                <a:endPara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5418194" y="2778104"/>
              <a:ext cx="12794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R2 vs. t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181455" y="5939662"/>
              <a:ext cx="85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331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EMT: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4256"/>
            <a:ext cx="10515600" cy="4205684"/>
          </a:xfrm>
        </p:spPr>
        <p:txBody>
          <a:bodyPr>
            <a:normAutofit/>
          </a:bodyPr>
          <a:lstStyle/>
          <a:p>
            <a:r>
              <a:rPr lang="en-US" dirty="0"/>
              <a:t>All visualizations are performed with the package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ggplot2</a:t>
            </a:r>
            <a:endParaRPr lang="en-US" dirty="0"/>
          </a:p>
          <a:p>
            <a:r>
              <a:rPr lang="en-US" dirty="0"/>
              <a:t>Compare “before MAGIC” and “after MAGIC”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 &lt;-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(data)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p_m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data_MAGIC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  <a:p>
            <a:r>
              <a:rPr lang="en-US" dirty="0"/>
              <a:t>Specify genes to be plotted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	p 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geom_point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(VIM, CDH1,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colour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ZEB1)) 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scale_colour_gradient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low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'purple'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high=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'yellow'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p_m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geom_point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(VIM, CDH1,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colour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ZEB1)) 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scale_colour_gradient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low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'purple'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	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high=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'yellow'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Bef>
                <a:spcPts val="3000"/>
              </a:spcBef>
              <a:buNone/>
            </a:pPr>
            <a:endParaRPr lang="en-US" dirty="0"/>
          </a:p>
          <a:p>
            <a:pPr>
              <a:spcBef>
                <a:spcPts val="3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8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9228"/>
            <a:ext cx="10515600" cy="1325563"/>
          </a:xfrm>
        </p:spPr>
        <p:txBody>
          <a:bodyPr/>
          <a:lstStyle/>
          <a:p>
            <a:r>
              <a:rPr lang="en-US" dirty="0"/>
              <a:t>EMT: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6131"/>
            <a:ext cx="11106150" cy="1432719"/>
          </a:xfrm>
        </p:spPr>
        <p:txBody>
          <a:bodyPr/>
          <a:lstStyle/>
          <a:p>
            <a:r>
              <a:rPr lang="en-US" dirty="0"/>
              <a:t>Data (gene-gene relationships) can be visualized using 2-dimensional scatter plots</a:t>
            </a:r>
          </a:p>
          <a:p>
            <a:r>
              <a:rPr lang="en-US" dirty="0"/>
              <a:t>Raw data and MAGIC-transformed data can be easily compared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71599" y="2228850"/>
            <a:ext cx="9083994" cy="4504690"/>
            <a:chOff x="1371599" y="2228850"/>
            <a:chExt cx="9083994" cy="4504690"/>
          </a:xfrm>
        </p:grpSpPr>
        <p:grpSp>
          <p:nvGrpSpPr>
            <p:cNvPr id="7" name="Group 6"/>
            <p:cNvGrpSpPr/>
            <p:nvPr/>
          </p:nvGrpSpPr>
          <p:grpSpPr>
            <a:xfrm>
              <a:off x="1371599" y="2715424"/>
              <a:ext cx="9083994" cy="4018116"/>
              <a:chOff x="1571625" y="2858301"/>
              <a:chExt cx="8258176" cy="3652833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1625" y="2858301"/>
                <a:ext cx="3652833" cy="3652833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1713" y="2863045"/>
                <a:ext cx="3648088" cy="3648088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2631394" y="2228850"/>
              <a:ext cx="1498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Before MAGIC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70488" y="2228850"/>
              <a:ext cx="1357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After MAGIC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199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993"/>
            <a:ext cx="10515600" cy="1325563"/>
          </a:xfrm>
        </p:spPr>
        <p:txBody>
          <a:bodyPr/>
          <a:lstStyle/>
          <a:p>
            <a:r>
              <a:rPr lang="en-US" dirty="0"/>
              <a:t>Saving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980"/>
            <a:ext cx="11006138" cy="4351338"/>
          </a:xfrm>
        </p:spPr>
        <p:txBody>
          <a:bodyPr/>
          <a:lstStyle/>
          <a:p>
            <a:r>
              <a:rPr lang="en-US" dirty="0"/>
              <a:t>Plots can be saved using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ggsave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ggsave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'EMT_data_R_before_magic.png'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width=</a:t>
            </a:r>
            <a:r>
              <a:rPr lang="en-US" sz="2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height=</a:t>
            </a:r>
            <a:r>
              <a:rPr lang="en-US" sz="2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ggsave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'EMT_data_R_after_magic.png'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width=</a:t>
            </a:r>
            <a:r>
              <a:rPr lang="en-US" sz="2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height=</a:t>
            </a:r>
            <a:r>
              <a:rPr lang="en-US" sz="2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3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363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Consolas</vt:lpstr>
      <vt:lpstr>Lucida Console</vt:lpstr>
      <vt:lpstr>Segoe UI Symbol</vt:lpstr>
      <vt:lpstr>Times New Roman</vt:lpstr>
      <vt:lpstr>Office Theme</vt:lpstr>
      <vt:lpstr>MAGIC Tutorial</vt:lpstr>
      <vt:lpstr>MAGIC (Markov Affinity-Based Graph Imputation of Cells</vt:lpstr>
      <vt:lpstr>Installation</vt:lpstr>
      <vt:lpstr>Loading Data</vt:lpstr>
      <vt:lpstr>EMT: Analysis</vt:lpstr>
      <vt:lpstr>EMT: Optimal t analysis</vt:lpstr>
      <vt:lpstr>EMT: Visualization</vt:lpstr>
      <vt:lpstr>EMT: Visualization</vt:lpstr>
      <vt:lpstr>Saving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Tutorial</dc:title>
  <dc:creator>Ray, Ruchira</dc:creator>
  <cp:lastModifiedBy>Ray, Ruchira</cp:lastModifiedBy>
  <cp:revision>54</cp:revision>
  <dcterms:created xsi:type="dcterms:W3CDTF">2018-02-23T05:24:27Z</dcterms:created>
  <dcterms:modified xsi:type="dcterms:W3CDTF">2018-03-20T03:26:00Z</dcterms:modified>
</cp:coreProperties>
</file>