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bd5d52a6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bd5d52a6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bd5d52a6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bd5d52a6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bd5d52a6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bd5d52a6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bd5d52a6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bd5d52a6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bd5d52a6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bd5d52a6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bd5d52a6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bd5d52a6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bd5d52a62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bd5d52a62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bd5d52a6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bd5d52a6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bd5d52a6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bd5d52a6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bd5d52a6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1bd5d52a6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b930534b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b930534b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bd5d52a6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1bd5d52a6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bd5d52a62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bd5d52a6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bd5d52a6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bd5d52a6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bd5d52a6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bd5d52a6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bd5d52a62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1bd5d52a62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bd5d52a62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1bd5d52a62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1bd5d52a6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1bd5d52a6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1bd5d52a62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1bd5d52a62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bd5d52a6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bd5d52a6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bd5d52a6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bd5d52a6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bd5d52a6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bd5d52a6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bd5d52a6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bd5d52a6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bd5d52a6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bd5d52a6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bd5d52a62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bd5d52a62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bd5d52a6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1bd5d52a6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18.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2.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8159445" y="4144200"/>
            <a:ext cx="984551" cy="999300"/>
          </a:xfrm>
          <a:prstGeom prst="rect">
            <a:avLst/>
          </a:prstGeom>
          <a:noFill/>
          <a:ln>
            <a:noFill/>
          </a:ln>
        </p:spPr>
      </p:pic>
      <p:sp>
        <p:nvSpPr>
          <p:cNvPr id="7" name="Google Shape;7;p1"/>
          <p:cNvSpPr txBox="1"/>
          <p:nvPr>
            <p:ph type="title"/>
          </p:nvPr>
        </p:nvSpPr>
        <p:spPr>
          <a:xfrm>
            <a:off x="311700" y="649750"/>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222450"/>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2">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3">
            <a:alphaModFix/>
          </a:blip>
          <a:stretch>
            <a:fillRect/>
          </a:stretch>
        </p:blipFill>
        <p:spPr>
          <a:xfrm>
            <a:off x="388600" y="65336"/>
            <a:ext cx="1913424" cy="4408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ata.cdc.gov/Vaccinations/COVID-19-Vaccination-Demographics-in-the-United-St/km4m-vcsb/about_data%2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txBox="1"/>
          <p:nvPr>
            <p:ph type="ctrTitle"/>
          </p:nvPr>
        </p:nvSpPr>
        <p:spPr>
          <a:xfrm>
            <a:off x="311700" y="1038350"/>
            <a:ext cx="8520600" cy="128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900"/>
              <a:t>Analyzing Factors Influencing COVID-19 Severity and Vaccination Uptake In United states</a:t>
            </a:r>
            <a:endParaRPr sz="2900"/>
          </a:p>
          <a:p>
            <a:pPr indent="0" lvl="0" marL="0" rtl="0" algn="ctr">
              <a:spcBef>
                <a:spcPts val="0"/>
              </a:spcBef>
              <a:spcAft>
                <a:spcPts val="0"/>
              </a:spcAft>
              <a:buNone/>
            </a:pPr>
            <a:r>
              <a:rPr lang="en" sz="2000"/>
              <a:t>(A CRISP-DM Approach)</a:t>
            </a:r>
            <a:endParaRPr sz="2000"/>
          </a:p>
        </p:txBody>
      </p:sp>
      <p:sp>
        <p:nvSpPr>
          <p:cNvPr id="58" name="Google Shape;58;p13"/>
          <p:cNvSpPr txBox="1"/>
          <p:nvPr>
            <p:ph idx="1" type="subTitle"/>
          </p:nvPr>
        </p:nvSpPr>
        <p:spPr>
          <a:xfrm>
            <a:off x="311700" y="2245750"/>
            <a:ext cx="8520600" cy="60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602 Project Presentation</a:t>
            </a:r>
            <a:endParaRPr b="1"/>
          </a:p>
        </p:txBody>
      </p:sp>
      <p:sp>
        <p:nvSpPr>
          <p:cNvPr id="59" name="Google Shape;59;p13"/>
          <p:cNvSpPr txBox="1"/>
          <p:nvPr/>
        </p:nvSpPr>
        <p:spPr>
          <a:xfrm>
            <a:off x="5301800" y="3426325"/>
            <a:ext cx="3403200" cy="9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By</a:t>
            </a:r>
            <a:endParaRPr sz="1800">
              <a:solidFill>
                <a:schemeClr val="dk2"/>
              </a:solidFill>
            </a:endParaRPr>
          </a:p>
          <a:p>
            <a:pPr indent="0" lvl="0" marL="0" rtl="0" algn="ctr">
              <a:spcBef>
                <a:spcPts val="0"/>
              </a:spcBef>
              <a:spcAft>
                <a:spcPts val="0"/>
              </a:spcAft>
              <a:buNone/>
            </a:pPr>
            <a:r>
              <a:rPr lang="en" sz="1800">
                <a:solidFill>
                  <a:schemeClr val="dk2"/>
                </a:solidFill>
              </a:rPr>
              <a:t>Krishna Teja Reddy Suram</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60" name="Google Shape;60;p13"/>
          <p:cNvPicPr preferRelativeResize="0"/>
          <p:nvPr/>
        </p:nvPicPr>
        <p:blipFill>
          <a:blip r:embed="rId3">
            <a:alphaModFix/>
          </a:blip>
          <a:stretch>
            <a:fillRect/>
          </a:stretch>
        </p:blipFill>
        <p:spPr>
          <a:xfrm>
            <a:off x="395250" y="2935612"/>
            <a:ext cx="4463826" cy="1904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Understanding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15" name="Google Shape;115;p22"/>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The </a:t>
            </a:r>
            <a:r>
              <a:rPr b="1" lang="en" sz="1100">
                <a:solidFill>
                  <a:schemeClr val="dk1"/>
                </a:solidFill>
              </a:rPr>
              <a:t>Demographic_category</a:t>
            </a:r>
            <a:r>
              <a:rPr lang="en" sz="1100">
                <a:solidFill>
                  <a:schemeClr val="dk1"/>
                </a:solidFill>
              </a:rPr>
              <a:t> in the dataset consists of 34 different categories, which are based on age, sex, and race/ethnicity. These categories include:</a:t>
            </a:r>
            <a:endParaRPr sz="1100">
              <a:solidFill>
                <a:schemeClr val="dk1"/>
              </a:solidFill>
            </a:endParaRPr>
          </a:p>
          <a:p>
            <a:pPr indent="0" lvl="0" marL="0" rtl="0" algn="l">
              <a:spcBef>
                <a:spcPts val="1600"/>
              </a:spcBef>
              <a:spcAft>
                <a:spcPts val="0"/>
              </a:spcAft>
              <a:buNone/>
            </a:pPr>
            <a:r>
              <a:t/>
            </a:r>
            <a:endParaRPr sz="1100">
              <a:solidFill>
                <a:schemeClr val="dk1"/>
              </a:solidFill>
            </a:endParaRPr>
          </a:p>
          <a:p>
            <a:pPr indent="0" lvl="0" marL="0" rtl="0" algn="l">
              <a:spcBef>
                <a:spcPts val="1600"/>
              </a:spcBef>
              <a:spcAft>
                <a:spcPts val="0"/>
              </a:spcAft>
              <a:buNone/>
            </a:pPr>
            <a:r>
              <a:t/>
            </a:r>
            <a:endParaRPr sz="1100">
              <a:solidFill>
                <a:schemeClr val="dk1"/>
              </a:solidFill>
            </a:endParaRPr>
          </a:p>
          <a:p>
            <a:pPr indent="0" lvl="0" marL="0" rtl="0" algn="l">
              <a:spcBef>
                <a:spcPts val="1600"/>
              </a:spcBef>
              <a:spcAft>
                <a:spcPts val="0"/>
              </a:spcAft>
              <a:buNone/>
            </a:pPr>
            <a:r>
              <a:t/>
            </a:r>
            <a:endParaRPr sz="1100">
              <a:solidFill>
                <a:schemeClr val="dk1"/>
              </a:solidFill>
            </a:endParaRPr>
          </a:p>
          <a:p>
            <a:pPr indent="0" lvl="0" marL="0" rtl="0" algn="l">
              <a:spcBef>
                <a:spcPts val="1600"/>
              </a:spcBef>
              <a:spcAft>
                <a:spcPts val="0"/>
              </a:spcAft>
              <a:buNone/>
            </a:pPr>
            <a:r>
              <a:t/>
            </a:r>
            <a:endParaRPr sz="1100">
              <a:solidFill>
                <a:schemeClr val="dk1"/>
              </a:solidFill>
            </a:endParaRPr>
          </a:p>
          <a:p>
            <a:pPr indent="0" lvl="0" marL="0" rtl="0" algn="l">
              <a:spcBef>
                <a:spcPts val="1600"/>
              </a:spcBef>
              <a:spcAft>
                <a:spcPts val="0"/>
              </a:spcAft>
              <a:buNone/>
            </a:pPr>
            <a:r>
              <a:t/>
            </a:r>
            <a:endParaRPr sz="1100">
              <a:solidFill>
                <a:schemeClr val="dk1"/>
              </a:solidFill>
            </a:endParaRPr>
          </a:p>
          <a:p>
            <a:pPr indent="0" lvl="0" marL="0" rtl="0" algn="l">
              <a:spcBef>
                <a:spcPts val="1600"/>
              </a:spcBef>
              <a:spcAft>
                <a:spcPts val="0"/>
              </a:spcAft>
              <a:buNone/>
            </a:pPr>
            <a:r>
              <a:t/>
            </a:r>
            <a:endParaRPr sz="1100">
              <a:solidFill>
                <a:schemeClr val="dk1"/>
              </a:solidFill>
            </a:endParaRPr>
          </a:p>
          <a:p>
            <a:pPr indent="0" lvl="0" marL="0" rtl="0" algn="l">
              <a:spcBef>
                <a:spcPts val="1600"/>
              </a:spcBef>
              <a:spcAft>
                <a:spcPts val="1600"/>
              </a:spcAft>
              <a:buNone/>
            </a:pPr>
            <a:r>
              <a:rPr lang="en" sz="1100">
                <a:solidFill>
                  <a:schemeClr val="dk1"/>
                </a:solidFill>
              </a:rPr>
              <a:t>These categories provide a detailed breakdown of vaccination data based on demographic factors like age, sex, and race, enabling a comprehensive analysis of vaccination patterns and disparities.</a:t>
            </a:r>
            <a:endParaRPr sz="1100">
              <a:solidFill>
                <a:schemeClr val="dk1"/>
              </a:solidFill>
            </a:endParaRPr>
          </a:p>
        </p:txBody>
      </p:sp>
      <p:pic>
        <p:nvPicPr>
          <p:cNvPr id="116" name="Google Shape;116;p22"/>
          <p:cNvPicPr preferRelativeResize="0"/>
          <p:nvPr/>
        </p:nvPicPr>
        <p:blipFill>
          <a:blip r:embed="rId3">
            <a:alphaModFix/>
          </a:blip>
          <a:stretch>
            <a:fillRect/>
          </a:stretch>
        </p:blipFill>
        <p:spPr>
          <a:xfrm>
            <a:off x="377150" y="1760675"/>
            <a:ext cx="8043325" cy="2443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nvSpPr>
        <p:spPr>
          <a:xfrm>
            <a:off x="107750" y="623450"/>
            <a:ext cx="8976600" cy="39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22" name="Google Shape;122;p23"/>
          <p:cNvSpPr txBox="1"/>
          <p:nvPr/>
        </p:nvSpPr>
        <p:spPr>
          <a:xfrm>
            <a:off x="50025" y="623550"/>
            <a:ext cx="9034200" cy="39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23" name="Google Shape;123;p23"/>
          <p:cNvSpPr txBox="1"/>
          <p:nvPr/>
        </p:nvSpPr>
        <p:spPr>
          <a:xfrm>
            <a:off x="107750" y="623550"/>
            <a:ext cx="8890200" cy="103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
              </a:spcBef>
              <a:spcAft>
                <a:spcPts val="0"/>
              </a:spcAft>
              <a:buNone/>
            </a:pPr>
            <a:r>
              <a:rPr lang="en" sz="1100">
                <a:solidFill>
                  <a:schemeClr val="dk1"/>
                </a:solidFill>
              </a:rPr>
              <a:t>The </a:t>
            </a:r>
            <a:r>
              <a:rPr b="1" lang="en" sz="1100">
                <a:solidFill>
                  <a:schemeClr val="dk1"/>
                </a:solidFill>
              </a:rPr>
              <a:t>demographic categories</a:t>
            </a:r>
            <a:r>
              <a:rPr lang="en" sz="1100">
                <a:solidFill>
                  <a:schemeClr val="dk1"/>
                </a:solidFill>
              </a:rPr>
              <a:t> in the dataset can be grouped into age-based, sex-based, race/ethnicity-based, and other factors. Here's a brief overview of each:</a:t>
            </a:r>
            <a:endParaRPr sz="1100">
              <a:solidFill>
                <a:schemeClr val="dk1"/>
              </a:solidFill>
            </a:endParaRPr>
          </a:p>
          <a:p>
            <a:pPr indent="0" lvl="0" marL="0" rtl="0" algn="l">
              <a:lnSpc>
                <a:spcPct val="115000"/>
              </a:lnSpc>
              <a:spcBef>
                <a:spcPts val="100"/>
              </a:spcBef>
              <a:spcAft>
                <a:spcPts val="0"/>
              </a:spcAft>
              <a:buNone/>
            </a:pPr>
            <a:r>
              <a:rPr b="1" lang="en" sz="1300">
                <a:solidFill>
                  <a:schemeClr val="dk1"/>
                </a:solidFill>
              </a:rPr>
              <a:t>Age-based Categories:</a:t>
            </a:r>
            <a:endParaRPr b="1" sz="1300">
              <a:solidFill>
                <a:schemeClr val="dk1"/>
              </a:solidFill>
            </a:endParaRPr>
          </a:p>
          <a:p>
            <a:pPr indent="0" lvl="0" marL="0" rtl="0" algn="l">
              <a:lnSpc>
                <a:spcPct val="115000"/>
              </a:lnSpc>
              <a:spcBef>
                <a:spcPts val="100"/>
              </a:spcBef>
              <a:spcAft>
                <a:spcPts val="0"/>
              </a:spcAft>
              <a:buNone/>
            </a:pPr>
            <a:r>
              <a:rPr lang="en" sz="1100">
                <a:solidFill>
                  <a:schemeClr val="dk1"/>
                </a:solidFill>
              </a:rPr>
              <a:t>These categories represent different age groups to track vaccination uptake and COVID-19 severity across various stages of life. They range from infants (Ages_&lt;2yrs) to older adults (Ages_75+_yrs), with several subcategories reflecting different age intervals, such as adolescents (Ages_12-17_yrs) and working-age adults (Ages_25-39_yrs, Ages_40-49_yrs).</a:t>
            </a:r>
            <a:endParaRPr sz="1100">
              <a:solidFill>
                <a:schemeClr val="dk1"/>
              </a:solidFill>
            </a:endParaRPr>
          </a:p>
          <a:p>
            <a:pPr indent="0" lvl="0" marL="0" rtl="0" algn="l">
              <a:lnSpc>
                <a:spcPct val="115000"/>
              </a:lnSpc>
              <a:spcBef>
                <a:spcPts val="100"/>
              </a:spcBef>
              <a:spcAft>
                <a:spcPts val="0"/>
              </a:spcAft>
              <a:buNone/>
            </a:pPr>
            <a:r>
              <a:rPr b="1" lang="en" sz="1300">
                <a:solidFill>
                  <a:schemeClr val="dk1"/>
                </a:solidFill>
              </a:rPr>
              <a:t>Sex-based Categories:</a:t>
            </a:r>
            <a:endParaRPr b="1" sz="1300">
              <a:solidFill>
                <a:schemeClr val="dk1"/>
              </a:solidFill>
            </a:endParaRPr>
          </a:p>
          <a:p>
            <a:pPr indent="0" lvl="0" marL="0" rtl="0" algn="l">
              <a:lnSpc>
                <a:spcPct val="115000"/>
              </a:lnSpc>
              <a:spcBef>
                <a:spcPts val="100"/>
              </a:spcBef>
              <a:spcAft>
                <a:spcPts val="0"/>
              </a:spcAft>
              <a:buNone/>
            </a:pPr>
            <a:r>
              <a:rPr lang="en" sz="1100">
                <a:solidFill>
                  <a:schemeClr val="dk1"/>
                </a:solidFill>
              </a:rPr>
              <a:t>These categories distinguish between male and female populations, as well as instances where sex is unknown or unspecified (Sex_unknown, Sex_known). Understanding differences between sexes helps identify vaccination and case severity trends based on gender.</a:t>
            </a:r>
            <a:endParaRPr sz="1100">
              <a:solidFill>
                <a:schemeClr val="dk1"/>
              </a:solidFill>
            </a:endParaRPr>
          </a:p>
          <a:p>
            <a:pPr indent="0" lvl="0" marL="0" rtl="0" algn="l">
              <a:lnSpc>
                <a:spcPct val="115000"/>
              </a:lnSpc>
              <a:spcBef>
                <a:spcPts val="100"/>
              </a:spcBef>
              <a:spcAft>
                <a:spcPts val="0"/>
              </a:spcAft>
              <a:buNone/>
            </a:pPr>
            <a:r>
              <a:rPr b="1" lang="en" sz="1300">
                <a:solidFill>
                  <a:schemeClr val="dk1"/>
                </a:solidFill>
              </a:rPr>
              <a:t>Race/Ethnicity-based Categories:</a:t>
            </a:r>
            <a:endParaRPr b="1" sz="1300">
              <a:solidFill>
                <a:schemeClr val="dk1"/>
              </a:solidFill>
            </a:endParaRPr>
          </a:p>
          <a:p>
            <a:pPr indent="0" lvl="0" marL="0" rtl="0" algn="l">
              <a:lnSpc>
                <a:spcPct val="115000"/>
              </a:lnSpc>
              <a:spcBef>
                <a:spcPts val="100"/>
              </a:spcBef>
              <a:spcAft>
                <a:spcPts val="0"/>
              </a:spcAft>
              <a:buNone/>
            </a:pPr>
            <a:r>
              <a:rPr lang="en" sz="1100">
                <a:solidFill>
                  <a:schemeClr val="dk1"/>
                </a:solidFill>
              </a:rPr>
              <a:t>These categories reflect the racial and ethnic diversity of the population, including non-Hispanic and Hispanic groups, as well as specific groups like Native Hawaiian or Pacific Islanders (Race_eth_NHAIAN) and Asians (Race_eth_NHAsian). These categories help explore disparities in COVID-19 severity and vaccination rates across racial and ethnic groups.</a:t>
            </a:r>
            <a:endParaRPr sz="1100">
              <a:solidFill>
                <a:schemeClr val="dk1"/>
              </a:solidFill>
            </a:endParaRPr>
          </a:p>
          <a:p>
            <a:pPr indent="0" lvl="0" marL="0" rtl="0" algn="l">
              <a:lnSpc>
                <a:spcPct val="115000"/>
              </a:lnSpc>
              <a:spcBef>
                <a:spcPts val="100"/>
              </a:spcBef>
              <a:spcAft>
                <a:spcPts val="0"/>
              </a:spcAft>
              <a:buNone/>
            </a:pPr>
            <a:r>
              <a:rPr b="1" lang="en" sz="1300">
                <a:solidFill>
                  <a:schemeClr val="dk1"/>
                </a:solidFill>
              </a:rPr>
              <a:t>Other Categories:</a:t>
            </a:r>
            <a:endParaRPr b="1" sz="1300">
              <a:solidFill>
                <a:schemeClr val="dk1"/>
              </a:solidFill>
            </a:endParaRPr>
          </a:p>
          <a:p>
            <a:pPr indent="0" lvl="0" marL="0" rtl="0" algn="l">
              <a:lnSpc>
                <a:spcPct val="100000"/>
              </a:lnSpc>
              <a:spcBef>
                <a:spcPts val="100"/>
              </a:spcBef>
              <a:spcAft>
                <a:spcPts val="0"/>
              </a:spcAft>
              <a:buNone/>
            </a:pPr>
            <a:r>
              <a:rPr lang="en" sz="1100">
                <a:solidFill>
                  <a:schemeClr val="dk1"/>
                </a:solidFill>
              </a:rPr>
              <a:t>These include additional factors like whether age or race/ethnicity data is known (Age_known, Race_eth_known), as well as broader geographic categories like "US" which represents the overall national data. Categories like </a:t>
            </a:r>
            <a:r>
              <a:rPr b="1" lang="en" sz="1100">
                <a:solidFill>
                  <a:schemeClr val="dk1"/>
                </a:solidFill>
              </a:rPr>
              <a:t>Race_eth_unknown</a:t>
            </a:r>
            <a:r>
              <a:rPr lang="en" sz="1100">
                <a:solidFill>
                  <a:schemeClr val="dk1"/>
                </a:solidFill>
              </a:rPr>
              <a:t> and </a:t>
            </a:r>
            <a:r>
              <a:rPr b="1" lang="en" sz="1100">
                <a:solidFill>
                  <a:schemeClr val="dk1"/>
                </a:solidFill>
              </a:rPr>
              <a:t>Age_unknown</a:t>
            </a:r>
            <a:r>
              <a:rPr lang="en" sz="1100">
                <a:solidFill>
                  <a:schemeClr val="dk1"/>
                </a:solidFill>
              </a:rPr>
              <a:t> reflect missing or unclassified data.</a:t>
            </a:r>
            <a:endParaRPr sz="1100">
              <a:solidFill>
                <a:schemeClr val="dk1"/>
              </a:solidFill>
            </a:endParaRPr>
          </a:p>
          <a:p>
            <a:pPr indent="0" lvl="0" marL="0" rtl="0" algn="l">
              <a:lnSpc>
                <a:spcPct val="100000"/>
              </a:lnSpc>
              <a:spcBef>
                <a:spcPts val="100"/>
              </a:spcBef>
              <a:spcAft>
                <a:spcPts val="0"/>
              </a:spcAft>
              <a:buNone/>
            </a:pPr>
            <a:r>
              <a:t/>
            </a:r>
            <a:endParaRPr sz="1100">
              <a:solidFill>
                <a:schemeClr val="dk1"/>
              </a:solidFill>
            </a:endParaRPr>
          </a:p>
          <a:p>
            <a:pPr indent="0" lvl="0" marL="0" rtl="0" algn="l">
              <a:lnSpc>
                <a:spcPct val="100000"/>
              </a:lnSpc>
              <a:spcBef>
                <a:spcPts val="100"/>
              </a:spcBef>
              <a:spcAft>
                <a:spcPts val="0"/>
              </a:spcAft>
              <a:buNone/>
            </a:pPr>
            <a:r>
              <a:rPr lang="en" sz="1100">
                <a:solidFill>
                  <a:schemeClr val="dk1"/>
                </a:solidFill>
              </a:rPr>
              <a:t>These demographic factors are essential for analyzing how socio-economic disparities impact COVID-19 outcomes and vaccine distribution, guiding public health interventions.</a:t>
            </a:r>
            <a:endParaRPr sz="1100">
              <a:solidFill>
                <a:schemeClr val="dk1"/>
              </a:solidFill>
            </a:endParaRPr>
          </a:p>
          <a:p>
            <a:pPr indent="0" lvl="0" marL="0" rtl="0" algn="l">
              <a:lnSpc>
                <a:spcPct val="100000"/>
              </a:lnSpc>
              <a:spcBef>
                <a:spcPts val="100"/>
              </a:spcBef>
              <a:spcAft>
                <a:spcPts val="0"/>
              </a:spcAft>
              <a:buNone/>
            </a:pPr>
            <a:r>
              <a:t/>
            </a:r>
            <a:endParaRPr sz="1800">
              <a:solidFill>
                <a:schemeClr val="dk2"/>
              </a:solidFill>
            </a:endParaRPr>
          </a:p>
          <a:p>
            <a:pPr indent="0" lvl="0" marL="0" rtl="0" algn="l">
              <a:lnSpc>
                <a:spcPct val="100000"/>
              </a:lnSpc>
              <a:spcBef>
                <a:spcPts val="100"/>
              </a:spcBef>
              <a:spcAft>
                <a:spcPts val="100"/>
              </a:spcAft>
              <a:buNone/>
            </a:pPr>
            <a:r>
              <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Data Visualizations</a:t>
            </a:r>
            <a:endParaRPr sz="2300"/>
          </a:p>
        </p:txBody>
      </p:sp>
      <p:sp>
        <p:nvSpPr>
          <p:cNvPr id="129" name="Google Shape;129;p24"/>
          <p:cNvSpPr txBox="1"/>
          <p:nvPr>
            <p:ph idx="1" type="body"/>
          </p:nvPr>
        </p:nvSpPr>
        <p:spPr>
          <a:xfrm>
            <a:off x="311700" y="1326100"/>
            <a:ext cx="292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Vaccine Intake by Age Group:</a:t>
            </a:r>
            <a:endParaRPr sz="1400">
              <a:solidFill>
                <a:schemeClr val="dk1"/>
              </a:solidFill>
            </a:endParaRPr>
          </a:p>
          <a:p>
            <a:pPr indent="0" lvl="0" marL="0" rtl="0" algn="l">
              <a:spcBef>
                <a:spcPts val="1600"/>
              </a:spcBef>
              <a:spcAft>
                <a:spcPts val="0"/>
              </a:spcAft>
              <a:buNone/>
            </a:pPr>
            <a:r>
              <a:rPr lang="en" sz="1400">
                <a:solidFill>
                  <a:schemeClr val="dk1"/>
                </a:solidFill>
              </a:rPr>
              <a:t>The highest total vaccine intake was observed in the "25-49 years" age group, followed by "65+ years."</a:t>
            </a:r>
            <a:endParaRPr sz="1400">
              <a:solidFill>
                <a:schemeClr val="dk1"/>
              </a:solidFill>
            </a:endParaRPr>
          </a:p>
          <a:p>
            <a:pPr indent="0" lvl="0" marL="0" rtl="0" algn="l">
              <a:spcBef>
                <a:spcPts val="1600"/>
              </a:spcBef>
              <a:spcAft>
                <a:spcPts val="0"/>
              </a:spcAft>
              <a:buNone/>
            </a:pPr>
            <a:r>
              <a:rPr lang="en" sz="1400">
                <a:solidFill>
                  <a:schemeClr val="dk1"/>
                </a:solidFill>
              </a:rPr>
              <a:t>Children under 5 years and the "&lt;12 years" group had significantly lower vaccine intakes compared to adults.</a:t>
            </a:r>
            <a:endParaRPr sz="1400">
              <a:solidFill>
                <a:schemeClr val="dk1"/>
              </a:solidFill>
            </a:endParaRPr>
          </a:p>
          <a:p>
            <a:pPr indent="0" lvl="0" marL="0" rtl="0" algn="l">
              <a:spcBef>
                <a:spcPts val="1600"/>
              </a:spcBef>
              <a:spcAft>
                <a:spcPts val="0"/>
              </a:spcAft>
              <a:buNone/>
            </a:pPr>
            <a:r>
              <a:t/>
            </a:r>
            <a:endParaRPr sz="1400">
              <a:solidFill>
                <a:schemeClr val="dk1"/>
              </a:solidFill>
            </a:endParaRPr>
          </a:p>
          <a:p>
            <a:pPr indent="0" lvl="0" marL="0" rtl="0" algn="l">
              <a:spcBef>
                <a:spcPts val="1600"/>
              </a:spcBef>
              <a:spcAft>
                <a:spcPts val="0"/>
              </a:spcAft>
              <a:buNone/>
            </a:pPr>
            <a:r>
              <a:t/>
            </a:r>
            <a:endParaRPr sz="1400">
              <a:solidFill>
                <a:schemeClr val="dk1"/>
              </a:solidFill>
            </a:endParaRPr>
          </a:p>
          <a:p>
            <a:pPr indent="0" lvl="0" marL="0" rtl="0" algn="l">
              <a:spcBef>
                <a:spcPts val="1600"/>
              </a:spcBef>
              <a:spcAft>
                <a:spcPts val="0"/>
              </a:spcAft>
              <a:buNone/>
            </a:pPr>
            <a:r>
              <a:t/>
            </a:r>
            <a:endParaRPr sz="1400">
              <a:solidFill>
                <a:schemeClr val="dk1"/>
              </a:solidFill>
            </a:endParaRPr>
          </a:p>
          <a:p>
            <a:pPr indent="0" lvl="0" marL="0" rtl="0" algn="l">
              <a:spcBef>
                <a:spcPts val="1600"/>
              </a:spcBef>
              <a:spcAft>
                <a:spcPts val="1600"/>
              </a:spcAft>
              <a:buNone/>
            </a:pPr>
            <a:r>
              <a:t/>
            </a:r>
            <a:endParaRPr sz="1400">
              <a:solidFill>
                <a:schemeClr val="dk1"/>
              </a:solidFill>
            </a:endParaRPr>
          </a:p>
        </p:txBody>
      </p:sp>
      <p:pic>
        <p:nvPicPr>
          <p:cNvPr id="130" name="Google Shape;130;p24"/>
          <p:cNvPicPr preferRelativeResize="0"/>
          <p:nvPr/>
        </p:nvPicPr>
        <p:blipFill>
          <a:blip r:embed="rId3">
            <a:alphaModFix/>
          </a:blip>
          <a:stretch>
            <a:fillRect/>
          </a:stretch>
        </p:blipFill>
        <p:spPr>
          <a:xfrm>
            <a:off x="3238500" y="1326100"/>
            <a:ext cx="5593799" cy="3312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5"/>
          <p:cNvSpPr txBox="1"/>
          <p:nvPr>
            <p:ph idx="1" type="body"/>
          </p:nvPr>
        </p:nvSpPr>
        <p:spPr>
          <a:xfrm>
            <a:off x="311700" y="1222450"/>
            <a:ext cx="3182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highlight>
                  <a:schemeClr val="lt1"/>
                </a:highlight>
              </a:rPr>
              <a:t>Trends Over Time by Age Group:</a:t>
            </a:r>
            <a:endParaRPr sz="1400">
              <a:solidFill>
                <a:schemeClr val="dk1"/>
              </a:solidFill>
              <a:highlight>
                <a:schemeClr val="lt1"/>
              </a:highlight>
            </a:endParaRPr>
          </a:p>
          <a:p>
            <a:pPr indent="0" lvl="0" marL="0" rtl="0" algn="l">
              <a:spcBef>
                <a:spcPts val="1600"/>
              </a:spcBef>
              <a:spcAft>
                <a:spcPts val="0"/>
              </a:spcAft>
              <a:buClr>
                <a:schemeClr val="dk1"/>
              </a:buClr>
              <a:buSzPts val="1100"/>
              <a:buFont typeface="Arial"/>
              <a:buNone/>
            </a:pPr>
            <a:r>
              <a:rPr lang="en" sz="1400">
                <a:solidFill>
                  <a:schemeClr val="dk1"/>
                </a:solidFill>
                <a:highlight>
                  <a:schemeClr val="lt1"/>
                </a:highlight>
              </a:rPr>
              <a:t>Across all age groups, vaccine intake increased steadily over time.</a:t>
            </a:r>
            <a:endParaRPr sz="1400">
              <a:solidFill>
                <a:schemeClr val="dk1"/>
              </a:solidFill>
              <a:highlight>
                <a:schemeClr val="lt1"/>
              </a:highlight>
            </a:endParaRPr>
          </a:p>
          <a:p>
            <a:pPr indent="0" lvl="0" marL="0" rtl="0" algn="l">
              <a:spcBef>
                <a:spcPts val="1600"/>
              </a:spcBef>
              <a:spcAft>
                <a:spcPts val="0"/>
              </a:spcAft>
              <a:buClr>
                <a:schemeClr val="dk1"/>
              </a:buClr>
              <a:buSzPts val="1100"/>
              <a:buFont typeface="Arial"/>
              <a:buNone/>
            </a:pPr>
            <a:r>
              <a:rPr lang="en" sz="1400">
                <a:solidFill>
                  <a:schemeClr val="dk1"/>
                </a:solidFill>
                <a:highlight>
                  <a:schemeClr val="lt1"/>
                </a:highlight>
              </a:rPr>
              <a:t>The contribution of certain age groups, such as "25-39 years" and "65+ years," is consistently higher throughout the observed period.</a:t>
            </a:r>
            <a:endParaRPr sz="1400">
              <a:solidFill>
                <a:schemeClr val="dk1"/>
              </a:solidFill>
              <a:highlight>
                <a:schemeClr val="lt1"/>
              </a:highlight>
            </a:endParaRPr>
          </a:p>
          <a:p>
            <a:pPr indent="0" lvl="0" marL="0" rtl="0" algn="l">
              <a:spcBef>
                <a:spcPts val="1600"/>
              </a:spcBef>
              <a:spcAft>
                <a:spcPts val="0"/>
              </a:spcAft>
              <a:buClr>
                <a:schemeClr val="dk1"/>
              </a:buClr>
              <a:buSzPts val="1100"/>
              <a:buFont typeface="Arial"/>
              <a:buNone/>
            </a:pPr>
            <a:r>
              <a:rPr lang="en" sz="1400">
                <a:solidFill>
                  <a:schemeClr val="dk1"/>
                </a:solidFill>
                <a:highlight>
                  <a:schemeClr val="lt1"/>
                </a:highlight>
              </a:rPr>
              <a:t>The distribution suggests that specific demographic groups, particularly working-age adults and the elderly, were more actively participating in vaccination efforts.</a:t>
            </a:r>
            <a:endParaRPr sz="1400">
              <a:solidFill>
                <a:schemeClr val="dk1"/>
              </a:solidFill>
              <a:highlight>
                <a:schemeClr val="lt1"/>
              </a:highlight>
            </a:endParaRPr>
          </a:p>
          <a:p>
            <a:pPr indent="0" lvl="0" marL="0" rtl="0" algn="l">
              <a:spcBef>
                <a:spcPts val="1600"/>
              </a:spcBef>
              <a:spcAft>
                <a:spcPts val="0"/>
              </a:spcAft>
              <a:buClr>
                <a:schemeClr val="dk1"/>
              </a:buClr>
              <a:buSzPts val="1100"/>
              <a:buFont typeface="Arial"/>
              <a:buNone/>
            </a:pPr>
            <a:r>
              <a:t/>
            </a:r>
            <a:endParaRPr sz="1400">
              <a:solidFill>
                <a:schemeClr val="dk1"/>
              </a:solidFill>
              <a:highlight>
                <a:schemeClr val="lt1"/>
              </a:highlight>
            </a:endParaRPr>
          </a:p>
          <a:p>
            <a:pPr indent="0" lvl="0" marL="0" rtl="0" algn="l">
              <a:spcBef>
                <a:spcPts val="1600"/>
              </a:spcBef>
              <a:spcAft>
                <a:spcPts val="1600"/>
              </a:spcAft>
              <a:buNone/>
            </a:pPr>
            <a:r>
              <a:t/>
            </a:r>
            <a:endParaRPr sz="1400">
              <a:solidFill>
                <a:schemeClr val="dk1"/>
              </a:solidFill>
              <a:highlight>
                <a:schemeClr val="lt1"/>
              </a:highlight>
            </a:endParaRPr>
          </a:p>
        </p:txBody>
      </p:sp>
      <p:pic>
        <p:nvPicPr>
          <p:cNvPr id="137" name="Google Shape;137;p25"/>
          <p:cNvPicPr preferRelativeResize="0"/>
          <p:nvPr/>
        </p:nvPicPr>
        <p:blipFill>
          <a:blip r:embed="rId3">
            <a:alphaModFix/>
          </a:blip>
          <a:stretch>
            <a:fillRect/>
          </a:stretch>
        </p:blipFill>
        <p:spPr>
          <a:xfrm>
            <a:off x="3583375" y="1393550"/>
            <a:ext cx="5248926" cy="30741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6"/>
          <p:cNvSpPr txBox="1"/>
          <p:nvPr>
            <p:ph idx="1" type="body"/>
          </p:nvPr>
        </p:nvSpPr>
        <p:spPr>
          <a:xfrm>
            <a:off x="311700" y="1222450"/>
            <a:ext cx="3779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highlight>
                  <a:schemeClr val="lt1"/>
                </a:highlight>
              </a:rPr>
              <a:t>Trends Over Time by Sex:</a:t>
            </a:r>
            <a:endParaRPr sz="1400">
              <a:solidFill>
                <a:schemeClr val="dk1"/>
              </a:solidFill>
              <a:highlight>
                <a:schemeClr val="lt1"/>
              </a:highlight>
            </a:endParaRPr>
          </a:p>
          <a:p>
            <a:pPr indent="0" lvl="0" marL="0" rtl="0" algn="l">
              <a:spcBef>
                <a:spcPts val="1600"/>
              </a:spcBef>
              <a:spcAft>
                <a:spcPts val="0"/>
              </a:spcAft>
              <a:buNone/>
            </a:pPr>
            <a:r>
              <a:rPr lang="en" sz="1400">
                <a:solidFill>
                  <a:schemeClr val="dk1"/>
                </a:solidFill>
                <a:highlight>
                  <a:schemeClr val="lt1"/>
                </a:highlight>
              </a:rPr>
              <a:t>There is a clear increase in vaccine intake over time for all genders.</a:t>
            </a:r>
            <a:endParaRPr sz="1400">
              <a:solidFill>
                <a:schemeClr val="dk1"/>
              </a:solidFill>
              <a:highlight>
                <a:schemeClr val="lt1"/>
              </a:highlight>
            </a:endParaRPr>
          </a:p>
          <a:p>
            <a:pPr indent="0" lvl="0" marL="0" rtl="0" algn="l">
              <a:spcBef>
                <a:spcPts val="1600"/>
              </a:spcBef>
              <a:spcAft>
                <a:spcPts val="0"/>
              </a:spcAft>
              <a:buNone/>
            </a:pPr>
            <a:r>
              <a:rPr lang="en" sz="1400">
                <a:solidFill>
                  <a:schemeClr val="dk1"/>
                </a:solidFill>
                <a:highlight>
                  <a:schemeClr val="lt1"/>
                </a:highlight>
              </a:rPr>
              <a:t>Female participants seem to have slightly higher vaccine intake overall, followed by males.</a:t>
            </a:r>
            <a:endParaRPr sz="1400">
              <a:solidFill>
                <a:schemeClr val="dk1"/>
              </a:solidFill>
              <a:highlight>
                <a:schemeClr val="lt1"/>
              </a:highlight>
            </a:endParaRPr>
          </a:p>
          <a:p>
            <a:pPr indent="0" lvl="0" marL="0" rtl="0" algn="l">
              <a:spcBef>
                <a:spcPts val="1600"/>
              </a:spcBef>
              <a:spcAft>
                <a:spcPts val="0"/>
              </a:spcAft>
              <a:buNone/>
            </a:pPr>
            <a:r>
              <a:rPr lang="en" sz="1400">
                <a:solidFill>
                  <a:schemeClr val="dk1"/>
                </a:solidFill>
                <a:highlight>
                  <a:schemeClr val="lt1"/>
                </a:highlight>
              </a:rPr>
              <a:t>Unknown or unclassified genders have a minor share of the total vaccine intake.</a:t>
            </a:r>
            <a:endParaRPr sz="1400">
              <a:solidFill>
                <a:schemeClr val="dk1"/>
              </a:solidFill>
              <a:highlight>
                <a:schemeClr val="lt1"/>
              </a:highlight>
            </a:endParaRPr>
          </a:p>
          <a:p>
            <a:pPr indent="0" lvl="0" marL="0" rtl="0" algn="l">
              <a:spcBef>
                <a:spcPts val="1600"/>
              </a:spcBef>
              <a:spcAft>
                <a:spcPts val="0"/>
              </a:spcAft>
              <a:buNone/>
            </a:pPr>
            <a:r>
              <a:t/>
            </a:r>
            <a:endParaRPr sz="1400">
              <a:solidFill>
                <a:schemeClr val="dk1"/>
              </a:solidFill>
              <a:highlight>
                <a:schemeClr val="lt1"/>
              </a:highlight>
            </a:endParaRPr>
          </a:p>
          <a:p>
            <a:pPr indent="0" lvl="0" marL="0" rtl="0" algn="l">
              <a:spcBef>
                <a:spcPts val="1600"/>
              </a:spcBef>
              <a:spcAft>
                <a:spcPts val="0"/>
              </a:spcAft>
              <a:buClr>
                <a:schemeClr val="dk1"/>
              </a:buClr>
              <a:buSzPts val="1100"/>
              <a:buFont typeface="Arial"/>
              <a:buNone/>
            </a:pPr>
            <a:r>
              <a:t/>
            </a:r>
            <a:endParaRPr sz="1400">
              <a:solidFill>
                <a:schemeClr val="dk1"/>
              </a:solidFill>
              <a:highlight>
                <a:schemeClr val="lt1"/>
              </a:highlight>
            </a:endParaRPr>
          </a:p>
          <a:p>
            <a:pPr indent="0" lvl="0" marL="0" rtl="0" algn="l">
              <a:spcBef>
                <a:spcPts val="1600"/>
              </a:spcBef>
              <a:spcAft>
                <a:spcPts val="1600"/>
              </a:spcAft>
              <a:buNone/>
            </a:pPr>
            <a:r>
              <a:t/>
            </a:r>
            <a:endParaRPr sz="1400">
              <a:solidFill>
                <a:schemeClr val="dk1"/>
              </a:solidFill>
              <a:highlight>
                <a:schemeClr val="lt1"/>
              </a:highlight>
            </a:endParaRPr>
          </a:p>
        </p:txBody>
      </p:sp>
      <p:pic>
        <p:nvPicPr>
          <p:cNvPr id="144" name="Google Shape;144;p26"/>
          <p:cNvPicPr preferRelativeResize="0"/>
          <p:nvPr/>
        </p:nvPicPr>
        <p:blipFill>
          <a:blip r:embed="rId3">
            <a:alphaModFix/>
          </a:blip>
          <a:stretch>
            <a:fillRect/>
          </a:stretch>
        </p:blipFill>
        <p:spPr>
          <a:xfrm>
            <a:off x="4311224" y="1611825"/>
            <a:ext cx="4379625" cy="2637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7"/>
          <p:cNvSpPr txBox="1"/>
          <p:nvPr>
            <p:ph idx="1" type="body"/>
          </p:nvPr>
        </p:nvSpPr>
        <p:spPr>
          <a:xfrm>
            <a:off x="311700" y="1222450"/>
            <a:ext cx="407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Distribution by Sex:</a:t>
            </a:r>
            <a:endParaRPr sz="14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The pie chart reveals that nearly half (49.8%) of the vaccine intake data is categorized under "Sex_known."</a:t>
            </a:r>
            <a:endParaRPr sz="14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Females account for 26.4%, while males represent 23.4%. This shows a near-even split between males and females, with a slight skew toward female participation.</a:t>
            </a:r>
            <a:endParaRPr sz="14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A very small fraction (0.3%) is recorded under "Sex_unknown," indicating robust data categorization.</a:t>
            </a:r>
            <a:endParaRPr sz="1400">
              <a:solidFill>
                <a:schemeClr val="dk1"/>
              </a:solidFill>
            </a:endParaRPr>
          </a:p>
          <a:p>
            <a:pPr indent="0" lvl="0" marL="0" rtl="0" algn="l">
              <a:spcBef>
                <a:spcPts val="1600"/>
              </a:spcBef>
              <a:spcAft>
                <a:spcPts val="0"/>
              </a:spcAft>
              <a:buClr>
                <a:schemeClr val="dk1"/>
              </a:buClr>
              <a:buSzPts val="1100"/>
              <a:buFont typeface="Arial"/>
              <a:buNone/>
            </a:pPr>
            <a:r>
              <a:t/>
            </a:r>
            <a:endParaRPr sz="1400">
              <a:solidFill>
                <a:schemeClr val="dk1"/>
              </a:solidFill>
            </a:endParaRPr>
          </a:p>
          <a:p>
            <a:pPr indent="0" lvl="0" marL="0" rtl="0" algn="l">
              <a:spcBef>
                <a:spcPts val="1600"/>
              </a:spcBef>
              <a:spcAft>
                <a:spcPts val="1600"/>
              </a:spcAft>
              <a:buNone/>
            </a:pPr>
            <a:r>
              <a:t/>
            </a:r>
            <a:endParaRPr sz="1400">
              <a:solidFill>
                <a:schemeClr val="dk1"/>
              </a:solidFill>
            </a:endParaRPr>
          </a:p>
        </p:txBody>
      </p:sp>
      <p:pic>
        <p:nvPicPr>
          <p:cNvPr id="151" name="Google Shape;151;p27"/>
          <p:cNvPicPr preferRelativeResize="0"/>
          <p:nvPr/>
        </p:nvPicPr>
        <p:blipFill>
          <a:blip r:embed="rId3">
            <a:alphaModFix/>
          </a:blip>
          <a:stretch>
            <a:fillRect/>
          </a:stretch>
        </p:blipFill>
        <p:spPr>
          <a:xfrm>
            <a:off x="5251053" y="1361250"/>
            <a:ext cx="3422997" cy="3321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8"/>
          <p:cNvSpPr txBox="1"/>
          <p:nvPr>
            <p:ph idx="1" type="body"/>
          </p:nvPr>
        </p:nvSpPr>
        <p:spPr>
          <a:xfrm>
            <a:off x="311700" y="1222450"/>
            <a:ext cx="3651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Total Intake by Age Group</a:t>
            </a:r>
            <a:endParaRPr sz="1200">
              <a:solidFill>
                <a:schemeClr val="dk1"/>
              </a:solidFill>
            </a:endParaRPr>
          </a:p>
          <a:p>
            <a:pPr indent="0" lvl="0" marL="0" rtl="0" algn="l">
              <a:lnSpc>
                <a:spcPct val="100000"/>
              </a:lnSpc>
              <a:spcBef>
                <a:spcPts val="1600"/>
              </a:spcBef>
              <a:spcAft>
                <a:spcPts val="0"/>
              </a:spcAft>
              <a:buClr>
                <a:schemeClr val="dk1"/>
              </a:buClr>
              <a:buSzPts val="1100"/>
              <a:buFont typeface="Arial"/>
              <a:buNone/>
            </a:pPr>
            <a:r>
              <a:rPr lang="en" sz="1200">
                <a:solidFill>
                  <a:schemeClr val="dk1"/>
                </a:solidFill>
              </a:rPr>
              <a:t>Age group disparities:</a:t>
            </a:r>
            <a:endParaRPr sz="1200">
              <a:solidFill>
                <a:schemeClr val="dk1"/>
              </a:solidFill>
            </a:endParaRPr>
          </a:p>
          <a:p>
            <a:pPr indent="0" lvl="0" marL="0" rtl="0" algn="l">
              <a:lnSpc>
                <a:spcPct val="100000"/>
              </a:lnSpc>
              <a:spcBef>
                <a:spcPts val="50"/>
              </a:spcBef>
              <a:spcAft>
                <a:spcPts val="0"/>
              </a:spcAft>
              <a:buClr>
                <a:schemeClr val="dk1"/>
              </a:buClr>
              <a:buSzPts val="1100"/>
              <a:buFont typeface="Arial"/>
              <a:buNone/>
            </a:pPr>
            <a:r>
              <a:rPr lang="en" sz="1200">
                <a:solidFill>
                  <a:schemeClr val="dk1"/>
                </a:solidFill>
              </a:rPr>
              <a:t>The "</a:t>
            </a:r>
            <a:r>
              <a:rPr lang="en" sz="1200">
                <a:solidFill>
                  <a:schemeClr val="dk1"/>
                </a:solidFill>
              </a:rPr>
              <a:t>25-49 years</a:t>
            </a:r>
            <a:r>
              <a:rPr lang="en" sz="1200">
                <a:solidFill>
                  <a:schemeClr val="dk1"/>
                </a:solidFill>
              </a:rPr>
              <a:t>" group has a wide range of total vaccine intake, indicating significant variability.</a:t>
            </a:r>
            <a:endParaRPr sz="1200">
              <a:solidFill>
                <a:schemeClr val="dk1"/>
              </a:solidFill>
            </a:endParaRPr>
          </a:p>
          <a:p>
            <a:pPr indent="0" lvl="0" marL="0" rtl="0" algn="l">
              <a:lnSpc>
                <a:spcPct val="100000"/>
              </a:lnSpc>
              <a:spcBef>
                <a:spcPts val="50"/>
              </a:spcBef>
              <a:spcAft>
                <a:spcPts val="0"/>
              </a:spcAft>
              <a:buClr>
                <a:schemeClr val="dk1"/>
              </a:buClr>
              <a:buSzPts val="1100"/>
              <a:buFont typeface="Arial"/>
              <a:buNone/>
            </a:pPr>
            <a:r>
              <a:rPr lang="en" sz="1200">
                <a:solidFill>
                  <a:schemeClr val="dk1"/>
                </a:solidFill>
              </a:rPr>
              <a:t>Adults aged "65+ years" and "50-64 years" show consistently high vaccine uptake with lower variability compared to older populations.</a:t>
            </a:r>
            <a:endParaRPr sz="1200">
              <a:solidFill>
                <a:schemeClr val="dk1"/>
              </a:solidFill>
            </a:endParaRPr>
          </a:p>
          <a:p>
            <a:pPr indent="0" lvl="0" marL="0" rtl="0" algn="l">
              <a:lnSpc>
                <a:spcPct val="100000"/>
              </a:lnSpc>
              <a:spcBef>
                <a:spcPts val="50"/>
              </a:spcBef>
              <a:spcAft>
                <a:spcPts val="0"/>
              </a:spcAft>
              <a:buNone/>
            </a:pPr>
            <a:r>
              <a:rPr lang="en" sz="1200">
                <a:solidFill>
                  <a:schemeClr val="dk1"/>
                </a:solidFill>
              </a:rPr>
              <a:t>The "&lt;5 years" and "2-4 years" age groups exhibit minimal uptake, likely due to vaccination policies or eligibility issues.</a:t>
            </a:r>
            <a:endParaRPr sz="1200">
              <a:solidFill>
                <a:schemeClr val="dk1"/>
              </a:solidFill>
            </a:endParaRPr>
          </a:p>
          <a:p>
            <a:pPr indent="0" lvl="0" marL="0" rtl="0" algn="l">
              <a:lnSpc>
                <a:spcPct val="100000"/>
              </a:lnSpc>
              <a:spcBef>
                <a:spcPts val="5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50"/>
              </a:spcBef>
              <a:spcAft>
                <a:spcPts val="0"/>
              </a:spcAft>
              <a:buClr>
                <a:schemeClr val="dk1"/>
              </a:buClr>
              <a:buSzPts val="1100"/>
              <a:buFont typeface="Arial"/>
              <a:buNone/>
            </a:pPr>
            <a:r>
              <a:rPr lang="en" sz="1200">
                <a:solidFill>
                  <a:schemeClr val="dk1"/>
                </a:solidFill>
              </a:rPr>
              <a:t>Outliers:</a:t>
            </a:r>
            <a:endParaRPr sz="1200">
              <a:solidFill>
                <a:schemeClr val="dk1"/>
              </a:solidFill>
            </a:endParaRPr>
          </a:p>
          <a:p>
            <a:pPr indent="0" lvl="0" marL="0" rtl="0" algn="l">
              <a:lnSpc>
                <a:spcPct val="100000"/>
              </a:lnSpc>
              <a:spcBef>
                <a:spcPts val="50"/>
              </a:spcBef>
              <a:spcAft>
                <a:spcPts val="0"/>
              </a:spcAft>
              <a:buClr>
                <a:schemeClr val="dk1"/>
              </a:buClr>
              <a:buSzPts val="1100"/>
              <a:buFont typeface="Arial"/>
              <a:buNone/>
            </a:pPr>
            <a:r>
              <a:rPr lang="en" sz="1200">
                <a:solidFill>
                  <a:schemeClr val="dk1"/>
                </a:solidFill>
              </a:rPr>
              <a:t>Few outliers are present in groups like "40-49 years," suggesting occasional spikes in intake.</a:t>
            </a:r>
            <a:endParaRPr sz="1200">
              <a:solidFill>
                <a:schemeClr val="dk1"/>
              </a:solidFill>
            </a:endParaRPr>
          </a:p>
          <a:p>
            <a:pPr indent="0" lvl="0" marL="0" rtl="0" algn="l">
              <a:lnSpc>
                <a:spcPct val="100000"/>
              </a:lnSpc>
              <a:spcBef>
                <a:spcPts val="5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160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1600"/>
              </a:spcBef>
              <a:spcAft>
                <a:spcPts val="1600"/>
              </a:spcAft>
              <a:buNone/>
            </a:pPr>
            <a:r>
              <a:t/>
            </a:r>
            <a:endParaRPr sz="1200">
              <a:solidFill>
                <a:schemeClr val="dk1"/>
              </a:solidFill>
            </a:endParaRPr>
          </a:p>
        </p:txBody>
      </p:sp>
      <p:pic>
        <p:nvPicPr>
          <p:cNvPr id="158" name="Google Shape;158;p28"/>
          <p:cNvPicPr preferRelativeResize="0"/>
          <p:nvPr/>
        </p:nvPicPr>
        <p:blipFill>
          <a:blip r:embed="rId3">
            <a:alphaModFix/>
          </a:blip>
          <a:stretch>
            <a:fillRect/>
          </a:stretch>
        </p:blipFill>
        <p:spPr>
          <a:xfrm>
            <a:off x="4098525" y="1496250"/>
            <a:ext cx="4493924" cy="2792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9"/>
          <p:cNvSpPr txBox="1"/>
          <p:nvPr>
            <p:ph idx="1" type="body"/>
          </p:nvPr>
        </p:nvSpPr>
        <p:spPr>
          <a:xfrm>
            <a:off x="311700" y="1222450"/>
            <a:ext cx="3489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00"/>
              </a:spcBef>
              <a:spcAft>
                <a:spcPts val="0"/>
              </a:spcAft>
              <a:buNone/>
            </a:pPr>
            <a:r>
              <a:rPr lang="en" sz="1300">
                <a:solidFill>
                  <a:schemeClr val="dk1"/>
                </a:solidFill>
              </a:rPr>
              <a:t>Vaccine Intake Trends by Race</a:t>
            </a:r>
            <a:endParaRPr sz="1300">
              <a:solidFill>
                <a:schemeClr val="dk1"/>
              </a:solidFill>
            </a:endParaRPr>
          </a:p>
          <a:p>
            <a:pPr indent="0" lvl="0" marL="0" rtl="0" algn="l">
              <a:lnSpc>
                <a:spcPct val="100000"/>
              </a:lnSpc>
              <a:spcBef>
                <a:spcPts val="100"/>
              </a:spcBef>
              <a:spcAft>
                <a:spcPts val="0"/>
              </a:spcAft>
              <a:buClr>
                <a:schemeClr val="dk1"/>
              </a:buClr>
              <a:buSzPts val="1100"/>
              <a:buFont typeface="Arial"/>
              <a:buNone/>
            </a:pPr>
            <a:r>
              <a:t/>
            </a:r>
            <a:endParaRPr sz="1300">
              <a:solidFill>
                <a:schemeClr val="dk1"/>
              </a:solidFill>
            </a:endParaRPr>
          </a:p>
          <a:p>
            <a:pPr indent="0" lvl="0" marL="0" rtl="0" algn="l">
              <a:lnSpc>
                <a:spcPct val="100000"/>
              </a:lnSpc>
              <a:spcBef>
                <a:spcPts val="100"/>
              </a:spcBef>
              <a:spcAft>
                <a:spcPts val="0"/>
              </a:spcAft>
              <a:buClr>
                <a:schemeClr val="dk1"/>
              </a:buClr>
              <a:buSzPts val="1100"/>
              <a:buFont typeface="Arial"/>
              <a:buNone/>
            </a:pPr>
            <a:r>
              <a:rPr lang="en" sz="1300">
                <a:solidFill>
                  <a:schemeClr val="dk1"/>
                </a:solidFill>
              </a:rPr>
              <a:t>Race/Ethnicity known groups:</a:t>
            </a:r>
            <a:endParaRPr sz="1300">
              <a:solidFill>
                <a:schemeClr val="dk1"/>
              </a:solidFill>
            </a:endParaRPr>
          </a:p>
          <a:p>
            <a:pPr indent="0" lvl="0" marL="0" rtl="0" algn="l">
              <a:lnSpc>
                <a:spcPct val="100000"/>
              </a:lnSpc>
              <a:spcBef>
                <a:spcPts val="100"/>
              </a:spcBef>
              <a:spcAft>
                <a:spcPts val="0"/>
              </a:spcAft>
              <a:buNone/>
            </a:pPr>
            <a:r>
              <a:rPr lang="en" sz="1300">
                <a:solidFill>
                  <a:schemeClr val="dk1"/>
                </a:solidFill>
              </a:rPr>
              <a:t>The "Race_eth_NHWhite" (Non-Hispanic White) category dominates vaccine uptake, followed by "Race_eth_NHBlack" and "Race_eth_Hispanic."</a:t>
            </a:r>
            <a:endParaRPr sz="1300">
              <a:solidFill>
                <a:schemeClr val="dk1"/>
              </a:solidFill>
            </a:endParaRPr>
          </a:p>
          <a:p>
            <a:pPr indent="0" lvl="0" marL="0" rtl="0" algn="l">
              <a:lnSpc>
                <a:spcPct val="100000"/>
              </a:lnSpc>
              <a:spcBef>
                <a:spcPts val="100"/>
              </a:spcBef>
              <a:spcAft>
                <a:spcPts val="0"/>
              </a:spcAft>
              <a:buClr>
                <a:schemeClr val="dk1"/>
              </a:buClr>
              <a:buSzPts val="1100"/>
              <a:buFont typeface="Arial"/>
              <a:buNone/>
            </a:pPr>
            <a:r>
              <a:t/>
            </a:r>
            <a:endParaRPr sz="1300">
              <a:solidFill>
                <a:schemeClr val="dk1"/>
              </a:solidFill>
            </a:endParaRPr>
          </a:p>
          <a:p>
            <a:pPr indent="0" lvl="0" marL="0" rtl="0" algn="l">
              <a:lnSpc>
                <a:spcPct val="100000"/>
              </a:lnSpc>
              <a:spcBef>
                <a:spcPts val="100"/>
              </a:spcBef>
              <a:spcAft>
                <a:spcPts val="0"/>
              </a:spcAft>
              <a:buNone/>
            </a:pPr>
            <a:r>
              <a:rPr lang="en" sz="1300">
                <a:solidFill>
                  <a:schemeClr val="dk1"/>
                </a:solidFill>
              </a:rPr>
              <a:t>Over time, the intake in all known racial groups increases steadily, reflecting successful vaccination campaigns.</a:t>
            </a:r>
            <a:endParaRPr sz="1300">
              <a:solidFill>
                <a:schemeClr val="dk1"/>
              </a:solidFill>
            </a:endParaRPr>
          </a:p>
          <a:p>
            <a:pPr indent="0" lvl="0" marL="0" rtl="0" algn="l">
              <a:lnSpc>
                <a:spcPct val="100000"/>
              </a:lnSpc>
              <a:spcBef>
                <a:spcPts val="100"/>
              </a:spcBef>
              <a:spcAft>
                <a:spcPts val="0"/>
              </a:spcAft>
              <a:buClr>
                <a:schemeClr val="dk1"/>
              </a:buClr>
              <a:buSzPts val="1100"/>
              <a:buFont typeface="Arial"/>
              <a:buNone/>
            </a:pPr>
            <a:r>
              <a:t/>
            </a:r>
            <a:endParaRPr sz="1300">
              <a:solidFill>
                <a:schemeClr val="dk1"/>
              </a:solidFill>
            </a:endParaRPr>
          </a:p>
          <a:p>
            <a:pPr indent="0" lvl="0" marL="0" rtl="0" algn="l">
              <a:lnSpc>
                <a:spcPct val="100000"/>
              </a:lnSpc>
              <a:spcBef>
                <a:spcPts val="100"/>
              </a:spcBef>
              <a:spcAft>
                <a:spcPts val="0"/>
              </a:spcAft>
              <a:buClr>
                <a:schemeClr val="dk1"/>
              </a:buClr>
              <a:buSzPts val="1100"/>
              <a:buFont typeface="Arial"/>
              <a:buNone/>
            </a:pPr>
            <a:r>
              <a:rPr lang="en" sz="1300">
                <a:solidFill>
                  <a:schemeClr val="dk1"/>
                </a:solidFill>
              </a:rPr>
              <a:t>Race/Ethnicity unknown:</a:t>
            </a:r>
            <a:endParaRPr sz="1300">
              <a:solidFill>
                <a:schemeClr val="dk1"/>
              </a:solidFill>
            </a:endParaRPr>
          </a:p>
          <a:p>
            <a:pPr indent="0" lvl="0" marL="0" rtl="0" algn="l">
              <a:lnSpc>
                <a:spcPct val="100000"/>
              </a:lnSpc>
              <a:spcBef>
                <a:spcPts val="100"/>
              </a:spcBef>
              <a:spcAft>
                <a:spcPts val="0"/>
              </a:spcAft>
              <a:buClr>
                <a:schemeClr val="dk1"/>
              </a:buClr>
              <a:buSzPts val="1100"/>
              <a:buFont typeface="Arial"/>
              <a:buNone/>
            </a:pPr>
            <a:r>
              <a:rPr lang="en" sz="1300">
                <a:solidFill>
                  <a:schemeClr val="dk1"/>
                </a:solidFill>
              </a:rPr>
              <a:t>The "Race_eth_unknown" category shows a notable share of vaccine data, suggesting room for improvement in demographic reporting.</a:t>
            </a:r>
            <a:endParaRPr sz="1300">
              <a:solidFill>
                <a:schemeClr val="dk1"/>
              </a:solidFill>
            </a:endParaRPr>
          </a:p>
          <a:p>
            <a:pPr indent="0" lvl="0" marL="0" rtl="0" algn="l">
              <a:lnSpc>
                <a:spcPct val="100000"/>
              </a:lnSpc>
              <a:spcBef>
                <a:spcPts val="100"/>
              </a:spcBef>
              <a:spcAft>
                <a:spcPts val="0"/>
              </a:spcAft>
              <a:buClr>
                <a:schemeClr val="dk1"/>
              </a:buClr>
              <a:buSzPts val="1100"/>
              <a:buFont typeface="Arial"/>
              <a:buNone/>
            </a:pPr>
            <a:r>
              <a:t/>
            </a:r>
            <a:endParaRPr sz="1300">
              <a:solidFill>
                <a:schemeClr val="dk1"/>
              </a:solidFill>
            </a:endParaRPr>
          </a:p>
          <a:p>
            <a:pPr indent="0" lvl="0" marL="0" rtl="0" algn="l">
              <a:lnSpc>
                <a:spcPct val="100000"/>
              </a:lnSpc>
              <a:spcBef>
                <a:spcPts val="100"/>
              </a:spcBef>
              <a:spcAft>
                <a:spcPts val="100"/>
              </a:spcAft>
              <a:buNone/>
            </a:pPr>
            <a:r>
              <a:t/>
            </a:r>
            <a:endParaRPr sz="1300">
              <a:solidFill>
                <a:schemeClr val="dk1"/>
              </a:solidFill>
            </a:endParaRPr>
          </a:p>
        </p:txBody>
      </p:sp>
      <p:pic>
        <p:nvPicPr>
          <p:cNvPr id="165" name="Google Shape;165;p29"/>
          <p:cNvPicPr preferRelativeResize="0"/>
          <p:nvPr/>
        </p:nvPicPr>
        <p:blipFill>
          <a:blip r:embed="rId3">
            <a:alphaModFix/>
          </a:blip>
          <a:stretch>
            <a:fillRect/>
          </a:stretch>
        </p:blipFill>
        <p:spPr>
          <a:xfrm>
            <a:off x="4163250" y="1506525"/>
            <a:ext cx="4503574" cy="2848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0"/>
          <p:cNvSpPr txBox="1"/>
          <p:nvPr>
            <p:ph idx="1" type="body"/>
          </p:nvPr>
        </p:nvSpPr>
        <p:spPr>
          <a:xfrm>
            <a:off x="311700" y="1222450"/>
            <a:ext cx="3597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Vaccine Uptake by Age Group Over Time</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None/>
            </a:pPr>
            <a:r>
              <a:rPr lang="en" sz="1300">
                <a:solidFill>
                  <a:schemeClr val="dk1"/>
                </a:solidFill>
              </a:rPr>
              <a:t>Dominant contributors:</a:t>
            </a:r>
            <a:endParaRPr sz="1300">
              <a:solidFill>
                <a:schemeClr val="dk1"/>
              </a:solidFill>
            </a:endParaRPr>
          </a:p>
          <a:p>
            <a:pPr indent="0" lvl="0" marL="0" rtl="0" algn="l">
              <a:spcBef>
                <a:spcPts val="0"/>
              </a:spcBef>
              <a:spcAft>
                <a:spcPts val="0"/>
              </a:spcAft>
              <a:buNone/>
            </a:pPr>
            <a:r>
              <a:rPr lang="en" sz="1300">
                <a:solidFill>
                  <a:schemeClr val="dk1"/>
                </a:solidFill>
              </a:rPr>
              <a:t>Age groups "25-39 years" and "50-64 years" consistently lead in vaccine uptake.</a:t>
            </a:r>
            <a:endParaRPr sz="1300">
              <a:solidFill>
                <a:schemeClr val="dk1"/>
              </a:solidFill>
            </a:endParaRPr>
          </a:p>
          <a:p>
            <a:pPr indent="0" lvl="0" marL="0" rtl="0" algn="l">
              <a:spcBef>
                <a:spcPts val="0"/>
              </a:spcBef>
              <a:spcAft>
                <a:spcPts val="0"/>
              </a:spcAft>
              <a:buNone/>
            </a:pPr>
            <a:r>
              <a:rPr lang="en" sz="1300">
                <a:solidFill>
                  <a:schemeClr val="dk1"/>
                </a:solidFill>
              </a:rPr>
              <a:t>The "65+ years" group contributes heavily during initial vaccination rollouts but levels off over time.</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Low-contributing age groups:</a:t>
            </a:r>
            <a:endParaRPr sz="1300">
              <a:solidFill>
                <a:schemeClr val="dk1"/>
              </a:solidFill>
            </a:endParaRPr>
          </a:p>
          <a:p>
            <a:pPr indent="0" lvl="0" marL="0" rtl="0" algn="l">
              <a:spcBef>
                <a:spcPts val="0"/>
              </a:spcBef>
              <a:spcAft>
                <a:spcPts val="0"/>
              </a:spcAft>
              <a:buNone/>
            </a:pPr>
            <a:r>
              <a:rPr lang="en" sz="1300">
                <a:solidFill>
                  <a:schemeClr val="dk1"/>
                </a:solidFill>
              </a:rPr>
              <a:t>Children under "12 years" contribute the least throughout the timeline, likely due to staggered vaccine availability or lower prioritization.</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None/>
            </a:pPr>
            <a:r>
              <a:t/>
            </a:r>
            <a:endParaRPr sz="1300">
              <a:solidFill>
                <a:schemeClr val="dk1"/>
              </a:solidFill>
            </a:endParaRPr>
          </a:p>
        </p:txBody>
      </p:sp>
      <p:pic>
        <p:nvPicPr>
          <p:cNvPr id="172" name="Google Shape;172;p30"/>
          <p:cNvPicPr preferRelativeResize="0"/>
          <p:nvPr/>
        </p:nvPicPr>
        <p:blipFill>
          <a:blip r:embed="rId3">
            <a:alphaModFix/>
          </a:blip>
          <a:stretch>
            <a:fillRect/>
          </a:stretch>
        </p:blipFill>
        <p:spPr>
          <a:xfrm>
            <a:off x="4117025" y="1339000"/>
            <a:ext cx="4559050" cy="3149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649750"/>
            <a:ext cx="8520600" cy="1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8" name="Google Shape;178;p31"/>
          <p:cNvSpPr txBox="1"/>
          <p:nvPr>
            <p:ph idx="1" type="body"/>
          </p:nvPr>
        </p:nvSpPr>
        <p:spPr>
          <a:xfrm>
            <a:off x="311700" y="1080675"/>
            <a:ext cx="3089100" cy="373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Vaccine Intake by Race Over Time</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Increasing diversity:</a:t>
            </a:r>
            <a:endParaRPr sz="1200">
              <a:solidFill>
                <a:schemeClr val="dk1"/>
              </a:solidFill>
            </a:endParaRPr>
          </a:p>
          <a:p>
            <a:pPr indent="0" lvl="0" marL="0" rtl="0" algn="l">
              <a:spcBef>
                <a:spcPts val="0"/>
              </a:spcBef>
              <a:spcAft>
                <a:spcPts val="0"/>
              </a:spcAft>
              <a:buNone/>
            </a:pPr>
            <a:r>
              <a:rPr lang="en" sz="1200">
                <a:solidFill>
                  <a:schemeClr val="dk1"/>
                </a:solidFill>
              </a:rPr>
              <a:t>A steady growth in vaccine intake is visible across all racial groups, demonstrating inclusive campaigns.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However,</a:t>
            </a:r>
            <a:r>
              <a:rPr b="1" lang="en" sz="1200">
                <a:solidFill>
                  <a:schemeClr val="dk1"/>
                </a:solidFill>
              </a:rPr>
              <a:t> Non-Hispanic White groups</a:t>
            </a:r>
            <a:r>
              <a:rPr lang="en" sz="1200">
                <a:solidFill>
                  <a:schemeClr val="dk1"/>
                </a:solidFill>
              </a:rPr>
              <a:t> maintain a disproportionate share, which may reflect disparities in access, awareness, or hesitancy among other racial/ethnic groups.</a:t>
            </a:r>
            <a:endParaRPr sz="1200">
              <a:solidFill>
                <a:schemeClr val="dk1"/>
              </a:solidFill>
            </a:endParaRPr>
          </a:p>
          <a:p>
            <a:pPr indent="0" lvl="0" marL="0" rtl="0" algn="l">
              <a:spcBef>
                <a:spcPts val="0"/>
              </a:spcBef>
              <a:spcAft>
                <a:spcPts val="0"/>
              </a:spcAft>
              <a:buNone/>
            </a:pPr>
            <a:r>
              <a:rPr lang="en" sz="1200">
                <a:solidFill>
                  <a:schemeClr val="dk1"/>
                </a:solidFill>
              </a:rPr>
              <a:t>Policy implications: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Enhanced outreach efforts are needed for groups with lower uptake, such as "Race_eth_NHMultiracial" or "Race_eth_NHAsian."</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p:txBody>
      </p:sp>
      <p:pic>
        <p:nvPicPr>
          <p:cNvPr id="179" name="Google Shape;179;p31"/>
          <p:cNvPicPr preferRelativeResize="0"/>
          <p:nvPr/>
        </p:nvPicPr>
        <p:blipFill>
          <a:blip r:embed="rId3">
            <a:alphaModFix/>
          </a:blip>
          <a:stretch>
            <a:fillRect/>
          </a:stretch>
        </p:blipFill>
        <p:spPr>
          <a:xfrm>
            <a:off x="3506675" y="1499925"/>
            <a:ext cx="5141651" cy="2959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66" name="Google Shape;66;p14"/>
          <p:cNvSpPr txBox="1"/>
          <p:nvPr>
            <p:ph idx="1" type="body"/>
          </p:nvPr>
        </p:nvSpPr>
        <p:spPr>
          <a:xfrm>
            <a:off x="311700" y="1222450"/>
            <a:ext cx="8520600" cy="38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br>
              <a:rPr lang="en"/>
            </a:br>
            <a:r>
              <a:rPr lang="en"/>
              <a:t>Business Understanding</a:t>
            </a:r>
            <a:br>
              <a:rPr lang="en"/>
            </a:br>
            <a:r>
              <a:rPr lang="en"/>
              <a:t>CRISP-DM Framework Overview</a:t>
            </a:r>
            <a:br>
              <a:rPr lang="en"/>
            </a:br>
            <a:r>
              <a:rPr lang="en"/>
              <a:t>Data Sources</a:t>
            </a:r>
            <a:br>
              <a:rPr lang="en"/>
            </a:br>
            <a:r>
              <a:rPr lang="en"/>
              <a:t>Data Understanding</a:t>
            </a:r>
            <a:br>
              <a:rPr lang="en"/>
            </a:br>
            <a:r>
              <a:rPr lang="en"/>
              <a:t>Data Visualization</a:t>
            </a:r>
            <a:br>
              <a:rPr lang="en"/>
            </a:br>
            <a:r>
              <a:rPr lang="en"/>
              <a:t>Model Building</a:t>
            </a:r>
            <a:endParaRPr/>
          </a:p>
          <a:p>
            <a:pPr indent="0" lvl="0" marL="0" rtl="0" algn="l">
              <a:spcBef>
                <a:spcPts val="0"/>
              </a:spcBef>
              <a:spcAft>
                <a:spcPts val="0"/>
              </a:spcAft>
              <a:buNone/>
            </a:pPr>
            <a:r>
              <a:rPr lang="en"/>
              <a:t>Top Features Impacting Vaccination</a:t>
            </a:r>
            <a:endParaRPr/>
          </a:p>
          <a:p>
            <a:pPr indent="0" lvl="0" marL="0" rtl="0" algn="l">
              <a:spcBef>
                <a:spcPts val="0"/>
              </a:spcBef>
              <a:spcAft>
                <a:spcPts val="0"/>
              </a:spcAft>
              <a:buNone/>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5" name="Google Shape;185;p32"/>
          <p:cNvSpPr txBox="1"/>
          <p:nvPr>
            <p:ph idx="1" type="body"/>
          </p:nvPr>
        </p:nvSpPr>
        <p:spPr>
          <a:xfrm>
            <a:off x="311700" y="1016675"/>
            <a:ext cx="3013500" cy="36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Trends Over Time by Sex</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b="1" lang="en" sz="1200">
                <a:solidFill>
                  <a:schemeClr val="dk1"/>
                </a:solidFill>
              </a:rPr>
              <a:t>Dominance of 'Sex_known':</a:t>
            </a:r>
            <a:r>
              <a:rPr lang="en" sz="1200">
                <a:solidFill>
                  <a:schemeClr val="dk1"/>
                </a:solidFill>
              </a:rPr>
              <a:t> The "Sex_known" category dominates, accounting for a significant share of vaccine intake. This category shows a steep rise over time, indicating an overall improvement in vaccine adoption.</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b="1" lang="en" sz="1200">
                <a:solidFill>
                  <a:schemeClr val="dk1"/>
                </a:solidFill>
              </a:rPr>
              <a:t>Female and Male Participation:</a:t>
            </a:r>
            <a:r>
              <a:rPr lang="en" sz="1200">
                <a:solidFill>
                  <a:schemeClr val="dk1"/>
                </a:solidFill>
              </a:rPr>
              <a:t> Females slightly outpace males in vaccine uptake, reflecting better participation or accessibility for women.</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Minimal 'Sex_unknown' Contribution: The "Sex_unknown" group has minimal representation, suggesting effective data categorization.</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p:txBody>
      </p:sp>
      <p:pic>
        <p:nvPicPr>
          <p:cNvPr id="186" name="Google Shape;186;p32"/>
          <p:cNvPicPr preferRelativeResize="0"/>
          <p:nvPr/>
        </p:nvPicPr>
        <p:blipFill>
          <a:blip r:embed="rId3">
            <a:alphaModFix/>
          </a:blip>
          <a:stretch>
            <a:fillRect/>
          </a:stretch>
        </p:blipFill>
        <p:spPr>
          <a:xfrm>
            <a:off x="3414225" y="1329875"/>
            <a:ext cx="5352099" cy="3201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2" name="Google Shape;192;p33"/>
          <p:cNvSpPr txBox="1"/>
          <p:nvPr>
            <p:ph idx="1" type="body"/>
          </p:nvPr>
        </p:nvSpPr>
        <p:spPr>
          <a:xfrm>
            <a:off x="311700" y="649750"/>
            <a:ext cx="4041600" cy="1588200"/>
          </a:xfrm>
          <a:prstGeom prst="rect">
            <a:avLst/>
          </a:prstGeom>
        </p:spPr>
        <p:txBody>
          <a:bodyPr anchorCtr="0" anchor="t" bIns="91425" lIns="91425" spcFirstLastPara="1" rIns="91425" wrap="square" tIns="91425">
            <a:noAutofit/>
          </a:bodyPr>
          <a:lstStyle/>
          <a:p>
            <a:pPr indent="0" lvl="0" marL="0" rtl="0" algn="l">
              <a:lnSpc>
                <a:spcPct val="100000"/>
              </a:lnSpc>
              <a:spcBef>
                <a:spcPts val="50"/>
              </a:spcBef>
              <a:spcAft>
                <a:spcPts val="0"/>
              </a:spcAft>
              <a:buNone/>
            </a:pPr>
            <a:r>
              <a:rPr lang="en" sz="1300">
                <a:solidFill>
                  <a:schemeClr val="dk1"/>
                </a:solidFill>
              </a:rPr>
              <a:t>Boxplot Analysis of Total Intake</a:t>
            </a:r>
            <a:endParaRPr sz="1300">
              <a:solidFill>
                <a:schemeClr val="dk1"/>
              </a:solidFill>
            </a:endParaRPr>
          </a:p>
          <a:p>
            <a:pPr indent="0" lvl="0" marL="0" rtl="0" algn="l">
              <a:lnSpc>
                <a:spcPct val="100000"/>
              </a:lnSpc>
              <a:spcBef>
                <a:spcPts val="50"/>
              </a:spcBef>
              <a:spcAft>
                <a:spcPts val="0"/>
              </a:spcAft>
              <a:buClr>
                <a:schemeClr val="dk1"/>
              </a:buClr>
              <a:buSzPts val="1100"/>
              <a:buFont typeface="Arial"/>
              <a:buNone/>
            </a:pPr>
            <a:r>
              <a:t/>
            </a:r>
            <a:endParaRPr sz="1300">
              <a:solidFill>
                <a:schemeClr val="dk1"/>
              </a:solidFill>
            </a:endParaRPr>
          </a:p>
          <a:p>
            <a:pPr indent="0" lvl="0" marL="0" rtl="0" algn="l">
              <a:lnSpc>
                <a:spcPct val="100000"/>
              </a:lnSpc>
              <a:spcBef>
                <a:spcPts val="50"/>
              </a:spcBef>
              <a:spcAft>
                <a:spcPts val="0"/>
              </a:spcAft>
              <a:buNone/>
            </a:pPr>
            <a:r>
              <a:rPr lang="en" sz="1300">
                <a:solidFill>
                  <a:schemeClr val="dk1"/>
                </a:solidFill>
              </a:rPr>
              <a:t>By Age: The "25-39 years" and "65+ years" groups have higher median intake values, showcasing their significant contribution to vaccine adoption.</a:t>
            </a:r>
            <a:endParaRPr sz="1300">
              <a:solidFill>
                <a:schemeClr val="dk1"/>
              </a:solidFill>
            </a:endParaRPr>
          </a:p>
          <a:p>
            <a:pPr indent="0" lvl="0" marL="0" rtl="0" algn="l">
              <a:lnSpc>
                <a:spcPct val="100000"/>
              </a:lnSpc>
              <a:spcBef>
                <a:spcPts val="50"/>
              </a:spcBef>
              <a:spcAft>
                <a:spcPts val="0"/>
              </a:spcAft>
              <a:buClr>
                <a:schemeClr val="dk1"/>
              </a:buClr>
              <a:buSzPts val="1100"/>
              <a:buFont typeface="Arial"/>
              <a:buNone/>
            </a:pPr>
            <a:r>
              <a:t/>
            </a:r>
            <a:endParaRPr sz="1300">
              <a:solidFill>
                <a:schemeClr val="dk1"/>
              </a:solidFill>
            </a:endParaRPr>
          </a:p>
          <a:p>
            <a:pPr indent="0" lvl="0" marL="0" rtl="0" algn="l">
              <a:lnSpc>
                <a:spcPct val="100000"/>
              </a:lnSpc>
              <a:spcBef>
                <a:spcPts val="50"/>
              </a:spcBef>
              <a:spcAft>
                <a:spcPts val="0"/>
              </a:spcAft>
              <a:buNone/>
            </a:pPr>
            <a:r>
              <a:rPr lang="en" sz="1300">
                <a:solidFill>
                  <a:schemeClr val="dk1"/>
                </a:solidFill>
              </a:rPr>
              <a:t>Younger age groups, like "&lt;5 years" and "12-17 years," exhibit lower median values and smaller interquartile ranges, consistent with prioritization policies.</a:t>
            </a:r>
            <a:endParaRPr sz="1300">
              <a:solidFill>
                <a:schemeClr val="dk1"/>
              </a:solidFill>
            </a:endParaRPr>
          </a:p>
          <a:p>
            <a:pPr indent="0" lvl="0" marL="0" rtl="0" algn="l">
              <a:lnSpc>
                <a:spcPct val="100000"/>
              </a:lnSpc>
              <a:spcBef>
                <a:spcPts val="50"/>
              </a:spcBef>
              <a:spcAft>
                <a:spcPts val="0"/>
              </a:spcAft>
              <a:buClr>
                <a:schemeClr val="dk1"/>
              </a:buClr>
              <a:buSzPts val="1100"/>
              <a:buFont typeface="Arial"/>
              <a:buNone/>
            </a:pPr>
            <a:r>
              <a:t/>
            </a:r>
            <a:endParaRPr sz="1300">
              <a:solidFill>
                <a:schemeClr val="dk1"/>
              </a:solidFill>
            </a:endParaRPr>
          </a:p>
          <a:p>
            <a:pPr indent="0" lvl="0" marL="0" rtl="0" algn="l">
              <a:lnSpc>
                <a:spcPct val="100000"/>
              </a:lnSpc>
              <a:spcBef>
                <a:spcPts val="50"/>
              </a:spcBef>
              <a:spcAft>
                <a:spcPts val="0"/>
              </a:spcAft>
              <a:buClr>
                <a:schemeClr val="dk1"/>
              </a:buClr>
              <a:buSzPts val="1100"/>
              <a:buFont typeface="Arial"/>
              <a:buNone/>
            </a:pPr>
            <a:r>
              <a:rPr lang="en" sz="1300">
                <a:solidFill>
                  <a:schemeClr val="dk1"/>
                </a:solidFill>
              </a:rPr>
              <a:t>By Sex: Males and females have comparable median intake levels, though females show slightly higher consistency.</a:t>
            </a:r>
            <a:endParaRPr sz="1300">
              <a:solidFill>
                <a:schemeClr val="dk1"/>
              </a:solidFill>
            </a:endParaRPr>
          </a:p>
          <a:p>
            <a:pPr indent="0" lvl="0" marL="0" rtl="0" algn="l">
              <a:lnSpc>
                <a:spcPct val="100000"/>
              </a:lnSpc>
              <a:spcBef>
                <a:spcPts val="50"/>
              </a:spcBef>
              <a:spcAft>
                <a:spcPts val="0"/>
              </a:spcAft>
              <a:buNone/>
            </a:pPr>
            <a:r>
              <a:rPr lang="en" sz="1300">
                <a:solidFill>
                  <a:schemeClr val="dk1"/>
                </a:solidFill>
              </a:rPr>
              <a:t>The "Sex_known" category has the highest spread and median intake.</a:t>
            </a:r>
            <a:endParaRPr sz="1300">
              <a:solidFill>
                <a:schemeClr val="dk1"/>
              </a:solidFill>
            </a:endParaRPr>
          </a:p>
          <a:p>
            <a:pPr indent="0" lvl="0" marL="0" rtl="0" algn="l">
              <a:lnSpc>
                <a:spcPct val="100000"/>
              </a:lnSpc>
              <a:spcBef>
                <a:spcPts val="50"/>
              </a:spcBef>
              <a:spcAft>
                <a:spcPts val="0"/>
              </a:spcAft>
              <a:buClr>
                <a:schemeClr val="dk1"/>
              </a:buClr>
              <a:buSzPts val="1100"/>
              <a:buFont typeface="Arial"/>
              <a:buNone/>
            </a:pPr>
            <a:r>
              <a:t/>
            </a:r>
            <a:endParaRPr sz="1300">
              <a:solidFill>
                <a:schemeClr val="dk1"/>
              </a:solidFill>
            </a:endParaRPr>
          </a:p>
          <a:p>
            <a:pPr indent="0" lvl="0" marL="0" rtl="0" algn="l">
              <a:lnSpc>
                <a:spcPct val="100000"/>
              </a:lnSpc>
              <a:spcBef>
                <a:spcPts val="50"/>
              </a:spcBef>
              <a:spcAft>
                <a:spcPts val="0"/>
              </a:spcAft>
              <a:buClr>
                <a:schemeClr val="dk1"/>
              </a:buClr>
              <a:buSzPts val="1100"/>
              <a:buFont typeface="Arial"/>
              <a:buNone/>
            </a:pPr>
            <a:r>
              <a:rPr lang="en" sz="1300">
                <a:solidFill>
                  <a:schemeClr val="dk1"/>
                </a:solidFill>
              </a:rPr>
              <a:t>By Race: Non-Hispanic Whites and the "Race_eth_known" group dominate total intake. Other racial groups show narrower spreads, highlighting disparities in access or participation.</a:t>
            </a:r>
            <a:endParaRPr sz="1300">
              <a:solidFill>
                <a:schemeClr val="dk1"/>
              </a:solidFill>
            </a:endParaRPr>
          </a:p>
          <a:p>
            <a:pPr indent="0" lvl="0" marL="0" rtl="0" algn="l">
              <a:lnSpc>
                <a:spcPct val="100000"/>
              </a:lnSpc>
              <a:spcBef>
                <a:spcPts val="50"/>
              </a:spcBef>
              <a:spcAft>
                <a:spcPts val="50"/>
              </a:spcAft>
              <a:buNone/>
            </a:pPr>
            <a:r>
              <a:t/>
            </a:r>
            <a:endParaRPr sz="1300">
              <a:solidFill>
                <a:schemeClr val="dk1"/>
              </a:solidFill>
            </a:endParaRPr>
          </a:p>
        </p:txBody>
      </p:sp>
      <p:pic>
        <p:nvPicPr>
          <p:cNvPr id="193" name="Google Shape;193;p33"/>
          <p:cNvPicPr preferRelativeResize="0"/>
          <p:nvPr/>
        </p:nvPicPr>
        <p:blipFill>
          <a:blip r:embed="rId3">
            <a:alphaModFix/>
          </a:blip>
          <a:stretch>
            <a:fillRect/>
          </a:stretch>
        </p:blipFill>
        <p:spPr>
          <a:xfrm>
            <a:off x="4572000" y="1764625"/>
            <a:ext cx="4423601" cy="2556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9" name="Google Shape;199;p34"/>
          <p:cNvSpPr txBox="1"/>
          <p:nvPr>
            <p:ph idx="1" type="body"/>
          </p:nvPr>
        </p:nvSpPr>
        <p:spPr>
          <a:xfrm>
            <a:off x="235500" y="649750"/>
            <a:ext cx="5487300" cy="39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Insights from "Total Vaccine Intake Over Time by Age"</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rPr b="1" lang="en" sz="1100">
                <a:solidFill>
                  <a:schemeClr val="dk1"/>
                </a:solidFill>
              </a:rPr>
              <a:t>Ages 12-15 years</a:t>
            </a:r>
            <a:r>
              <a:rPr lang="en" sz="1100">
                <a:solidFill>
                  <a:schemeClr val="dk1"/>
                </a:solidFill>
              </a:rPr>
              <a:t> and </a:t>
            </a:r>
            <a:r>
              <a:rPr b="1" lang="en" sz="1100">
                <a:solidFill>
                  <a:schemeClr val="dk1"/>
                </a:solidFill>
              </a:rPr>
              <a:t>Ages 12-17 years</a:t>
            </a:r>
            <a:r>
              <a:rPr lang="en" sz="1100">
                <a:solidFill>
                  <a:schemeClr val="dk1"/>
                </a:solidFill>
              </a:rPr>
              <a:t> show a sharp increase, particularly in the middle of 2021. This could correspond to the introduction of vaccines for younger age groups.</a:t>
            </a:r>
            <a:endParaRPr sz="1100">
              <a:solidFill>
                <a:schemeClr val="dk1"/>
              </a:solidFill>
            </a:endParaRPr>
          </a:p>
          <a:p>
            <a:pPr indent="0" lvl="0" marL="0" rtl="0" algn="l">
              <a:spcBef>
                <a:spcPts val="0"/>
              </a:spcBef>
              <a:spcAft>
                <a:spcPts val="0"/>
              </a:spcAft>
              <a:buNone/>
            </a:pPr>
            <a:r>
              <a:rPr b="1" lang="en" sz="1100">
                <a:solidFill>
                  <a:schemeClr val="dk1"/>
                </a:solidFill>
              </a:rPr>
              <a:t>Ages 65+ years</a:t>
            </a:r>
            <a:r>
              <a:rPr lang="en" sz="1100">
                <a:solidFill>
                  <a:schemeClr val="dk1"/>
                </a:solidFill>
              </a:rPr>
              <a:t> and </a:t>
            </a:r>
            <a:r>
              <a:rPr b="1" lang="en" sz="1100">
                <a:solidFill>
                  <a:schemeClr val="dk1"/>
                </a:solidFill>
              </a:rPr>
              <a:t>Ages 75+ years</a:t>
            </a:r>
            <a:r>
              <a:rPr lang="en" sz="1100">
                <a:solidFill>
                  <a:schemeClr val="dk1"/>
                </a:solidFill>
              </a:rPr>
              <a:t> also have significant vaccination intake, especially early in the pandemic, as older age groups were prioritized for vaccination.</a:t>
            </a:r>
            <a:endParaRPr sz="1100">
              <a:solidFill>
                <a:schemeClr val="dk1"/>
              </a:solidFill>
            </a:endParaRPr>
          </a:p>
          <a:p>
            <a:pPr indent="0" lvl="0" marL="0" rtl="0" algn="l">
              <a:spcBef>
                <a:spcPts val="0"/>
              </a:spcBef>
              <a:spcAft>
                <a:spcPts val="0"/>
              </a:spcAft>
              <a:buNone/>
            </a:pPr>
            <a:r>
              <a:rPr lang="en" sz="1100">
                <a:solidFill>
                  <a:schemeClr val="dk1"/>
                </a:solidFill>
              </a:rPr>
              <a:t>Younger age groups like </a:t>
            </a:r>
            <a:r>
              <a:rPr b="1" lang="en" sz="1100">
                <a:solidFill>
                  <a:schemeClr val="dk1"/>
                </a:solidFill>
              </a:rPr>
              <a:t>Ages 2-4 years</a:t>
            </a:r>
            <a:r>
              <a:rPr lang="en" sz="1100">
                <a:solidFill>
                  <a:schemeClr val="dk1"/>
                </a:solidFill>
              </a:rPr>
              <a:t>, </a:t>
            </a:r>
            <a:r>
              <a:rPr b="1" lang="en" sz="1100">
                <a:solidFill>
                  <a:schemeClr val="dk1"/>
                </a:solidFill>
              </a:rPr>
              <a:t>Ages &lt;2 years</a:t>
            </a:r>
            <a:r>
              <a:rPr lang="en" sz="1100">
                <a:solidFill>
                  <a:schemeClr val="dk1"/>
                </a:solidFill>
              </a:rPr>
              <a:t>, and </a:t>
            </a:r>
            <a:r>
              <a:rPr b="1" lang="en" sz="1100">
                <a:solidFill>
                  <a:schemeClr val="dk1"/>
                </a:solidFill>
              </a:rPr>
              <a:t>Ages &lt;5 years</a:t>
            </a:r>
            <a:r>
              <a:rPr lang="en" sz="1100">
                <a:solidFill>
                  <a:schemeClr val="dk1"/>
                </a:solidFill>
              </a:rPr>
              <a:t> show much smaller increases in total vaccine intake, reflecting a delay in vaccine availability for younger children.</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pic>
        <p:nvPicPr>
          <p:cNvPr id="200" name="Google Shape;200;p34"/>
          <p:cNvPicPr preferRelativeResize="0"/>
          <p:nvPr/>
        </p:nvPicPr>
        <p:blipFill rotWithShape="1">
          <a:blip r:embed="rId3">
            <a:alphaModFix/>
          </a:blip>
          <a:srcRect b="-19597" l="-44114" r="-5832" t="1184"/>
          <a:stretch/>
        </p:blipFill>
        <p:spPr>
          <a:xfrm>
            <a:off x="4449300" y="991150"/>
            <a:ext cx="4556924" cy="2810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Building</a:t>
            </a:r>
            <a:endParaRPr/>
          </a:p>
        </p:txBody>
      </p:sp>
      <p:sp>
        <p:nvSpPr>
          <p:cNvPr id="206" name="Google Shape;206;p35"/>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
              </a:spcBef>
              <a:spcAft>
                <a:spcPts val="0"/>
              </a:spcAft>
              <a:buNone/>
            </a:pPr>
            <a:r>
              <a:rPr b="1" lang="en" sz="1300">
                <a:solidFill>
                  <a:schemeClr val="dk1"/>
                </a:solidFill>
              </a:rPr>
              <a:t>Model Used</a:t>
            </a:r>
            <a:r>
              <a:rPr lang="en" sz="1300">
                <a:solidFill>
                  <a:schemeClr val="dk1"/>
                </a:solidFill>
              </a:rPr>
              <a:t>:</a:t>
            </a:r>
            <a:endParaRPr sz="1300">
              <a:solidFill>
                <a:schemeClr val="dk1"/>
              </a:solidFill>
            </a:endParaRPr>
          </a:p>
          <a:p>
            <a:pPr indent="-311150" lvl="0" marL="457200" rtl="0" algn="l">
              <a:lnSpc>
                <a:spcPct val="100000"/>
              </a:lnSpc>
              <a:spcBef>
                <a:spcPts val="120"/>
              </a:spcBef>
              <a:spcAft>
                <a:spcPts val="0"/>
              </a:spcAft>
              <a:buClr>
                <a:schemeClr val="dk1"/>
              </a:buClr>
              <a:buSzPts val="1300"/>
              <a:buChar char="●"/>
            </a:pPr>
            <a:r>
              <a:rPr b="1" lang="en" sz="1300">
                <a:solidFill>
                  <a:schemeClr val="dk1"/>
                </a:solidFill>
              </a:rPr>
              <a:t>Machine Learning Algorithm</a:t>
            </a:r>
            <a:r>
              <a:rPr lang="en" sz="1300">
                <a:solidFill>
                  <a:schemeClr val="dk1"/>
                </a:solidFill>
              </a:rPr>
              <a:t>: Random Forest Regression</a:t>
            </a:r>
            <a:endParaRPr sz="1300">
              <a:solidFill>
                <a:schemeClr val="dk1"/>
              </a:solidFill>
            </a:endParaRPr>
          </a:p>
          <a:p>
            <a:pPr indent="-311150" lvl="0" marL="457200" rtl="0" algn="l">
              <a:lnSpc>
                <a:spcPct val="100000"/>
              </a:lnSpc>
              <a:spcBef>
                <a:spcPts val="120"/>
              </a:spcBef>
              <a:spcAft>
                <a:spcPts val="0"/>
              </a:spcAft>
              <a:buClr>
                <a:schemeClr val="dk1"/>
              </a:buClr>
              <a:buSzPts val="1300"/>
              <a:buChar char="●"/>
            </a:pPr>
            <a:r>
              <a:rPr b="1" lang="en" sz="1300">
                <a:solidFill>
                  <a:schemeClr val="dk1"/>
                </a:solidFill>
              </a:rPr>
              <a:t>Target Variable</a:t>
            </a:r>
            <a:r>
              <a:rPr lang="en" sz="1300">
                <a:solidFill>
                  <a:schemeClr val="dk1"/>
                </a:solidFill>
              </a:rPr>
              <a:t>: Total Vaccination Intake</a:t>
            </a:r>
            <a:endParaRPr sz="1300">
              <a:solidFill>
                <a:schemeClr val="dk1"/>
              </a:solidFill>
            </a:endParaRPr>
          </a:p>
          <a:p>
            <a:pPr indent="-311150" lvl="0" marL="457200" rtl="0" algn="l">
              <a:lnSpc>
                <a:spcPct val="100000"/>
              </a:lnSpc>
              <a:spcBef>
                <a:spcPts val="120"/>
              </a:spcBef>
              <a:spcAft>
                <a:spcPts val="0"/>
              </a:spcAft>
              <a:buClr>
                <a:schemeClr val="dk1"/>
              </a:buClr>
              <a:buSzPts val="1300"/>
              <a:buChar char="●"/>
            </a:pPr>
            <a:r>
              <a:rPr b="1" lang="en" sz="1300">
                <a:solidFill>
                  <a:schemeClr val="dk1"/>
                </a:solidFill>
              </a:rPr>
              <a:t>Features Considered</a:t>
            </a:r>
            <a:r>
              <a:rPr lang="en" sz="1300">
                <a:solidFill>
                  <a:schemeClr val="dk1"/>
                </a:solidFill>
              </a:rPr>
              <a:t>: Demographic categories, including race, age, and sex</a:t>
            </a:r>
            <a:endParaRPr sz="1300">
              <a:solidFill>
                <a:schemeClr val="dk1"/>
              </a:solidFill>
            </a:endParaRPr>
          </a:p>
          <a:p>
            <a:pPr indent="-311150" lvl="0" marL="457200" rtl="0" algn="l">
              <a:lnSpc>
                <a:spcPct val="100000"/>
              </a:lnSpc>
              <a:spcBef>
                <a:spcPts val="120"/>
              </a:spcBef>
              <a:spcAft>
                <a:spcPts val="0"/>
              </a:spcAft>
              <a:buClr>
                <a:schemeClr val="dk1"/>
              </a:buClr>
              <a:buSzPts val="1300"/>
              <a:buChar char="●"/>
            </a:pPr>
            <a:r>
              <a:rPr b="1" lang="en" sz="1300">
                <a:solidFill>
                  <a:schemeClr val="dk1"/>
                </a:solidFill>
              </a:rPr>
              <a:t>Evaluation Metrics</a:t>
            </a:r>
            <a:r>
              <a:rPr lang="en" sz="1300">
                <a:solidFill>
                  <a:schemeClr val="dk1"/>
                </a:solidFill>
              </a:rPr>
              <a:t>:</a:t>
            </a:r>
            <a:endParaRPr sz="1300">
              <a:solidFill>
                <a:schemeClr val="dk1"/>
              </a:solidFill>
            </a:endParaRPr>
          </a:p>
          <a:p>
            <a:pPr indent="-311150" lvl="1" marL="914400" rtl="0" algn="l">
              <a:lnSpc>
                <a:spcPct val="100000"/>
              </a:lnSpc>
              <a:spcBef>
                <a:spcPts val="120"/>
              </a:spcBef>
              <a:spcAft>
                <a:spcPts val="0"/>
              </a:spcAft>
              <a:buClr>
                <a:schemeClr val="dk1"/>
              </a:buClr>
              <a:buSzPts val="1300"/>
              <a:buChar char="○"/>
            </a:pPr>
            <a:r>
              <a:rPr b="1" lang="en" sz="1300">
                <a:solidFill>
                  <a:schemeClr val="dk1"/>
                </a:solidFill>
              </a:rPr>
              <a:t>R-squared</a:t>
            </a:r>
            <a:r>
              <a:rPr lang="en" sz="1300">
                <a:solidFill>
                  <a:schemeClr val="dk1"/>
                </a:solidFill>
              </a:rPr>
              <a:t>: 0.9997</a:t>
            </a:r>
            <a:endParaRPr sz="1300">
              <a:solidFill>
                <a:schemeClr val="dk1"/>
              </a:solidFill>
            </a:endParaRPr>
          </a:p>
          <a:p>
            <a:pPr indent="0" lvl="0" marL="0" rtl="0" algn="l">
              <a:lnSpc>
                <a:spcPct val="100000"/>
              </a:lnSpc>
              <a:spcBef>
                <a:spcPts val="120"/>
              </a:spcBef>
              <a:spcAft>
                <a:spcPts val="0"/>
              </a:spcAft>
              <a:buNone/>
            </a:pPr>
            <a:r>
              <a:t/>
            </a:r>
            <a:endParaRPr sz="1100">
              <a:solidFill>
                <a:schemeClr val="dk1"/>
              </a:solidFill>
            </a:endParaRPr>
          </a:p>
          <a:p>
            <a:pPr indent="0" lvl="0" marL="0" rtl="0" algn="l">
              <a:lnSpc>
                <a:spcPct val="100000"/>
              </a:lnSpc>
              <a:spcBef>
                <a:spcPts val="120"/>
              </a:spcBef>
              <a:spcAft>
                <a:spcPts val="0"/>
              </a:spcAft>
              <a:buNone/>
            </a:pPr>
            <a:r>
              <a:rPr lang="en" sz="1300">
                <a:solidFill>
                  <a:schemeClr val="dk1"/>
                </a:solidFill>
              </a:rPr>
              <a:t>We utilized a </a:t>
            </a:r>
            <a:r>
              <a:rPr b="1" lang="en" sz="1300">
                <a:solidFill>
                  <a:schemeClr val="dk1"/>
                </a:solidFill>
              </a:rPr>
              <a:t>Random Forest Regression</a:t>
            </a:r>
            <a:r>
              <a:rPr lang="en" sz="1300">
                <a:solidFill>
                  <a:schemeClr val="dk1"/>
                </a:solidFill>
              </a:rPr>
              <a:t> model to identify the top features influencing vaccination intake. The dataset comprises approximately </a:t>
            </a:r>
            <a:r>
              <a:rPr b="1" lang="en" sz="1300">
                <a:solidFill>
                  <a:schemeClr val="dk1"/>
                </a:solidFill>
              </a:rPr>
              <a:t>30,000 observations</a:t>
            </a:r>
            <a:r>
              <a:rPr lang="en" sz="1300">
                <a:solidFill>
                  <a:schemeClr val="dk1"/>
                </a:solidFill>
              </a:rPr>
              <a:t>, allowing for robust analysis.</a:t>
            </a:r>
            <a:endParaRPr sz="1300">
              <a:solidFill>
                <a:schemeClr val="dk1"/>
              </a:solidFill>
            </a:endParaRPr>
          </a:p>
          <a:p>
            <a:pPr indent="0" lvl="0" marL="0" rtl="0" algn="l">
              <a:lnSpc>
                <a:spcPct val="100000"/>
              </a:lnSpc>
              <a:spcBef>
                <a:spcPts val="120"/>
              </a:spcBef>
              <a:spcAft>
                <a:spcPts val="0"/>
              </a:spcAft>
              <a:buNone/>
            </a:pPr>
            <a:r>
              <a:t/>
            </a:r>
            <a:endParaRPr sz="1300">
              <a:solidFill>
                <a:schemeClr val="dk1"/>
              </a:solidFill>
            </a:endParaRPr>
          </a:p>
          <a:p>
            <a:pPr indent="0" lvl="0" marL="0" rtl="0" algn="l">
              <a:lnSpc>
                <a:spcPct val="100000"/>
              </a:lnSpc>
              <a:spcBef>
                <a:spcPts val="120"/>
              </a:spcBef>
              <a:spcAft>
                <a:spcPts val="120"/>
              </a:spcAft>
              <a:buNone/>
            </a:pPr>
            <a:r>
              <a:rPr lang="en" sz="1300">
                <a:solidFill>
                  <a:schemeClr val="dk1"/>
                </a:solidFill>
              </a:rPr>
              <a:t>These results indicate that the model effectively captures the variance in the data, with a high R-squared value suggesting excellent predictive accuracy.</a:t>
            </a:r>
            <a:endParaRPr sz="13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649750"/>
            <a:ext cx="8520600" cy="3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t>Top Features Impacting Vaccination</a:t>
            </a:r>
            <a:endParaRPr sz="1600"/>
          </a:p>
        </p:txBody>
      </p:sp>
      <p:sp>
        <p:nvSpPr>
          <p:cNvPr id="212" name="Google Shape;212;p36"/>
          <p:cNvSpPr txBox="1"/>
          <p:nvPr>
            <p:ph idx="1" type="body"/>
          </p:nvPr>
        </p:nvSpPr>
        <p:spPr>
          <a:xfrm>
            <a:off x="311700" y="1156325"/>
            <a:ext cx="5570700" cy="3482400"/>
          </a:xfrm>
          <a:prstGeom prst="rect">
            <a:avLst/>
          </a:prstGeom>
        </p:spPr>
        <p:txBody>
          <a:bodyPr anchorCtr="0" anchor="t" bIns="91425" lIns="91425" spcFirstLastPara="1" rIns="91425" wrap="square" tIns="91425">
            <a:noAutofit/>
          </a:bodyPr>
          <a:lstStyle/>
          <a:p>
            <a:pPr indent="0" lvl="0" marL="0" rtl="0" algn="l">
              <a:lnSpc>
                <a:spcPct val="115000"/>
              </a:lnSpc>
              <a:spcBef>
                <a:spcPts val="100"/>
              </a:spcBef>
              <a:spcAft>
                <a:spcPts val="0"/>
              </a:spcAft>
              <a:buNone/>
            </a:pPr>
            <a:r>
              <a:rPr b="1" lang="en" sz="900">
                <a:solidFill>
                  <a:schemeClr val="dk1"/>
                </a:solidFill>
              </a:rPr>
              <a:t>Insights from "Top 10 Features Influencing Total Vaccine Intake"</a:t>
            </a:r>
            <a:endParaRPr b="1" sz="900">
              <a:solidFill>
                <a:schemeClr val="dk1"/>
              </a:solidFill>
            </a:endParaRPr>
          </a:p>
          <a:p>
            <a:pPr indent="0" lvl="0" marL="0" rtl="0" algn="l">
              <a:lnSpc>
                <a:spcPct val="115000"/>
              </a:lnSpc>
              <a:spcBef>
                <a:spcPts val="100"/>
              </a:spcBef>
              <a:spcAft>
                <a:spcPts val="0"/>
              </a:spcAft>
              <a:buNone/>
            </a:pPr>
            <a:r>
              <a:rPr b="1" lang="en" sz="900">
                <a:solidFill>
                  <a:schemeClr val="dk1"/>
                </a:solidFill>
              </a:rPr>
              <a:t>Top Influential Factors</a:t>
            </a:r>
            <a:r>
              <a:rPr lang="en" sz="900">
                <a:solidFill>
                  <a:schemeClr val="dk1"/>
                </a:solidFill>
              </a:rPr>
              <a:t>:</a:t>
            </a:r>
            <a:br>
              <a:rPr lang="en" sz="900">
                <a:solidFill>
                  <a:schemeClr val="dk1"/>
                </a:solidFill>
              </a:rPr>
            </a:br>
            <a:r>
              <a:rPr b="1" lang="en" sz="900">
                <a:solidFill>
                  <a:schemeClr val="dk1"/>
                </a:solidFill>
              </a:rPr>
              <a:t>Demographic_US</a:t>
            </a:r>
            <a:r>
              <a:rPr lang="en" sz="900">
                <a:solidFill>
                  <a:schemeClr val="dk1"/>
                </a:solidFill>
              </a:rPr>
              <a:t>: Regional demographic data significantly impacts vaccine intake, reflecting state-specific policies and infrastructure.</a:t>
            </a:r>
            <a:endParaRPr sz="900">
              <a:solidFill>
                <a:schemeClr val="dk1"/>
              </a:solidFill>
            </a:endParaRPr>
          </a:p>
          <a:p>
            <a:pPr indent="0" lvl="0" marL="0" rtl="0" algn="l">
              <a:lnSpc>
                <a:spcPct val="115000"/>
              </a:lnSpc>
              <a:spcBef>
                <a:spcPts val="100"/>
              </a:spcBef>
              <a:spcAft>
                <a:spcPts val="0"/>
              </a:spcAft>
              <a:buNone/>
            </a:pPr>
            <a:r>
              <a:rPr b="1" lang="en" sz="900">
                <a:solidFill>
                  <a:schemeClr val="dk1"/>
                </a:solidFill>
              </a:rPr>
              <a:t>Demographic_Sex_known</a:t>
            </a:r>
            <a:r>
              <a:rPr lang="en" sz="900">
                <a:solidFill>
                  <a:schemeClr val="dk1"/>
                </a:solidFill>
              </a:rPr>
              <a:t>: Known demographic data, especially sex, improves vaccine targeting and tracking.</a:t>
            </a:r>
            <a:endParaRPr sz="900">
              <a:solidFill>
                <a:schemeClr val="dk1"/>
              </a:solidFill>
            </a:endParaRPr>
          </a:p>
          <a:p>
            <a:pPr indent="0" lvl="0" marL="0" rtl="0" algn="l">
              <a:lnSpc>
                <a:spcPct val="115000"/>
              </a:lnSpc>
              <a:spcBef>
                <a:spcPts val="100"/>
              </a:spcBef>
              <a:spcAft>
                <a:spcPts val="0"/>
              </a:spcAft>
              <a:buNone/>
            </a:pPr>
            <a:r>
              <a:rPr b="1" lang="en" sz="900">
                <a:solidFill>
                  <a:schemeClr val="dk1"/>
                </a:solidFill>
              </a:rPr>
              <a:t>Year</a:t>
            </a:r>
            <a:r>
              <a:rPr lang="en" sz="900">
                <a:solidFill>
                  <a:schemeClr val="dk1"/>
                </a:solidFill>
              </a:rPr>
              <a:t>: The timeline of vaccine rollout highlights the importance of early, consistent vaccination efforts.</a:t>
            </a:r>
            <a:endParaRPr sz="900">
              <a:solidFill>
                <a:schemeClr val="dk1"/>
              </a:solidFill>
            </a:endParaRPr>
          </a:p>
          <a:p>
            <a:pPr indent="0" lvl="0" marL="0" rtl="0" algn="l">
              <a:lnSpc>
                <a:spcPct val="115000"/>
              </a:lnSpc>
              <a:spcBef>
                <a:spcPts val="100"/>
              </a:spcBef>
              <a:spcAft>
                <a:spcPts val="0"/>
              </a:spcAft>
              <a:buNone/>
            </a:pPr>
            <a:r>
              <a:rPr b="1" lang="en" sz="900">
                <a:solidFill>
                  <a:schemeClr val="dk1"/>
                </a:solidFill>
              </a:rPr>
              <a:t>Racial/Ethnic Impact</a:t>
            </a:r>
            <a:r>
              <a:rPr lang="en" sz="900">
                <a:solidFill>
                  <a:schemeClr val="dk1"/>
                </a:solidFill>
              </a:rPr>
              <a:t>:</a:t>
            </a:r>
            <a:br>
              <a:rPr lang="en" sz="900">
                <a:solidFill>
                  <a:schemeClr val="dk1"/>
                </a:solidFill>
              </a:rPr>
            </a:br>
            <a:r>
              <a:rPr b="1" lang="en" sz="900">
                <a:solidFill>
                  <a:schemeClr val="dk1"/>
                </a:solidFill>
              </a:rPr>
              <a:t>Demographic_Race_eth_known</a:t>
            </a:r>
            <a:r>
              <a:rPr lang="en" sz="900">
                <a:solidFill>
                  <a:schemeClr val="dk1"/>
                </a:solidFill>
              </a:rPr>
              <a:t> and </a:t>
            </a:r>
            <a:r>
              <a:rPr b="1" lang="en" sz="900">
                <a:solidFill>
                  <a:schemeClr val="dk1"/>
                </a:solidFill>
              </a:rPr>
              <a:t>Demographic_Race_eth_Hispanic</a:t>
            </a:r>
            <a:r>
              <a:rPr lang="en" sz="900">
                <a:solidFill>
                  <a:schemeClr val="dk1"/>
                </a:solidFill>
              </a:rPr>
              <a:t> are key factors, showing the influence of race/ethnicity on vaccine trends.</a:t>
            </a:r>
            <a:endParaRPr sz="900">
              <a:solidFill>
                <a:schemeClr val="dk1"/>
              </a:solidFill>
            </a:endParaRPr>
          </a:p>
          <a:p>
            <a:pPr indent="0" lvl="0" marL="0" rtl="0" algn="l">
              <a:lnSpc>
                <a:spcPct val="115000"/>
              </a:lnSpc>
              <a:spcBef>
                <a:spcPts val="100"/>
              </a:spcBef>
              <a:spcAft>
                <a:spcPts val="0"/>
              </a:spcAft>
              <a:buNone/>
            </a:pPr>
            <a:r>
              <a:rPr b="1" lang="en" sz="900">
                <a:solidFill>
                  <a:schemeClr val="dk1"/>
                </a:solidFill>
              </a:rPr>
              <a:t>Demographic_Race_eth_unknown</a:t>
            </a:r>
            <a:r>
              <a:rPr lang="en" sz="900">
                <a:solidFill>
                  <a:schemeClr val="dk1"/>
                </a:solidFill>
              </a:rPr>
              <a:t> highlights the need for better demographic data collection.</a:t>
            </a:r>
            <a:endParaRPr sz="900">
              <a:solidFill>
                <a:schemeClr val="dk1"/>
              </a:solidFill>
            </a:endParaRPr>
          </a:p>
          <a:p>
            <a:pPr indent="0" lvl="0" marL="0" rtl="0" algn="l">
              <a:lnSpc>
                <a:spcPct val="115000"/>
              </a:lnSpc>
              <a:spcBef>
                <a:spcPts val="100"/>
              </a:spcBef>
              <a:spcAft>
                <a:spcPts val="0"/>
              </a:spcAft>
              <a:buNone/>
            </a:pPr>
            <a:r>
              <a:rPr b="1" lang="en" sz="900">
                <a:solidFill>
                  <a:schemeClr val="dk1"/>
                </a:solidFill>
              </a:rPr>
              <a:t>Temporal Influence</a:t>
            </a:r>
            <a:r>
              <a:rPr lang="en" sz="900">
                <a:solidFill>
                  <a:schemeClr val="dk1"/>
                </a:solidFill>
              </a:rPr>
              <a:t>:</a:t>
            </a:r>
            <a:br>
              <a:rPr lang="en" sz="900">
                <a:solidFill>
                  <a:schemeClr val="dk1"/>
                </a:solidFill>
              </a:rPr>
            </a:br>
            <a:r>
              <a:rPr b="1" lang="en" sz="900">
                <a:solidFill>
                  <a:schemeClr val="dk1"/>
                </a:solidFill>
              </a:rPr>
              <a:t>Month</a:t>
            </a:r>
            <a:r>
              <a:rPr lang="en" sz="900">
                <a:solidFill>
                  <a:schemeClr val="dk1"/>
                </a:solidFill>
              </a:rPr>
              <a:t>: Vaccine intake varies monthly, suggesting that events like public campaigns and policy changes affect rates.</a:t>
            </a:r>
            <a:endParaRPr sz="900">
              <a:solidFill>
                <a:schemeClr val="dk1"/>
              </a:solidFill>
            </a:endParaRPr>
          </a:p>
          <a:p>
            <a:pPr indent="0" lvl="0" marL="0" rtl="0" algn="l">
              <a:lnSpc>
                <a:spcPct val="115000"/>
              </a:lnSpc>
              <a:spcBef>
                <a:spcPts val="100"/>
              </a:spcBef>
              <a:spcAft>
                <a:spcPts val="0"/>
              </a:spcAft>
              <a:buNone/>
            </a:pPr>
            <a:r>
              <a:rPr b="1" lang="en" sz="900">
                <a:solidFill>
                  <a:schemeClr val="dk1"/>
                </a:solidFill>
              </a:rPr>
              <a:t>Age Group Contributions</a:t>
            </a:r>
            <a:r>
              <a:rPr lang="en" sz="900">
                <a:solidFill>
                  <a:schemeClr val="dk1"/>
                </a:solidFill>
              </a:rPr>
              <a:t>:</a:t>
            </a:r>
            <a:br>
              <a:rPr lang="en" sz="900">
                <a:solidFill>
                  <a:schemeClr val="dk1"/>
                </a:solidFill>
              </a:rPr>
            </a:br>
            <a:r>
              <a:rPr b="1" lang="en" sz="900">
                <a:solidFill>
                  <a:schemeClr val="dk1"/>
                </a:solidFill>
              </a:rPr>
              <a:t>Demographic_Ages_65-74_years</a:t>
            </a:r>
            <a:r>
              <a:rPr lang="en" sz="900">
                <a:solidFill>
                  <a:schemeClr val="dk1"/>
                </a:solidFill>
              </a:rPr>
              <a:t> and </a:t>
            </a:r>
            <a:r>
              <a:rPr b="1" lang="en" sz="900">
                <a:solidFill>
                  <a:schemeClr val="dk1"/>
                </a:solidFill>
              </a:rPr>
              <a:t>Demographic_Ages_25-39_years</a:t>
            </a:r>
            <a:r>
              <a:rPr lang="en" sz="900">
                <a:solidFill>
                  <a:schemeClr val="dk1"/>
                </a:solidFill>
              </a:rPr>
              <a:t> play major roles, with the former due to vulnerability and the latter for workforce participation.</a:t>
            </a:r>
            <a:endParaRPr sz="900">
              <a:solidFill>
                <a:schemeClr val="dk1"/>
              </a:solidFill>
            </a:endParaRPr>
          </a:p>
          <a:p>
            <a:pPr indent="0" lvl="0" marL="0" rtl="0" algn="l">
              <a:lnSpc>
                <a:spcPct val="115000"/>
              </a:lnSpc>
              <a:spcBef>
                <a:spcPts val="100"/>
              </a:spcBef>
              <a:spcAft>
                <a:spcPts val="0"/>
              </a:spcAft>
              <a:buNone/>
            </a:pPr>
            <a:r>
              <a:rPr b="1" lang="en" sz="900">
                <a:solidFill>
                  <a:schemeClr val="dk1"/>
                </a:solidFill>
              </a:rPr>
              <a:t>Sex-Based Trends</a:t>
            </a:r>
            <a:r>
              <a:rPr lang="en" sz="900">
                <a:solidFill>
                  <a:schemeClr val="dk1"/>
                </a:solidFill>
              </a:rPr>
              <a:t>:</a:t>
            </a:r>
            <a:br>
              <a:rPr lang="en" sz="900">
                <a:solidFill>
                  <a:schemeClr val="dk1"/>
                </a:solidFill>
              </a:rPr>
            </a:br>
            <a:r>
              <a:rPr b="1" lang="en" sz="900">
                <a:solidFill>
                  <a:schemeClr val="dk1"/>
                </a:solidFill>
              </a:rPr>
              <a:t>Demographic_Sex_Female</a:t>
            </a:r>
            <a:r>
              <a:rPr lang="en" sz="900">
                <a:solidFill>
                  <a:schemeClr val="dk1"/>
                </a:solidFill>
              </a:rPr>
              <a:t> is a significant factor, indicating higher female participation in vaccination programs.</a:t>
            </a:r>
            <a:endParaRPr sz="900">
              <a:solidFill>
                <a:schemeClr val="dk1"/>
              </a:solidFill>
            </a:endParaRPr>
          </a:p>
          <a:p>
            <a:pPr indent="0" lvl="0" marL="0" rtl="0" algn="l">
              <a:lnSpc>
                <a:spcPct val="115000"/>
              </a:lnSpc>
              <a:spcBef>
                <a:spcPts val="100"/>
              </a:spcBef>
              <a:spcAft>
                <a:spcPts val="100"/>
              </a:spcAft>
              <a:buNone/>
            </a:pPr>
            <a:r>
              <a:t/>
            </a:r>
            <a:endParaRPr sz="800">
              <a:solidFill>
                <a:schemeClr val="dk1"/>
              </a:solidFill>
            </a:endParaRPr>
          </a:p>
        </p:txBody>
      </p:sp>
      <p:pic>
        <p:nvPicPr>
          <p:cNvPr id="213" name="Google Shape;213;p36"/>
          <p:cNvPicPr preferRelativeResize="0"/>
          <p:nvPr/>
        </p:nvPicPr>
        <p:blipFill>
          <a:blip r:embed="rId3">
            <a:alphaModFix/>
          </a:blip>
          <a:stretch>
            <a:fillRect/>
          </a:stretch>
        </p:blipFill>
        <p:spPr>
          <a:xfrm>
            <a:off x="5791200" y="1492550"/>
            <a:ext cx="3255075" cy="2922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7"/>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rPr>
              <a:t>Recommendations:</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1. Regional Targeting:</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Focus efforts on regions identified by "Demographic_US" data where vaccination rates may be lagging.</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2. Improve Data Completeness:</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Minimize "unknown" demographic data to enhance predictive accuracy and targeting strategies.</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3. Leverage Racial/Ethnic Insights:</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Address barriers specific to racial/ethnic groups to boost participation, especially for those underrepresented.</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4. Monitor Temporal Trends:</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Use year and month trends to optimize vaccine campaigns, aligning outreach with high-impact periods.</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5. Age and Sex-Specific Strategies:</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Develop tailored programs for high-priority age groups (e.g., 65-74 years) and ensure equitable access across genders.</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Let me know if you'd like more detailed analyses or recommendations!</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25" name="Google Shape;225;p38"/>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300">
                <a:solidFill>
                  <a:schemeClr val="dk1"/>
                </a:solidFill>
              </a:rPr>
              <a:t>In conclusion, understanding demographic trends and regional variations is essential for improving vaccine distribution and targeting. By focusing on key factors such as sex, age, race/ethnicity, and temporal fluctuations, we can design more effective and equitable vaccination strategies. Tailored outreach efforts, better demographic data collection, and alignment with public health events will ensure that vaccines reach all communities, particularly those who are most vulnerable or underserved. A data-driven, targeted approach is crucial for maximizing vaccine uptake and achieving widespread immunity.</a:t>
            </a:r>
            <a:endParaRPr sz="1300">
              <a:solidFill>
                <a:schemeClr val="dk1"/>
              </a:solidFill>
            </a:endParaRPr>
          </a:p>
          <a:p>
            <a:pPr indent="0" lvl="0" marL="457200" rtl="0" algn="l">
              <a:spcBef>
                <a:spcPts val="1200"/>
              </a:spcBef>
              <a:spcAft>
                <a:spcPts val="0"/>
              </a:spcAft>
              <a:buNone/>
            </a:pPr>
            <a:r>
              <a:t/>
            </a:r>
            <a:endParaRPr sz="1300">
              <a:solidFill>
                <a:schemeClr val="dk1"/>
              </a:solidFill>
            </a:endParaRPr>
          </a:p>
          <a:p>
            <a:pPr indent="0" lvl="0" marL="0" rtl="0" algn="l">
              <a:spcBef>
                <a:spcPts val="1200"/>
              </a:spcBef>
              <a:spcAft>
                <a:spcPts val="1600"/>
              </a:spcAft>
              <a:buNone/>
            </a:pPr>
            <a:r>
              <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9"/>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5100">
              <a:solidFill>
                <a:schemeClr val="dk1"/>
              </a:solidFill>
            </a:endParaRPr>
          </a:p>
          <a:p>
            <a:pPr indent="0" lvl="0" marL="0" rtl="0" algn="ctr">
              <a:spcBef>
                <a:spcPts val="1600"/>
              </a:spcBef>
              <a:spcAft>
                <a:spcPts val="1600"/>
              </a:spcAft>
              <a:buNone/>
            </a:pPr>
            <a:r>
              <a:rPr lang="en" sz="5100">
                <a:solidFill>
                  <a:schemeClr val="dk1"/>
                </a:solidFill>
              </a:rPr>
              <a:t>Thank you</a:t>
            </a:r>
            <a:endParaRPr sz="5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2" name="Google Shape;72;p15"/>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Overview:</a:t>
            </a:r>
            <a:br>
              <a:rPr b="1" lang="en" sz="1100">
                <a:solidFill>
                  <a:schemeClr val="dk1"/>
                </a:solidFill>
              </a:rPr>
            </a:br>
            <a:r>
              <a:rPr lang="en" sz="1100">
                <a:solidFill>
                  <a:schemeClr val="dk1"/>
                </a:solidFill>
              </a:rPr>
              <a:t>The project examines how socio-economic and demographic factors—such as age, sex, race, and vaccination data—affect COVID-19 severity and vaccination rates in the U.S.</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Goal:</a:t>
            </a:r>
            <a:br>
              <a:rPr b="1" lang="en" sz="1100">
                <a:solidFill>
                  <a:schemeClr val="dk1"/>
                </a:solidFill>
              </a:rPr>
            </a:br>
            <a:r>
              <a:rPr lang="en" sz="1100">
                <a:solidFill>
                  <a:schemeClr val="dk1"/>
                </a:solidFill>
              </a:rPr>
              <a:t>To identify patterns in socio-economic and demographic factors that shape COVID-19 severity and vaccination uptake, providing actionable insights for public health improvements.</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Key Questions:</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What factors most influence vaccination uptake and case severity?</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How can these findings inform targeted public health initiatives and improve healthcare equity?</a:t>
            </a:r>
            <a:endParaRPr sz="1100">
              <a:solidFill>
                <a:schemeClr val="dk1"/>
              </a:solidFill>
            </a:endParaRPr>
          </a:p>
          <a:p>
            <a:pPr indent="0" lvl="0" marL="0" rtl="0" algn="l">
              <a:lnSpc>
                <a:spcPct val="120000"/>
              </a:lnSpc>
              <a:spcBef>
                <a:spcPts val="1200"/>
              </a:spcBef>
              <a:spcAft>
                <a:spcPts val="0"/>
              </a:spcAft>
              <a:buNone/>
            </a:pPr>
            <a:r>
              <a:rPr b="1" lang="en" sz="1100">
                <a:solidFill>
                  <a:schemeClr val="dk1"/>
                </a:solidFill>
              </a:rPr>
              <a:t>Relevance:</a:t>
            </a:r>
            <a:endParaRPr b="1" sz="1100">
              <a:solidFill>
                <a:schemeClr val="dk1"/>
              </a:solidFill>
            </a:endParaRPr>
          </a:p>
          <a:p>
            <a:pPr indent="0" lvl="0" marL="0" rtl="0" algn="l">
              <a:lnSpc>
                <a:spcPct val="120000"/>
              </a:lnSpc>
              <a:spcBef>
                <a:spcPts val="0"/>
              </a:spcBef>
              <a:spcAft>
                <a:spcPts val="0"/>
              </a:spcAft>
              <a:buNone/>
            </a:pPr>
            <a:r>
              <a:rPr lang="en" sz="1100">
                <a:solidFill>
                  <a:schemeClr val="dk1"/>
                </a:solidFill>
              </a:rPr>
              <a:t>Understanding these patterns is crucial for reducing disparities, enhancing population immunity, and preparing for future health crises.</a:t>
            </a:r>
            <a:endParaRPr b="1" sz="1100">
              <a:solidFill>
                <a:schemeClr val="dk1"/>
              </a:solidFill>
            </a:endParaRPr>
          </a:p>
          <a:p>
            <a:pPr indent="0" lvl="0" marL="457200" rtl="0" algn="l">
              <a:lnSpc>
                <a:spcPct val="120000"/>
              </a:lnSpc>
              <a:spcBef>
                <a:spcPts val="0"/>
              </a:spcBef>
              <a:spcAft>
                <a:spcPts val="0"/>
              </a:spcAft>
              <a:buNone/>
            </a:pPr>
            <a:r>
              <a:t/>
            </a:r>
            <a:endParaRPr sz="1100">
              <a:solidFill>
                <a:schemeClr val="dk1"/>
              </a:solidFill>
            </a:endParaRPr>
          </a:p>
          <a:p>
            <a:pPr indent="0" lvl="0" marL="0" rtl="0" algn="l">
              <a:lnSpc>
                <a:spcPct val="12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Understanding</a:t>
            </a:r>
            <a:endParaRPr/>
          </a:p>
        </p:txBody>
      </p:sp>
      <p:sp>
        <p:nvSpPr>
          <p:cNvPr id="78" name="Google Shape;78;p16"/>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What socio-economic and demographic factors influence the severity of COVID-19 cases and the rates of vaccination uptake in the U.S.?</a:t>
            </a:r>
            <a:endParaRPr sz="1050">
              <a:solidFill>
                <a:schemeClr val="dk1"/>
              </a:solidFill>
              <a:highlight>
                <a:srgbClr val="FFFFFF"/>
              </a:highlight>
            </a:endParaRPr>
          </a:p>
          <a:p>
            <a:pPr indent="0" lvl="0" marL="0" rtl="0" algn="l">
              <a:spcBef>
                <a:spcPts val="1100"/>
              </a:spcBef>
              <a:spcAft>
                <a:spcPts val="0"/>
              </a:spcAft>
              <a:buNone/>
            </a:pPr>
            <a:r>
              <a:rPr b="1" lang="en" sz="1350">
                <a:solidFill>
                  <a:schemeClr val="dk1"/>
                </a:solidFill>
                <a:highlight>
                  <a:srgbClr val="FFFFFF"/>
                </a:highlight>
              </a:rPr>
              <a:t>Key socio- economic and Demographic factors include:</a:t>
            </a:r>
            <a:endParaRPr b="1" sz="1350">
              <a:solidFill>
                <a:schemeClr val="dk1"/>
              </a:solidFill>
              <a:highlight>
                <a:srgbClr val="FFFFFF"/>
              </a:highlight>
            </a:endParaRPr>
          </a:p>
          <a:p>
            <a:pPr indent="-295275" lvl="0" marL="457200" rtl="0" algn="l">
              <a:spcBef>
                <a:spcPts val="1100"/>
              </a:spcBef>
              <a:spcAft>
                <a:spcPts val="0"/>
              </a:spcAft>
              <a:buClr>
                <a:schemeClr val="dk1"/>
              </a:buClr>
              <a:buSzPts val="1050"/>
              <a:buChar char="●"/>
            </a:pPr>
            <a:r>
              <a:rPr lang="en" sz="1050">
                <a:solidFill>
                  <a:schemeClr val="dk1"/>
                </a:solidFill>
                <a:highlight>
                  <a:srgbClr val="FFFFFF"/>
                </a:highlight>
              </a:rPr>
              <a:t>Race &amp; Ethnicity </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Age </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Gender </a:t>
            </a:r>
            <a:endParaRPr sz="1050">
              <a:solidFill>
                <a:schemeClr val="dk1"/>
              </a:solidFill>
              <a:highlight>
                <a:srgbClr val="FFFFFF"/>
              </a:highlight>
            </a:endParaRPr>
          </a:p>
          <a:p>
            <a:pPr indent="0" lvl="0" marL="0" rtl="0" algn="l">
              <a:spcBef>
                <a:spcPts val="1400"/>
              </a:spcBef>
              <a:spcAft>
                <a:spcPts val="0"/>
              </a:spcAft>
              <a:buNone/>
            </a:pPr>
            <a:r>
              <a:rPr b="1" lang="en" sz="1300">
                <a:solidFill>
                  <a:schemeClr val="dk1"/>
                </a:solidFill>
              </a:rPr>
              <a:t>Relevance to COVID-19</a:t>
            </a:r>
            <a:endParaRPr b="1" sz="13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Targeted Interventions:</a:t>
            </a:r>
            <a:br>
              <a:rPr b="1" lang="en" sz="1100">
                <a:solidFill>
                  <a:schemeClr val="dk1"/>
                </a:solidFill>
              </a:rPr>
            </a:br>
            <a:r>
              <a:rPr lang="en" sz="1100">
                <a:solidFill>
                  <a:schemeClr val="dk1"/>
                </a:solidFill>
              </a:rPr>
              <a:t>Identifying disparities in socio-economic and demographic factors enables the design of focused strategies to address gaps in vaccination and healthcare access.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Public Health Goals:</a:t>
            </a:r>
            <a:br>
              <a:rPr b="1" lang="en" sz="1100">
                <a:solidFill>
                  <a:schemeClr val="dk1"/>
                </a:solidFill>
              </a:rPr>
            </a:br>
            <a:r>
              <a:rPr lang="en" sz="1100">
                <a:solidFill>
                  <a:schemeClr val="dk1"/>
                </a:solidFill>
              </a:rPr>
              <a:t>This research supports efforts to enhance health equity by ensuring vulnerable populations receive adequate resources and interventions to reduce COVID-19 severity.</a:t>
            </a:r>
            <a:endParaRPr sz="1100">
              <a:solidFill>
                <a:schemeClr val="dk1"/>
              </a:solidFill>
            </a:endParaRPr>
          </a:p>
          <a:p>
            <a:pPr indent="0" lvl="0" marL="0" rtl="0" algn="l">
              <a:spcBef>
                <a:spcPts val="1200"/>
              </a:spcBef>
              <a:spcAft>
                <a:spcPts val="0"/>
              </a:spcAft>
              <a:buNone/>
            </a:pPr>
            <a:r>
              <a:t/>
            </a:r>
            <a:endParaRPr sz="105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CRISP-DM Framework Overview</a:t>
            </a:r>
            <a:endParaRPr/>
          </a:p>
        </p:txBody>
      </p:sp>
      <p:sp>
        <p:nvSpPr>
          <p:cNvPr id="84" name="Google Shape;84;p17"/>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Steps in this </a:t>
            </a:r>
            <a:r>
              <a:rPr b="1" lang="en" sz="1600">
                <a:solidFill>
                  <a:schemeClr val="dk1"/>
                </a:solidFill>
              </a:rPr>
              <a:t>CRISP-DM</a:t>
            </a:r>
            <a:r>
              <a:rPr b="1" lang="en" sz="1600">
                <a:solidFill>
                  <a:schemeClr val="dk1"/>
                </a:solidFill>
              </a:rPr>
              <a:t> Framework:</a:t>
            </a:r>
            <a:endParaRPr b="1" sz="1600">
              <a:solidFill>
                <a:schemeClr val="dk1"/>
              </a:solidFill>
            </a:endParaRPr>
          </a:p>
          <a:p>
            <a:pPr indent="-298450" lvl="0" marL="457200" rtl="0" algn="l">
              <a:spcBef>
                <a:spcPts val="1600"/>
              </a:spcBef>
              <a:spcAft>
                <a:spcPts val="0"/>
              </a:spcAft>
              <a:buClr>
                <a:schemeClr val="dk1"/>
              </a:buClr>
              <a:buSzPts val="1100"/>
              <a:buChar char="●"/>
            </a:pPr>
            <a:r>
              <a:rPr b="1" lang="en" sz="1300">
                <a:solidFill>
                  <a:schemeClr val="dk1"/>
                </a:solidFill>
              </a:rPr>
              <a:t>Business Understanding:</a:t>
            </a:r>
            <a:br>
              <a:rPr b="1" lang="en" sz="1200">
                <a:solidFill>
                  <a:schemeClr val="dk1"/>
                </a:solidFill>
              </a:rPr>
            </a:br>
            <a:r>
              <a:rPr lang="en" sz="1200">
                <a:solidFill>
                  <a:schemeClr val="dk1"/>
                </a:solidFill>
              </a:rPr>
              <a:t>Defining the key socio-economic and demographic factors affecting COVID-19 severity and vaccination uptake.</a:t>
            </a:r>
            <a:endParaRPr sz="1200">
              <a:solidFill>
                <a:schemeClr val="dk1"/>
              </a:solidFill>
            </a:endParaRPr>
          </a:p>
          <a:p>
            <a:pPr indent="-298450" lvl="0" marL="457200" rtl="0" algn="l">
              <a:spcBef>
                <a:spcPts val="0"/>
              </a:spcBef>
              <a:spcAft>
                <a:spcPts val="0"/>
              </a:spcAft>
              <a:buClr>
                <a:schemeClr val="dk1"/>
              </a:buClr>
              <a:buSzPts val="1100"/>
              <a:buChar char="●"/>
            </a:pPr>
            <a:r>
              <a:rPr b="1" lang="en" sz="1200">
                <a:solidFill>
                  <a:schemeClr val="dk1"/>
                </a:solidFill>
              </a:rPr>
              <a:t>Data Understanding:</a:t>
            </a:r>
            <a:br>
              <a:rPr b="1" lang="en" sz="1100">
                <a:solidFill>
                  <a:schemeClr val="dk1"/>
                </a:solidFill>
              </a:rPr>
            </a:br>
            <a:r>
              <a:rPr lang="en" sz="1200">
                <a:solidFill>
                  <a:schemeClr val="dk1"/>
                </a:solidFill>
              </a:rPr>
              <a:t>Analyzing CDC vaccination data to explore trends and relationships among age, sex, race, and vaccination metrics.</a:t>
            </a:r>
            <a:endParaRPr sz="1200">
              <a:solidFill>
                <a:schemeClr val="dk1"/>
              </a:solidFill>
            </a:endParaRPr>
          </a:p>
          <a:p>
            <a:pPr indent="-298450" lvl="0" marL="457200" rtl="0" algn="l">
              <a:spcBef>
                <a:spcPts val="0"/>
              </a:spcBef>
              <a:spcAft>
                <a:spcPts val="0"/>
              </a:spcAft>
              <a:buClr>
                <a:schemeClr val="dk1"/>
              </a:buClr>
              <a:buSzPts val="1100"/>
              <a:buChar char="●"/>
            </a:pPr>
            <a:r>
              <a:rPr b="1" lang="en" sz="1300">
                <a:solidFill>
                  <a:schemeClr val="dk1"/>
                </a:solidFill>
              </a:rPr>
              <a:t>Data Preparation:</a:t>
            </a:r>
            <a:br>
              <a:rPr b="1" lang="en" sz="1100">
                <a:solidFill>
                  <a:schemeClr val="dk1"/>
                </a:solidFill>
              </a:rPr>
            </a:br>
            <a:r>
              <a:rPr lang="en" sz="1200">
                <a:solidFill>
                  <a:schemeClr val="dk1"/>
                </a:solidFill>
              </a:rPr>
              <a:t>Cleaning, preprocessing, and structuring the data for analysis, ensuring quality and consistency across the variables.</a:t>
            </a:r>
            <a:endParaRPr sz="1200">
              <a:solidFill>
                <a:schemeClr val="dk1"/>
              </a:solidFill>
            </a:endParaRPr>
          </a:p>
          <a:p>
            <a:pPr indent="-298450" lvl="0" marL="457200" rtl="0" algn="l">
              <a:spcBef>
                <a:spcPts val="0"/>
              </a:spcBef>
              <a:spcAft>
                <a:spcPts val="0"/>
              </a:spcAft>
              <a:buClr>
                <a:schemeClr val="dk1"/>
              </a:buClr>
              <a:buSzPts val="1100"/>
              <a:buChar char="●"/>
            </a:pPr>
            <a:r>
              <a:rPr b="1" lang="en" sz="1300">
                <a:solidFill>
                  <a:schemeClr val="dk1"/>
                </a:solidFill>
              </a:rPr>
              <a:t>Modeling:</a:t>
            </a:r>
            <a:br>
              <a:rPr b="1" lang="en" sz="1100">
                <a:solidFill>
                  <a:schemeClr val="dk1"/>
                </a:solidFill>
              </a:rPr>
            </a:br>
            <a:r>
              <a:rPr lang="en" sz="1200">
                <a:solidFill>
                  <a:schemeClr val="dk1"/>
                </a:solidFill>
              </a:rPr>
              <a:t>Building machine learning models to identify patterns and significant factors impacting vaccination rates and case severity.</a:t>
            </a:r>
            <a:endParaRPr sz="1200">
              <a:solidFill>
                <a:schemeClr val="dk1"/>
              </a:solidFill>
            </a:endParaRPr>
          </a:p>
          <a:p>
            <a:pPr indent="-298450" lvl="0" marL="457200" rtl="0" algn="l">
              <a:spcBef>
                <a:spcPts val="0"/>
              </a:spcBef>
              <a:spcAft>
                <a:spcPts val="0"/>
              </a:spcAft>
              <a:buClr>
                <a:schemeClr val="dk1"/>
              </a:buClr>
              <a:buSzPts val="1100"/>
              <a:buChar char="●"/>
            </a:pPr>
            <a:r>
              <a:rPr b="1" lang="en" sz="1300">
                <a:solidFill>
                  <a:schemeClr val="dk1"/>
                </a:solidFill>
              </a:rPr>
              <a:t>Evaluation:</a:t>
            </a:r>
            <a:br>
              <a:rPr b="1" lang="en" sz="1100">
                <a:solidFill>
                  <a:schemeClr val="dk1"/>
                </a:solidFill>
              </a:rPr>
            </a:br>
            <a:r>
              <a:rPr lang="en" sz="1200">
                <a:solidFill>
                  <a:schemeClr val="dk1"/>
                </a:solidFill>
              </a:rPr>
              <a:t>Assessing the model performance using metrics like accuracy and feature importance to validate insights.</a:t>
            </a:r>
            <a:endParaRPr sz="1200">
              <a:solidFill>
                <a:schemeClr val="dk1"/>
              </a:solidFill>
            </a:endParaRPr>
          </a:p>
          <a:p>
            <a:pPr indent="-298450" lvl="0" marL="457200" rtl="0" algn="l">
              <a:spcBef>
                <a:spcPts val="0"/>
              </a:spcBef>
              <a:spcAft>
                <a:spcPts val="0"/>
              </a:spcAft>
              <a:buClr>
                <a:schemeClr val="dk1"/>
              </a:buClr>
              <a:buSzPts val="1100"/>
              <a:buChar char="●"/>
            </a:pPr>
            <a:r>
              <a:rPr b="1" lang="en" sz="1300">
                <a:solidFill>
                  <a:schemeClr val="dk1"/>
                </a:solidFill>
              </a:rPr>
              <a:t>Deployment:</a:t>
            </a:r>
            <a:br>
              <a:rPr b="1" lang="en" sz="1100">
                <a:solidFill>
                  <a:schemeClr val="dk1"/>
                </a:solidFill>
              </a:rPr>
            </a:br>
            <a:r>
              <a:rPr lang="en" sz="1200">
                <a:solidFill>
                  <a:schemeClr val="dk1"/>
                </a:solidFill>
              </a:rPr>
              <a:t>Provide actionable recommendations and visualizations to inform public health strategies and decision-making.</a:t>
            </a:r>
            <a:endParaRPr sz="1200">
              <a:solidFill>
                <a:schemeClr val="dk1"/>
              </a:solidFill>
            </a:endParaRPr>
          </a:p>
          <a:p>
            <a:pPr indent="0" lvl="0" marL="0" rtl="0" algn="l">
              <a:spcBef>
                <a:spcPts val="1600"/>
              </a:spcBef>
              <a:spcAft>
                <a:spcPts val="1600"/>
              </a:spcAft>
              <a:buNone/>
            </a:pPr>
            <a:r>
              <a:t/>
            </a:r>
            <a:endParaRPr b="1"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649750"/>
            <a:ext cx="8520600" cy="4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 Sources</a:t>
            </a:r>
            <a:endParaRPr sz="2400"/>
          </a:p>
        </p:txBody>
      </p:sp>
      <p:sp>
        <p:nvSpPr>
          <p:cNvPr id="90" name="Google Shape;90;p18"/>
          <p:cNvSpPr txBox="1"/>
          <p:nvPr>
            <p:ph idx="1" type="body"/>
          </p:nvPr>
        </p:nvSpPr>
        <p:spPr>
          <a:xfrm>
            <a:off x="311700" y="11023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highlight>
                  <a:srgbClr val="FFFFFF"/>
                </a:highlight>
              </a:rPr>
              <a:t>This Data represents all vaccine partners including jurisdictional partner clinics, retail pharmacies, long-term care facilities, dialysis centers, Federal Emergency Management Agency and Health Resources and Services Administration partner sites, and federal entity facilities.</a:t>
            </a:r>
            <a:endParaRPr sz="1300">
              <a:solidFill>
                <a:schemeClr val="dk1"/>
              </a:solidFill>
              <a:highlight>
                <a:srgbClr val="FFFFFF"/>
              </a:highlight>
            </a:endParaRPr>
          </a:p>
          <a:p>
            <a:pPr indent="0" lvl="0" marL="0" rtl="0" algn="l">
              <a:spcBef>
                <a:spcPts val="1100"/>
              </a:spcBef>
              <a:spcAft>
                <a:spcPts val="0"/>
              </a:spcAft>
              <a:buNone/>
            </a:pPr>
            <a:r>
              <a:rPr lang="en" sz="1200">
                <a:solidFill>
                  <a:schemeClr val="dk1"/>
                </a:solidFill>
                <a:highlight>
                  <a:srgbClr val="FFFFFF"/>
                </a:highlight>
              </a:rPr>
              <a:t>CDC: Centers for Disease Control and Prevention</a:t>
            </a:r>
            <a:r>
              <a:rPr lang="en" sz="1200">
                <a:solidFill>
                  <a:schemeClr val="dk1"/>
                </a:solidFill>
                <a:highlight>
                  <a:srgbClr val="FFFFFF"/>
                </a:highlight>
              </a:rPr>
              <a:t> - </a:t>
            </a:r>
            <a:r>
              <a:rPr lang="en" sz="1200">
                <a:solidFill>
                  <a:schemeClr val="dk1"/>
                </a:solidFill>
                <a:highlight>
                  <a:srgbClr val="FFFFFF"/>
                </a:highlight>
              </a:rPr>
              <a:t>"</a:t>
            </a:r>
            <a:r>
              <a:rPr lang="en" sz="1200" u="sng">
                <a:solidFill>
                  <a:srgbClr val="296EAA"/>
                </a:solidFill>
                <a:highlight>
                  <a:srgbClr val="FFFFFF"/>
                </a:highlight>
                <a:hlinkClick r:id="rId3">
                  <a:extLst>
                    <a:ext uri="{A12FA001-AC4F-418D-AE19-62706E023703}">
                      <ahyp:hlinkClr val="tx"/>
                    </a:ext>
                  </a:extLst>
                </a:hlinkClick>
              </a:rPr>
              <a:t>https://data.cdc.gov/Vaccinations/COVID-19-Vaccination-Demographics-in-the-United-St/km4m-vcsb/about_data"</a:t>
            </a:r>
            <a:endParaRPr sz="1100" u="sng">
              <a:solidFill>
                <a:schemeClr val="hlink"/>
              </a:solidFill>
            </a:endParaRPr>
          </a:p>
          <a:p>
            <a:pPr indent="0" lvl="0" marL="0" rtl="0" algn="l">
              <a:spcBef>
                <a:spcPts val="1100"/>
              </a:spcBef>
              <a:spcAft>
                <a:spcPts val="0"/>
              </a:spcAft>
              <a:buNone/>
            </a:pPr>
            <a:r>
              <a:t/>
            </a:r>
            <a:endParaRPr sz="1100" u="sng">
              <a:solidFill>
                <a:schemeClr val="hlink"/>
              </a:solidFill>
            </a:endParaRPr>
          </a:p>
          <a:p>
            <a:pPr indent="0" lvl="0" marL="0" rtl="0" algn="l">
              <a:spcBef>
                <a:spcPts val="0"/>
              </a:spcBef>
              <a:spcAft>
                <a:spcPts val="0"/>
              </a:spcAft>
              <a:buClr>
                <a:schemeClr val="dk1"/>
              </a:buClr>
              <a:buSzPts val="1100"/>
              <a:buFont typeface="Arial"/>
              <a:buNone/>
            </a:pPr>
            <a:r>
              <a:rPr b="1" lang="en" sz="1500">
                <a:solidFill>
                  <a:schemeClr val="dk1"/>
                </a:solidFill>
              </a:rPr>
              <a:t>Coverage:</a:t>
            </a:r>
            <a:endParaRPr b="1" sz="15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Jurisdictional partner clinics, retail pharmacies, federal entities, etc.</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Key Attributes:</a:t>
            </a:r>
            <a:endParaRPr b="1" sz="15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Demographic Categories (Age, Sex, Race/Ethnicity)</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Vaccine Administration Data (e.g., administered doses, series completion, booster uptake)</a:t>
            </a:r>
            <a:endParaRPr sz="1300">
              <a:solidFill>
                <a:schemeClr val="dk1"/>
              </a:solidFill>
            </a:endParaRPr>
          </a:p>
          <a:p>
            <a:pPr indent="0" lvl="0" marL="0" rtl="0" algn="l">
              <a:spcBef>
                <a:spcPts val="12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Understanding</a:t>
            </a:r>
            <a:endParaRPr/>
          </a:p>
        </p:txBody>
      </p:sp>
      <p:sp>
        <p:nvSpPr>
          <p:cNvPr id="96" name="Google Shape;96;p19"/>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en" sz="1500">
                <a:solidFill>
                  <a:schemeClr val="dk1"/>
                </a:solidFill>
              </a:rPr>
              <a:t>The dataframe have the following shape: Rows: 29886 and Columns: 25</a:t>
            </a:r>
            <a:endParaRPr sz="1500">
              <a:solidFill>
                <a:schemeClr val="dk1"/>
              </a:solidFill>
            </a:endParaRPr>
          </a:p>
          <a:p>
            <a:pPr indent="0" lvl="0" marL="0" rtl="0" algn="l">
              <a:spcBef>
                <a:spcPts val="1200"/>
              </a:spcBef>
              <a:spcAft>
                <a:spcPts val="0"/>
              </a:spcAft>
              <a:buNone/>
            </a:pPr>
            <a:r>
              <a:rPr b="1" lang="en" sz="1500">
                <a:solidFill>
                  <a:schemeClr val="dk1"/>
                </a:solidFill>
              </a:rPr>
              <a:t>Key Variables:</a:t>
            </a:r>
            <a:endParaRPr b="1" sz="15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Date</a:t>
            </a:r>
            <a:r>
              <a:rPr lang="en" sz="1300">
                <a:solidFill>
                  <a:schemeClr val="dk1"/>
                </a:solidFill>
              </a:rPr>
              <a:t>: The date the data was reported on the CDC COVID Data Tracker, representing the timeline of vaccination and case reporting.</a:t>
            </a:r>
            <a:endParaRPr b="1" sz="1300">
              <a:solidFill>
                <a:schemeClr val="dk1"/>
              </a:solidFill>
            </a:endParaRPr>
          </a:p>
          <a:p>
            <a:pPr indent="-311150" lvl="0" marL="457200" rtl="0" algn="l">
              <a:spcBef>
                <a:spcPts val="0"/>
              </a:spcBef>
              <a:spcAft>
                <a:spcPts val="0"/>
              </a:spcAft>
              <a:buClr>
                <a:schemeClr val="dk1"/>
              </a:buClr>
              <a:buSzPts val="1300"/>
              <a:buChar char="●"/>
            </a:pPr>
            <a:r>
              <a:rPr b="1" i="1" lang="en" sz="1300">
                <a:solidFill>
                  <a:schemeClr val="dk1"/>
                </a:solidFill>
              </a:rPr>
              <a:t>Demographic Category:</a:t>
            </a:r>
            <a:r>
              <a:rPr lang="en" sz="1300">
                <a:solidFill>
                  <a:schemeClr val="dk1"/>
                </a:solidFill>
              </a:rPr>
              <a:t> Categorizes data based on age, sex, or race/ethnicity of the person receiving the vaccination, providing insights into how different groups are affected by COVID-19 and vaccination uptake.</a:t>
            </a:r>
            <a:endParaRPr sz="1300">
              <a:solidFill>
                <a:schemeClr val="dk1"/>
              </a:solidFill>
            </a:endParaRPr>
          </a:p>
          <a:p>
            <a:pPr indent="-311150" lvl="0" marL="457200" rtl="0" algn="l">
              <a:spcBef>
                <a:spcPts val="0"/>
              </a:spcBef>
              <a:spcAft>
                <a:spcPts val="0"/>
              </a:spcAft>
              <a:buClr>
                <a:schemeClr val="dk1"/>
              </a:buClr>
              <a:buSzPts val="1300"/>
              <a:buChar char="●"/>
            </a:pPr>
            <a:r>
              <a:rPr b="1" i="1" lang="en" sz="1300">
                <a:solidFill>
                  <a:schemeClr val="dk1"/>
                </a:solidFill>
              </a:rPr>
              <a:t>Administered Dose Metrics:</a:t>
            </a:r>
            <a:r>
              <a:rPr lang="en" sz="1300">
                <a:solidFill>
                  <a:schemeClr val="dk1"/>
                </a:solidFill>
              </a:rPr>
              <a:t> Total count and Percentage of individuals who have received at least one dose of the COVID-19 vaccine, segmented by demographic category.</a:t>
            </a:r>
            <a:endParaRPr sz="1300">
              <a:solidFill>
                <a:schemeClr val="dk1"/>
              </a:solidFill>
            </a:endParaRPr>
          </a:p>
          <a:p>
            <a:pPr indent="-311150" lvl="0" marL="457200" rtl="0" algn="l">
              <a:spcBef>
                <a:spcPts val="0"/>
              </a:spcBef>
              <a:spcAft>
                <a:spcPts val="0"/>
              </a:spcAft>
              <a:buClr>
                <a:schemeClr val="dk1"/>
              </a:buClr>
              <a:buSzPts val="1300"/>
              <a:buChar char="●"/>
            </a:pPr>
            <a:r>
              <a:rPr b="1" i="1" lang="en" sz="1300">
                <a:solidFill>
                  <a:schemeClr val="dk1"/>
                </a:solidFill>
              </a:rPr>
              <a:t>Series Completion Metrics:</a:t>
            </a:r>
            <a:r>
              <a:rPr lang="en" sz="1300">
                <a:solidFill>
                  <a:schemeClr val="dk1"/>
                </a:solidFill>
              </a:rPr>
              <a:t>Total count and Percentage of individuals who have completed the primary vaccination series, a key indicator of full vaccination coverage.</a:t>
            </a:r>
            <a:endParaRPr sz="1300">
              <a:solidFill>
                <a:schemeClr val="dk1"/>
              </a:solidFill>
            </a:endParaRPr>
          </a:p>
          <a:p>
            <a:pPr indent="-311150" lvl="0" marL="457200" rtl="0" algn="l">
              <a:spcBef>
                <a:spcPts val="0"/>
              </a:spcBef>
              <a:spcAft>
                <a:spcPts val="0"/>
              </a:spcAft>
              <a:buClr>
                <a:schemeClr val="dk1"/>
              </a:buClr>
              <a:buSzPts val="1300"/>
              <a:buChar char="●"/>
            </a:pPr>
            <a:r>
              <a:rPr b="1" i="1" lang="en" sz="1300">
                <a:solidFill>
                  <a:schemeClr val="dk1"/>
                </a:solidFill>
              </a:rPr>
              <a:t>Booster Metrics:</a:t>
            </a:r>
            <a:r>
              <a:rPr lang="en" sz="1300">
                <a:solidFill>
                  <a:schemeClr val="dk1"/>
                </a:solidFill>
              </a:rPr>
              <a:t> </a:t>
            </a:r>
            <a:r>
              <a:rPr lang="en" sz="1300">
                <a:solidFill>
                  <a:schemeClr val="dk1"/>
                </a:solidFill>
              </a:rPr>
              <a:t>Total count and Percentage of individuals who have completed the Booster , highlighting post-primary series vaccination efforts.</a:t>
            </a:r>
            <a:endParaRPr b="1" sz="13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An overview of the Dataset</a:t>
            </a:r>
            <a:endParaRPr sz="1800"/>
          </a:p>
        </p:txBody>
      </p:sp>
      <p:sp>
        <p:nvSpPr>
          <p:cNvPr id="102" name="Google Shape;102;p20"/>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3" name="Google Shape;103;p20"/>
          <p:cNvPicPr preferRelativeResize="0"/>
          <p:nvPr/>
        </p:nvPicPr>
        <p:blipFill>
          <a:blip r:embed="rId3">
            <a:alphaModFix/>
          </a:blip>
          <a:stretch>
            <a:fillRect/>
          </a:stretch>
        </p:blipFill>
        <p:spPr>
          <a:xfrm>
            <a:off x="263350" y="1346575"/>
            <a:ext cx="8568951" cy="3465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Understanding</a:t>
            </a:r>
            <a:endParaRPr/>
          </a:p>
          <a:p>
            <a:pPr indent="0" lvl="0" marL="0" rtl="0" algn="l">
              <a:spcBef>
                <a:spcPts val="0"/>
              </a:spcBef>
              <a:spcAft>
                <a:spcPts val="0"/>
              </a:spcAft>
              <a:buNone/>
            </a:pPr>
            <a:r>
              <a:t/>
            </a:r>
            <a:endParaRPr/>
          </a:p>
        </p:txBody>
      </p:sp>
      <p:sp>
        <p:nvSpPr>
          <p:cNvPr id="109" name="Google Shape;109;p21"/>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chemeClr val="dk1"/>
                </a:solidFill>
              </a:rPr>
              <a:t>The following columns are used to calculate the </a:t>
            </a:r>
            <a:r>
              <a:rPr b="1" lang="en" sz="1400">
                <a:solidFill>
                  <a:schemeClr val="dk1"/>
                </a:solidFill>
              </a:rPr>
              <a:t>Total Intake</a:t>
            </a:r>
            <a:r>
              <a:rPr lang="en" sz="1400">
                <a:solidFill>
                  <a:schemeClr val="dk1"/>
                </a:solidFill>
              </a:rPr>
              <a:t> of vaccinations:</a:t>
            </a:r>
            <a:endParaRPr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Administered_Dose1</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Series_Complete_Yes</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Booster_Doses_Yes</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Second_Booster</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Bivalent_Booster</a:t>
            </a:r>
            <a:endParaRPr b="1" sz="14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These columns represent the total counts of individuals who have received at least one dose, completed the primary series, received a booster dose, a second booster, and a bivalent booster, respectively. By summing these values, we can obtain the overall vaccination intake.</a:t>
            </a:r>
            <a:endParaRPr sz="1400">
              <a:solidFill>
                <a:schemeClr val="dk1"/>
              </a:solidFill>
            </a:endParaRPr>
          </a:p>
          <a:p>
            <a:pPr indent="0" lvl="0" marL="0" rtl="0" algn="l">
              <a:spcBef>
                <a:spcPts val="1200"/>
              </a:spcBef>
              <a:spcAft>
                <a:spcPts val="16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