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74" r:id="rId4"/>
    <p:sldId id="275" r:id="rId5"/>
    <p:sldId id="278" r:id="rId6"/>
    <p:sldId id="260" r:id="rId7"/>
    <p:sldId id="262" r:id="rId8"/>
    <p:sldId id="269" r:id="rId9"/>
    <p:sldId id="270" r:id="rId10"/>
    <p:sldId id="272" r:id="rId11"/>
    <p:sldId id="273" r:id="rId12"/>
    <p:sldId id="264" r:id="rId13"/>
    <p:sldId id="258" r:id="rId14"/>
    <p:sldId id="265" r:id="rId15"/>
    <p:sldId id="277" r:id="rId16"/>
    <p:sldId id="276"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A736-9763-248F-8876-2506D0AB1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9E46FA-FA59-B7DA-024D-362DB4E77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D200A7-E644-A2F8-9076-84FD922669E1}"/>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5" name="Footer Placeholder 4">
            <a:extLst>
              <a:ext uri="{FF2B5EF4-FFF2-40B4-BE49-F238E27FC236}">
                <a16:creationId xmlns:a16="http://schemas.microsoft.com/office/drawing/2014/main" id="{5763CDD9-3DE3-0E89-1E7E-A6E7D8737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3E798-5143-1E97-83B3-CCCF50600747}"/>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531564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5D64-B323-EB9E-8B22-390B1BED82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B5E08D-EB4A-FEE0-000C-EBE4DCBA8B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A42338-42F9-4163-7215-BDC98EF2BE61}"/>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5" name="Footer Placeholder 4">
            <a:extLst>
              <a:ext uri="{FF2B5EF4-FFF2-40B4-BE49-F238E27FC236}">
                <a16:creationId xmlns:a16="http://schemas.microsoft.com/office/drawing/2014/main" id="{22CED11D-9D71-8D44-F8EC-D6DCAE4E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D46FC-E507-D0A9-9511-F81D6EF3E295}"/>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654006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9586B3-F089-22FF-3EC5-949066EF3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3FE5EA-8E61-054D-BDB7-CB89FF1C11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41244-4D39-07E8-5F8E-D48FE5C3BDD5}"/>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5" name="Footer Placeholder 4">
            <a:extLst>
              <a:ext uri="{FF2B5EF4-FFF2-40B4-BE49-F238E27FC236}">
                <a16:creationId xmlns:a16="http://schemas.microsoft.com/office/drawing/2014/main" id="{0CBDFC28-2A58-7EA6-849D-A9E79C6E87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D2919-E3D2-3400-4F67-C34608D6D39C}"/>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1689997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A0F4-F0BD-286C-46F2-8A335D9F2D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EE767C-88CA-4F72-994A-95FD5E0BC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DB8F98-4158-53E7-5F5A-363E10EF853A}"/>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5" name="Footer Placeholder 4">
            <a:extLst>
              <a:ext uri="{FF2B5EF4-FFF2-40B4-BE49-F238E27FC236}">
                <a16:creationId xmlns:a16="http://schemas.microsoft.com/office/drawing/2014/main" id="{6B453529-F8C4-E7C3-53A6-C8416CC48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1E14A-332F-2F73-87D2-B23D7D1D5244}"/>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3456726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4103-A1EA-3068-55CC-36E0B28B88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D4426E-51D9-FBA0-A894-69D02775E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01017-B437-923B-DBA9-41B9A2357657}"/>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5" name="Footer Placeholder 4">
            <a:extLst>
              <a:ext uri="{FF2B5EF4-FFF2-40B4-BE49-F238E27FC236}">
                <a16:creationId xmlns:a16="http://schemas.microsoft.com/office/drawing/2014/main" id="{137E6061-577D-6EA2-7D28-22DA6B89E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129C40-8C91-509C-A089-C8C5DD00BE00}"/>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673126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3C87-34E0-0294-1196-4E8A8154AE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11E362-A0E5-0B00-39B8-C79F6561A0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87FCDB-C064-DC32-7255-161FEDFBB4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684B67-F518-5A89-0525-0D60E121F3B7}"/>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6" name="Footer Placeholder 5">
            <a:extLst>
              <a:ext uri="{FF2B5EF4-FFF2-40B4-BE49-F238E27FC236}">
                <a16:creationId xmlns:a16="http://schemas.microsoft.com/office/drawing/2014/main" id="{58C156F2-75A9-B6BD-961A-75F472013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7B1427-F28A-60E0-1446-B89653CEB779}"/>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1087291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D538-0022-5212-6692-705B2F9911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D2220B-2712-9716-5EFE-4D222BCB5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780C9D-B1A2-1978-EC77-9DE165D4C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3CE27B-A324-F364-260D-63C5731C9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5647C1-8FD3-5C83-6A49-3B362B1A7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0575EF-069D-2B3A-B2AD-78EFD6CAFB77}"/>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8" name="Footer Placeholder 7">
            <a:extLst>
              <a:ext uri="{FF2B5EF4-FFF2-40B4-BE49-F238E27FC236}">
                <a16:creationId xmlns:a16="http://schemas.microsoft.com/office/drawing/2014/main" id="{DBBA707F-5FE0-4B49-BDD3-B477DD2FE8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5A259-49EA-5C23-FDC0-85CD7F804B7A}"/>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3224080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CFE8-F78C-9066-6B25-87328EB78C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FCBDC6-DDA5-5A73-03C5-D583A7D9C893}"/>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4" name="Footer Placeholder 3">
            <a:extLst>
              <a:ext uri="{FF2B5EF4-FFF2-40B4-BE49-F238E27FC236}">
                <a16:creationId xmlns:a16="http://schemas.microsoft.com/office/drawing/2014/main" id="{96739C81-28AC-927C-326B-528028777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0E1F2B-1625-BF9F-5F88-7B6D5BE924D4}"/>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4236320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E1139-23BD-5B60-5C78-C1C4EA6B4A04}"/>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3" name="Footer Placeholder 2">
            <a:extLst>
              <a:ext uri="{FF2B5EF4-FFF2-40B4-BE49-F238E27FC236}">
                <a16:creationId xmlns:a16="http://schemas.microsoft.com/office/drawing/2014/main" id="{CC654D66-AEB1-57BA-DE64-8B62E91F97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5B0662-8816-5FA2-73E8-5DED60EB46A2}"/>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2085365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E2BF-E37F-3675-6C52-6CAF31C14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E66969-D137-3B51-FAFD-3DD7453F8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2CE574-B258-7A66-D3EA-4BC2C3791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08867-56BA-B58A-1B3A-C1F9A4F43F85}"/>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6" name="Footer Placeholder 5">
            <a:extLst>
              <a:ext uri="{FF2B5EF4-FFF2-40B4-BE49-F238E27FC236}">
                <a16:creationId xmlns:a16="http://schemas.microsoft.com/office/drawing/2014/main" id="{4678D81B-5C47-5E09-0117-43C12C2D74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B51DA-A93C-3682-E942-7609495A812C}"/>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3439443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44B7-F228-A03E-3B07-FA3AC64AB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50E64B-0DD3-DA1A-81CA-3C9B19EC5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11FA16-A51E-031A-3494-C961FD7D9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B79D7-418E-68AC-0CDA-D7DED76C5EAA}"/>
              </a:ext>
            </a:extLst>
          </p:cNvPr>
          <p:cNvSpPr>
            <a:spLocks noGrp="1"/>
          </p:cNvSpPr>
          <p:nvPr>
            <p:ph type="dt" sz="half" idx="10"/>
          </p:nvPr>
        </p:nvSpPr>
        <p:spPr/>
        <p:txBody>
          <a:bodyPr/>
          <a:lstStyle/>
          <a:p>
            <a:fld id="{296F8EA6-06FC-440A-84BC-B28BC486EDD0}" type="datetimeFigureOut">
              <a:rPr lang="en-IN" smtClean="0"/>
              <a:t>07-02-2023</a:t>
            </a:fld>
            <a:endParaRPr lang="en-IN"/>
          </a:p>
        </p:txBody>
      </p:sp>
      <p:sp>
        <p:nvSpPr>
          <p:cNvPr id="6" name="Footer Placeholder 5">
            <a:extLst>
              <a:ext uri="{FF2B5EF4-FFF2-40B4-BE49-F238E27FC236}">
                <a16:creationId xmlns:a16="http://schemas.microsoft.com/office/drawing/2014/main" id="{7DFD3C64-C7A5-1E6D-4A51-378CA48155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D6DC4B-E36C-9859-C4FF-6C8375C5F2A4}"/>
              </a:ext>
            </a:extLst>
          </p:cNvPr>
          <p:cNvSpPr>
            <a:spLocks noGrp="1"/>
          </p:cNvSpPr>
          <p:nvPr>
            <p:ph type="sldNum" sz="quarter" idx="12"/>
          </p:nvPr>
        </p:nvSpPr>
        <p:spPr/>
        <p:txBody>
          <a:bodyPr/>
          <a:lstStyle/>
          <a:p>
            <a:fld id="{F8C16B96-8C23-4D91-8B38-C96E07E68F20}" type="slidenum">
              <a:rPr lang="en-IN" smtClean="0"/>
              <a:t>‹#›</a:t>
            </a:fld>
            <a:endParaRPr lang="en-IN"/>
          </a:p>
        </p:txBody>
      </p:sp>
    </p:spTree>
    <p:extLst>
      <p:ext uri="{BB962C8B-B14F-4D97-AF65-F5344CB8AC3E}">
        <p14:creationId xmlns:p14="http://schemas.microsoft.com/office/powerpoint/2010/main" val="747216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DCEC44-B28E-2F11-354F-B84501785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892EC8-CF4D-FDF3-A7CE-DC6125835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E4F3A-26F1-1F28-3E60-C7B7576E5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F8EA6-06FC-440A-84BC-B28BC486EDD0}" type="datetimeFigureOut">
              <a:rPr lang="en-IN" smtClean="0"/>
              <a:t>07-02-2023</a:t>
            </a:fld>
            <a:endParaRPr lang="en-IN"/>
          </a:p>
        </p:txBody>
      </p:sp>
      <p:sp>
        <p:nvSpPr>
          <p:cNvPr id="5" name="Footer Placeholder 4">
            <a:extLst>
              <a:ext uri="{FF2B5EF4-FFF2-40B4-BE49-F238E27FC236}">
                <a16:creationId xmlns:a16="http://schemas.microsoft.com/office/drawing/2014/main" id="{1E0E9C7B-00C3-5641-12E7-3F7E333BE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A2CC75-D5A1-7EC9-26CC-7DB067E25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16B96-8C23-4D91-8B38-C96E07E68F20}" type="slidenum">
              <a:rPr lang="en-IN" smtClean="0"/>
              <a:t>‹#›</a:t>
            </a:fld>
            <a:endParaRPr lang="en-IN"/>
          </a:p>
        </p:txBody>
      </p:sp>
    </p:spTree>
    <p:extLst>
      <p:ext uri="{BB962C8B-B14F-4D97-AF65-F5344CB8AC3E}">
        <p14:creationId xmlns:p14="http://schemas.microsoft.com/office/powerpoint/2010/main" val="324888063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1FA9-D702-4E74-4D92-CCC6CA4A095E}"/>
              </a:ext>
            </a:extLst>
          </p:cNvPr>
          <p:cNvSpPr>
            <a:spLocks noGrp="1"/>
          </p:cNvSpPr>
          <p:nvPr>
            <p:ph type="ctrTitle"/>
          </p:nvPr>
        </p:nvSpPr>
        <p:spPr>
          <a:xfrm>
            <a:off x="398585" y="1492738"/>
            <a:ext cx="10420088" cy="2109300"/>
          </a:xfrm>
        </p:spPr>
        <p:txBody>
          <a:bodyPr>
            <a:noAutofit/>
          </a:bodyPr>
          <a:lstStyle/>
          <a:p>
            <a:r>
              <a:rPr lang="en-US" sz="5400" b="1" dirty="0">
                <a:effectLst>
                  <a:outerShdw blurRad="38100" dist="38100" dir="2700000" algn="tl">
                    <a:srgbClr val="000000">
                      <a:alpha val="43137"/>
                    </a:srgbClr>
                  </a:outerShdw>
                </a:effectLst>
              </a:rPr>
              <a:t>Detection of COVID from x-ray images</a:t>
            </a:r>
            <a:endParaRPr lang="en-IN" sz="54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7B8A183-F046-6AF3-3D0B-F2149BFFE7DD}"/>
              </a:ext>
            </a:extLst>
          </p:cNvPr>
          <p:cNvSpPr>
            <a:spLocks noGrp="1"/>
          </p:cNvSpPr>
          <p:nvPr>
            <p:ph type="subTitle" idx="1"/>
          </p:nvPr>
        </p:nvSpPr>
        <p:spPr>
          <a:xfrm>
            <a:off x="1373327" y="3602038"/>
            <a:ext cx="9001462" cy="1655762"/>
          </a:xfrm>
        </p:spPr>
        <p:txBody>
          <a:bodyPr>
            <a:normAutofit/>
          </a:bodyPr>
          <a:lstStyle/>
          <a:p>
            <a:r>
              <a:rPr lang="en-US" sz="3200" dirty="0"/>
              <a:t>USING DEEP LEARNING TECHNIQUES</a:t>
            </a:r>
            <a:endParaRPr lang="en-IN" sz="3200" dirty="0"/>
          </a:p>
        </p:txBody>
      </p:sp>
    </p:spTree>
    <p:extLst>
      <p:ext uri="{BB962C8B-B14F-4D97-AF65-F5344CB8AC3E}">
        <p14:creationId xmlns:p14="http://schemas.microsoft.com/office/powerpoint/2010/main" val="3370933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E19F-B921-5400-05B6-2073FE7AB6CB}"/>
              </a:ext>
            </a:extLst>
          </p:cNvPr>
          <p:cNvSpPr>
            <a:spLocks noGrp="1"/>
          </p:cNvSpPr>
          <p:nvPr>
            <p:ph type="title"/>
          </p:nvPr>
        </p:nvSpPr>
        <p:spPr>
          <a:xfrm>
            <a:off x="838200" y="365125"/>
            <a:ext cx="2656840" cy="102235"/>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71E74E0B-5174-5804-A5F6-EDE121F3B91B}"/>
              </a:ext>
            </a:extLst>
          </p:cNvPr>
          <p:cNvSpPr>
            <a:spLocks noGrp="1"/>
          </p:cNvSpPr>
          <p:nvPr>
            <p:ph idx="1"/>
          </p:nvPr>
        </p:nvSpPr>
        <p:spPr>
          <a:xfrm>
            <a:off x="838200" y="1270000"/>
            <a:ext cx="10515600" cy="5425123"/>
          </a:xfrm>
        </p:spPr>
        <p:txBody>
          <a:bodyPr/>
          <a:lstStyle/>
          <a:p>
            <a:r>
              <a:rPr lang="en-US" dirty="0">
                <a:latin typeface="Times New Roman" panose="02020603050405020304" pitchFamily="18" charset="0"/>
                <a:cs typeface="Times New Roman" panose="02020603050405020304" pitchFamily="18" charset="0"/>
              </a:rPr>
              <a:t>A</a:t>
            </a:r>
            <a:r>
              <a:rPr lang="en-IN" dirty="0" err="1">
                <a:latin typeface="Times New Roman" panose="02020603050405020304" pitchFamily="18" charset="0"/>
                <a:cs typeface="Times New Roman" panose="02020603050405020304" pitchFamily="18" charset="0"/>
              </a:rPr>
              <a:t>fter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Grayscaling</a:t>
            </a:r>
            <a:r>
              <a:rPr lang="en-IN" dirty="0">
                <a:latin typeface="Times New Roman" panose="02020603050405020304" pitchFamily="18" charset="0"/>
                <a:cs typeface="Times New Roman" panose="02020603050405020304" pitchFamily="18" charset="0"/>
              </a:rPr>
              <a:t> the image i.e., x rays and </a:t>
            </a:r>
            <a:r>
              <a:rPr lang="en-IN" dirty="0" err="1">
                <a:latin typeface="Times New Roman" panose="02020603050405020304" pitchFamily="18" charset="0"/>
                <a:cs typeface="Times New Roman" panose="02020603050405020304" pitchFamily="18" charset="0"/>
              </a:rPr>
              <a:t>ct</a:t>
            </a:r>
            <a:r>
              <a:rPr lang="en-IN" dirty="0">
                <a:latin typeface="Times New Roman" panose="02020603050405020304" pitchFamily="18" charset="0"/>
                <a:cs typeface="Times New Roman" panose="02020603050405020304" pitchFamily="18" charset="0"/>
              </a:rPr>
              <a:t> scans we covert the pixel matrix.</a:t>
            </a:r>
          </a:p>
          <a:p>
            <a:r>
              <a:rPr lang="en-IN" dirty="0">
                <a:latin typeface="Times New Roman" panose="02020603050405020304" pitchFamily="18" charset="0"/>
                <a:cs typeface="Times New Roman" panose="02020603050405020304" pitchFamily="18" charset="0"/>
              </a:rPr>
              <a:t>After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scaling, the images are rescaled to sizes varies from 0-1 by dividing with 255, as pixel size varies from 0-256.</a:t>
            </a:r>
          </a:p>
          <a:p>
            <a:r>
              <a:rPr lang="en-IN" dirty="0">
                <a:latin typeface="Times New Roman" panose="02020603050405020304" pitchFamily="18" charset="0"/>
                <a:cs typeface="Times New Roman" panose="02020603050405020304" pitchFamily="18" charset="0"/>
              </a:rPr>
              <a:t>By using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we create the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file which contains the matrices of each image.</a:t>
            </a:r>
          </a:p>
          <a:p>
            <a:r>
              <a:rPr lang="en-IN" dirty="0">
                <a:latin typeface="Times New Roman" panose="02020603050405020304" pitchFamily="18" charset="0"/>
                <a:cs typeface="Times New Roman" panose="02020603050405020304" pitchFamily="18" charset="0"/>
              </a:rPr>
              <a:t>This process helps in reducing the consumption of time and made the model to execute very fast.</a:t>
            </a:r>
          </a:p>
          <a:p>
            <a:r>
              <a:rPr lang="en-IN" dirty="0">
                <a:latin typeface="Times New Roman" panose="02020603050405020304" pitchFamily="18" charset="0"/>
                <a:cs typeface="Times New Roman" panose="02020603050405020304" pitchFamily="18" charset="0"/>
              </a:rPr>
              <a:t>The time consumption is also based on the amount of data we used to train.</a:t>
            </a:r>
          </a:p>
          <a:p>
            <a:r>
              <a:rPr lang="en-IN" dirty="0">
                <a:latin typeface="Times New Roman" panose="02020603050405020304" pitchFamily="18" charset="0"/>
                <a:cs typeface="Times New Roman" panose="02020603050405020304" pitchFamily="18" charset="0"/>
              </a:rPr>
              <a:t>But the more amount of data, the more the accuracy.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136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CEBF-C105-6FF3-8374-745235F23A1C}"/>
              </a:ext>
            </a:extLst>
          </p:cNvPr>
          <p:cNvSpPr>
            <a:spLocks noGrp="1"/>
          </p:cNvSpPr>
          <p:nvPr>
            <p:ph type="title"/>
          </p:nvPr>
        </p:nvSpPr>
        <p:spPr>
          <a:xfrm>
            <a:off x="949014" y="284087"/>
            <a:ext cx="10548465" cy="1091952"/>
          </a:xfrm>
        </p:spPr>
        <p:txBody>
          <a:bodyPr/>
          <a:lstStyle/>
          <a:p>
            <a:r>
              <a:rPr lang="en-US" b="1" i="1" dirty="0">
                <a:solidFill>
                  <a:schemeClr val="bg2">
                    <a:lumMod val="10000"/>
                  </a:schemeClr>
                </a:solidFill>
                <a:effectLst>
                  <a:outerShdw blurRad="38100" dist="38100" dir="2700000" algn="tl">
                    <a:srgbClr val="000000">
                      <a:alpha val="43137"/>
                    </a:srgbClr>
                  </a:outerShdw>
                </a:effectLst>
              </a:rPr>
              <a:t>CONVOLUTIONAL NEURAL NETWORKS</a:t>
            </a:r>
            <a:endParaRPr lang="en-IN" b="1" i="1" dirty="0">
              <a:solidFill>
                <a:schemeClr val="bg2">
                  <a:lumMod val="1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7214E90-8DDE-1896-5986-1EC85EB98DA7}"/>
              </a:ext>
            </a:extLst>
          </p:cNvPr>
          <p:cNvSpPr>
            <a:spLocks noGrp="1"/>
          </p:cNvSpPr>
          <p:nvPr>
            <p:ph idx="1"/>
          </p:nvPr>
        </p:nvSpPr>
        <p:spPr>
          <a:xfrm>
            <a:off x="319597" y="1376039"/>
            <a:ext cx="11807300" cy="4989252"/>
          </a:xfrm>
        </p:spPr>
        <p:txBody>
          <a:bodyPr>
            <a:normAutofit fontScale="92500" lnSpcReduction="10000"/>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The CNNs are inspired by visual system of human brain</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 CNN is a type of deep neural networks which contain the convolutional, max pooling, and nonlinear activation layers.</a:t>
            </a: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Convolution Neural Network has input layer, output layer, many hidden layers and millions of parameters that have the ability to learn complex objects and patterns</a:t>
            </a: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Convolution is the process involving combination of two functions that produces the other function as a result. In CNN’s, the input image is subjected to convolution with use of filters that produces a </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Feature map</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effectLst/>
                <a:latin typeface="Times New Roman" panose="02020603050405020304" pitchFamily="18" charset="0"/>
                <a:ea typeface="Calibri" panose="020F0502020204030204" pitchFamily="34" charset="0"/>
                <a:cs typeface="Times New Roman" panose="02020603050405020304" pitchFamily="18" charset="0"/>
              </a:rPr>
              <a:t>Filters are randomly generated vectors in the network consisting of weights and biases</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Many filters can be generated where every filter captures unique feature from input. Filters are also referred as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Kernels</a:t>
            </a:r>
            <a:r>
              <a:rPr lang="en-IN" sz="2000" dirty="0">
                <a:effectLst/>
                <a:latin typeface="+mj-lt"/>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439247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2365B6-148E-CA4C-AEED-203350AE1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46" y="257825"/>
            <a:ext cx="10174146" cy="6533115"/>
          </a:xfrm>
          <a:prstGeom prst="rect">
            <a:avLst/>
          </a:prstGeom>
        </p:spPr>
      </p:pic>
    </p:spTree>
    <p:extLst>
      <p:ext uri="{BB962C8B-B14F-4D97-AF65-F5344CB8AC3E}">
        <p14:creationId xmlns:p14="http://schemas.microsoft.com/office/powerpoint/2010/main" val="3733069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5FE8F-B851-20FD-2D50-45B1F9350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90" y="171018"/>
            <a:ext cx="11239019" cy="6515963"/>
          </a:xfrm>
          <a:prstGeom prst="rect">
            <a:avLst/>
          </a:prstGeom>
        </p:spPr>
      </p:pic>
    </p:spTree>
    <p:extLst>
      <p:ext uri="{BB962C8B-B14F-4D97-AF65-F5344CB8AC3E}">
        <p14:creationId xmlns:p14="http://schemas.microsoft.com/office/powerpoint/2010/main" val="4028414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779E6B-6247-4F72-3CFD-D04968E06C72}"/>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15327" r="24544" b="6874"/>
          <a:stretch/>
        </p:blipFill>
        <p:spPr>
          <a:xfrm>
            <a:off x="2051369" y="1508368"/>
            <a:ext cx="8289275" cy="4853150"/>
          </a:xfrm>
          <a:prstGeom prst="rect">
            <a:avLst/>
          </a:prstGeom>
        </p:spPr>
      </p:pic>
      <p:sp>
        <p:nvSpPr>
          <p:cNvPr id="2" name="TextBox 1">
            <a:extLst>
              <a:ext uri="{FF2B5EF4-FFF2-40B4-BE49-F238E27FC236}">
                <a16:creationId xmlns:a16="http://schemas.microsoft.com/office/drawing/2014/main" id="{5368850B-8463-04CD-14D3-AA1624190660}"/>
              </a:ext>
            </a:extLst>
          </p:cNvPr>
          <p:cNvSpPr txBox="1"/>
          <p:nvPr/>
        </p:nvSpPr>
        <p:spPr>
          <a:xfrm>
            <a:off x="2051369" y="976923"/>
            <a:ext cx="7971692" cy="461665"/>
          </a:xfrm>
          <a:prstGeom prst="rect">
            <a:avLst/>
          </a:prstGeom>
          <a:noFill/>
        </p:spPr>
        <p:txBody>
          <a:bodyPr wrap="square" rtlCol="0">
            <a:spAutoFit/>
          </a:bodyPr>
          <a:lstStyle/>
          <a:p>
            <a:r>
              <a:rPr lang="en-US" sz="2400" b="1" dirty="0"/>
              <a:t>TRAINING OF MODEL</a:t>
            </a:r>
            <a:endParaRPr lang="en-IN" sz="2400" b="1" dirty="0"/>
          </a:p>
        </p:txBody>
      </p:sp>
    </p:spTree>
    <p:extLst>
      <p:ext uri="{BB962C8B-B14F-4D97-AF65-F5344CB8AC3E}">
        <p14:creationId xmlns:p14="http://schemas.microsoft.com/office/powerpoint/2010/main" val="1369738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5488-EB26-8254-5101-DC9D4F281AB8}"/>
              </a:ext>
            </a:extLst>
          </p:cNvPr>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rPr>
              <a:t>CONCLUSIONS</a:t>
            </a:r>
            <a:endParaRPr lang="en-IN" sz="36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D976CE3-E804-19D4-0024-A85A4F2150F3}"/>
              </a:ext>
            </a:extLst>
          </p:cNvPr>
          <p:cNvSpPr>
            <a:spLocks noGrp="1"/>
          </p:cNvSpPr>
          <p:nvPr>
            <p:ph idx="1"/>
          </p:nvPr>
        </p:nvSpPr>
        <p:spPr>
          <a:xfrm>
            <a:off x="838200" y="1430215"/>
            <a:ext cx="10515600" cy="3219939"/>
          </a:xfrm>
        </p:spPr>
        <p:txBody>
          <a:bodyPr>
            <a:noAutofit/>
          </a:bodyPr>
          <a:lstStyle/>
          <a:p>
            <a:r>
              <a:rPr lang="en-IN" dirty="0">
                <a:effectLst/>
                <a:latin typeface="Times New Roman" panose="02020603050405020304" pitchFamily="18" charset="0"/>
                <a:ea typeface="Calibri" panose="020F0502020204030204" pitchFamily="34" charset="0"/>
              </a:rPr>
              <a:t>We have successfully trained a model to classify covid scans, and it depicts the possible scope of applying such techniques in the near future to automate diagnosis tasks.</a:t>
            </a:r>
          </a:p>
          <a:p>
            <a:r>
              <a:rPr lang="en-IN" dirty="0">
                <a:latin typeface="Times New Roman" panose="02020603050405020304" pitchFamily="18" charset="0"/>
              </a:rPr>
              <a:t>The accuracy of the created model is increased and the loss function is reduced to make the model more efficient to use.</a:t>
            </a:r>
            <a:endParaRPr lang="en-IN" dirty="0">
              <a:effectLst/>
              <a:latin typeface="Times New Roman" panose="02020603050405020304" pitchFamily="18" charset="0"/>
              <a:ea typeface="Calibri" panose="020F0502020204030204" pitchFamily="34" charset="0"/>
            </a:endParaRPr>
          </a:p>
          <a:p>
            <a:r>
              <a:rPr lang="en-IN" dirty="0">
                <a:effectLst/>
                <a:latin typeface="Times New Roman" panose="02020603050405020304" pitchFamily="18" charset="0"/>
                <a:ea typeface="Calibri" panose="020F0502020204030204" pitchFamily="34" charset="0"/>
              </a:rPr>
              <a:t>X-ray pictures are utilized to detect COVID patients as early signs.</a:t>
            </a:r>
          </a:p>
          <a:p>
            <a:r>
              <a:rPr lang="en-IN" dirty="0">
                <a:effectLst/>
                <a:latin typeface="Times New Roman" panose="02020603050405020304" pitchFamily="18" charset="0"/>
                <a:ea typeface="Calibri" panose="020F0502020204030204" pitchFamily="34" charset="0"/>
              </a:rPr>
              <a:t> In addition, in countries that are unable to purchase laboratory kits for testing, this becomes even more vital</a:t>
            </a:r>
          </a:p>
          <a:p>
            <a:r>
              <a:rPr lang="en-IN" dirty="0">
                <a:latin typeface="Times New Roman" panose="02020603050405020304" pitchFamily="18" charset="0"/>
              </a:rPr>
              <a:t>Hence the model for the detection of corona virus traces in lungs can be done by processing the chest x-rays.</a:t>
            </a:r>
          </a:p>
        </p:txBody>
      </p:sp>
    </p:spTree>
    <p:extLst>
      <p:ext uri="{BB962C8B-B14F-4D97-AF65-F5344CB8AC3E}">
        <p14:creationId xmlns:p14="http://schemas.microsoft.com/office/powerpoint/2010/main" val="936305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0A87-13E8-4136-A6AE-BF52BFA129E7}"/>
              </a:ext>
            </a:extLst>
          </p:cNvPr>
          <p:cNvSpPr>
            <a:spLocks noGrp="1"/>
          </p:cNvSpPr>
          <p:nvPr>
            <p:ph type="title"/>
          </p:nvPr>
        </p:nvSpPr>
        <p:spPr>
          <a:xfrm>
            <a:off x="603077" y="0"/>
            <a:ext cx="10353761" cy="1326321"/>
          </a:xfrm>
        </p:spPr>
        <p:txBody>
          <a:bodyPr/>
          <a:lstStyle/>
          <a:p>
            <a:r>
              <a:rPr lang="en-US" b="1" dirty="0">
                <a:effectLst>
                  <a:outerShdw blurRad="38100" dist="38100" dir="2700000" algn="tl">
                    <a:srgbClr val="000000">
                      <a:alpha val="43137"/>
                    </a:srgbClr>
                  </a:outerShdw>
                </a:effectLst>
              </a:rPr>
              <a:t>REFERENCES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E843654-F8EC-E5F1-6F6A-B975ED2F15AE}"/>
              </a:ext>
            </a:extLst>
          </p:cNvPr>
          <p:cNvSpPr>
            <a:spLocks noGrp="1"/>
          </p:cNvSpPr>
          <p:nvPr>
            <p:ph idx="1"/>
          </p:nvPr>
        </p:nvSpPr>
        <p:spPr>
          <a:xfrm>
            <a:off x="71022" y="1110642"/>
            <a:ext cx="11825056" cy="5747357"/>
          </a:xfrm>
        </p:spPr>
        <p:txBody>
          <a:bodyPr>
            <a:normAutofit fontScale="92500" lnSpcReduction="10000"/>
          </a:bodyPr>
          <a:lstStyle/>
          <a:p>
            <a:pPr marL="0" indent="0">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[1]</a:t>
            </a:r>
            <a:r>
              <a:rPr lang="en-IN" dirty="0">
                <a:effectLst/>
                <a:latin typeface="Times New Roman" panose="02020603050405020304" pitchFamily="18" charset="0"/>
                <a:ea typeface="Calibri" panose="020F0502020204030204" pitchFamily="34" charset="0"/>
                <a:cs typeface="Times New Roman" panose="02020603050405020304" pitchFamily="18" charset="0"/>
              </a:rPr>
              <a:t>. F. Sayed, A. M.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Elkorany</a:t>
            </a:r>
            <a:r>
              <a:rPr lang="en-IN" dirty="0">
                <a:effectLst/>
                <a:latin typeface="Times New Roman" panose="02020603050405020304" pitchFamily="18" charset="0"/>
                <a:ea typeface="Calibri" panose="020F0502020204030204" pitchFamily="34" charset="0"/>
                <a:cs typeface="Times New Roman" panose="02020603050405020304" pitchFamily="18" charset="0"/>
              </a:rPr>
              <a:t> and S. Sayed Mohammad, "Applying Different Machine Learning Techniques for Prediction of COVID19 Severity," in IEEE Access, vol. 9, pp. 135697-135707, 2021, doi:10.1109/ACCESS.2021.3116067. https://www.ncbi.nlm.nih.gov/pmc/articles/PMC8545185/ </a:t>
            </a:r>
          </a:p>
          <a:p>
            <a:pPr marL="0" indent="0">
              <a:buNone/>
            </a:pPr>
            <a:r>
              <a:rPr lang="en-IN" b="1" dirty="0">
                <a:effectLst/>
                <a:latin typeface="Times New Roman" panose="02020603050405020304" pitchFamily="18" charset="0"/>
                <a:ea typeface="Calibri" panose="020F0502020204030204" pitchFamily="34" charset="0"/>
              </a:rPr>
              <a:t>[2]</a:t>
            </a:r>
            <a:r>
              <a:rPr lang="en-IN" dirty="0">
                <a:effectLst/>
                <a:latin typeface="Times New Roman" panose="02020603050405020304" pitchFamily="18" charset="0"/>
                <a:ea typeface="Calibri" panose="020F0502020204030204" pitchFamily="34" charset="0"/>
              </a:rPr>
              <a:t>.J. Ren, R. Ren, M. Green and X. Huang, "Defect Detection from X-Ray Images Using a Three-Stage Deep Learning Algorithm," 2019 IEEE Canadian Conference of Electrical and Computer Engineering (CCECE), 2019, pp. 1-4, </a:t>
            </a:r>
            <a:r>
              <a:rPr lang="en-IN" dirty="0" err="1">
                <a:effectLst/>
                <a:latin typeface="Times New Roman" panose="02020603050405020304" pitchFamily="18" charset="0"/>
                <a:ea typeface="Calibri" panose="020F0502020204030204" pitchFamily="34" charset="0"/>
              </a:rPr>
              <a:t>doi</a:t>
            </a:r>
            <a:r>
              <a:rPr lang="en-IN" dirty="0">
                <a:effectLst/>
                <a:latin typeface="Times New Roman" panose="02020603050405020304" pitchFamily="18" charset="0"/>
                <a:ea typeface="Calibri" panose="020F0502020204030204" pitchFamily="34" charset="0"/>
              </a:rPr>
              <a:t>: 10.1109/CCECE.2019.8861944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b="1" dirty="0">
                <a:effectLst/>
                <a:latin typeface="Times New Roman" panose="02020603050405020304" pitchFamily="18" charset="0"/>
                <a:ea typeface="Calibri" panose="020F0502020204030204" pitchFamily="34" charset="0"/>
              </a:rPr>
              <a:t>[3]</a:t>
            </a:r>
            <a:r>
              <a:rPr lang="en-IN" dirty="0">
                <a:effectLst/>
                <a:latin typeface="Times New Roman" panose="02020603050405020304" pitchFamily="18" charset="0"/>
                <a:ea typeface="Calibri" panose="020F0502020204030204" pitchFamily="34" charset="0"/>
              </a:rPr>
              <a:t>.C. Liu et al., "TX-CNN: Detecting tuberculosis in chest X-ray images using convolutional neural network," 2017 IEEE International Conference on Image Processing (ICIP), 2017, pp. 2314-2318, </a:t>
            </a:r>
            <a:r>
              <a:rPr lang="en-IN" dirty="0" err="1">
                <a:effectLst/>
                <a:latin typeface="Times New Roman" panose="02020603050405020304" pitchFamily="18" charset="0"/>
                <a:ea typeface="Calibri" panose="020F0502020204030204" pitchFamily="34" charset="0"/>
              </a:rPr>
              <a:t>doi</a:t>
            </a:r>
            <a:r>
              <a:rPr lang="en-IN" dirty="0">
                <a:effectLst/>
                <a:latin typeface="Times New Roman" panose="02020603050405020304" pitchFamily="18" charset="0"/>
                <a:ea typeface="Calibri" panose="020F0502020204030204" pitchFamily="34" charset="0"/>
              </a:rPr>
              <a:t>: 10.1109/ICIP.2017.8296695</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[4]</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Tanzi</a:t>
            </a:r>
            <a:r>
              <a:rPr lang="en-IN" dirty="0">
                <a:effectLst/>
                <a:latin typeface="Times New Roman" panose="02020603050405020304" pitchFamily="18" charset="0"/>
                <a:ea typeface="Calibri" panose="020F0502020204030204" pitchFamily="34" charset="0"/>
                <a:cs typeface="Times New Roman" panose="02020603050405020304" pitchFamily="18" charset="0"/>
              </a:rPr>
              <a:t> L,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Vezzetti</a:t>
            </a:r>
            <a:r>
              <a:rPr lang="en-IN" dirty="0">
                <a:effectLst/>
                <a:latin typeface="Times New Roman" panose="02020603050405020304" pitchFamily="18" charset="0"/>
                <a:ea typeface="Calibri" panose="020F0502020204030204" pitchFamily="34" charset="0"/>
                <a:cs typeface="Times New Roman" panose="02020603050405020304" pitchFamily="18" charset="0"/>
              </a:rPr>
              <a:t> E, Moreno R,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Aprato</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Audisio</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Massè</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Hierarchical fracture classification of proximal femur X-Ray images using a multistage Deep Learning approach.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Eur</a:t>
            </a:r>
            <a:r>
              <a:rPr lang="en-IN" dirty="0">
                <a:effectLst/>
                <a:latin typeface="Times New Roman" panose="02020603050405020304" pitchFamily="18" charset="0"/>
                <a:ea typeface="Calibri" panose="020F0502020204030204" pitchFamily="34" charset="0"/>
                <a:cs typeface="Times New Roman" panose="02020603050405020304" pitchFamily="18" charset="0"/>
              </a:rPr>
              <a:t> J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Radiol</a:t>
            </a:r>
            <a:r>
              <a:rPr lang="en-IN" dirty="0">
                <a:effectLst/>
                <a:latin typeface="Times New Roman" panose="02020603050405020304" pitchFamily="18" charset="0"/>
                <a:ea typeface="Calibri" panose="020F0502020204030204" pitchFamily="34" charset="0"/>
                <a:cs typeface="Times New Roman" panose="02020603050405020304" pitchFamily="18" charset="0"/>
              </a:rPr>
              <a:t>. 2020 Dec; 133:109373.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dirty="0">
                <a:effectLst/>
                <a:latin typeface="Times New Roman" panose="02020603050405020304" pitchFamily="18" charset="0"/>
                <a:ea typeface="Calibri" panose="020F0502020204030204" pitchFamily="34" charset="0"/>
                <a:cs typeface="Times New Roman" panose="02020603050405020304" pitchFamily="18" charset="0"/>
              </a:rPr>
              <a:t>: 10.1016/j.ejrad.2020.109373.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EPub</a:t>
            </a:r>
            <a:r>
              <a:rPr lang="en-IN" dirty="0">
                <a:effectLst/>
                <a:latin typeface="Times New Roman" panose="02020603050405020304" pitchFamily="18" charset="0"/>
                <a:ea typeface="Calibri" panose="020F0502020204030204" pitchFamily="34" charset="0"/>
                <a:cs typeface="Times New Roman" panose="02020603050405020304" pitchFamily="18" charset="0"/>
              </a:rPr>
              <a:t> 2020 Oct 23. PMID: 33126175.https://www.ncbi.nlm.nih.gov/pmc/articles/PMC7544769/#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ffn_sectitle</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5905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7BD5CE-746D-E385-7C29-6463F0876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4" y="-34479"/>
            <a:ext cx="12254144" cy="6892479"/>
          </a:xfrm>
          <a:prstGeom prst="rect">
            <a:avLst/>
          </a:prstGeom>
        </p:spPr>
      </p:pic>
    </p:spTree>
    <p:extLst>
      <p:ext uri="{BB962C8B-B14F-4D97-AF65-F5344CB8AC3E}">
        <p14:creationId xmlns:p14="http://schemas.microsoft.com/office/powerpoint/2010/main" val="2398624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155E-B2DD-E477-FF26-7F13D97B1717}"/>
              </a:ext>
            </a:extLst>
          </p:cNvPr>
          <p:cNvSpPr>
            <a:spLocks noGrp="1"/>
          </p:cNvSpPr>
          <p:nvPr>
            <p:ph type="title"/>
          </p:nvPr>
        </p:nvSpPr>
        <p:spPr/>
        <p:txBody>
          <a:bodyPr>
            <a:normAutofit/>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AB8F11A4-474F-5A2A-D1D0-0576FF873AFD}"/>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COVID is a deadly disease caused by the newly recognized coronavirus. Official known as Severe Acute Respiratory Syndrome Coronavirus (SARS-COV-2).</a:t>
            </a:r>
          </a:p>
          <a:p>
            <a:r>
              <a:rPr lang="en-US" dirty="0">
                <a:latin typeface="Times New Roman" panose="02020603050405020304" pitchFamily="18" charset="0"/>
                <a:cs typeface="Times New Roman" panose="02020603050405020304" pitchFamily="18" charset="0"/>
              </a:rPr>
              <a:t>At present, COVID disease is increasing daily due to the lack of quick detection methods. All over the world, a huge number of people died of this disease in 2020.</a:t>
            </a:r>
          </a:p>
          <a:p>
            <a:r>
              <a:rPr lang="en-IN" dirty="0">
                <a:latin typeface="Times New Roman" panose="02020603050405020304" pitchFamily="18" charset="0"/>
                <a:cs typeface="Times New Roman" panose="02020603050405020304" pitchFamily="18" charset="0"/>
              </a:rPr>
              <a:t>Hence we decided to develop a model to detect Covid from x-rays.</a:t>
            </a:r>
          </a:p>
          <a:p>
            <a:r>
              <a:rPr lang="en-IN" dirty="0">
                <a:latin typeface="Times New Roman" panose="02020603050405020304" pitchFamily="18" charset="0"/>
                <a:cs typeface="Times New Roman" panose="02020603050405020304" pitchFamily="18" charset="0"/>
              </a:rPr>
              <a:t>This is an Machine Learning model, which uses Deep Learning techniques like Convolutional Neural Networks.</a:t>
            </a:r>
          </a:p>
          <a:p>
            <a:r>
              <a:rPr lang="en-IN" dirty="0">
                <a:latin typeface="Times New Roman" panose="02020603050405020304" pitchFamily="18" charset="0"/>
                <a:cs typeface="Times New Roman" panose="02020603050405020304" pitchFamily="18" charset="0"/>
              </a:rPr>
              <a:t>After developing the model, our idea is to deploy this model into a website, where everyone can access and check their covid 19 status.</a:t>
            </a:r>
          </a:p>
          <a:p>
            <a:endParaRPr lang="en-US"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3131871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1A3C-4017-6B06-1006-9538911EDBCA}"/>
              </a:ext>
            </a:extLst>
          </p:cNvPr>
          <p:cNvSpPr>
            <a:spLocks noGrp="1"/>
          </p:cNvSpPr>
          <p:nvPr>
            <p:ph type="title"/>
          </p:nvPr>
        </p:nvSpPr>
        <p:spPr>
          <a:xfrm>
            <a:off x="583652" y="333186"/>
            <a:ext cx="10353761" cy="945199"/>
          </a:xfrm>
        </p:spPr>
        <p:txBody>
          <a:bodyPr/>
          <a:lstStyle/>
          <a:p>
            <a:r>
              <a:rPr lang="en-US" b="1" dirty="0">
                <a:effectLst>
                  <a:outerShdw blurRad="38100" dist="38100" dir="2700000" algn="tl">
                    <a:srgbClr val="000000">
                      <a:alpha val="43137"/>
                    </a:srgbClr>
                  </a:outerShdw>
                </a:effectLst>
              </a:rPr>
              <a:t>Objectives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176F053-7567-0703-F72F-0A7FF4CB0411}"/>
              </a:ext>
            </a:extLst>
          </p:cNvPr>
          <p:cNvSpPr>
            <a:spLocks noGrp="1"/>
          </p:cNvSpPr>
          <p:nvPr>
            <p:ph idx="1"/>
          </p:nvPr>
        </p:nvSpPr>
        <p:spPr>
          <a:xfrm>
            <a:off x="762874" y="1278385"/>
            <a:ext cx="10353762" cy="5672831"/>
          </a:xfrm>
        </p:spPr>
        <p:txBody>
          <a:bodyPr>
            <a:normAutofit/>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Since the COVID 19 virus initially affects the lungs of patients, X-ray imaging of the chest is helpful for effective diagnosis. </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study, an automatic deep learning classification method for detecting COVID-19 from chest X-ray images is suggested using a CNN.</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Early prediction of patient severity might assist save hospital resources and reduce the number of patients who die indefinitely. </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Currently, X-ray pictures are utilized to detect COVID-19 patients as early signs. In addition, in countries that are unable to purchase laboratory kits for testing, this becomes even more vital. In this study, we aimed to present the use of deep learning for the high-accuracy detection of COVID</a:t>
            </a:r>
            <a:r>
              <a:rPr lang="en-IN" sz="1800" dirty="0">
                <a:effectLst/>
                <a:latin typeface="+mj-lt"/>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65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013A-7B97-FBF2-0E07-F304F48D16C5}"/>
              </a:ext>
            </a:extLst>
          </p:cNvPr>
          <p:cNvSpPr>
            <a:spLocks noGrp="1"/>
          </p:cNvSpPr>
          <p:nvPr>
            <p:ph type="title"/>
          </p:nvPr>
        </p:nvSpPr>
        <p:spPr>
          <a:xfrm>
            <a:off x="343878" y="588885"/>
            <a:ext cx="10353761" cy="935115"/>
          </a:xfrm>
        </p:spPr>
        <p:txBody>
          <a:bodyPr>
            <a:normAutofit/>
          </a:bodyPr>
          <a:lstStyle/>
          <a:p>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LITERATURE</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SURVEY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DB41FA-4974-DF28-DA0E-062C3119CC2C}"/>
              </a:ext>
            </a:extLst>
          </p:cNvPr>
          <p:cNvSpPr>
            <a:spLocks noGrp="1"/>
          </p:cNvSpPr>
          <p:nvPr>
            <p:ph idx="1"/>
          </p:nvPr>
        </p:nvSpPr>
        <p:spPr>
          <a:xfrm>
            <a:off x="343878" y="1524000"/>
            <a:ext cx="11191630" cy="4525108"/>
          </a:xfrm>
        </p:spPr>
        <p:txBody>
          <a:bodyPr>
            <a:normAutofit/>
          </a:bodyPr>
          <a:lstStyle/>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[1].Authors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Safynaz</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Mohammad was proposed a system that is “Applying Different Machine Learning Techniques for Prediction of Covid-19 Severity”, in IEEE Access, vol. 9, pp. 135697- 135707,2021.</a:t>
            </a:r>
          </a:p>
          <a:p>
            <a:r>
              <a:rPr lang="en-IN" sz="2400" dirty="0">
                <a:latin typeface="Times New Roman" panose="02020603050405020304" pitchFamily="18" charset="0"/>
                <a:ea typeface="Calibri" panose="020F0502020204030204" pitchFamily="34" charset="0"/>
                <a:cs typeface="Times New Roman" panose="02020603050405020304" pitchFamily="18" charset="0"/>
              </a:rPr>
              <a:t>In this literature, the proposed system consumes lot of time for the training, because the </a:t>
            </a:r>
            <a:r>
              <a:rPr lang="en-IN" sz="2400" dirty="0" err="1">
                <a:latin typeface="Times New Roman" panose="02020603050405020304" pitchFamily="18" charset="0"/>
                <a:ea typeface="Calibri" panose="020F0502020204030204" pitchFamily="34" charset="0"/>
                <a:cs typeface="Times New Roman" panose="02020603050405020304" pitchFamily="18" charset="0"/>
              </a:rPr>
              <a:t>preprocessing</a:t>
            </a:r>
            <a:r>
              <a:rPr lang="en-IN" sz="2400" dirty="0">
                <a:latin typeface="Times New Roman" panose="02020603050405020304" pitchFamily="18" charset="0"/>
                <a:ea typeface="Calibri" panose="020F0502020204030204" pitchFamily="34" charset="0"/>
                <a:cs typeface="Times New Roman" panose="02020603050405020304" pitchFamily="18" charset="0"/>
              </a:rPr>
              <a:t> of data is not done which also affects the accuracy.</a:t>
            </a:r>
          </a:p>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400" dirty="0">
                <a:effectLst/>
                <a:latin typeface="Times New Roman" panose="02020603050405020304" pitchFamily="18" charset="0"/>
                <a:ea typeface="Calibri" panose="020F0502020204030204" pitchFamily="34" charset="0"/>
              </a:rPr>
              <a:t> J. Ren, R. Ren, M. Green and X. Huang, "Defect Detection from X-Ray Images Using a Three-Stage Deep Learning Algorithm," 2019 IEEE Canadian Conference of Electrical and Computer Engineering (CCECE), 2019, pp. 1-4, </a:t>
            </a:r>
            <a:r>
              <a:rPr lang="en-IN" sz="2400" dirty="0" err="1">
                <a:effectLst/>
                <a:latin typeface="Times New Roman" panose="02020603050405020304" pitchFamily="18" charset="0"/>
                <a:ea typeface="Calibri" panose="020F0502020204030204" pitchFamily="34" charset="0"/>
              </a:rPr>
              <a:t>doi</a:t>
            </a:r>
            <a:r>
              <a:rPr lang="en-IN" sz="2400" dirty="0">
                <a:effectLst/>
                <a:latin typeface="Times New Roman" panose="02020603050405020304" pitchFamily="18" charset="0"/>
                <a:ea typeface="Calibri" panose="020F0502020204030204" pitchFamily="34" charset="0"/>
              </a:rPr>
              <a:t>: 10.1109/CCECE.2019.8861944</a:t>
            </a:r>
          </a:p>
          <a:p>
            <a:r>
              <a:rPr lang="en-IN" sz="2400" dirty="0">
                <a:latin typeface="Times New Roman" panose="02020603050405020304" pitchFamily="18" charset="0"/>
                <a:ea typeface="Calibri" panose="020F0502020204030204" pitchFamily="34" charset="0"/>
                <a:cs typeface="Times New Roman" panose="02020603050405020304" pitchFamily="18" charset="0"/>
              </a:rPr>
              <a:t>In this, the accuracy of the proposed model is less compared to the previous literature.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9338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AF2E-69F3-9395-9F24-2F1D0E7CEE45}"/>
              </a:ext>
            </a:extLst>
          </p:cNvPr>
          <p:cNvSpPr>
            <a:spLocks noGrp="1"/>
          </p:cNvSpPr>
          <p:nvPr>
            <p:ph type="title"/>
          </p:nvPr>
        </p:nvSpPr>
        <p:spPr>
          <a:xfrm>
            <a:off x="838200" y="482357"/>
            <a:ext cx="10515600" cy="916598"/>
          </a:xfrm>
        </p:spPr>
        <p:txBody>
          <a:bodyPr>
            <a:normAutofit/>
          </a:bodyPr>
          <a:lstStyle/>
          <a:p>
            <a:r>
              <a:rPr lang="en-US" sz="3600" b="1" dirty="0"/>
              <a:t>PROBLEM DEFINITION</a:t>
            </a:r>
            <a:endParaRPr lang="en-IN" sz="3600" b="1" dirty="0"/>
          </a:p>
        </p:txBody>
      </p:sp>
      <p:sp>
        <p:nvSpPr>
          <p:cNvPr id="3" name="Content Placeholder 2">
            <a:extLst>
              <a:ext uri="{FF2B5EF4-FFF2-40B4-BE49-F238E27FC236}">
                <a16:creationId xmlns:a16="http://schemas.microsoft.com/office/drawing/2014/main" id="{B3B7CEC4-C071-13AA-E40B-4E3EBAE7F95B}"/>
              </a:ext>
            </a:extLst>
          </p:cNvPr>
          <p:cNvSpPr>
            <a:spLocks noGrp="1"/>
          </p:cNvSpPr>
          <p:nvPr>
            <p:ph idx="1"/>
          </p:nvPr>
        </p:nvSpPr>
        <p:spPr>
          <a:xfrm>
            <a:off x="838200" y="1500554"/>
            <a:ext cx="10515600" cy="4676409"/>
          </a:xfrm>
        </p:spPr>
        <p:txBody>
          <a:bodyPr>
            <a:normAutofit lnSpcReduction="10000"/>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problem that was addressed in proposed project is fast and accurate Artificial Intelligence techniques are needed to assist doctors in their decisions to predict the severity and mortality risk of a patient</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 deep pre-trained prediction model was built using CNN. </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 clinical study of COVID infected patients has shown that these types of patients are mostly infected from a lung infection after coming in contact with this disease. Chest x-ray (i.e., radiography) and chest CT are a more effective imaging technique for diagnosing lunge related problems. </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Deep learning is the most successful technique of machine learning, which provides useful analysis to study a large amount of chest x-ray images that can critically impact on screening of Covid.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513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DA4DA-1A48-2644-6040-5E1395715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50" y="1655907"/>
            <a:ext cx="8870197" cy="4623381"/>
          </a:xfrm>
          <a:prstGeom prst="rect">
            <a:avLst/>
          </a:prstGeom>
        </p:spPr>
      </p:pic>
      <p:sp>
        <p:nvSpPr>
          <p:cNvPr id="2" name="TextBox 1">
            <a:extLst>
              <a:ext uri="{FF2B5EF4-FFF2-40B4-BE49-F238E27FC236}">
                <a16:creationId xmlns:a16="http://schemas.microsoft.com/office/drawing/2014/main" id="{0EE99189-A269-13ED-9226-BF95DA54A2D0}"/>
              </a:ext>
            </a:extLst>
          </p:cNvPr>
          <p:cNvSpPr txBox="1"/>
          <p:nvPr/>
        </p:nvSpPr>
        <p:spPr>
          <a:xfrm>
            <a:off x="1180730" y="594804"/>
            <a:ext cx="9499107" cy="707886"/>
          </a:xfrm>
          <a:prstGeom prst="rect">
            <a:avLst/>
          </a:prstGeom>
          <a:noFill/>
        </p:spPr>
        <p:txBody>
          <a:bodyPr wrap="square" rtlCol="0">
            <a:spAutoFit/>
          </a:bodyPr>
          <a:lstStyle/>
          <a:p>
            <a:r>
              <a:rPr lang="en-US" sz="4000" b="1" dirty="0">
                <a:latin typeface="+mj-lt"/>
              </a:rPr>
              <a:t>PROCESS</a:t>
            </a:r>
            <a:endParaRPr lang="en-IN" sz="4000" b="1" dirty="0">
              <a:latin typeface="+mj-lt"/>
            </a:endParaRPr>
          </a:p>
        </p:txBody>
      </p:sp>
    </p:spTree>
    <p:extLst>
      <p:ext uri="{BB962C8B-B14F-4D97-AF65-F5344CB8AC3E}">
        <p14:creationId xmlns:p14="http://schemas.microsoft.com/office/powerpoint/2010/main" val="3203168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3FF5-A194-CBE3-FC00-018B453BC55C}"/>
              </a:ext>
            </a:extLst>
          </p:cNvPr>
          <p:cNvSpPr>
            <a:spLocks noGrp="1"/>
          </p:cNvSpPr>
          <p:nvPr>
            <p:ph type="title"/>
          </p:nvPr>
        </p:nvSpPr>
        <p:spPr>
          <a:xfrm>
            <a:off x="1342439" y="781815"/>
            <a:ext cx="10146175" cy="595574"/>
          </a:xfrm>
        </p:spPr>
        <p:txBody>
          <a:bodyPr>
            <a:normAutofit fontScale="90000"/>
          </a:bodyPr>
          <a:lstStyle/>
          <a:p>
            <a:r>
              <a:rPr lang="en-US" dirty="0"/>
              <a:t>			</a:t>
            </a:r>
            <a:r>
              <a:rPr lang="en-IN" b="1" dirty="0">
                <a:effectLst>
                  <a:outerShdw blurRad="38100" dist="38100" dir="2700000" algn="tl">
                    <a:srgbClr val="000000">
                      <a:alpha val="43137"/>
                    </a:srgbClr>
                  </a:outerShdw>
                </a:effectLst>
              </a:rPr>
              <a:t>ALGORITHM</a:t>
            </a:r>
          </a:p>
        </p:txBody>
      </p:sp>
      <p:sp>
        <p:nvSpPr>
          <p:cNvPr id="3" name="Content Placeholder 2">
            <a:extLst>
              <a:ext uri="{FF2B5EF4-FFF2-40B4-BE49-F238E27FC236}">
                <a16:creationId xmlns:a16="http://schemas.microsoft.com/office/drawing/2014/main" id="{B3109879-2A28-5BF8-4CD9-0B37E3B3F656}"/>
              </a:ext>
            </a:extLst>
          </p:cNvPr>
          <p:cNvSpPr>
            <a:spLocks noGrp="1"/>
          </p:cNvSpPr>
          <p:nvPr>
            <p:ph idx="1"/>
          </p:nvPr>
        </p:nvSpPr>
        <p:spPr>
          <a:xfrm>
            <a:off x="838199" y="1461477"/>
            <a:ext cx="10650415" cy="461470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Step-1</a:t>
            </a:r>
            <a:r>
              <a:rPr lang="en-US" dirty="0">
                <a:latin typeface="Times New Roman" panose="02020603050405020304" pitchFamily="18" charset="0"/>
                <a:cs typeface="Times New Roman" panose="02020603050405020304" pitchFamily="18" charset="0"/>
              </a:rPr>
              <a:t>: we have created an image data store and saved the images in two different sub-folders by class name.</a:t>
            </a:r>
          </a:p>
          <a:p>
            <a:r>
              <a:rPr lang="en-US" dirty="0">
                <a:latin typeface="Times New Roman" panose="02020603050405020304" pitchFamily="18" charset="0"/>
                <a:cs typeface="Times New Roman" panose="02020603050405020304" pitchFamily="18" charset="0"/>
              </a:rPr>
              <a:t>In covid sub-folder infected X-ray images will be saved; and in normal sub-folder uninfected X-ray images will be saved.</a:t>
            </a:r>
          </a:p>
          <a:p>
            <a:pPr marL="0" indent="0">
              <a:buNone/>
            </a:pPr>
            <a:r>
              <a:rPr lang="en-US" b="1" dirty="0">
                <a:latin typeface="Times New Roman" panose="02020603050405020304" pitchFamily="18" charset="0"/>
                <a:cs typeface="Times New Roman" panose="02020603050405020304" pitchFamily="18" charset="0"/>
              </a:rPr>
              <a:t>Step-2</a:t>
            </a:r>
            <a:r>
              <a:rPr lang="en-US" dirty="0">
                <a:latin typeface="Times New Roman" panose="02020603050405020304" pitchFamily="18" charset="0"/>
                <a:cs typeface="Times New Roman" panose="02020603050405020304" pitchFamily="18" charset="0"/>
              </a:rPr>
              <a:t>: Data Preprocessing - converting the images into gray scale and rescaling the images for the easy computations.</a:t>
            </a:r>
          </a:p>
          <a:p>
            <a:r>
              <a:rPr lang="en-US" dirty="0">
                <a:latin typeface="Times New Roman" panose="02020603050405020304" pitchFamily="18" charset="0"/>
                <a:cs typeface="Times New Roman" panose="02020603050405020304" pitchFamily="18" charset="0"/>
              </a:rPr>
              <a:t>We’ve split the data for training and testing</a:t>
            </a:r>
          </a:p>
          <a:p>
            <a:pPr marL="0" indent="0">
              <a:buNone/>
            </a:pPr>
            <a:r>
              <a:rPr lang="en-US" b="1" dirty="0">
                <a:latin typeface="Times New Roman" panose="02020603050405020304" pitchFamily="18" charset="0"/>
                <a:cs typeface="Times New Roman" panose="02020603050405020304" pitchFamily="18" charset="0"/>
              </a:rPr>
              <a:t>Step-3:</a:t>
            </a:r>
            <a:r>
              <a:rPr lang="en-US" dirty="0">
                <a:latin typeface="Times New Roman" panose="02020603050405020304" pitchFamily="18" charset="0"/>
                <a:cs typeface="Times New Roman" panose="02020603050405020304" pitchFamily="18" charset="0"/>
              </a:rPr>
              <a:t> By extracting the features from the data of different x-ray images using different methods like Principle Component Analysis(PCA), we train the CNN for the accurate results.</a:t>
            </a:r>
            <a:endParaRPr lang="en-US"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7160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EB6B86-E1AE-F10E-2C60-B23E2ABA26BB}"/>
              </a:ext>
            </a:extLst>
          </p:cNvPr>
          <p:cNvSpPr>
            <a:spLocks noGrp="1"/>
          </p:cNvSpPr>
          <p:nvPr>
            <p:ph idx="1"/>
          </p:nvPr>
        </p:nvSpPr>
        <p:spPr>
          <a:xfrm>
            <a:off x="393700" y="1480968"/>
            <a:ext cx="11404599" cy="4822140"/>
          </a:xfrm>
        </p:spPr>
        <p:txBody>
          <a:bodyPr>
            <a:normAutofit lnSpcReduction="10000"/>
          </a:bodyPr>
          <a:lstStyle/>
          <a:p>
            <a:pPr marL="0" indent="0">
              <a:buNone/>
            </a:pPr>
            <a:r>
              <a:rPr lang="en-US" sz="3600" b="1" i="1" dirty="0">
                <a:solidFill>
                  <a:schemeClr val="bg2">
                    <a:lumMod val="10000"/>
                  </a:schemeClr>
                </a:solidFill>
                <a:latin typeface="Times New Roman" panose="02020603050405020304" pitchFamily="18" charset="0"/>
                <a:cs typeface="Times New Roman" panose="02020603050405020304" pitchFamily="18" charset="0"/>
              </a:rPr>
              <a:t>Grayscale Conversions</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r>
              <a:rPr lang="en-US" b="1" dirty="0">
                <a:solidFill>
                  <a:schemeClr val="accent2">
                    <a:lumMod val="75000"/>
                  </a:schemeClr>
                </a:solidFill>
                <a:latin typeface="Times New Roman" panose="02020603050405020304" pitchFamily="18" charset="0"/>
                <a:cs typeface="Times New Roman" panose="02020603050405020304" pitchFamily="18" charset="0"/>
              </a:rPr>
              <a:t> ITU-R BT.709 Formula</a:t>
            </a:r>
          </a:p>
          <a:p>
            <a:pPr marL="0" indent="0">
              <a:buNone/>
            </a:pPr>
            <a:r>
              <a:rPr lang="en-US" dirty="0">
                <a:latin typeface="Times New Roman" panose="02020603050405020304" pitchFamily="18" charset="0"/>
                <a:cs typeface="Times New Roman" panose="02020603050405020304" pitchFamily="18" charset="0"/>
              </a:rPr>
              <a:t>Convert image to grayscale by using HDTV method. </a:t>
            </a:r>
          </a:p>
          <a:p>
            <a:pPr marL="0" indent="0">
              <a:buNone/>
            </a:pPr>
            <a:r>
              <a:rPr lang="en-US" dirty="0">
                <a:latin typeface="Times New Roman" panose="02020603050405020304" pitchFamily="18" charset="0"/>
                <a:cs typeface="Times New Roman" panose="02020603050405020304" pitchFamily="18" charset="0"/>
              </a:rPr>
              <a:t>(0.21*Red +0.72*Green + 0.07*Blue)</a:t>
            </a:r>
          </a:p>
          <a:p>
            <a:r>
              <a:rPr lang="en-US" b="1" dirty="0">
                <a:solidFill>
                  <a:schemeClr val="accent2">
                    <a:lumMod val="75000"/>
                  </a:schemeClr>
                </a:solidFill>
                <a:latin typeface="Times New Roman" panose="02020603050405020304" pitchFamily="18" charset="0"/>
                <a:cs typeface="Times New Roman" panose="02020603050405020304" pitchFamily="18" charset="0"/>
              </a:rPr>
              <a:t>Average Color Values</a:t>
            </a:r>
          </a:p>
          <a:p>
            <a:pPr marL="0" indent="0">
              <a:buNone/>
            </a:pPr>
            <a:r>
              <a:rPr lang="en-US" dirty="0">
                <a:latin typeface="Times New Roman" panose="02020603050405020304" pitchFamily="18" charset="0"/>
                <a:cs typeface="Times New Roman" panose="02020603050405020304" pitchFamily="18" charset="0"/>
              </a:rPr>
              <a:t> Convert image to grayscale by averaging red, green, and blue color channels. </a:t>
            </a:r>
          </a:p>
          <a:p>
            <a:pPr marL="0" indent="0">
              <a:buNone/>
            </a:pPr>
            <a:r>
              <a:rPr lang="en-US" dirty="0">
                <a:latin typeface="Times New Roman" panose="02020603050405020304" pitchFamily="18" charset="0"/>
                <a:cs typeface="Times New Roman" panose="02020603050405020304" pitchFamily="18" charset="0"/>
              </a:rPr>
              <a:t>(Red/3+Green/3+Blue/3)</a:t>
            </a:r>
          </a:p>
          <a:p>
            <a:r>
              <a:rPr lang="en-US" b="1" dirty="0">
                <a:solidFill>
                  <a:schemeClr val="accent2">
                    <a:lumMod val="75000"/>
                  </a:schemeClr>
                </a:solidFill>
                <a:latin typeface="Times New Roman" panose="02020603050405020304" pitchFamily="18" charset="0"/>
                <a:cs typeface="Times New Roman" panose="02020603050405020304" pitchFamily="18" charset="0"/>
              </a:rPr>
              <a:t>ITU-R BT.601 Formula </a:t>
            </a:r>
          </a:p>
          <a:p>
            <a:pPr marL="0" indent="0">
              <a:buNone/>
            </a:pPr>
            <a:r>
              <a:rPr lang="en-US" dirty="0">
                <a:latin typeface="Times New Roman" panose="02020603050405020304" pitchFamily="18" charset="0"/>
                <a:cs typeface="Times New Roman" panose="02020603050405020304" pitchFamily="18" charset="0"/>
              </a:rPr>
              <a:t>Convert image to grayscale by using PAL/NTSC method. </a:t>
            </a:r>
          </a:p>
          <a:p>
            <a:pPr marL="0" indent="0">
              <a:buNone/>
            </a:pPr>
            <a:r>
              <a:rPr lang="en-US" dirty="0">
                <a:latin typeface="Times New Roman" panose="02020603050405020304" pitchFamily="18" charset="0"/>
                <a:cs typeface="Times New Roman" panose="02020603050405020304" pitchFamily="18" charset="0"/>
              </a:rPr>
              <a:t>(0.30*Red +0.59*Green + 0.11*Blue)</a:t>
            </a:r>
          </a:p>
        </p:txBody>
      </p:sp>
      <p:sp>
        <p:nvSpPr>
          <p:cNvPr id="2" name="TextBox 1">
            <a:extLst>
              <a:ext uri="{FF2B5EF4-FFF2-40B4-BE49-F238E27FC236}">
                <a16:creationId xmlns:a16="http://schemas.microsoft.com/office/drawing/2014/main" id="{A3070587-4F66-39B3-439F-E88BBD69A47B}"/>
              </a:ext>
            </a:extLst>
          </p:cNvPr>
          <p:cNvSpPr txBox="1"/>
          <p:nvPr/>
        </p:nvSpPr>
        <p:spPr>
          <a:xfrm>
            <a:off x="406399" y="554892"/>
            <a:ext cx="8432800"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DATA PREPROCESSING</a:t>
            </a:r>
            <a:endParaRPr lang="en-IN"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0898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8A064EB5-3D42-1FF0-7EC0-FB647E3B21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80" y="640080"/>
            <a:ext cx="12080240" cy="5577840"/>
          </a:xfrm>
        </p:spPr>
      </p:pic>
    </p:spTree>
    <p:extLst>
      <p:ext uri="{BB962C8B-B14F-4D97-AF65-F5344CB8AC3E}">
        <p14:creationId xmlns:p14="http://schemas.microsoft.com/office/powerpoint/2010/main" val="481679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1334</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Detection of COVID from x-ray images</vt:lpstr>
      <vt:lpstr>Introduction</vt:lpstr>
      <vt:lpstr>Objectives</vt:lpstr>
      <vt:lpstr>LITERATURE SURVEY</vt:lpstr>
      <vt:lpstr>PROBLEM DEFINITION</vt:lpstr>
      <vt:lpstr>PowerPoint Presentation</vt:lpstr>
      <vt:lpstr>   ALGORITHM</vt:lpstr>
      <vt:lpstr>PowerPoint Presentation</vt:lpstr>
      <vt:lpstr>PowerPoint Presentation</vt:lpstr>
      <vt:lpstr> </vt:lpstr>
      <vt:lpstr>CONVOLUTIONAL NEURAL NETWORKS</vt:lpstr>
      <vt:lpstr>PowerPoint Presentation</vt:lpstr>
      <vt:lpstr>PowerPoint Presentation</vt:lpstr>
      <vt:lpstr>PowerPoint Presentation</vt:lpstr>
      <vt:lpstr>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sars-Cov-2</dc:title>
  <dc:creator>S T MAHAMMAD ALI 9346141716</dc:creator>
  <cp:lastModifiedBy>S T MAHAMMAD ALI 9346141716</cp:lastModifiedBy>
  <cp:revision>13</cp:revision>
  <dcterms:created xsi:type="dcterms:W3CDTF">2023-02-04T15:35:17Z</dcterms:created>
  <dcterms:modified xsi:type="dcterms:W3CDTF">2023-02-07T03:04:23Z</dcterms:modified>
</cp:coreProperties>
</file>