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6D1A4A-BFFB-48DA-9293-1F252B5112D3}">
  <a:tblStyle styleId="{676D1A4A-BFFB-48DA-9293-1F252B5112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unito-italic.fntdata"/><Relationship Id="rId23" Type="http://schemas.openxmlformats.org/officeDocument/2006/relationships/slide" Target="slides/slide17.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10d49a98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10d49a98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0d49a98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10d49a98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0d49a9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10d49a9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10d49a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10d49a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10d49a9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10d49a9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10d49a9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10d49a9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10d49a98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10d49a98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10d49a9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10d49a9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10d49a98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10d49a9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10d49a98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10d49a98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1061079a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1061079a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10d49a98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10d49a98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10d49a9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10d49a9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10d49a987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10d49a987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44e9a36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44e9a36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10d49a98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10d49a98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10d49a98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10d49a98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106109b4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106109b4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10d49a98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10d49a98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10d49a98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10d49a98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10d49a98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10d49a98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06109b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06109b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10d49a98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10d49a98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10d49a987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10d49a987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44e9a363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44e9a363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44e9a363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44e9a363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44e9a363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44e9a363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44e9a363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44e9a363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44e9a363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44e9a363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44e9a363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44e9a363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44e9a363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44e9a363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1061079a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1061079a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10d49a9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10d49a9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0d49a9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0d49a9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0d49a9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0d49a9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0d49a9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10d49a9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7777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Strata </a:t>
            </a:r>
            <a:endParaRPr/>
          </a:p>
          <a:p>
            <a:pPr indent="0" lvl="0" marL="0" rtl="0" algn="ctr">
              <a:spcBef>
                <a:spcPts val="0"/>
              </a:spcBef>
              <a:spcAft>
                <a:spcPts val="0"/>
              </a:spcAft>
              <a:buNone/>
            </a:pPr>
            <a:r>
              <a:rPr lang="en"/>
              <a:t>2021</a:t>
            </a:r>
            <a:endParaRPr/>
          </a:p>
        </p:txBody>
      </p:sp>
      <p:sp>
        <p:nvSpPr>
          <p:cNvPr id="129" name="Google Shape;129;p13"/>
          <p:cNvSpPr txBox="1"/>
          <p:nvPr>
            <p:ph idx="1" type="subTitle"/>
          </p:nvPr>
        </p:nvSpPr>
        <p:spPr>
          <a:xfrm>
            <a:off x="6094025" y="3296025"/>
            <a:ext cx="2835000" cy="12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a:t>
            </a:r>
            <a:endParaRPr/>
          </a:p>
          <a:p>
            <a:pPr indent="0" lvl="0" marL="0" rtl="0" algn="l">
              <a:spcBef>
                <a:spcPts val="0"/>
              </a:spcBef>
              <a:spcAft>
                <a:spcPts val="0"/>
              </a:spcAft>
              <a:buNone/>
            </a:pPr>
            <a:r>
              <a:rPr lang="en"/>
              <a:t>Md. Faizal Karim(2012027)</a:t>
            </a:r>
            <a:endParaRPr/>
          </a:p>
          <a:p>
            <a:pPr indent="0" lvl="0" marL="0" rtl="0" algn="l">
              <a:spcBef>
                <a:spcPts val="0"/>
              </a:spcBef>
              <a:spcAft>
                <a:spcPts val="0"/>
              </a:spcAft>
              <a:buNone/>
            </a:pPr>
            <a:r>
              <a:rPr lang="en"/>
              <a:t>Krishnav Rajbangshi(2012083)</a:t>
            </a:r>
            <a:endParaRPr/>
          </a:p>
          <a:p>
            <a:pPr indent="0" lvl="0" marL="0" rtl="0" algn="l">
              <a:spcBef>
                <a:spcPts val="0"/>
              </a:spcBef>
              <a:spcAft>
                <a:spcPts val="0"/>
              </a:spcAft>
              <a:buNone/>
            </a:pPr>
            <a:r>
              <a:rPr lang="en"/>
              <a:t>Rahul Singh(2016014)</a:t>
            </a:r>
            <a:endParaRPr/>
          </a:p>
        </p:txBody>
      </p:sp>
      <p:pic>
        <p:nvPicPr>
          <p:cNvPr id="130" name="Google Shape;130;p13"/>
          <p:cNvPicPr preferRelativeResize="0"/>
          <p:nvPr/>
        </p:nvPicPr>
        <p:blipFill>
          <a:blip r:embed="rId3">
            <a:alphaModFix/>
          </a:blip>
          <a:stretch>
            <a:fillRect/>
          </a:stretch>
        </p:blipFill>
        <p:spPr>
          <a:xfrm>
            <a:off x="3833738" y="352275"/>
            <a:ext cx="1476523" cy="147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531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Highest level of formal education</a:t>
            </a:r>
            <a:endParaRPr/>
          </a:p>
        </p:txBody>
      </p:sp>
      <p:sp>
        <p:nvSpPr>
          <p:cNvPr id="188" name="Google Shape;188;p22"/>
          <p:cNvSpPr txBox="1"/>
          <p:nvPr>
            <p:ph idx="1" type="body"/>
          </p:nvPr>
        </p:nvSpPr>
        <p:spPr>
          <a:xfrm>
            <a:off x="819150" y="1990725"/>
            <a:ext cx="6849300" cy="21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rotWithShape="1">
          <a:blip r:embed="rId3">
            <a:alphaModFix/>
          </a:blip>
          <a:srcRect b="0" l="807" r="748" t="2486"/>
          <a:stretch/>
        </p:blipFill>
        <p:spPr>
          <a:xfrm>
            <a:off x="677025" y="1737925"/>
            <a:ext cx="7041800" cy="295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1240413" y="239638"/>
            <a:ext cx="6663175" cy="466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r>
              <a:rPr lang="en"/>
              <a:t>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It can be observed from the previous graphs that most of the developers start their career right after their bachelor’s degree.</a:t>
            </a:r>
            <a:endParaRPr/>
          </a:p>
          <a:p>
            <a:pPr indent="-311150" lvl="0" marL="457200" rtl="0" algn="l">
              <a:lnSpc>
                <a:spcPct val="150000"/>
              </a:lnSpc>
              <a:spcBef>
                <a:spcPts val="0"/>
              </a:spcBef>
              <a:spcAft>
                <a:spcPts val="0"/>
              </a:spcAft>
              <a:buSzPts val="1300"/>
              <a:buChar char="●"/>
            </a:pPr>
            <a:r>
              <a:rPr lang="en"/>
              <a:t>People who complete their bachelor’s or master’s degree gain the necessary skills to work in the field of development and work as a full time developer.</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358825"/>
            <a:ext cx="7505700" cy="62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Undergraduate majors pursued by developers</a:t>
            </a:r>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rotWithShape="1">
          <a:blip r:embed="rId3">
            <a:alphaModFix/>
          </a:blip>
          <a:srcRect b="5751" l="2193" r="7537" t="8653"/>
          <a:stretch/>
        </p:blipFill>
        <p:spPr>
          <a:xfrm>
            <a:off x="707774" y="1103988"/>
            <a:ext cx="7728474" cy="3819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15" name="Google Shape;215;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Majority of the developers had pursued a major in </a:t>
            </a:r>
            <a:r>
              <a:rPr b="1" lang="en"/>
              <a:t>Computer Science</a:t>
            </a:r>
            <a:r>
              <a:rPr lang="en"/>
              <a:t> as an underg</a:t>
            </a:r>
            <a:r>
              <a:rPr lang="en"/>
              <a:t>raduate.</a:t>
            </a:r>
            <a:endParaRPr/>
          </a:p>
          <a:p>
            <a:pPr indent="-311150" lvl="0" marL="457200" rtl="0" algn="l">
              <a:lnSpc>
                <a:spcPct val="150000"/>
              </a:lnSpc>
              <a:spcBef>
                <a:spcPts val="0"/>
              </a:spcBef>
              <a:spcAft>
                <a:spcPts val="0"/>
              </a:spcAft>
              <a:buSzPts val="1300"/>
              <a:buChar char="●"/>
            </a:pPr>
            <a:r>
              <a:rPr lang="en"/>
              <a:t>Computer Science is the most preferred course for those who desire to pursue a career in development followed  by other </a:t>
            </a:r>
            <a:r>
              <a:rPr b="1" lang="en"/>
              <a:t>engineering </a:t>
            </a:r>
            <a:r>
              <a:rPr lang="en"/>
              <a:t>courses, and </a:t>
            </a:r>
            <a:r>
              <a:rPr b="1" lang="en"/>
              <a:t>IT </a:t>
            </a:r>
            <a:r>
              <a:rPr lang="en"/>
              <a:t>courses.</a:t>
            </a:r>
            <a:endParaRPr/>
          </a:p>
          <a:p>
            <a:pPr indent="-311150" lvl="0" marL="457200" rtl="0" algn="l">
              <a:lnSpc>
                <a:spcPct val="150000"/>
              </a:lnSpc>
              <a:spcBef>
                <a:spcPts val="0"/>
              </a:spcBef>
              <a:spcAft>
                <a:spcPts val="0"/>
              </a:spcAft>
              <a:buSzPts val="1300"/>
              <a:buChar char="●"/>
            </a:pPr>
            <a:r>
              <a:rPr lang="en"/>
              <a:t>One possible reason is that a </a:t>
            </a:r>
            <a:r>
              <a:rPr b="1" lang="en"/>
              <a:t>CS</a:t>
            </a:r>
            <a:r>
              <a:rPr lang="en"/>
              <a:t> course provides students with the necessary skills and knowledge required to work in the field of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198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developers</a:t>
            </a:r>
            <a:endParaRPr/>
          </a:p>
        </p:txBody>
      </p:sp>
      <p:sp>
        <p:nvSpPr>
          <p:cNvPr id="221" name="Google Shape;22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27"/>
          <p:cNvPicPr preferRelativeResize="0"/>
          <p:nvPr/>
        </p:nvPicPr>
        <p:blipFill rotWithShape="1">
          <a:blip r:embed="rId3">
            <a:alphaModFix/>
          </a:blip>
          <a:srcRect b="0" l="14994" r="0" t="0"/>
          <a:stretch/>
        </p:blipFill>
        <p:spPr>
          <a:xfrm>
            <a:off x="885413" y="825050"/>
            <a:ext cx="7373175" cy="4030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28" name="Google Shape;228;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Web and app develo</a:t>
            </a:r>
            <a:r>
              <a:rPr lang="en"/>
              <a:t>pment are the most popular fields for a developer.</a:t>
            </a:r>
            <a:endParaRPr/>
          </a:p>
          <a:p>
            <a:pPr indent="-311150" lvl="0" marL="457200" rtl="0" algn="l">
              <a:lnSpc>
                <a:spcPct val="150000"/>
              </a:lnSpc>
              <a:spcBef>
                <a:spcPts val="0"/>
              </a:spcBef>
              <a:spcAft>
                <a:spcPts val="0"/>
              </a:spcAft>
              <a:buSzPts val="1300"/>
              <a:buChar char="●"/>
            </a:pPr>
            <a:r>
              <a:rPr lang="en"/>
              <a:t>Nowadays, many more large companies are demanding more front end and back end developers, mainly startups. Due to Startups increasing and also the usage of smart devices increases, which are on app-based or web-based businesses solely based. Hence, </a:t>
            </a:r>
            <a:r>
              <a:rPr lang="en"/>
              <a:t>front and back end development are the most sought after fields.</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230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Payscale</a:t>
            </a:r>
            <a:endParaRPr/>
          </a:p>
        </p:txBody>
      </p:sp>
      <p:sp>
        <p:nvSpPr>
          <p:cNvPr id="234" name="Google Shape;234;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9"/>
          <p:cNvPicPr preferRelativeResize="0"/>
          <p:nvPr/>
        </p:nvPicPr>
        <p:blipFill rotWithShape="1">
          <a:blip r:embed="rId3">
            <a:alphaModFix/>
          </a:blip>
          <a:srcRect b="6436" l="6849" r="8591" t="8203"/>
          <a:stretch/>
        </p:blipFill>
        <p:spPr>
          <a:xfrm>
            <a:off x="1630889" y="946025"/>
            <a:ext cx="5882226" cy="3972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41" name="Google Shape;241;p30"/>
          <p:cNvSpPr txBox="1"/>
          <p:nvPr>
            <p:ph idx="1" type="body"/>
          </p:nvPr>
        </p:nvSpPr>
        <p:spPr>
          <a:xfrm>
            <a:off x="819150" y="1990725"/>
            <a:ext cx="5069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The salaries of most developers are in the range $70K to $120K per year. </a:t>
            </a:r>
            <a:endParaRPr/>
          </a:p>
          <a:p>
            <a:pPr indent="-311150" lvl="0" marL="457200" rtl="0" algn="l">
              <a:lnSpc>
                <a:spcPct val="150000"/>
              </a:lnSpc>
              <a:spcBef>
                <a:spcPts val="0"/>
              </a:spcBef>
              <a:spcAft>
                <a:spcPts val="0"/>
              </a:spcAft>
              <a:buSzPts val="1300"/>
              <a:buChar char="●"/>
            </a:pPr>
            <a:r>
              <a:rPr lang="en"/>
              <a:t>It can be concluded that a developer is fairly compensated for their job.</a:t>
            </a:r>
            <a:endParaRPr/>
          </a:p>
          <a:p>
            <a:pPr indent="0" lvl="0" marL="457200" rtl="0" algn="l">
              <a:lnSpc>
                <a:spcPct val="150000"/>
              </a:lnSpc>
              <a:spcBef>
                <a:spcPts val="1200"/>
              </a:spcBef>
              <a:spcAft>
                <a:spcPts val="1200"/>
              </a:spcAft>
              <a:buNone/>
            </a:pPr>
            <a:r>
              <a:t/>
            </a:r>
            <a:endParaRPr/>
          </a:p>
        </p:txBody>
      </p:sp>
      <p:pic>
        <p:nvPicPr>
          <p:cNvPr id="242" name="Google Shape;242;p30"/>
          <p:cNvPicPr preferRelativeResize="0"/>
          <p:nvPr/>
        </p:nvPicPr>
        <p:blipFill rotWithShape="1">
          <a:blip r:embed="rId3">
            <a:alphaModFix/>
          </a:blip>
          <a:srcRect b="15152" l="17577" r="10619" t="7734"/>
          <a:stretch/>
        </p:blipFill>
        <p:spPr>
          <a:xfrm>
            <a:off x="5846275" y="1336050"/>
            <a:ext cx="2884601" cy="3102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19150" y="283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Years of experience as a professional developer</a:t>
            </a:r>
            <a:endParaRPr/>
          </a:p>
        </p:txBody>
      </p:sp>
      <p:sp>
        <p:nvSpPr>
          <p:cNvPr id="248" name="Google Shape;248;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31"/>
          <p:cNvPicPr preferRelativeResize="0"/>
          <p:nvPr/>
        </p:nvPicPr>
        <p:blipFill rotWithShape="1">
          <a:blip r:embed="rId3">
            <a:alphaModFix/>
          </a:blip>
          <a:srcRect b="4867" l="6134" r="8780" t="10185"/>
          <a:stretch/>
        </p:blipFill>
        <p:spPr>
          <a:xfrm>
            <a:off x="1199425" y="1019675"/>
            <a:ext cx="6745150" cy="3926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about the data set provided</a:t>
            </a:r>
            <a:endParaRPr/>
          </a:p>
        </p:txBody>
      </p:sp>
      <p:sp>
        <p:nvSpPr>
          <p:cNvPr id="136" name="Google Shape;136;p14"/>
          <p:cNvSpPr txBox="1"/>
          <p:nvPr>
            <p:ph idx="1" type="body"/>
          </p:nvPr>
        </p:nvSpPr>
        <p:spPr>
          <a:xfrm>
            <a:off x="819150" y="1990725"/>
            <a:ext cx="7505700" cy="3401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The data set is based on the results of The Public 2020 Stack Overflow Developer Survey.</a:t>
            </a:r>
            <a:endParaRPr/>
          </a:p>
          <a:p>
            <a:pPr indent="-311150" lvl="0" marL="457200" rtl="0" algn="l">
              <a:lnSpc>
                <a:spcPct val="150000"/>
              </a:lnSpc>
              <a:spcBef>
                <a:spcPts val="0"/>
              </a:spcBef>
              <a:spcAft>
                <a:spcPts val="0"/>
              </a:spcAft>
              <a:buSzPts val="1300"/>
              <a:buChar char="●"/>
            </a:pPr>
            <a:r>
              <a:rPr lang="en"/>
              <a:t>A total of 64461 responded to the survey.</a:t>
            </a:r>
            <a:endParaRPr/>
          </a:p>
          <a:p>
            <a:pPr indent="-311150" lvl="0" marL="457200" rtl="0" algn="l">
              <a:lnSpc>
                <a:spcPct val="150000"/>
              </a:lnSpc>
              <a:spcBef>
                <a:spcPts val="0"/>
              </a:spcBef>
              <a:spcAft>
                <a:spcPts val="0"/>
              </a:spcAft>
              <a:buSzPts val="1300"/>
              <a:buChar char="●"/>
            </a:pPr>
            <a:r>
              <a:rPr lang="en"/>
              <a:t>The scope of the </a:t>
            </a:r>
            <a:r>
              <a:rPr lang="en"/>
              <a:t>survey</a:t>
            </a:r>
            <a:r>
              <a:rPr lang="en"/>
              <a:t> are people who are generally on the internet and use Stack Overflow, hence the respondents are mostly developers or those who are interested in development.</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760975" y="209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salary with experience</a:t>
            </a:r>
            <a:endParaRPr/>
          </a:p>
        </p:txBody>
      </p:sp>
      <p:sp>
        <p:nvSpPr>
          <p:cNvPr id="255" name="Google Shape;255;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2"/>
          <p:cNvPicPr preferRelativeResize="0"/>
          <p:nvPr/>
        </p:nvPicPr>
        <p:blipFill rotWithShape="1">
          <a:blip r:embed="rId3">
            <a:alphaModFix/>
          </a:blip>
          <a:srcRect b="2891" l="7693" r="8952" t="9473"/>
          <a:stretch/>
        </p:blipFill>
        <p:spPr>
          <a:xfrm>
            <a:off x="760963" y="1164425"/>
            <a:ext cx="7622074" cy="3733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62" name="Google Shape;262;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Developers with experience less than five years earn as much as those with more than ten years of experience.</a:t>
            </a:r>
            <a:endParaRPr/>
          </a:p>
          <a:p>
            <a:pPr indent="-311150" lvl="0" marL="457200" rtl="0" algn="l">
              <a:lnSpc>
                <a:spcPct val="150000"/>
              </a:lnSpc>
              <a:spcBef>
                <a:spcPts val="0"/>
              </a:spcBef>
              <a:spcAft>
                <a:spcPts val="0"/>
              </a:spcAft>
              <a:buSzPts val="1300"/>
              <a:buChar char="●"/>
            </a:pPr>
            <a:r>
              <a:rPr lang="en"/>
              <a:t>A general trend can be observed that with experience the compensation increases.</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390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hours in different countries</a:t>
            </a:r>
            <a:endParaRPr/>
          </a:p>
        </p:txBody>
      </p:sp>
      <p:sp>
        <p:nvSpPr>
          <p:cNvPr id="268" name="Google Shape;268;p34"/>
          <p:cNvSpPr txBox="1"/>
          <p:nvPr>
            <p:ph idx="1" type="body"/>
          </p:nvPr>
        </p:nvSpPr>
        <p:spPr>
          <a:xfrm>
            <a:off x="5863350" y="1421050"/>
            <a:ext cx="3058500" cy="326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the graph suggests, working hours are </a:t>
            </a:r>
            <a:r>
              <a:rPr lang="en"/>
              <a:t>almost the same in all countries.</a:t>
            </a:r>
            <a:endParaRPr/>
          </a:p>
          <a:p>
            <a:pPr indent="-311150" lvl="0" marL="457200" rtl="0" algn="l">
              <a:lnSpc>
                <a:spcPct val="150000"/>
              </a:lnSpc>
              <a:spcBef>
                <a:spcPts val="0"/>
              </a:spcBef>
              <a:spcAft>
                <a:spcPts val="0"/>
              </a:spcAft>
              <a:buSzPts val="1300"/>
              <a:buChar char="●"/>
            </a:pPr>
            <a:r>
              <a:rPr lang="en"/>
              <a:t>It suggests that developers do the same amount of work around the world.</a:t>
            </a:r>
            <a:endParaRPr/>
          </a:p>
          <a:p>
            <a:pPr indent="-311150" lvl="0" marL="457200" rtl="0" algn="l">
              <a:lnSpc>
                <a:spcPct val="150000"/>
              </a:lnSpc>
              <a:spcBef>
                <a:spcPts val="0"/>
              </a:spcBef>
              <a:spcAft>
                <a:spcPts val="0"/>
              </a:spcAft>
              <a:buSzPts val="1300"/>
              <a:buChar char="●"/>
            </a:pPr>
            <a:r>
              <a:rPr lang="en"/>
              <a:t>The average is around 40 hours per week.</a:t>
            </a:r>
            <a:endParaRPr/>
          </a:p>
        </p:txBody>
      </p:sp>
      <p:pic>
        <p:nvPicPr>
          <p:cNvPr id="269" name="Google Shape;269;p34"/>
          <p:cNvPicPr preferRelativeResize="0"/>
          <p:nvPr/>
        </p:nvPicPr>
        <p:blipFill>
          <a:blip r:embed="rId3">
            <a:alphaModFix/>
          </a:blip>
          <a:stretch>
            <a:fillRect/>
          </a:stretch>
        </p:blipFill>
        <p:spPr>
          <a:xfrm>
            <a:off x="442375" y="1344924"/>
            <a:ext cx="5420974" cy="334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8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819150" y="432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factors developers look for</a:t>
            </a:r>
            <a:endParaRPr/>
          </a:p>
        </p:txBody>
      </p:sp>
      <p:sp>
        <p:nvSpPr>
          <p:cNvPr id="275" name="Google Shape;275;p35"/>
          <p:cNvSpPr txBox="1"/>
          <p:nvPr>
            <p:ph idx="1" type="body"/>
          </p:nvPr>
        </p:nvSpPr>
        <p:spPr>
          <a:xfrm>
            <a:off x="6206825" y="1588650"/>
            <a:ext cx="2714700" cy="3414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Developers look for what languages and frameworks they would be working with at their job.</a:t>
            </a:r>
            <a:endParaRPr/>
          </a:p>
          <a:p>
            <a:pPr indent="-311150" lvl="0" marL="457200" rtl="0" algn="l">
              <a:lnSpc>
                <a:spcPct val="150000"/>
              </a:lnSpc>
              <a:spcBef>
                <a:spcPts val="0"/>
              </a:spcBef>
              <a:spcAft>
                <a:spcPts val="0"/>
              </a:spcAft>
              <a:buSzPts val="1300"/>
              <a:buChar char="●"/>
            </a:pPr>
            <a:r>
              <a:rPr lang="en"/>
              <a:t>Company culture, flexible schedule and opportunities are what developers look for in a job.</a:t>
            </a:r>
            <a:endParaRPr/>
          </a:p>
        </p:txBody>
      </p:sp>
      <p:pic>
        <p:nvPicPr>
          <p:cNvPr id="276" name="Google Shape;276;p35"/>
          <p:cNvPicPr preferRelativeResize="0"/>
          <p:nvPr/>
        </p:nvPicPr>
        <p:blipFill rotWithShape="1">
          <a:blip r:embed="rId3">
            <a:alphaModFix/>
          </a:blip>
          <a:srcRect b="0" l="1399" r="10010" t="4561"/>
          <a:stretch/>
        </p:blipFill>
        <p:spPr>
          <a:xfrm>
            <a:off x="204050" y="1291725"/>
            <a:ext cx="5896725" cy="321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and tech culture</a:t>
            </a:r>
            <a:endParaRPr baseline="-25000"/>
          </a:p>
        </p:txBody>
      </p:sp>
      <p:sp>
        <p:nvSpPr>
          <p:cNvPr id="282" name="Google Shape;282;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861575" y="336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Operating systems used by developers</a:t>
            </a:r>
            <a:endParaRPr/>
          </a:p>
        </p:txBody>
      </p:sp>
      <p:sp>
        <p:nvSpPr>
          <p:cNvPr id="288" name="Google Shape;288;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37"/>
          <p:cNvPicPr preferRelativeResize="0"/>
          <p:nvPr/>
        </p:nvPicPr>
        <p:blipFill rotWithShape="1">
          <a:blip r:embed="rId3">
            <a:alphaModFix/>
          </a:blip>
          <a:srcRect b="6015" l="3574" r="3583" t="0"/>
          <a:stretch/>
        </p:blipFill>
        <p:spPr>
          <a:xfrm>
            <a:off x="2386825" y="1050075"/>
            <a:ext cx="4370350" cy="3847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95" name="Google Shape;295;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a:t>Windows</a:t>
            </a:r>
            <a:r>
              <a:rPr lang="en"/>
              <a:t> is used by the maximum number of respondents as it is easy to use and allows programmers to test apps in developer mode.</a:t>
            </a:r>
            <a:endParaRPr/>
          </a:p>
          <a:p>
            <a:pPr indent="-311150" lvl="0" marL="457200" rtl="0" algn="l">
              <a:lnSpc>
                <a:spcPct val="150000"/>
              </a:lnSpc>
              <a:spcBef>
                <a:spcPts val="0"/>
              </a:spcBef>
              <a:spcAft>
                <a:spcPts val="0"/>
              </a:spcAft>
              <a:buSzPts val="1300"/>
              <a:buChar char="●"/>
            </a:pPr>
            <a:r>
              <a:rPr lang="en"/>
              <a:t>Some prefer to use </a:t>
            </a:r>
            <a:r>
              <a:rPr b="1" lang="en"/>
              <a:t>MacOS</a:t>
            </a:r>
            <a:r>
              <a:rPr lang="en"/>
              <a:t> as it has better </a:t>
            </a:r>
            <a:r>
              <a:rPr lang="en"/>
              <a:t>cross-platform compatibility.</a:t>
            </a:r>
            <a:endParaRPr/>
          </a:p>
          <a:p>
            <a:pPr indent="-311150" lvl="0" marL="457200" rtl="0" algn="l">
              <a:lnSpc>
                <a:spcPct val="150000"/>
              </a:lnSpc>
              <a:spcBef>
                <a:spcPts val="0"/>
              </a:spcBef>
              <a:spcAft>
                <a:spcPts val="0"/>
              </a:spcAft>
              <a:buSzPts val="1300"/>
              <a:buChar char="●"/>
            </a:pPr>
            <a:r>
              <a:rPr b="1" lang="en"/>
              <a:t>Others</a:t>
            </a:r>
            <a:r>
              <a:rPr lang="en"/>
              <a:t> prefer Linux as it works well on older hardware, and has better interoperability.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819150" y="294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Programming language used/desired</a:t>
            </a:r>
            <a:endParaRPr/>
          </a:p>
        </p:txBody>
      </p:sp>
      <p:sp>
        <p:nvSpPr>
          <p:cNvPr id="301" name="Google Shape;301;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39"/>
          <p:cNvPicPr preferRelativeResize="0"/>
          <p:nvPr/>
        </p:nvPicPr>
        <p:blipFill rotWithShape="1">
          <a:blip r:embed="rId3">
            <a:alphaModFix/>
          </a:blip>
          <a:srcRect b="5468" l="4976" r="9800" t="6332"/>
          <a:stretch/>
        </p:blipFill>
        <p:spPr>
          <a:xfrm>
            <a:off x="26275" y="1068300"/>
            <a:ext cx="9091452" cy="3764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08" name="Google Shape;308;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a:t>JavaScript</a:t>
            </a:r>
            <a:r>
              <a:rPr lang="en"/>
              <a:t> is the most widely used language followed by </a:t>
            </a:r>
            <a:r>
              <a:rPr b="1" lang="en"/>
              <a:t>HTML/CSS</a:t>
            </a:r>
            <a:r>
              <a:rPr lang="en"/>
              <a:t>, and </a:t>
            </a:r>
            <a:r>
              <a:rPr b="1" lang="en"/>
              <a:t>SQL</a:t>
            </a:r>
            <a:r>
              <a:rPr lang="en"/>
              <a:t>. This is primarily because web development is the most popular field among developers.</a:t>
            </a:r>
            <a:endParaRPr/>
          </a:p>
          <a:p>
            <a:pPr indent="-311150" lvl="0" marL="457200" rtl="0" algn="l">
              <a:lnSpc>
                <a:spcPct val="150000"/>
              </a:lnSpc>
              <a:spcBef>
                <a:spcPts val="0"/>
              </a:spcBef>
              <a:spcAft>
                <a:spcPts val="0"/>
              </a:spcAft>
              <a:buSzPts val="1300"/>
              <a:buChar char="●"/>
            </a:pPr>
            <a:r>
              <a:rPr lang="en"/>
              <a:t>People desired to work with </a:t>
            </a:r>
            <a:r>
              <a:rPr b="1" lang="en"/>
              <a:t>Python </a:t>
            </a:r>
            <a:r>
              <a:rPr lang="en"/>
              <a:t>as the fields of data science, ML, AI etc. are getting more recognition and python is used for programming in these fields.</a:t>
            </a:r>
            <a:endParaRPr/>
          </a:p>
          <a:p>
            <a:pPr indent="-311150" lvl="0" marL="457200" rtl="0" algn="l">
              <a:lnSpc>
                <a:spcPct val="150000"/>
              </a:lnSpc>
              <a:spcBef>
                <a:spcPts val="0"/>
              </a:spcBef>
              <a:spcAft>
                <a:spcPts val="0"/>
              </a:spcAft>
              <a:buSzPts val="1300"/>
              <a:buChar char="●"/>
            </a:pPr>
            <a:r>
              <a:rPr b="1" lang="en"/>
              <a:t>Kotlin </a:t>
            </a:r>
            <a:r>
              <a:rPr lang="en"/>
              <a:t>showed a huge increas</a:t>
            </a:r>
            <a:r>
              <a:rPr lang="en"/>
              <a:t>e in the number of people interested in 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819150" y="346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Webframe used/desired</a:t>
            </a:r>
            <a:endParaRPr/>
          </a:p>
        </p:txBody>
      </p:sp>
      <p:sp>
        <p:nvSpPr>
          <p:cNvPr id="314" name="Google Shape;314;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41"/>
          <p:cNvPicPr preferRelativeResize="0"/>
          <p:nvPr/>
        </p:nvPicPr>
        <p:blipFill rotWithShape="1">
          <a:blip r:embed="rId3">
            <a:alphaModFix/>
          </a:blip>
          <a:srcRect b="7599" l="7141" r="9036" t="8893"/>
          <a:stretch/>
        </p:blipFill>
        <p:spPr>
          <a:xfrm>
            <a:off x="739588" y="1356025"/>
            <a:ext cx="7664824" cy="3470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282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distribution</a:t>
            </a:r>
            <a:endParaRPr/>
          </a:p>
        </p:txBody>
      </p:sp>
      <p:sp>
        <p:nvSpPr>
          <p:cNvPr id="142" name="Google Shape;142;p15"/>
          <p:cNvSpPr txBox="1"/>
          <p:nvPr>
            <p:ph idx="1" type="body"/>
          </p:nvPr>
        </p:nvSpPr>
        <p:spPr>
          <a:xfrm>
            <a:off x="4702950" y="1612200"/>
            <a:ext cx="3621900" cy="353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per the pie-chart, the number of men who took the survey is far higher than that of women or others.</a:t>
            </a:r>
            <a:endParaRPr/>
          </a:p>
          <a:p>
            <a:pPr indent="-311150" lvl="0" marL="457200" rtl="0" algn="l">
              <a:spcBef>
                <a:spcPts val="0"/>
              </a:spcBef>
              <a:spcAft>
                <a:spcPts val="0"/>
              </a:spcAft>
              <a:buSzPts val="1300"/>
              <a:buChar char="●"/>
            </a:pPr>
            <a:r>
              <a:rPr lang="en"/>
              <a:t>There exists a significant gender gap among the developers.</a:t>
            </a:r>
            <a:endParaRPr/>
          </a:p>
        </p:txBody>
      </p:sp>
      <p:pic>
        <p:nvPicPr>
          <p:cNvPr id="143" name="Google Shape;143;p15"/>
          <p:cNvPicPr preferRelativeResize="0"/>
          <p:nvPr/>
        </p:nvPicPr>
        <p:blipFill rotWithShape="1">
          <a:blip r:embed="rId3">
            <a:alphaModFix/>
          </a:blip>
          <a:srcRect b="14785" l="-2800" r="2799" t="7683"/>
          <a:stretch/>
        </p:blipFill>
        <p:spPr>
          <a:xfrm>
            <a:off x="950475" y="1172200"/>
            <a:ext cx="3120895" cy="3531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819150" y="276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used/desired</a:t>
            </a:r>
            <a:endParaRPr/>
          </a:p>
        </p:txBody>
      </p:sp>
      <p:sp>
        <p:nvSpPr>
          <p:cNvPr id="321" name="Google Shape;321;p4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42"/>
          <p:cNvPicPr preferRelativeResize="0"/>
          <p:nvPr/>
        </p:nvPicPr>
        <p:blipFill rotWithShape="1">
          <a:blip r:embed="rId3">
            <a:alphaModFix/>
          </a:blip>
          <a:srcRect b="9371" l="5373" r="9461" t="2963"/>
          <a:stretch/>
        </p:blipFill>
        <p:spPr>
          <a:xfrm>
            <a:off x="537375" y="1142025"/>
            <a:ext cx="7787474" cy="3643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748475" y="283725"/>
            <a:ext cx="77802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learning new language/framework</a:t>
            </a:r>
            <a:endParaRPr/>
          </a:p>
        </p:txBody>
      </p:sp>
      <p:sp>
        <p:nvSpPr>
          <p:cNvPr id="328" name="Google Shape;328;p43"/>
          <p:cNvSpPr txBox="1"/>
          <p:nvPr>
            <p:ph idx="1" type="body"/>
          </p:nvPr>
        </p:nvSpPr>
        <p:spPr>
          <a:xfrm>
            <a:off x="4957275" y="1755125"/>
            <a:ext cx="3614400" cy="3632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Most developers learn a new language or framework frequently and keep themselves updated regarding the present technology.</a:t>
            </a:r>
            <a:endParaRPr/>
          </a:p>
          <a:p>
            <a:pPr indent="-311150" lvl="0" marL="457200" rtl="0" algn="l">
              <a:lnSpc>
                <a:spcPct val="150000"/>
              </a:lnSpc>
              <a:spcBef>
                <a:spcPts val="0"/>
              </a:spcBef>
              <a:spcAft>
                <a:spcPts val="0"/>
              </a:spcAft>
              <a:buSzPts val="1300"/>
              <a:buChar char="●"/>
            </a:pPr>
            <a:r>
              <a:rPr lang="en"/>
              <a:t>It can be concluded that to be a good developer one must keep learning new things and be able to apply them to solve problems.</a:t>
            </a:r>
            <a:endParaRPr/>
          </a:p>
          <a:p>
            <a:pPr indent="0" lvl="0" marL="457200" rtl="0" algn="l">
              <a:lnSpc>
                <a:spcPct val="150000"/>
              </a:lnSpc>
              <a:spcBef>
                <a:spcPts val="1200"/>
              </a:spcBef>
              <a:spcAft>
                <a:spcPts val="1200"/>
              </a:spcAft>
              <a:buNone/>
            </a:pPr>
            <a:r>
              <a:t/>
            </a:r>
            <a:endParaRPr/>
          </a:p>
        </p:txBody>
      </p:sp>
      <p:pic>
        <p:nvPicPr>
          <p:cNvPr id="329" name="Google Shape;329;p43"/>
          <p:cNvPicPr preferRelativeResize="0"/>
          <p:nvPr/>
        </p:nvPicPr>
        <p:blipFill rotWithShape="1">
          <a:blip r:embed="rId3">
            <a:alphaModFix/>
          </a:blip>
          <a:srcRect b="5923" l="6210" r="7885" t="7097"/>
          <a:stretch/>
        </p:blipFill>
        <p:spPr>
          <a:xfrm>
            <a:off x="246775" y="1302125"/>
            <a:ext cx="4667624" cy="350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819150" y="378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 Overflow-usage and community</a:t>
            </a:r>
            <a:endParaRPr/>
          </a:p>
        </p:txBody>
      </p:sp>
      <p:graphicFrame>
        <p:nvGraphicFramePr>
          <p:cNvPr id="335" name="Google Shape;335;p44"/>
          <p:cNvGraphicFramePr/>
          <p:nvPr/>
        </p:nvGraphicFramePr>
        <p:xfrm>
          <a:off x="745175" y="2434325"/>
          <a:ext cx="3000000" cy="3000000"/>
        </p:xfrm>
        <a:graphic>
          <a:graphicData uri="http://schemas.openxmlformats.org/drawingml/2006/table">
            <a:tbl>
              <a:tblPr>
                <a:noFill/>
                <a:tableStyleId>{676D1A4A-BFFB-48DA-9293-1F252B5112D3}</a:tableStyleId>
              </a:tblPr>
              <a:tblGrid>
                <a:gridCol w="1102525"/>
                <a:gridCol w="1466050"/>
              </a:tblGrid>
              <a:tr h="478050">
                <a:tc>
                  <a:txBody>
                    <a:bodyPr/>
                    <a:lstStyle/>
                    <a:p>
                      <a:pPr indent="0" lvl="0" marL="0" rtl="0" algn="l">
                        <a:spcBef>
                          <a:spcPts val="0"/>
                        </a:spcBef>
                        <a:spcAft>
                          <a:spcPts val="0"/>
                        </a:spcAft>
                        <a:buNone/>
                      </a:pPr>
                      <a:r>
                        <a:rPr lang="en" sz="1200"/>
                        <a:t>Yes</a:t>
                      </a:r>
                      <a:endParaRPr sz="1200"/>
                    </a:p>
                  </a:txBody>
                  <a:tcPr marT="91425" marB="91425" marR="91425" marL="91425"/>
                </a:tc>
                <a:tc>
                  <a:txBody>
                    <a:bodyPr/>
                    <a:lstStyle/>
                    <a:p>
                      <a:pPr indent="0" lvl="0" marL="0" rtl="0" algn="l">
                        <a:spcBef>
                          <a:spcPts val="0"/>
                        </a:spcBef>
                        <a:spcAft>
                          <a:spcPts val="0"/>
                        </a:spcAft>
                        <a:buNone/>
                      </a:pPr>
                      <a:r>
                        <a:rPr lang="en" sz="1200"/>
                        <a:t>47275 (88.2%)</a:t>
                      </a:r>
                      <a:endParaRPr sz="1200"/>
                    </a:p>
                  </a:txBody>
                  <a:tcPr marT="91425" marB="91425" marR="91425" marL="91425"/>
                </a:tc>
              </a:tr>
              <a:tr h="462500">
                <a:tc>
                  <a:txBody>
                    <a:bodyPr/>
                    <a:lstStyle/>
                    <a:p>
                      <a:pPr indent="0" lvl="0" marL="0" rtl="0" algn="l">
                        <a:spcBef>
                          <a:spcPts val="0"/>
                        </a:spcBef>
                        <a:spcAft>
                          <a:spcPts val="0"/>
                        </a:spcAft>
                        <a:buNone/>
                      </a:pPr>
                      <a:r>
                        <a:rPr lang="en" sz="1200"/>
                        <a:t>No</a:t>
                      </a:r>
                      <a:endParaRPr sz="1200"/>
                    </a:p>
                  </a:txBody>
                  <a:tcPr marT="91425" marB="91425" marR="91425" marL="91425"/>
                </a:tc>
                <a:tc>
                  <a:txBody>
                    <a:bodyPr/>
                    <a:lstStyle/>
                    <a:p>
                      <a:pPr indent="0" lvl="0" marL="0" rtl="0" algn="l">
                        <a:spcBef>
                          <a:spcPts val="0"/>
                        </a:spcBef>
                        <a:spcAft>
                          <a:spcPts val="0"/>
                        </a:spcAft>
                        <a:buNone/>
                      </a:pPr>
                      <a:r>
                        <a:rPr lang="en" sz="1200"/>
                        <a:t>6101 (10.7%)</a:t>
                      </a:r>
                      <a:endParaRPr sz="1200"/>
                    </a:p>
                  </a:txBody>
                  <a:tcPr marT="91425" marB="91425" marR="91425" marL="91425"/>
                </a:tc>
              </a:tr>
              <a:tr h="533700">
                <a:tc>
                  <a:txBody>
                    <a:bodyPr/>
                    <a:lstStyle/>
                    <a:p>
                      <a:pPr indent="0" lvl="0" marL="0" rtl="0" algn="l">
                        <a:spcBef>
                          <a:spcPts val="0"/>
                        </a:spcBef>
                        <a:spcAft>
                          <a:spcPts val="0"/>
                        </a:spcAft>
                        <a:buNone/>
                      </a:pPr>
                      <a:r>
                        <a:rPr lang="en" sz="1200"/>
                        <a:t>Not sure</a:t>
                      </a:r>
                      <a:endParaRPr sz="1200"/>
                    </a:p>
                  </a:txBody>
                  <a:tcPr marT="91425" marB="91425" marR="91425" marL="91425"/>
                </a:tc>
                <a:tc>
                  <a:txBody>
                    <a:bodyPr/>
                    <a:lstStyle/>
                    <a:p>
                      <a:pPr indent="0" lvl="0" marL="0" rtl="0" algn="l">
                        <a:spcBef>
                          <a:spcPts val="0"/>
                        </a:spcBef>
                        <a:spcAft>
                          <a:spcPts val="0"/>
                        </a:spcAft>
                        <a:buNone/>
                      </a:pPr>
                      <a:r>
                        <a:rPr lang="en" sz="1200"/>
                        <a:t>3429 (6.1%)</a:t>
                      </a:r>
                      <a:endParaRPr sz="1200"/>
                    </a:p>
                    <a:p>
                      <a:pPr indent="0" lvl="0" marL="0" rtl="0" algn="l">
                        <a:spcBef>
                          <a:spcPts val="0"/>
                        </a:spcBef>
                        <a:spcAft>
                          <a:spcPts val="0"/>
                        </a:spcAft>
                        <a:buNone/>
                      </a:pPr>
                      <a:r>
                        <a:t/>
                      </a:r>
                      <a:endParaRPr sz="1200"/>
                    </a:p>
                  </a:txBody>
                  <a:tcPr marT="91425" marB="91425" marR="91425" marL="91425"/>
                </a:tc>
              </a:tr>
            </a:tbl>
          </a:graphicData>
        </a:graphic>
      </p:graphicFrame>
      <p:sp>
        <p:nvSpPr>
          <p:cNvPr id="336" name="Google Shape;336;p44"/>
          <p:cNvSpPr txBox="1"/>
          <p:nvPr/>
        </p:nvSpPr>
        <p:spPr>
          <a:xfrm>
            <a:off x="745175" y="1800200"/>
            <a:ext cx="38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Has stack overflow account?</a:t>
            </a:r>
            <a:endParaRPr>
              <a:latin typeface="Calibri"/>
              <a:ea typeface="Calibri"/>
              <a:cs typeface="Calibri"/>
              <a:sym typeface="Calibri"/>
            </a:endParaRPr>
          </a:p>
        </p:txBody>
      </p:sp>
      <p:pic>
        <p:nvPicPr>
          <p:cNvPr id="337" name="Google Shape;337;p44"/>
          <p:cNvPicPr preferRelativeResize="0"/>
          <p:nvPr/>
        </p:nvPicPr>
        <p:blipFill>
          <a:blip r:embed="rId3">
            <a:alphaModFix/>
          </a:blip>
          <a:stretch>
            <a:fillRect/>
          </a:stretch>
        </p:blipFill>
        <p:spPr>
          <a:xfrm>
            <a:off x="3934275" y="1333575"/>
            <a:ext cx="4920774" cy="3383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t>
            </a:r>
            <a:endParaRPr/>
          </a:p>
        </p:txBody>
      </p:sp>
      <p:sp>
        <p:nvSpPr>
          <p:cNvPr id="343" name="Google Shape;343;p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According to the pie-chart in the previous slide, a large number of developers use Stack Overflow on a dail</a:t>
            </a:r>
            <a:r>
              <a:rPr lang="en"/>
              <a:t>y basis.</a:t>
            </a:r>
            <a:endParaRPr/>
          </a:p>
          <a:p>
            <a:pPr indent="-311150" lvl="0" marL="457200" rtl="0" algn="l">
              <a:lnSpc>
                <a:spcPct val="150000"/>
              </a:lnSpc>
              <a:spcBef>
                <a:spcPts val="0"/>
              </a:spcBef>
              <a:spcAft>
                <a:spcPts val="0"/>
              </a:spcAft>
              <a:buSzPts val="1300"/>
              <a:buChar char="●"/>
            </a:pPr>
            <a:r>
              <a:rPr lang="en"/>
              <a:t>Hence, Stack Overflow has been proven to be an essential forum for doubts/discussions among the developers.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19150" y="435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best approach/situation for becoming a successful developer?</a:t>
            </a:r>
            <a:endParaRPr/>
          </a:p>
        </p:txBody>
      </p:sp>
      <p:sp>
        <p:nvSpPr>
          <p:cNvPr id="349" name="Google Shape;349;p46"/>
          <p:cNvSpPr txBox="1"/>
          <p:nvPr>
            <p:ph idx="1" type="body"/>
          </p:nvPr>
        </p:nvSpPr>
        <p:spPr>
          <a:xfrm>
            <a:off x="819150" y="1632075"/>
            <a:ext cx="7505700" cy="3092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It is preferable to start learning skills that are required for development before the age of 20, during their undergraduate course.</a:t>
            </a:r>
            <a:endParaRPr sz="1500"/>
          </a:p>
          <a:p>
            <a:pPr indent="-323850" lvl="0" marL="457200" rtl="0" algn="l">
              <a:lnSpc>
                <a:spcPct val="200000"/>
              </a:lnSpc>
              <a:spcBef>
                <a:spcPts val="0"/>
              </a:spcBef>
              <a:spcAft>
                <a:spcPts val="0"/>
              </a:spcAft>
              <a:buSzPts val="1500"/>
              <a:buChar char="●"/>
            </a:pPr>
            <a:r>
              <a:rPr lang="en" sz="1500"/>
              <a:t>It is important to have fun while coding and developing rather than viewing it as a cumbersome task.</a:t>
            </a:r>
            <a:endParaRPr sz="1500"/>
          </a:p>
          <a:p>
            <a:pPr indent="-323850" lvl="0" marL="457200" rtl="0" algn="l">
              <a:lnSpc>
                <a:spcPct val="200000"/>
              </a:lnSpc>
              <a:spcBef>
                <a:spcPts val="0"/>
              </a:spcBef>
              <a:spcAft>
                <a:spcPts val="0"/>
              </a:spcAft>
              <a:buSzPts val="1500"/>
              <a:buChar char="●"/>
            </a:pPr>
            <a:r>
              <a:rPr lang="en" sz="1500"/>
              <a:t>As the number of developers in the United States, India, and the UK are the highest, one can always look out for these countries for further studies or to start their journey in development.</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idx="1" type="body"/>
          </p:nvPr>
        </p:nvSpPr>
        <p:spPr>
          <a:xfrm>
            <a:off x="819150" y="465600"/>
            <a:ext cx="7505700" cy="4212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It is advisable to at least have a bachelor’s degree in order to pursue a career in development as it gives the person the fundamental knowledge and skills required.</a:t>
            </a:r>
            <a:endParaRPr sz="1500"/>
          </a:p>
          <a:p>
            <a:pPr indent="-323850" lvl="0" marL="457200" rtl="0" algn="l">
              <a:lnSpc>
                <a:spcPct val="150000"/>
              </a:lnSpc>
              <a:spcBef>
                <a:spcPts val="0"/>
              </a:spcBef>
              <a:spcAft>
                <a:spcPts val="0"/>
              </a:spcAft>
              <a:buSzPts val="1500"/>
              <a:buChar char="●"/>
            </a:pPr>
            <a:r>
              <a:rPr lang="en" sz="1500"/>
              <a:t>Having a major in Computer Science always gives an upper edge for aspiring developers. Nevertheless, a major in IT, or other engineering fields gives one the necessary skills to at least begin their development journey.</a:t>
            </a:r>
            <a:endParaRPr sz="1500"/>
          </a:p>
          <a:p>
            <a:pPr indent="-323850" lvl="0" marL="457200" rtl="0" algn="l">
              <a:lnSpc>
                <a:spcPct val="150000"/>
              </a:lnSpc>
              <a:spcBef>
                <a:spcPts val="0"/>
              </a:spcBef>
              <a:spcAft>
                <a:spcPts val="0"/>
              </a:spcAft>
              <a:buSzPts val="1500"/>
              <a:buChar char="●"/>
            </a:pPr>
            <a:r>
              <a:rPr lang="en" sz="1500"/>
              <a:t>A good command on back-end and front-end development would allow one to find a high paying job because of its high demand. Application developers(mobile and desktop), database administrators etc. are also some of the positions that companies look after.</a:t>
            </a:r>
            <a:endParaRPr sz="1500"/>
          </a:p>
          <a:p>
            <a:pPr indent="-323850" lvl="0" marL="457200" rtl="0" algn="l">
              <a:lnSpc>
                <a:spcPct val="150000"/>
              </a:lnSpc>
              <a:spcBef>
                <a:spcPts val="0"/>
              </a:spcBef>
              <a:spcAft>
                <a:spcPts val="0"/>
              </a:spcAft>
              <a:buSzPts val="1500"/>
              <a:buChar char="●"/>
            </a:pPr>
            <a:r>
              <a:rPr lang="en" sz="1500"/>
              <a:t>A lucrative payscale always motivates a person to put more effort and do good work.</a:t>
            </a:r>
            <a:endParaRPr sz="1500"/>
          </a:p>
          <a:p>
            <a:pPr indent="-323850" lvl="0" marL="457200" rtl="0" algn="l">
              <a:lnSpc>
                <a:spcPct val="150000"/>
              </a:lnSpc>
              <a:spcBef>
                <a:spcPts val="0"/>
              </a:spcBef>
              <a:spcAft>
                <a:spcPts val="0"/>
              </a:spcAft>
              <a:buSzPts val="1500"/>
              <a:buChar char="●"/>
            </a:pPr>
            <a:r>
              <a:rPr lang="en" sz="1500"/>
              <a:t>Having a proficiency in JavaScript, HTML/CSS, SQL, Python, Java provides a wide scope of development which eventually helps in being recruited by good companies.</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idx="1" type="body"/>
          </p:nvPr>
        </p:nvSpPr>
        <p:spPr>
          <a:xfrm>
            <a:off x="819150" y="779550"/>
            <a:ext cx="7505700" cy="3715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To become a successful developer, one must have a good knowledge of webframes and databases such as jQuery, React.js, MySQL, MongoDB as these are widely used in projects.</a:t>
            </a:r>
            <a:endParaRPr sz="1500"/>
          </a:p>
          <a:p>
            <a:pPr indent="-323850" lvl="0" marL="457200" rtl="0" algn="l">
              <a:lnSpc>
                <a:spcPct val="150000"/>
              </a:lnSpc>
              <a:spcBef>
                <a:spcPts val="0"/>
              </a:spcBef>
              <a:spcAft>
                <a:spcPts val="0"/>
              </a:spcAft>
              <a:buSzPts val="1500"/>
              <a:buChar char="●"/>
            </a:pPr>
            <a:r>
              <a:rPr lang="en" sz="1500"/>
              <a:t>It is im</a:t>
            </a:r>
            <a:r>
              <a:rPr lang="en" sz="1500"/>
              <a:t>portant to stay updated with the latest technologies and keep learning new frameworks and languages.</a:t>
            </a:r>
            <a:endParaRPr sz="1500"/>
          </a:p>
          <a:p>
            <a:pPr indent="-323850" lvl="0" marL="457200" rtl="0" algn="l">
              <a:lnSpc>
                <a:spcPct val="150000"/>
              </a:lnSpc>
              <a:spcBef>
                <a:spcPts val="0"/>
              </a:spcBef>
              <a:spcAft>
                <a:spcPts val="0"/>
              </a:spcAft>
              <a:buSzPts val="1500"/>
              <a:buChar char="●"/>
            </a:pPr>
            <a:r>
              <a:rPr lang="en" sz="1500"/>
              <a:t>It is a good practice to remain active on platforms such as Stack Overflow as it helps the person to form a better network and help/learn from others.</a:t>
            </a:r>
            <a:endParaRPr sz="1500"/>
          </a:p>
          <a:p>
            <a:pPr indent="-323850" lvl="0" marL="457200" rtl="0" algn="l">
              <a:lnSpc>
                <a:spcPct val="150000"/>
              </a:lnSpc>
              <a:spcBef>
                <a:spcPts val="0"/>
              </a:spcBef>
              <a:spcAft>
                <a:spcPts val="0"/>
              </a:spcAft>
              <a:buSzPts val="1500"/>
              <a:buChar char="●"/>
            </a:pPr>
            <a:r>
              <a:rPr lang="en" sz="1500"/>
              <a:t>In the end, a developer should have fun and contribute to the world.</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753675" y="911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65" name="Google Shape;365;p4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378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wise distribution of the respondents</a:t>
            </a:r>
            <a:endParaRPr/>
          </a:p>
        </p:txBody>
      </p:sp>
      <p:sp>
        <p:nvSpPr>
          <p:cNvPr id="149" name="Google Shape;149;p16"/>
          <p:cNvSpPr txBox="1"/>
          <p:nvPr>
            <p:ph idx="1" type="body"/>
          </p:nvPr>
        </p:nvSpPr>
        <p:spPr>
          <a:xfrm>
            <a:off x="5899300" y="1482600"/>
            <a:ext cx="2927100" cy="3009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Majority of the developers are the between the ages of 20 and 30</a:t>
            </a:r>
            <a:endParaRPr/>
          </a:p>
          <a:p>
            <a:pPr indent="-311150" lvl="0" marL="457200" rtl="0" algn="l">
              <a:lnSpc>
                <a:spcPct val="150000"/>
              </a:lnSpc>
              <a:spcBef>
                <a:spcPts val="0"/>
              </a:spcBef>
              <a:spcAft>
                <a:spcPts val="0"/>
              </a:spcAft>
              <a:buSzPts val="1300"/>
              <a:buChar char="●"/>
            </a:pPr>
            <a:r>
              <a:rPr lang="en"/>
              <a:t>This is primarily because at this age group people graduate and start their careers as developers.</a:t>
            </a:r>
            <a:endParaRPr/>
          </a:p>
          <a:p>
            <a:pPr indent="-311150" lvl="0" marL="457200" rtl="0" algn="l">
              <a:lnSpc>
                <a:spcPct val="150000"/>
              </a:lnSpc>
              <a:spcBef>
                <a:spcPts val="0"/>
              </a:spcBef>
              <a:spcAft>
                <a:spcPts val="0"/>
              </a:spcAft>
              <a:buSzPts val="1300"/>
              <a:buChar char="●"/>
            </a:pPr>
            <a:r>
              <a:rPr lang="en"/>
              <a:t>It has been observed that most developers get out of the field by the age of 40.</a:t>
            </a:r>
            <a:endParaRPr/>
          </a:p>
        </p:txBody>
      </p:sp>
      <p:pic>
        <p:nvPicPr>
          <p:cNvPr id="150" name="Google Shape;150;p16"/>
          <p:cNvPicPr preferRelativeResize="0"/>
          <p:nvPr/>
        </p:nvPicPr>
        <p:blipFill rotWithShape="1">
          <a:blip r:embed="rId3">
            <a:alphaModFix/>
          </a:blip>
          <a:srcRect b="5646" l="6395" r="8447" t="6802"/>
          <a:stretch/>
        </p:blipFill>
        <p:spPr>
          <a:xfrm>
            <a:off x="209775" y="1203150"/>
            <a:ext cx="5636475" cy="3415750"/>
          </a:xfrm>
          <a:prstGeom prst="rect">
            <a:avLst/>
          </a:prstGeom>
          <a:noFill/>
          <a:ln>
            <a:noFill/>
          </a:ln>
        </p:spPr>
      </p:pic>
    </p:spTree>
  </p:cSld>
  <p:clrMapOvr>
    <a:masterClrMapping/>
  </p:clrMapOvr>
  <mc:AlternateContent>
    <mc:Choice Requires="p14">
      <p:transition spd="slow" p14:dur="11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Whether they code as a hobby</a:t>
            </a:r>
            <a:endParaRPr/>
          </a:p>
        </p:txBody>
      </p:sp>
      <p:sp>
        <p:nvSpPr>
          <p:cNvPr id="156" name="Google Shape;156;p17"/>
          <p:cNvSpPr txBox="1"/>
          <p:nvPr>
            <p:ph idx="1" type="body"/>
          </p:nvPr>
        </p:nvSpPr>
        <p:spPr>
          <a:xfrm>
            <a:off x="957025"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Most people code as a hobby and they believe it to be a fun and creative job.</a:t>
            </a:r>
            <a:endParaRPr/>
          </a:p>
        </p:txBody>
      </p:sp>
      <p:graphicFrame>
        <p:nvGraphicFramePr>
          <p:cNvPr id="157" name="Google Shape;157;p17"/>
          <p:cNvGraphicFramePr/>
          <p:nvPr/>
        </p:nvGraphicFramePr>
        <p:xfrm>
          <a:off x="1482750" y="1990723"/>
          <a:ext cx="3000000" cy="3000000"/>
        </p:xfrm>
        <a:graphic>
          <a:graphicData uri="http://schemas.openxmlformats.org/drawingml/2006/table">
            <a:tbl>
              <a:tblPr>
                <a:noFill/>
                <a:tableStyleId>{676D1A4A-BFFB-48DA-9293-1F252B5112D3}</a:tableStyleId>
              </a:tblPr>
              <a:tblGrid>
                <a:gridCol w="3089250"/>
                <a:gridCol w="3089250"/>
              </a:tblGrid>
              <a:tr h="776450">
                <a:tc>
                  <a:txBody>
                    <a:bodyPr/>
                    <a:lstStyle/>
                    <a:p>
                      <a:pPr indent="0" lvl="0" marL="0" rtl="0" algn="l">
                        <a:spcBef>
                          <a:spcPts val="0"/>
                        </a:spcBef>
                        <a:spcAft>
                          <a:spcPts val="0"/>
                        </a:spcAft>
                        <a:buNone/>
                      </a:pPr>
                      <a:r>
                        <a:rPr b="1" lang="en"/>
                        <a:t>Yes</a:t>
                      </a:r>
                      <a:endParaRPr b="1"/>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50388 (78.22%)</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a:p>
                  </a:txBody>
                  <a:tcPr marT="91425" marB="91425" marR="91425" marL="91425"/>
                </a:tc>
              </a:tr>
              <a:tr h="573300">
                <a:tc>
                  <a:txBody>
                    <a:bodyPr/>
                    <a:lstStyle/>
                    <a:p>
                      <a:pPr indent="0" lvl="0" marL="0" rtl="0" algn="l">
                        <a:spcBef>
                          <a:spcPts val="0"/>
                        </a:spcBef>
                        <a:spcAft>
                          <a:spcPts val="0"/>
                        </a:spcAft>
                        <a:buNone/>
                      </a:pPr>
                      <a:r>
                        <a:rPr b="1" lang="en"/>
                        <a:t>No</a:t>
                      </a:r>
                      <a:endParaRPr b="1"/>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14028  (21.78%)</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p18"/>
          <p:cNvSpPr txBox="1"/>
          <p:nvPr>
            <p:ph idx="1" type="body"/>
          </p:nvPr>
        </p:nvSpPr>
        <p:spPr>
          <a:xfrm>
            <a:off x="5870375" y="1115100"/>
            <a:ext cx="3030300" cy="291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Most of the respondents are developers by profession and only a few have changed their fields.</a:t>
            </a:r>
            <a:endParaRPr/>
          </a:p>
          <a:p>
            <a:pPr indent="-311150" lvl="0" marL="457200" rtl="0" algn="l">
              <a:lnSpc>
                <a:spcPct val="150000"/>
              </a:lnSpc>
              <a:spcBef>
                <a:spcPts val="0"/>
              </a:spcBef>
              <a:spcAft>
                <a:spcPts val="0"/>
              </a:spcAft>
              <a:buSzPts val="1300"/>
              <a:buChar char="●"/>
            </a:pPr>
            <a:r>
              <a:rPr lang="en"/>
              <a:t>Students indulge themselves into development more than people who do it as part of work.</a:t>
            </a:r>
            <a:endParaRPr/>
          </a:p>
          <a:p>
            <a:pPr indent="-311150" lvl="0" marL="457200" rtl="0" algn="l">
              <a:lnSpc>
                <a:spcPct val="150000"/>
              </a:lnSpc>
              <a:spcBef>
                <a:spcPts val="0"/>
              </a:spcBef>
              <a:spcAft>
                <a:spcPts val="0"/>
              </a:spcAft>
              <a:buSzPts val="1300"/>
              <a:buChar char="●"/>
            </a:pPr>
            <a:r>
              <a:rPr lang="en"/>
              <a:t>One possible reason might be that students wish to pursue a career in development.</a:t>
            </a:r>
            <a:endParaRPr/>
          </a:p>
        </p:txBody>
      </p:sp>
      <p:pic>
        <p:nvPicPr>
          <p:cNvPr id="164" name="Google Shape;164;p18"/>
          <p:cNvPicPr preferRelativeResize="0"/>
          <p:nvPr/>
        </p:nvPicPr>
        <p:blipFill rotWithShape="1">
          <a:blip r:embed="rId3">
            <a:alphaModFix/>
          </a:blip>
          <a:srcRect b="0" l="1176" r="0" t="0"/>
          <a:stretch/>
        </p:blipFill>
        <p:spPr>
          <a:xfrm>
            <a:off x="204325" y="620125"/>
            <a:ext cx="5666049" cy="3903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220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 wise distribution</a:t>
            </a:r>
            <a:endParaRPr/>
          </a:p>
        </p:txBody>
      </p:sp>
      <p:pic>
        <p:nvPicPr>
          <p:cNvPr id="170" name="Google Shape;170;p19"/>
          <p:cNvPicPr preferRelativeResize="0"/>
          <p:nvPr/>
        </p:nvPicPr>
        <p:blipFill rotWithShape="1">
          <a:blip r:embed="rId3">
            <a:alphaModFix/>
          </a:blip>
          <a:srcRect b="7464" l="2400" r="9346" t="9034"/>
          <a:stretch/>
        </p:blipFill>
        <p:spPr>
          <a:xfrm>
            <a:off x="1186325" y="825375"/>
            <a:ext cx="6877300" cy="4106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It has been observed from the graph in the previous slide that most of the respondents are from the United States, India, and the United Kingdom.</a:t>
            </a:r>
            <a:endParaRPr/>
          </a:p>
          <a:p>
            <a:pPr indent="-311150" lvl="0" marL="457200" rtl="0" algn="l">
              <a:lnSpc>
                <a:spcPct val="150000"/>
              </a:lnSpc>
              <a:spcBef>
                <a:spcPts val="0"/>
              </a:spcBef>
              <a:spcAft>
                <a:spcPts val="0"/>
              </a:spcAft>
              <a:buSzPts val="1300"/>
              <a:buChar char="●"/>
            </a:pPr>
            <a:r>
              <a:rPr lang="en"/>
              <a:t>This suggests that people from the above mentioned countries are more interes</a:t>
            </a:r>
            <a:r>
              <a:rPr lang="en"/>
              <a:t>ted in the field of development and hence contribute more towards software development.</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713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Education, work, and career</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