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6824" y="5946647"/>
            <a:ext cx="4871085" cy="911225"/>
          </a:xfrm>
          <a:custGeom>
            <a:avLst/>
            <a:gdLst/>
            <a:ahLst/>
            <a:cxnLst/>
            <a:rect l="l" t="t" r="r" b="b"/>
            <a:pathLst>
              <a:path w="4871085" h="911225">
                <a:moveTo>
                  <a:pt x="85420" y="21348"/>
                </a:moveTo>
                <a:lnTo>
                  <a:pt x="660" y="0"/>
                </a:lnTo>
                <a:lnTo>
                  <a:pt x="0" y="5473"/>
                </a:lnTo>
                <a:lnTo>
                  <a:pt x="85420" y="21348"/>
                </a:lnTo>
                <a:close/>
              </a:path>
              <a:path w="4871085" h="911225">
                <a:moveTo>
                  <a:pt x="4870704" y="910856"/>
                </a:moveTo>
                <a:lnTo>
                  <a:pt x="85420" y="21348"/>
                </a:lnTo>
                <a:lnTo>
                  <a:pt x="3616960" y="910856"/>
                </a:lnTo>
                <a:lnTo>
                  <a:pt x="4870704" y="910856"/>
                </a:lnTo>
                <a:close/>
              </a:path>
            </a:pathLst>
          </a:custGeom>
          <a:solidFill>
            <a:srgbClr val="9FC9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83108" y="5935979"/>
            <a:ext cx="3674110" cy="922019"/>
          </a:xfrm>
          <a:custGeom>
            <a:avLst/>
            <a:gdLst/>
            <a:ahLst/>
            <a:cxnLst/>
            <a:rect l="l" t="t" r="r" b="b"/>
            <a:pathLst>
              <a:path w="3674110" h="922020">
                <a:moveTo>
                  <a:pt x="0" y="0"/>
                </a:moveTo>
                <a:lnTo>
                  <a:pt x="7937" y="6350"/>
                </a:lnTo>
                <a:lnTo>
                  <a:pt x="2886075" y="921700"/>
                </a:lnTo>
                <a:lnTo>
                  <a:pt x="3673855" y="92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2055"/>
            <a:ext cx="3404616" cy="10713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91199"/>
            <a:ext cx="3349752" cy="1066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7210" y="2546680"/>
            <a:ext cx="552957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612" y="2190115"/>
            <a:ext cx="7986775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2.jp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jpg"/><Relationship Id="rId5" Type="http://schemas.openxmlformats.org/officeDocument/2006/relationships/image" Target="../media/image51.jpg"/><Relationship Id="rId6" Type="http://schemas.openxmlformats.org/officeDocument/2006/relationships/image" Target="../media/image52.png"/><Relationship Id="rId7" Type="http://schemas.openxmlformats.org/officeDocument/2006/relationships/image" Target="../media/image1.png"/><Relationship Id="rId8" Type="http://schemas.openxmlformats.org/officeDocument/2006/relationships/image" Target="../media/image23.png"/><Relationship Id="rId9" Type="http://schemas.openxmlformats.org/officeDocument/2006/relationships/image" Target="../media/image5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jp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.png"/><Relationship Id="rId8" Type="http://schemas.openxmlformats.org/officeDocument/2006/relationships/image" Target="../media/image23.png"/><Relationship Id="rId9" Type="http://schemas.openxmlformats.org/officeDocument/2006/relationships/image" Target="../media/image2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jpg"/><Relationship Id="rId6" Type="http://schemas.openxmlformats.org/officeDocument/2006/relationships/image" Target="../media/image29.png"/><Relationship Id="rId7" Type="http://schemas.openxmlformats.org/officeDocument/2006/relationships/image" Target="../media/image1.png"/><Relationship Id="rId8" Type="http://schemas.openxmlformats.org/officeDocument/2006/relationships/image" Target="../media/image23.png"/><Relationship Id="rId9" Type="http://schemas.openxmlformats.org/officeDocument/2006/relationships/image" Target="../media/image3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1.png"/><Relationship Id="rId8" Type="http://schemas.openxmlformats.org/officeDocument/2006/relationships/image" Target="../media/image23.png"/><Relationship Id="rId9" Type="http://schemas.openxmlformats.org/officeDocument/2006/relationships/image" Target="../media/image3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Relationship Id="rId4" Type="http://schemas.openxmlformats.org/officeDocument/2006/relationships/image" Target="../media/image39.jpg"/><Relationship Id="rId5" Type="http://schemas.openxmlformats.org/officeDocument/2006/relationships/image" Target="../media/image40.png"/><Relationship Id="rId6" Type="http://schemas.openxmlformats.org/officeDocument/2006/relationships/image" Target="../media/image32.png"/><Relationship Id="rId7" Type="http://schemas.openxmlformats.org/officeDocument/2006/relationships/image" Target="../media/image1.png"/><Relationship Id="rId8" Type="http://schemas.openxmlformats.org/officeDocument/2006/relationships/image" Target="../media/image23.png"/><Relationship Id="rId9" Type="http://schemas.openxmlformats.org/officeDocument/2006/relationships/image" Target="../media/image4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82055"/>
            <a:ext cx="5367655" cy="1076325"/>
            <a:chOff x="0" y="5782055"/>
            <a:chExt cx="5367655" cy="1076325"/>
          </a:xfrm>
        </p:grpSpPr>
        <p:sp>
          <p:nvSpPr>
            <p:cNvPr id="3" name="object 3"/>
            <p:cNvSpPr/>
            <p:nvPr/>
          </p:nvSpPr>
          <p:spPr>
            <a:xfrm>
              <a:off x="496824" y="5946647"/>
              <a:ext cx="4871085" cy="911225"/>
            </a:xfrm>
            <a:custGeom>
              <a:avLst/>
              <a:gdLst/>
              <a:ahLst/>
              <a:cxnLst/>
              <a:rect l="l" t="t" r="r" b="b"/>
              <a:pathLst>
                <a:path w="4871085" h="911225">
                  <a:moveTo>
                    <a:pt x="85420" y="21348"/>
                  </a:moveTo>
                  <a:lnTo>
                    <a:pt x="660" y="0"/>
                  </a:lnTo>
                  <a:lnTo>
                    <a:pt x="0" y="5473"/>
                  </a:lnTo>
                  <a:lnTo>
                    <a:pt x="85420" y="21348"/>
                  </a:lnTo>
                  <a:close/>
                </a:path>
                <a:path w="4871085" h="911225">
                  <a:moveTo>
                    <a:pt x="4870704" y="910856"/>
                  </a:moveTo>
                  <a:lnTo>
                    <a:pt x="85420" y="21348"/>
                  </a:lnTo>
                  <a:lnTo>
                    <a:pt x="3616960" y="910856"/>
                  </a:lnTo>
                  <a:lnTo>
                    <a:pt x="4870704" y="910856"/>
                  </a:lnTo>
                  <a:close/>
                </a:path>
              </a:pathLst>
            </a:custGeom>
            <a:solidFill>
              <a:srgbClr val="9FC9DC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3108" y="5935979"/>
              <a:ext cx="3674110" cy="922019"/>
            </a:xfrm>
            <a:custGeom>
              <a:avLst/>
              <a:gdLst/>
              <a:ahLst/>
              <a:cxnLst/>
              <a:rect l="l" t="t" r="r" b="b"/>
              <a:pathLst>
                <a:path w="3674110" h="922020">
                  <a:moveTo>
                    <a:pt x="0" y="0"/>
                  </a:moveTo>
                  <a:lnTo>
                    <a:pt x="7937" y="6350"/>
                  </a:lnTo>
                  <a:lnTo>
                    <a:pt x="2886075" y="921700"/>
                  </a:lnTo>
                  <a:lnTo>
                    <a:pt x="3673855" y="921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82055"/>
              <a:ext cx="3404616" cy="10713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91199"/>
              <a:ext cx="3349752" cy="1066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2800" y="2350007"/>
            <a:ext cx="2250948" cy="23774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81301" y="955294"/>
            <a:ext cx="5243830" cy="123888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 indent="263525">
              <a:lnSpc>
                <a:spcPct val="101600"/>
              </a:lnSpc>
              <a:spcBef>
                <a:spcPts val="20"/>
              </a:spcBef>
              <a:tabLst>
                <a:tab pos="2088514" algn="l"/>
                <a:tab pos="3557904" algn="l"/>
              </a:tabLst>
            </a:pPr>
            <a:r>
              <a:rPr dirty="0" sz="3950" spc="204">
                <a:latin typeface="Arial MT"/>
                <a:cs typeface="Arial MT"/>
              </a:rPr>
              <a:t>Walmart </a:t>
            </a:r>
            <a:r>
              <a:rPr dirty="0" sz="3950" spc="190">
                <a:latin typeface="Arial MT"/>
                <a:cs typeface="Arial MT"/>
              </a:rPr>
              <a:t>Sales </a:t>
            </a:r>
            <a:r>
              <a:rPr dirty="0" sz="3950" spc="204">
                <a:latin typeface="Arial MT"/>
                <a:cs typeface="Arial MT"/>
              </a:rPr>
              <a:t>Data </a:t>
            </a:r>
            <a:r>
              <a:rPr dirty="0" sz="3950" spc="-1085">
                <a:latin typeface="Arial MT"/>
                <a:cs typeface="Arial MT"/>
              </a:rPr>
              <a:t> </a:t>
            </a:r>
            <a:r>
              <a:rPr dirty="0" sz="3950" spc="-5">
                <a:latin typeface="Arial MT"/>
                <a:cs typeface="Arial MT"/>
              </a:rPr>
              <a:t>analy</a:t>
            </a:r>
            <a:r>
              <a:rPr dirty="0" sz="3950" spc="5">
                <a:latin typeface="Arial MT"/>
                <a:cs typeface="Arial MT"/>
              </a:rPr>
              <a:t>s</a:t>
            </a:r>
            <a:r>
              <a:rPr dirty="0" sz="3950" spc="-5">
                <a:latin typeface="Arial MT"/>
                <a:cs typeface="Arial MT"/>
              </a:rPr>
              <a:t>is</a:t>
            </a:r>
            <a:r>
              <a:rPr dirty="0" sz="3950">
                <a:latin typeface="Arial MT"/>
                <a:cs typeface="Arial MT"/>
              </a:rPr>
              <a:t>	</a:t>
            </a:r>
            <a:r>
              <a:rPr dirty="0" sz="3950" spc="-5">
                <a:latin typeface="Arial MT"/>
                <a:cs typeface="Arial MT"/>
              </a:rPr>
              <a:t>usi</a:t>
            </a:r>
            <a:r>
              <a:rPr dirty="0" sz="3950" spc="10">
                <a:latin typeface="Arial MT"/>
                <a:cs typeface="Arial MT"/>
              </a:rPr>
              <a:t>n</a:t>
            </a:r>
            <a:r>
              <a:rPr dirty="0" sz="3950" spc="-5">
                <a:latin typeface="Arial MT"/>
                <a:cs typeface="Arial MT"/>
              </a:rPr>
              <a:t>g</a:t>
            </a:r>
            <a:r>
              <a:rPr dirty="0" sz="3950">
                <a:latin typeface="Arial MT"/>
                <a:cs typeface="Arial MT"/>
              </a:rPr>
              <a:t>	</a:t>
            </a:r>
            <a:r>
              <a:rPr dirty="0" sz="3950" spc="-5">
                <a:latin typeface="Arial MT"/>
                <a:cs typeface="Arial MT"/>
              </a:rPr>
              <a:t>My</a:t>
            </a:r>
            <a:r>
              <a:rPr dirty="0" sz="3950">
                <a:latin typeface="Arial MT"/>
                <a:cs typeface="Arial MT"/>
              </a:rPr>
              <a:t>S</a:t>
            </a:r>
            <a:r>
              <a:rPr dirty="0" sz="3950" spc="-5">
                <a:latin typeface="Arial MT"/>
                <a:cs typeface="Arial MT"/>
              </a:rPr>
              <a:t>QL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3367" y="4965954"/>
            <a:ext cx="330136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67640" marR="5080" indent="-155575">
              <a:lnSpc>
                <a:spcPts val="2100"/>
              </a:lnSpc>
              <a:spcBef>
                <a:spcPts val="219"/>
              </a:spcBef>
            </a:pPr>
            <a:r>
              <a:rPr dirty="0" sz="1800" spc="75">
                <a:latin typeface="Arial MT"/>
                <a:cs typeface="Arial MT"/>
              </a:rPr>
              <a:t>Present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75">
                <a:latin typeface="Arial MT"/>
                <a:cs typeface="Arial MT"/>
              </a:rPr>
              <a:t>by:CH.Krishna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85">
                <a:latin typeface="Arial MT"/>
                <a:cs typeface="Arial MT"/>
              </a:rPr>
              <a:t>Vamsi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BATCH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NAME-MIP-DA-13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82055"/>
            <a:ext cx="5367655" cy="1076325"/>
            <a:chOff x="0" y="5782055"/>
            <a:chExt cx="5367655" cy="1076325"/>
          </a:xfrm>
        </p:grpSpPr>
        <p:sp>
          <p:nvSpPr>
            <p:cNvPr id="3" name="object 3"/>
            <p:cNvSpPr/>
            <p:nvPr/>
          </p:nvSpPr>
          <p:spPr>
            <a:xfrm>
              <a:off x="496824" y="5946647"/>
              <a:ext cx="4871085" cy="911225"/>
            </a:xfrm>
            <a:custGeom>
              <a:avLst/>
              <a:gdLst/>
              <a:ahLst/>
              <a:cxnLst/>
              <a:rect l="l" t="t" r="r" b="b"/>
              <a:pathLst>
                <a:path w="4871085" h="911225">
                  <a:moveTo>
                    <a:pt x="85420" y="21348"/>
                  </a:moveTo>
                  <a:lnTo>
                    <a:pt x="660" y="0"/>
                  </a:lnTo>
                  <a:lnTo>
                    <a:pt x="0" y="5473"/>
                  </a:lnTo>
                  <a:lnTo>
                    <a:pt x="85420" y="21348"/>
                  </a:lnTo>
                  <a:close/>
                </a:path>
                <a:path w="4871085" h="911225">
                  <a:moveTo>
                    <a:pt x="4870704" y="910856"/>
                  </a:moveTo>
                  <a:lnTo>
                    <a:pt x="85420" y="21348"/>
                  </a:lnTo>
                  <a:lnTo>
                    <a:pt x="3616960" y="910856"/>
                  </a:lnTo>
                  <a:lnTo>
                    <a:pt x="4870704" y="910856"/>
                  </a:lnTo>
                  <a:close/>
                </a:path>
              </a:pathLst>
            </a:custGeom>
            <a:solidFill>
              <a:srgbClr val="9FC9DC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3108" y="5935979"/>
              <a:ext cx="3674110" cy="922019"/>
            </a:xfrm>
            <a:custGeom>
              <a:avLst/>
              <a:gdLst/>
              <a:ahLst/>
              <a:cxnLst/>
              <a:rect l="l" t="t" r="r" b="b"/>
              <a:pathLst>
                <a:path w="3674110" h="922020">
                  <a:moveTo>
                    <a:pt x="0" y="0"/>
                  </a:moveTo>
                  <a:lnTo>
                    <a:pt x="7937" y="6350"/>
                  </a:lnTo>
                  <a:lnTo>
                    <a:pt x="2886075" y="921700"/>
                  </a:lnTo>
                  <a:lnTo>
                    <a:pt x="3673855" y="921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82055"/>
              <a:ext cx="3404616" cy="10713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91199"/>
              <a:ext cx="3349752" cy="1066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000" y="1344167"/>
            <a:ext cx="6362700" cy="2849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384547" y="1717039"/>
            <a:ext cx="99060" cy="287020"/>
            <a:chOff x="4384547" y="1717039"/>
            <a:chExt cx="99060" cy="2870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4547" y="1912111"/>
              <a:ext cx="98551" cy="91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29493" y="1717039"/>
              <a:ext cx="10795" cy="259079"/>
            </a:xfrm>
            <a:custGeom>
              <a:avLst/>
              <a:gdLst/>
              <a:ahLst/>
              <a:cxnLst/>
              <a:rect l="l" t="t" r="r" b="b"/>
              <a:pathLst>
                <a:path w="10795" h="259080">
                  <a:moveTo>
                    <a:pt x="10172" y="0"/>
                  </a:move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259080"/>
                  </a:lnTo>
                  <a:lnTo>
                    <a:pt x="9398" y="259080"/>
                  </a:lnTo>
                  <a:lnTo>
                    <a:pt x="9398" y="1270"/>
                  </a:lnTo>
                  <a:lnTo>
                    <a:pt x="10172" y="1270"/>
                  </a:lnTo>
                  <a:lnTo>
                    <a:pt x="10172" y="0"/>
                  </a:lnTo>
                  <a:close/>
                </a:path>
              </a:pathLst>
            </a:custGeom>
            <a:solidFill>
              <a:srgbClr val="2CA0B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39311" y="2141220"/>
            <a:ext cx="1712976" cy="142036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308347" y="4649470"/>
            <a:ext cx="99060" cy="427990"/>
            <a:chOff x="4308347" y="4649470"/>
            <a:chExt cx="99060" cy="42799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8347" y="4986401"/>
              <a:ext cx="98551" cy="910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53432" y="4649470"/>
              <a:ext cx="9525" cy="401320"/>
            </a:xfrm>
            <a:custGeom>
              <a:avLst/>
              <a:gdLst/>
              <a:ahLst/>
              <a:cxnLst/>
              <a:rect l="l" t="t" r="r" b="b"/>
              <a:pathLst>
                <a:path w="9525" h="401320">
                  <a:moveTo>
                    <a:pt x="0" y="401319"/>
                  </a:moveTo>
                  <a:lnTo>
                    <a:pt x="9398" y="401319"/>
                  </a:lnTo>
                  <a:lnTo>
                    <a:pt x="9398" y="0"/>
                  </a:lnTo>
                  <a:lnTo>
                    <a:pt x="0" y="0"/>
                  </a:lnTo>
                  <a:lnTo>
                    <a:pt x="0" y="401319"/>
                  </a:lnTo>
                  <a:close/>
                </a:path>
              </a:pathLst>
            </a:custGeom>
            <a:solidFill>
              <a:srgbClr val="2CA0B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72255" y="5283708"/>
            <a:ext cx="1659636" cy="42672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23568" y="687070"/>
            <a:ext cx="6172835" cy="566420"/>
          </a:xfrm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  <a:tabLst>
                <a:tab pos="514984" algn="l"/>
              </a:tabLst>
            </a:pPr>
            <a:r>
              <a:rPr dirty="0" sz="1800" spc="-10"/>
              <a:t>10.	</a:t>
            </a:r>
            <a:r>
              <a:rPr dirty="0" sz="1800"/>
              <a:t>Calculate</a:t>
            </a:r>
            <a:r>
              <a:rPr dirty="0" sz="1800" spc="-35"/>
              <a:t> </a:t>
            </a:r>
            <a:r>
              <a:rPr dirty="0" sz="1800" spc="-5"/>
              <a:t>the</a:t>
            </a:r>
            <a:r>
              <a:rPr dirty="0" sz="1800" spc="-20"/>
              <a:t> </a:t>
            </a:r>
            <a:r>
              <a:rPr dirty="0" sz="1800"/>
              <a:t>total</a:t>
            </a:r>
            <a:r>
              <a:rPr dirty="0" sz="1800" spc="-65"/>
              <a:t> </a:t>
            </a:r>
            <a:r>
              <a:rPr dirty="0" sz="1800" spc="-5"/>
              <a:t>sales</a:t>
            </a:r>
            <a:r>
              <a:rPr dirty="0" sz="1800" spc="-25"/>
              <a:t> </a:t>
            </a:r>
            <a:r>
              <a:rPr dirty="0" sz="1800"/>
              <a:t>and</a:t>
            </a:r>
            <a:r>
              <a:rPr dirty="0" sz="1800" spc="-15"/>
              <a:t> </a:t>
            </a:r>
            <a:r>
              <a:rPr dirty="0" sz="1800" spc="-5"/>
              <a:t>gross</a:t>
            </a:r>
            <a:r>
              <a:rPr dirty="0" sz="1800" spc="-20"/>
              <a:t> </a:t>
            </a:r>
            <a:r>
              <a:rPr dirty="0" sz="1800" spc="-5"/>
              <a:t>income</a:t>
            </a:r>
            <a:r>
              <a:rPr dirty="0" sz="1800" spc="-30"/>
              <a:t> </a:t>
            </a:r>
            <a:r>
              <a:rPr dirty="0" sz="1800"/>
              <a:t>for</a:t>
            </a:r>
            <a:r>
              <a:rPr dirty="0" sz="1800" spc="-5"/>
              <a:t> each </a:t>
            </a:r>
            <a:r>
              <a:rPr dirty="0" sz="1800" spc="-555"/>
              <a:t> </a:t>
            </a:r>
            <a:r>
              <a:rPr dirty="0" sz="1800" spc="-10"/>
              <a:t>month.</a:t>
            </a:r>
            <a:endParaRPr sz="1800"/>
          </a:p>
        </p:txBody>
      </p:sp>
      <p:sp>
        <p:nvSpPr>
          <p:cNvPr id="17" name="object 17"/>
          <p:cNvSpPr txBox="1"/>
          <p:nvPr/>
        </p:nvSpPr>
        <p:spPr>
          <a:xfrm>
            <a:off x="1080312" y="3904869"/>
            <a:ext cx="6840220" cy="56705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  <a:tabLst>
                <a:tab pos="514984" algn="l"/>
              </a:tabLst>
            </a:pPr>
            <a:r>
              <a:rPr dirty="0" sz="1800" spc="-10">
                <a:latin typeface="Lucida Sans Unicode"/>
                <a:cs typeface="Lucida Sans Unicode"/>
              </a:rPr>
              <a:t>11.	</a:t>
            </a:r>
            <a:r>
              <a:rPr dirty="0" sz="1800" spc="-5">
                <a:latin typeface="Lucida Sans Unicode"/>
                <a:cs typeface="Lucida Sans Unicode"/>
              </a:rPr>
              <a:t>Find</a:t>
            </a:r>
            <a:r>
              <a:rPr dirty="0" sz="1800" spc="-3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the</a:t>
            </a:r>
            <a:r>
              <a:rPr dirty="0" sz="1800" spc="-5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number</a:t>
            </a:r>
            <a:r>
              <a:rPr dirty="0" sz="1800" spc="-1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of</a:t>
            </a:r>
            <a:r>
              <a:rPr dirty="0" sz="1800" spc="-1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sales</a:t>
            </a:r>
            <a:r>
              <a:rPr dirty="0" sz="1800" spc="-3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transactions</a:t>
            </a:r>
            <a:r>
              <a:rPr dirty="0" sz="1800" spc="-3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that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occurred</a:t>
            </a:r>
            <a:r>
              <a:rPr dirty="0" sz="1800" spc="-3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after </a:t>
            </a:r>
            <a:r>
              <a:rPr dirty="0" sz="1800" spc="-55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6</a:t>
            </a:r>
            <a:r>
              <a:rPr dirty="0" sz="1800" spc="-1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PM.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10055" y="4427220"/>
            <a:ext cx="6647688" cy="1432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555" y="1324355"/>
            <a:ext cx="7635240" cy="1432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7803" y="1574291"/>
            <a:ext cx="99060" cy="2133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055" y="1856232"/>
            <a:ext cx="6739128" cy="10576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3252" y="4047744"/>
            <a:ext cx="7734300" cy="14020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08347" y="4287520"/>
            <a:ext cx="99060" cy="357505"/>
            <a:chOff x="4308347" y="4287520"/>
            <a:chExt cx="99060" cy="357505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8347" y="4553458"/>
              <a:ext cx="99060" cy="914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53622" y="4287520"/>
              <a:ext cx="9525" cy="330200"/>
            </a:xfrm>
            <a:custGeom>
              <a:avLst/>
              <a:gdLst/>
              <a:ahLst/>
              <a:cxnLst/>
              <a:rect l="l" t="t" r="r" b="b"/>
              <a:pathLst>
                <a:path w="9525" h="330200">
                  <a:moveTo>
                    <a:pt x="0" y="330199"/>
                  </a:moveTo>
                  <a:lnTo>
                    <a:pt x="9462" y="330199"/>
                  </a:lnTo>
                  <a:lnTo>
                    <a:pt x="9462" y="0"/>
                  </a:lnTo>
                  <a:lnTo>
                    <a:pt x="0" y="0"/>
                  </a:lnTo>
                  <a:lnTo>
                    <a:pt x="0" y="330199"/>
                  </a:lnTo>
                  <a:close/>
                </a:path>
              </a:pathLst>
            </a:custGeom>
            <a:solidFill>
              <a:srgbClr val="2CA0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93495" y="402082"/>
            <a:ext cx="7030720" cy="565150"/>
          </a:xfrm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  <a:tabLst>
                <a:tab pos="515620" algn="l"/>
              </a:tabLst>
            </a:pPr>
            <a:r>
              <a:rPr dirty="0" sz="1800" spc="-10"/>
              <a:t>12.	</a:t>
            </a:r>
            <a:r>
              <a:rPr dirty="0" sz="1800" spc="-5"/>
              <a:t>List </a:t>
            </a:r>
            <a:r>
              <a:rPr dirty="0" sz="1800"/>
              <a:t>the</a:t>
            </a:r>
            <a:r>
              <a:rPr dirty="0" sz="1800" spc="-30"/>
              <a:t> </a:t>
            </a:r>
            <a:r>
              <a:rPr dirty="0" sz="1800" spc="-5"/>
              <a:t>sales</a:t>
            </a:r>
            <a:r>
              <a:rPr dirty="0" sz="1800" spc="-15"/>
              <a:t> </a:t>
            </a:r>
            <a:r>
              <a:rPr dirty="0" sz="1800" spc="-5"/>
              <a:t>transactions</a:t>
            </a:r>
            <a:r>
              <a:rPr dirty="0" sz="1800" spc="-15"/>
              <a:t> </a:t>
            </a:r>
            <a:r>
              <a:rPr dirty="0" sz="1800"/>
              <a:t>that</a:t>
            </a:r>
            <a:r>
              <a:rPr dirty="0" sz="1800" spc="-5"/>
              <a:t> have</a:t>
            </a:r>
            <a:r>
              <a:rPr dirty="0" sz="1800" spc="-30"/>
              <a:t> </a:t>
            </a:r>
            <a:r>
              <a:rPr dirty="0" sz="1800"/>
              <a:t>a</a:t>
            </a:r>
            <a:r>
              <a:rPr dirty="0" sz="1800" spc="-25"/>
              <a:t> </a:t>
            </a:r>
            <a:r>
              <a:rPr dirty="0" sz="1800"/>
              <a:t>higher</a:t>
            </a:r>
            <a:r>
              <a:rPr dirty="0" sz="1800" spc="-5"/>
              <a:t> total</a:t>
            </a:r>
            <a:r>
              <a:rPr dirty="0" sz="1800" spc="-65"/>
              <a:t> </a:t>
            </a:r>
            <a:r>
              <a:rPr dirty="0" sz="1800"/>
              <a:t>than</a:t>
            </a:r>
            <a:r>
              <a:rPr dirty="0" sz="1800" spc="-60"/>
              <a:t> </a:t>
            </a:r>
            <a:r>
              <a:rPr dirty="0" sz="1800" spc="-5"/>
              <a:t>the </a:t>
            </a:r>
            <a:r>
              <a:rPr dirty="0" sz="1800" spc="-555"/>
              <a:t> </a:t>
            </a:r>
            <a:r>
              <a:rPr dirty="0" sz="1800" spc="-5"/>
              <a:t>average total of</a:t>
            </a:r>
            <a:r>
              <a:rPr dirty="0" sz="1800" spc="-10"/>
              <a:t> </a:t>
            </a:r>
            <a:r>
              <a:rPr dirty="0" sz="1800" spc="-5"/>
              <a:t>all transactions.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1008684" y="3404996"/>
            <a:ext cx="687705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10">
                <a:latin typeface="Lucida Sans Unicode"/>
                <a:cs typeface="Lucida Sans Unicode"/>
              </a:rPr>
              <a:t>13. </a:t>
            </a:r>
            <a:r>
              <a:rPr dirty="0" sz="1800">
                <a:latin typeface="Lucida Sans Unicode"/>
                <a:cs typeface="Lucida Sans Unicode"/>
              </a:rPr>
              <a:t>Calculate the </a:t>
            </a:r>
            <a:r>
              <a:rPr dirty="0" sz="1800" spc="-5">
                <a:latin typeface="Lucida Sans Unicode"/>
                <a:cs typeface="Lucida Sans Unicode"/>
              </a:rPr>
              <a:t>cumulative gross income </a:t>
            </a:r>
            <a:r>
              <a:rPr dirty="0" sz="1800">
                <a:latin typeface="Lucida Sans Unicode"/>
                <a:cs typeface="Lucida Sans Unicode"/>
              </a:rPr>
              <a:t>for </a:t>
            </a:r>
            <a:r>
              <a:rPr dirty="0" sz="1800" spc="-5">
                <a:latin typeface="Lucida Sans Unicode"/>
                <a:cs typeface="Lucida Sans Unicode"/>
              </a:rPr>
              <a:t>each branch </a:t>
            </a:r>
            <a:r>
              <a:rPr dirty="0" sz="1800">
                <a:latin typeface="Lucida Sans Unicode"/>
                <a:cs typeface="Lucida Sans Unicode"/>
              </a:rPr>
              <a:t>by </a:t>
            </a:r>
            <a:r>
              <a:rPr dirty="0" sz="1800" spc="-555">
                <a:latin typeface="Lucida Sans Unicode"/>
                <a:cs typeface="Lucida Sans Unicode"/>
              </a:rPr>
              <a:t> </a:t>
            </a:r>
            <a:r>
              <a:rPr dirty="0" sz="1800" spc="-15">
                <a:latin typeface="Lucida Sans Unicode"/>
                <a:cs typeface="Lucida Sans Unicode"/>
              </a:rPr>
              <a:t>date.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4791455"/>
            <a:ext cx="5591810" cy="2066925"/>
            <a:chOff x="0" y="4791455"/>
            <a:chExt cx="5591810" cy="2066925"/>
          </a:xfrm>
        </p:grpSpPr>
        <p:sp>
          <p:nvSpPr>
            <p:cNvPr id="12" name="object 12"/>
            <p:cNvSpPr/>
            <p:nvPr/>
          </p:nvSpPr>
          <p:spPr>
            <a:xfrm>
              <a:off x="496824" y="5946647"/>
              <a:ext cx="4871085" cy="911225"/>
            </a:xfrm>
            <a:custGeom>
              <a:avLst/>
              <a:gdLst/>
              <a:ahLst/>
              <a:cxnLst/>
              <a:rect l="l" t="t" r="r" b="b"/>
              <a:pathLst>
                <a:path w="4871085" h="911225">
                  <a:moveTo>
                    <a:pt x="85420" y="21348"/>
                  </a:moveTo>
                  <a:lnTo>
                    <a:pt x="660" y="0"/>
                  </a:lnTo>
                  <a:lnTo>
                    <a:pt x="0" y="5473"/>
                  </a:lnTo>
                  <a:lnTo>
                    <a:pt x="85420" y="21348"/>
                  </a:lnTo>
                  <a:close/>
                </a:path>
                <a:path w="4871085" h="911225">
                  <a:moveTo>
                    <a:pt x="4870704" y="910856"/>
                  </a:moveTo>
                  <a:lnTo>
                    <a:pt x="85420" y="21348"/>
                  </a:lnTo>
                  <a:lnTo>
                    <a:pt x="3616960" y="910856"/>
                  </a:lnTo>
                  <a:lnTo>
                    <a:pt x="4870704" y="910856"/>
                  </a:lnTo>
                  <a:close/>
                </a:path>
              </a:pathLst>
            </a:custGeom>
            <a:solidFill>
              <a:srgbClr val="9FC9DC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3108" y="5935980"/>
              <a:ext cx="3674110" cy="922019"/>
            </a:xfrm>
            <a:custGeom>
              <a:avLst/>
              <a:gdLst/>
              <a:ahLst/>
              <a:cxnLst/>
              <a:rect l="l" t="t" r="r" b="b"/>
              <a:pathLst>
                <a:path w="3674110" h="922020">
                  <a:moveTo>
                    <a:pt x="0" y="0"/>
                  </a:moveTo>
                  <a:lnTo>
                    <a:pt x="7937" y="6350"/>
                  </a:lnTo>
                  <a:lnTo>
                    <a:pt x="2886075" y="921700"/>
                  </a:lnTo>
                  <a:lnTo>
                    <a:pt x="3673855" y="921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5782055"/>
              <a:ext cx="3404616" cy="10713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791199"/>
              <a:ext cx="3349752" cy="1066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9544" y="4791455"/>
              <a:ext cx="2382011" cy="1286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1560575"/>
            <a:ext cx="7435596" cy="1539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954779" y="1938020"/>
            <a:ext cx="100965" cy="1000125"/>
            <a:chOff x="3954779" y="1938020"/>
            <a:chExt cx="100965" cy="10001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4779" y="2846705"/>
              <a:ext cx="100584" cy="910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00931" y="1938019"/>
              <a:ext cx="10795" cy="972819"/>
            </a:xfrm>
            <a:custGeom>
              <a:avLst/>
              <a:gdLst/>
              <a:ahLst/>
              <a:cxnLst/>
              <a:rect l="l" t="t" r="r" b="b"/>
              <a:pathLst>
                <a:path w="10795" h="972819">
                  <a:moveTo>
                    <a:pt x="10490" y="0"/>
                  </a:moveTo>
                  <a:lnTo>
                    <a:pt x="825" y="0"/>
                  </a:lnTo>
                  <a:lnTo>
                    <a:pt x="825" y="1270"/>
                  </a:lnTo>
                  <a:lnTo>
                    <a:pt x="0" y="1270"/>
                  </a:lnTo>
                  <a:lnTo>
                    <a:pt x="0" y="972820"/>
                  </a:lnTo>
                  <a:lnTo>
                    <a:pt x="9652" y="972820"/>
                  </a:lnTo>
                  <a:lnTo>
                    <a:pt x="9652" y="1270"/>
                  </a:lnTo>
                  <a:lnTo>
                    <a:pt x="10490" y="1270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2CA0B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9544" y="3066288"/>
            <a:ext cx="2174748" cy="12862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8684" y="609346"/>
            <a:ext cx="65443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Lucida Sans Unicode"/>
                <a:cs typeface="Lucida Sans Unicode"/>
              </a:rPr>
              <a:t>14.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Find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the</a:t>
            </a:r>
            <a:r>
              <a:rPr dirty="0" sz="1800" spc="-2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total</a:t>
            </a:r>
            <a:r>
              <a:rPr dirty="0" sz="1800" spc="3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cogs</a:t>
            </a:r>
            <a:r>
              <a:rPr dirty="0" sz="1800" spc="-1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for</a:t>
            </a:r>
            <a:r>
              <a:rPr dirty="0" sz="1800" spc="2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each</a:t>
            </a:r>
            <a:r>
              <a:rPr dirty="0" sz="1800" spc="-5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customer</a:t>
            </a:r>
            <a:r>
              <a:rPr dirty="0" sz="1800" spc="-4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type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in</a:t>
            </a:r>
            <a:r>
              <a:rPr dirty="0" sz="1800" spc="-5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each</a:t>
            </a:r>
            <a:r>
              <a:rPr dirty="0" sz="1800" spc="25">
                <a:latin typeface="Lucida Sans Unicode"/>
                <a:cs typeface="Lucida Sans Unicode"/>
              </a:rPr>
              <a:t> </a:t>
            </a:r>
            <a:r>
              <a:rPr dirty="0" sz="1800" spc="-10">
                <a:latin typeface="Lucida Sans Unicode"/>
                <a:cs typeface="Lucida Sans Unicode"/>
              </a:rPr>
              <a:t>city.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82055"/>
            <a:ext cx="5367655" cy="1076325"/>
            <a:chOff x="0" y="5782055"/>
            <a:chExt cx="5367655" cy="1076325"/>
          </a:xfrm>
        </p:grpSpPr>
        <p:sp>
          <p:nvSpPr>
            <p:cNvPr id="3" name="object 3"/>
            <p:cNvSpPr/>
            <p:nvPr/>
          </p:nvSpPr>
          <p:spPr>
            <a:xfrm>
              <a:off x="496824" y="5946647"/>
              <a:ext cx="4871085" cy="911225"/>
            </a:xfrm>
            <a:custGeom>
              <a:avLst/>
              <a:gdLst/>
              <a:ahLst/>
              <a:cxnLst/>
              <a:rect l="l" t="t" r="r" b="b"/>
              <a:pathLst>
                <a:path w="4871085" h="911225">
                  <a:moveTo>
                    <a:pt x="85420" y="21348"/>
                  </a:moveTo>
                  <a:lnTo>
                    <a:pt x="660" y="0"/>
                  </a:lnTo>
                  <a:lnTo>
                    <a:pt x="0" y="5473"/>
                  </a:lnTo>
                  <a:lnTo>
                    <a:pt x="85420" y="21348"/>
                  </a:lnTo>
                  <a:close/>
                </a:path>
                <a:path w="4871085" h="911225">
                  <a:moveTo>
                    <a:pt x="4870704" y="910856"/>
                  </a:moveTo>
                  <a:lnTo>
                    <a:pt x="85420" y="21348"/>
                  </a:lnTo>
                  <a:lnTo>
                    <a:pt x="3616960" y="910856"/>
                  </a:lnTo>
                  <a:lnTo>
                    <a:pt x="4870704" y="910856"/>
                  </a:lnTo>
                  <a:close/>
                </a:path>
              </a:pathLst>
            </a:custGeom>
            <a:solidFill>
              <a:srgbClr val="9FC9DC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3108" y="5935979"/>
              <a:ext cx="3674110" cy="922019"/>
            </a:xfrm>
            <a:custGeom>
              <a:avLst/>
              <a:gdLst/>
              <a:ahLst/>
              <a:cxnLst/>
              <a:rect l="l" t="t" r="r" b="b"/>
              <a:pathLst>
                <a:path w="3674110" h="922020">
                  <a:moveTo>
                    <a:pt x="0" y="0"/>
                  </a:moveTo>
                  <a:lnTo>
                    <a:pt x="7937" y="6350"/>
                  </a:lnTo>
                  <a:lnTo>
                    <a:pt x="2886075" y="921700"/>
                  </a:lnTo>
                  <a:lnTo>
                    <a:pt x="3673855" y="921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82055"/>
              <a:ext cx="3404616" cy="10713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91199"/>
              <a:ext cx="3349752" cy="1066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07563" y="668782"/>
            <a:ext cx="22301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80">
                <a:latin typeface="Arial MT"/>
                <a:cs typeface="Arial MT"/>
              </a:rPr>
              <a:t>I</a:t>
            </a:r>
            <a:r>
              <a:rPr dirty="0" sz="4400" spc="330">
                <a:latin typeface="Arial MT"/>
                <a:cs typeface="Arial MT"/>
              </a:rPr>
              <a:t>n</a:t>
            </a:r>
            <a:r>
              <a:rPr dirty="0" sz="4400" spc="235">
                <a:latin typeface="Arial MT"/>
                <a:cs typeface="Arial MT"/>
              </a:rPr>
              <a:t>si</a:t>
            </a:r>
            <a:r>
              <a:rPr dirty="0" sz="4400" spc="335">
                <a:latin typeface="Arial MT"/>
                <a:cs typeface="Arial MT"/>
              </a:rPr>
              <a:t>g</a:t>
            </a:r>
            <a:r>
              <a:rPr dirty="0" sz="4400" spc="340">
                <a:latin typeface="Arial MT"/>
                <a:cs typeface="Arial MT"/>
              </a:rPr>
              <a:t>h</a:t>
            </a:r>
            <a:r>
              <a:rPr dirty="0" sz="4400" spc="254">
                <a:latin typeface="Arial MT"/>
                <a:cs typeface="Arial MT"/>
              </a:rPr>
              <a:t>ts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612" y="2190115"/>
            <a:ext cx="6800850" cy="139763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887730">
              <a:lnSpc>
                <a:spcPts val="2090"/>
              </a:lnSpc>
              <a:spcBef>
                <a:spcPts val="225"/>
              </a:spcBef>
            </a:pPr>
            <a:r>
              <a:rPr dirty="0" sz="1800" spc="-5">
                <a:latin typeface="Lucida Sans Unicode"/>
                <a:cs typeface="Lucida Sans Unicode"/>
              </a:rPr>
              <a:t>1.Number</a:t>
            </a:r>
            <a:r>
              <a:rPr dirty="0" sz="1800" spc="-2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of transactions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occurred</a:t>
            </a:r>
            <a:r>
              <a:rPr dirty="0" sz="1800" spc="-4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after</a:t>
            </a:r>
            <a:r>
              <a:rPr dirty="0" sz="1800" spc="-8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6PM</a:t>
            </a:r>
            <a:r>
              <a:rPr dirty="0" sz="1800" spc="-6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=1116. </a:t>
            </a:r>
            <a:r>
              <a:rPr dirty="0" sz="1800" spc="-55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2.Naypyitaw city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has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highest</a:t>
            </a:r>
            <a:r>
              <a:rPr dirty="0" sz="1800" spc="-1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total</a:t>
            </a:r>
            <a:r>
              <a:rPr dirty="0" sz="1800" spc="-5">
                <a:latin typeface="Lucida Sans Unicode"/>
                <a:cs typeface="Lucida Sans Unicode"/>
              </a:rPr>
              <a:t> gross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income.</a:t>
            </a:r>
            <a:endParaRPr sz="1800">
              <a:latin typeface="Lucida Sans Unicode"/>
              <a:cs typeface="Lucida Sans Unicode"/>
            </a:endParaRPr>
          </a:p>
          <a:p>
            <a:pPr marL="12700" marR="5080">
              <a:lnSpc>
                <a:spcPts val="2170"/>
              </a:lnSpc>
              <a:spcBef>
                <a:spcPts val="40"/>
              </a:spcBef>
            </a:pPr>
            <a:r>
              <a:rPr dirty="0" sz="1800" spc="-5">
                <a:latin typeface="Lucida Sans Unicode"/>
                <a:cs typeface="Lucida Sans Unicode"/>
              </a:rPr>
              <a:t>3.Branch </a:t>
            </a:r>
            <a:r>
              <a:rPr dirty="0" sz="1800">
                <a:latin typeface="Lucida Sans Unicode"/>
                <a:cs typeface="Lucida Sans Unicode"/>
              </a:rPr>
              <a:t>B has </a:t>
            </a:r>
            <a:r>
              <a:rPr dirty="0" sz="1800" spc="-5">
                <a:latin typeface="Lucida Sans Unicode"/>
                <a:cs typeface="Lucida Sans Unicode"/>
              </a:rPr>
              <a:t>highest average rating by Customers. </a:t>
            </a:r>
            <a:r>
              <a:rPr dirty="0" sz="1800">
                <a:latin typeface="Lucida Sans Unicode"/>
                <a:cs typeface="Lucida Sans Unicode"/>
              </a:rPr>
              <a:t> </a:t>
            </a:r>
            <a:r>
              <a:rPr dirty="0" sz="1800" spc="-10">
                <a:latin typeface="Lucida Sans Unicode"/>
                <a:cs typeface="Lucida Sans Unicode"/>
              </a:rPr>
              <a:t>4.Electronic</a:t>
            </a:r>
            <a:r>
              <a:rPr dirty="0" sz="1800" spc="-2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accessories</a:t>
            </a:r>
            <a:r>
              <a:rPr dirty="0" sz="1800" spc="-2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(Product</a:t>
            </a:r>
            <a:r>
              <a:rPr dirty="0" sz="1800" spc="-1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line)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has</a:t>
            </a:r>
            <a:r>
              <a:rPr dirty="0" sz="1800" spc="-4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highest</a:t>
            </a:r>
            <a:r>
              <a:rPr dirty="0" sz="1800" spc="-7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total</a:t>
            </a:r>
            <a:r>
              <a:rPr dirty="0" sz="1800" spc="-1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sales.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ts val="2115"/>
              </a:lnSpc>
            </a:pPr>
            <a:r>
              <a:rPr dirty="0" sz="1800" spc="-5">
                <a:latin typeface="Lucida Sans Unicode"/>
                <a:cs typeface="Lucida Sans Unicode"/>
              </a:rPr>
              <a:t>5.Naypyitaw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(Customer</a:t>
            </a:r>
            <a:r>
              <a:rPr dirty="0" sz="1800" spc="-2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type)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has</a:t>
            </a:r>
            <a:r>
              <a:rPr dirty="0" sz="1800" spc="-2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highest total</a:t>
            </a:r>
            <a:r>
              <a:rPr dirty="0" sz="1800" spc="-2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cogs.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210" y="2546680"/>
            <a:ext cx="536765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130"/>
              <a:t>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0488" y="1488947"/>
            <a:ext cx="3122676" cy="34320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2679" y="5067300"/>
            <a:ext cx="2627375" cy="3368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66517" y="842517"/>
            <a:ext cx="1234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Lucida Sans Unicode"/>
                <a:cs typeface="Lucida Sans Unicode"/>
              </a:rPr>
              <a:t>DATA</a:t>
            </a:r>
            <a:r>
              <a:rPr dirty="0" sz="1800" spc="-80">
                <a:latin typeface="Lucida Sans Unicode"/>
                <a:cs typeface="Lucida Sans Unicode"/>
              </a:rPr>
              <a:t> </a:t>
            </a:r>
            <a:r>
              <a:rPr dirty="0" sz="1800" spc="-20">
                <a:latin typeface="Lucida Sans Unicode"/>
                <a:cs typeface="Lucida Sans Unicode"/>
              </a:rPr>
              <a:t>SETS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1569719"/>
            <a:ext cx="7501128" cy="38557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731" y="559308"/>
            <a:ext cx="4443984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44" y="1780032"/>
            <a:ext cx="6815328" cy="31287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831" y="583691"/>
            <a:ext cx="5170932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4" y="1432560"/>
            <a:ext cx="2499360" cy="11399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5327" y="1953767"/>
            <a:ext cx="213360" cy="1005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2800" y="1351788"/>
            <a:ext cx="5314188" cy="10789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244" y="2871216"/>
            <a:ext cx="2497836" cy="12710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5327" y="3383279"/>
            <a:ext cx="213360" cy="990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2800" y="2779776"/>
            <a:ext cx="5314188" cy="12999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244" y="4565903"/>
            <a:ext cx="2429256" cy="108051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005344" y="4954523"/>
            <a:ext cx="286385" cy="100330"/>
            <a:chOff x="3005344" y="4954523"/>
            <a:chExt cx="286385" cy="10033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9891" y="4954523"/>
              <a:ext cx="91440" cy="1000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05340" y="4998719"/>
              <a:ext cx="276860" cy="10795"/>
            </a:xfrm>
            <a:custGeom>
              <a:avLst/>
              <a:gdLst/>
              <a:ahLst/>
              <a:cxnLst/>
              <a:rect l="l" t="t" r="r" b="b"/>
              <a:pathLst>
                <a:path w="276860" h="10795">
                  <a:moveTo>
                    <a:pt x="276466" y="1524"/>
                  </a:moveTo>
                  <a:lnTo>
                    <a:pt x="262928" y="1435"/>
                  </a:lnTo>
                  <a:lnTo>
                    <a:pt x="262928" y="1270"/>
                  </a:lnTo>
                  <a:lnTo>
                    <a:pt x="117703" y="1270"/>
                  </a:lnTo>
                  <a:lnTo>
                    <a:pt x="117703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63" y="6350"/>
                  </a:lnTo>
                  <a:lnTo>
                    <a:pt x="0" y="10160"/>
                  </a:lnTo>
                  <a:lnTo>
                    <a:pt x="263550" y="10160"/>
                  </a:lnTo>
                  <a:lnTo>
                    <a:pt x="263550" y="6350"/>
                  </a:lnTo>
                  <a:lnTo>
                    <a:pt x="262928" y="6350"/>
                  </a:lnTo>
                  <a:lnTo>
                    <a:pt x="262928" y="3810"/>
                  </a:lnTo>
                  <a:lnTo>
                    <a:pt x="267068" y="6223"/>
                  </a:lnTo>
                  <a:lnTo>
                    <a:pt x="274053" y="10414"/>
                  </a:lnTo>
                  <a:lnTo>
                    <a:pt x="276466" y="10414"/>
                  </a:lnTo>
                  <a:lnTo>
                    <a:pt x="276466" y="2159"/>
                  </a:lnTo>
                  <a:lnTo>
                    <a:pt x="276466" y="1524"/>
                  </a:lnTo>
                  <a:close/>
                </a:path>
              </a:pathLst>
            </a:custGeom>
            <a:solidFill>
              <a:srgbClr val="2CA0B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52800" y="4283964"/>
            <a:ext cx="5550408" cy="135483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65250" y="545338"/>
            <a:ext cx="569277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  <a:tabLst>
                <a:tab pos="373380" algn="l"/>
              </a:tabLst>
            </a:pPr>
            <a:r>
              <a:rPr dirty="0" sz="1800" spc="-10">
                <a:latin typeface="Lucida Sans Unicode"/>
                <a:cs typeface="Lucida Sans Unicode"/>
              </a:rPr>
              <a:t>1.	</a:t>
            </a:r>
            <a:r>
              <a:rPr dirty="0" sz="1800" spc="-5">
                <a:latin typeface="Lucida Sans Unicode"/>
                <a:cs typeface="Lucida Sans Unicode"/>
              </a:rPr>
              <a:t>Retrieve all columns for sales made in </a:t>
            </a:r>
            <a:r>
              <a:rPr dirty="0" sz="1800">
                <a:latin typeface="Lucida Sans Unicode"/>
                <a:cs typeface="Lucida Sans Unicode"/>
              </a:rPr>
              <a:t>a </a:t>
            </a:r>
            <a:r>
              <a:rPr dirty="0" sz="1800" spc="-5">
                <a:latin typeface="Lucida Sans Unicode"/>
                <a:cs typeface="Lucida Sans Unicode"/>
              </a:rPr>
              <a:t>specific </a:t>
            </a:r>
            <a:r>
              <a:rPr dirty="0" sz="1800" spc="-55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branch</a:t>
            </a:r>
            <a:r>
              <a:rPr dirty="0" sz="1800" spc="-1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(e.g.,</a:t>
            </a:r>
            <a:r>
              <a:rPr dirty="0" sz="1800" spc="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Branch</a:t>
            </a:r>
            <a:r>
              <a:rPr dirty="0" sz="1800" spc="-1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'A').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6776" y="4166615"/>
            <a:ext cx="4552188" cy="13258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954779" y="4409440"/>
            <a:ext cx="100965" cy="284480"/>
            <a:chOff x="3954779" y="4409440"/>
            <a:chExt cx="100965" cy="2844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4779" y="4602607"/>
              <a:ext cx="100584" cy="911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00435" y="4409440"/>
              <a:ext cx="10160" cy="257810"/>
            </a:xfrm>
            <a:custGeom>
              <a:avLst/>
              <a:gdLst/>
              <a:ahLst/>
              <a:cxnLst/>
              <a:rect l="l" t="t" r="r" b="b"/>
              <a:pathLst>
                <a:path w="10160" h="257810">
                  <a:moveTo>
                    <a:pt x="0" y="257810"/>
                  </a:moveTo>
                  <a:lnTo>
                    <a:pt x="9588" y="257810"/>
                  </a:lnTo>
                  <a:lnTo>
                    <a:pt x="9588" y="0"/>
                  </a:lnTo>
                  <a:lnTo>
                    <a:pt x="0" y="0"/>
                  </a:lnTo>
                  <a:lnTo>
                    <a:pt x="0" y="257810"/>
                  </a:lnTo>
                  <a:close/>
                </a:path>
              </a:pathLst>
            </a:custGeom>
            <a:solidFill>
              <a:srgbClr val="2CA0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983" y="754126"/>
            <a:ext cx="485394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2.</a:t>
            </a:r>
            <a:r>
              <a:rPr dirty="0" sz="1800" spc="35"/>
              <a:t> </a:t>
            </a:r>
            <a:r>
              <a:rPr dirty="0" sz="1800" spc="-5"/>
              <a:t>Find</a:t>
            </a:r>
            <a:r>
              <a:rPr dirty="0" sz="1800" spc="-30"/>
              <a:t> </a:t>
            </a:r>
            <a:r>
              <a:rPr dirty="0" sz="1800" spc="-5"/>
              <a:t>the</a:t>
            </a:r>
            <a:r>
              <a:rPr dirty="0" sz="1800" spc="-30"/>
              <a:t> </a:t>
            </a:r>
            <a:r>
              <a:rPr dirty="0" sz="1800"/>
              <a:t>total</a:t>
            </a:r>
            <a:r>
              <a:rPr dirty="0" sz="1800" spc="5"/>
              <a:t> </a:t>
            </a:r>
            <a:r>
              <a:rPr dirty="0" sz="1800" spc="-5"/>
              <a:t>sales</a:t>
            </a:r>
            <a:r>
              <a:rPr dirty="0" sz="1800" spc="-30"/>
              <a:t> </a:t>
            </a:r>
            <a:r>
              <a:rPr dirty="0" sz="1800"/>
              <a:t>for</a:t>
            </a:r>
            <a:r>
              <a:rPr dirty="0" sz="1800" spc="-70"/>
              <a:t> </a:t>
            </a:r>
            <a:r>
              <a:rPr dirty="0" sz="1800" spc="-5"/>
              <a:t>each product</a:t>
            </a:r>
            <a:r>
              <a:rPr dirty="0" sz="1800" spc="-55"/>
              <a:t> </a:t>
            </a:r>
            <a:r>
              <a:rPr dirty="0" sz="1800" spc="-15"/>
              <a:t>line.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506983" y="3383660"/>
            <a:ext cx="619061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10">
                <a:latin typeface="Lucida Sans Unicode"/>
                <a:cs typeface="Lucida Sans Unicode"/>
              </a:rPr>
              <a:t>3.</a:t>
            </a:r>
            <a:r>
              <a:rPr dirty="0" sz="1800" spc="4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List</a:t>
            </a:r>
            <a:r>
              <a:rPr dirty="0" sz="1800" spc="-6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all</a:t>
            </a:r>
            <a:r>
              <a:rPr dirty="0" sz="1800" spc="-7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sales</a:t>
            </a:r>
            <a:r>
              <a:rPr dirty="0" sz="1800" spc="-2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transactions</a:t>
            </a:r>
            <a:r>
              <a:rPr dirty="0" sz="1800" spc="-3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where</a:t>
            </a:r>
            <a:r>
              <a:rPr dirty="0" sz="1800" spc="-40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the</a:t>
            </a:r>
            <a:r>
              <a:rPr dirty="0" sz="1800" spc="-2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payment</a:t>
            </a:r>
            <a:r>
              <a:rPr dirty="0" sz="1800">
                <a:latin typeface="Lucida Sans Unicode"/>
                <a:cs typeface="Lucida Sans Unicode"/>
              </a:rPr>
              <a:t> method </a:t>
            </a:r>
            <a:r>
              <a:rPr dirty="0" sz="1800" spc="-55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was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'Cash'.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7711" y="1066800"/>
            <a:ext cx="1988819" cy="127863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10311" y="1618488"/>
            <a:ext cx="5728335" cy="238125"/>
            <a:chOff x="210311" y="1618488"/>
            <a:chExt cx="5728335" cy="23812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311" y="1618488"/>
              <a:ext cx="5152644" cy="237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84827" y="1670304"/>
              <a:ext cx="253693" cy="1000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67541" y="1714499"/>
              <a:ext cx="561975" cy="10160"/>
            </a:xfrm>
            <a:custGeom>
              <a:avLst/>
              <a:gdLst/>
              <a:ahLst/>
              <a:cxnLst/>
              <a:rect l="l" t="t" r="r" b="b"/>
              <a:pathLst>
                <a:path w="561975" h="10160">
                  <a:moveTo>
                    <a:pt x="561454" y="1270"/>
                  </a:moveTo>
                  <a:lnTo>
                    <a:pt x="548259" y="1270"/>
                  </a:lnTo>
                  <a:lnTo>
                    <a:pt x="543801" y="1270"/>
                  </a:lnTo>
                  <a:lnTo>
                    <a:pt x="317258" y="1270"/>
                  </a:lnTo>
                  <a:lnTo>
                    <a:pt x="317258" y="0"/>
                  </a:lnTo>
                  <a:lnTo>
                    <a:pt x="101" y="0"/>
                  </a:lnTo>
                  <a:lnTo>
                    <a:pt x="101" y="1270"/>
                  </a:lnTo>
                  <a:lnTo>
                    <a:pt x="50" y="6350"/>
                  </a:lnTo>
                  <a:lnTo>
                    <a:pt x="0" y="8890"/>
                  </a:lnTo>
                  <a:lnTo>
                    <a:pt x="549275" y="8890"/>
                  </a:lnTo>
                  <a:lnTo>
                    <a:pt x="549275" y="6350"/>
                  </a:lnTo>
                  <a:lnTo>
                    <a:pt x="548259" y="6350"/>
                  </a:lnTo>
                  <a:lnTo>
                    <a:pt x="548259" y="3810"/>
                  </a:lnTo>
                  <a:lnTo>
                    <a:pt x="552056" y="5969"/>
                  </a:lnTo>
                  <a:lnTo>
                    <a:pt x="559041" y="10160"/>
                  </a:lnTo>
                  <a:lnTo>
                    <a:pt x="561441" y="10160"/>
                  </a:lnTo>
                  <a:lnTo>
                    <a:pt x="561441" y="1905"/>
                  </a:lnTo>
                  <a:lnTo>
                    <a:pt x="561454" y="1270"/>
                  </a:lnTo>
                  <a:close/>
                </a:path>
              </a:pathLst>
            </a:custGeom>
            <a:solidFill>
              <a:srgbClr val="2CA0B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0" y="4858511"/>
            <a:ext cx="8505825" cy="1999614"/>
            <a:chOff x="0" y="4858511"/>
            <a:chExt cx="8505825" cy="1999614"/>
          </a:xfrm>
        </p:grpSpPr>
        <p:sp>
          <p:nvSpPr>
            <p:cNvPr id="14" name="object 14"/>
            <p:cNvSpPr/>
            <p:nvPr/>
          </p:nvSpPr>
          <p:spPr>
            <a:xfrm>
              <a:off x="496824" y="5946647"/>
              <a:ext cx="4871085" cy="911225"/>
            </a:xfrm>
            <a:custGeom>
              <a:avLst/>
              <a:gdLst/>
              <a:ahLst/>
              <a:cxnLst/>
              <a:rect l="l" t="t" r="r" b="b"/>
              <a:pathLst>
                <a:path w="4871085" h="911225">
                  <a:moveTo>
                    <a:pt x="85420" y="21348"/>
                  </a:moveTo>
                  <a:lnTo>
                    <a:pt x="660" y="0"/>
                  </a:lnTo>
                  <a:lnTo>
                    <a:pt x="0" y="5473"/>
                  </a:lnTo>
                  <a:lnTo>
                    <a:pt x="85420" y="21348"/>
                  </a:lnTo>
                  <a:close/>
                </a:path>
                <a:path w="4871085" h="911225">
                  <a:moveTo>
                    <a:pt x="4870704" y="910856"/>
                  </a:moveTo>
                  <a:lnTo>
                    <a:pt x="85420" y="21348"/>
                  </a:lnTo>
                  <a:lnTo>
                    <a:pt x="3616960" y="910856"/>
                  </a:lnTo>
                  <a:lnTo>
                    <a:pt x="4870704" y="910856"/>
                  </a:lnTo>
                  <a:close/>
                </a:path>
              </a:pathLst>
            </a:custGeom>
            <a:solidFill>
              <a:srgbClr val="9FC9DC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3108" y="5935979"/>
              <a:ext cx="3674110" cy="922019"/>
            </a:xfrm>
            <a:custGeom>
              <a:avLst/>
              <a:gdLst/>
              <a:ahLst/>
              <a:cxnLst/>
              <a:rect l="l" t="t" r="r" b="b"/>
              <a:pathLst>
                <a:path w="3674110" h="922020">
                  <a:moveTo>
                    <a:pt x="0" y="0"/>
                  </a:moveTo>
                  <a:lnTo>
                    <a:pt x="7937" y="6350"/>
                  </a:lnTo>
                  <a:lnTo>
                    <a:pt x="2886075" y="921700"/>
                  </a:lnTo>
                  <a:lnTo>
                    <a:pt x="3673855" y="921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5782055"/>
              <a:ext cx="3404616" cy="10713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791199"/>
              <a:ext cx="3349752" cy="1066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300" y="4858511"/>
              <a:ext cx="8010144" cy="1571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3227" y="1417319"/>
            <a:ext cx="5257800" cy="2392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8579" y="1784604"/>
            <a:ext cx="99060" cy="2133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1300" y="2065020"/>
            <a:ext cx="2209800" cy="929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19" y="3977640"/>
            <a:ext cx="7223759" cy="1630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021835" y="4288790"/>
            <a:ext cx="100965" cy="570865"/>
            <a:chOff x="4021835" y="4288790"/>
            <a:chExt cx="100965" cy="570865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1835" y="4768342"/>
              <a:ext cx="100584" cy="911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67936" y="4288790"/>
              <a:ext cx="10160" cy="543560"/>
            </a:xfrm>
            <a:custGeom>
              <a:avLst/>
              <a:gdLst/>
              <a:ahLst/>
              <a:cxnLst/>
              <a:rect l="l" t="t" r="r" b="b"/>
              <a:pathLst>
                <a:path w="10160" h="543560">
                  <a:moveTo>
                    <a:pt x="0" y="543560"/>
                  </a:moveTo>
                  <a:lnTo>
                    <a:pt x="9588" y="543560"/>
                  </a:lnTo>
                  <a:lnTo>
                    <a:pt x="9588" y="0"/>
                  </a:lnTo>
                  <a:lnTo>
                    <a:pt x="0" y="0"/>
                  </a:lnTo>
                  <a:lnTo>
                    <a:pt x="0" y="543560"/>
                  </a:lnTo>
                  <a:close/>
                </a:path>
              </a:pathLst>
            </a:custGeom>
            <a:solidFill>
              <a:srgbClr val="2CA0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65250" y="758697"/>
            <a:ext cx="6005830" cy="566420"/>
          </a:xfrm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  <a:tabLst>
                <a:tab pos="373380" algn="l"/>
              </a:tabLst>
            </a:pPr>
            <a:r>
              <a:rPr dirty="0" sz="1800" spc="-10"/>
              <a:t>4.	</a:t>
            </a:r>
            <a:r>
              <a:rPr dirty="0" sz="1800"/>
              <a:t>Calculate</a:t>
            </a:r>
            <a:r>
              <a:rPr dirty="0" sz="1800" spc="-15"/>
              <a:t> </a:t>
            </a:r>
            <a:r>
              <a:rPr dirty="0" sz="1800"/>
              <a:t>the</a:t>
            </a:r>
            <a:r>
              <a:rPr dirty="0" sz="1800" spc="-20"/>
              <a:t> </a:t>
            </a:r>
            <a:r>
              <a:rPr dirty="0" sz="1800"/>
              <a:t>total</a:t>
            </a:r>
            <a:r>
              <a:rPr dirty="0" sz="1800" spc="-70"/>
              <a:t> </a:t>
            </a:r>
            <a:r>
              <a:rPr dirty="0" sz="1800"/>
              <a:t>gross</a:t>
            </a:r>
            <a:r>
              <a:rPr dirty="0" sz="1800" spc="-10"/>
              <a:t> </a:t>
            </a:r>
            <a:r>
              <a:rPr dirty="0" sz="1800" spc="-5"/>
              <a:t>income generated</a:t>
            </a:r>
            <a:r>
              <a:rPr dirty="0" sz="1800" spc="-15"/>
              <a:t> </a:t>
            </a:r>
            <a:r>
              <a:rPr dirty="0" sz="1800" spc="-5"/>
              <a:t>in</a:t>
            </a:r>
            <a:r>
              <a:rPr dirty="0" sz="1800" spc="-50"/>
              <a:t> </a:t>
            </a:r>
            <a:r>
              <a:rPr dirty="0" sz="1800" spc="-5"/>
              <a:t>each </a:t>
            </a:r>
            <a:r>
              <a:rPr dirty="0" sz="1800" spc="-555"/>
              <a:t> </a:t>
            </a:r>
            <a:r>
              <a:rPr dirty="0" sz="1800" spc="-15"/>
              <a:t>city.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1365250" y="3403472"/>
            <a:ext cx="537781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10">
                <a:latin typeface="Lucida Sans Unicode"/>
                <a:cs typeface="Lucida Sans Unicode"/>
              </a:rPr>
              <a:t>5. </a:t>
            </a:r>
            <a:r>
              <a:rPr dirty="0" sz="1800" spc="-5">
                <a:latin typeface="Lucida Sans Unicode"/>
                <a:cs typeface="Lucida Sans Unicode"/>
              </a:rPr>
              <a:t>Find the </a:t>
            </a:r>
            <a:r>
              <a:rPr dirty="0" sz="1800">
                <a:latin typeface="Lucida Sans Unicode"/>
                <a:cs typeface="Lucida Sans Unicode"/>
              </a:rPr>
              <a:t>average </a:t>
            </a:r>
            <a:r>
              <a:rPr dirty="0" sz="1800" spc="-5">
                <a:latin typeface="Lucida Sans Unicode"/>
                <a:cs typeface="Lucida Sans Unicode"/>
              </a:rPr>
              <a:t>rating </a:t>
            </a:r>
            <a:r>
              <a:rPr dirty="0" sz="1800">
                <a:latin typeface="Lucida Sans Unicode"/>
                <a:cs typeface="Lucida Sans Unicode"/>
              </a:rPr>
              <a:t>given </a:t>
            </a:r>
            <a:r>
              <a:rPr dirty="0" sz="1800" spc="-5">
                <a:latin typeface="Lucida Sans Unicode"/>
                <a:cs typeface="Lucida Sans Unicode"/>
              </a:rPr>
              <a:t>by customers in </a:t>
            </a:r>
            <a:r>
              <a:rPr dirty="0" sz="1800" spc="-55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each</a:t>
            </a:r>
            <a:r>
              <a:rPr dirty="0" sz="1800" spc="-10">
                <a:latin typeface="Lucida Sans Unicode"/>
                <a:cs typeface="Lucida Sans Unicode"/>
              </a:rPr>
              <a:t> branch.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5000244"/>
            <a:ext cx="5430520" cy="1858010"/>
            <a:chOff x="0" y="5000244"/>
            <a:chExt cx="5430520" cy="1858010"/>
          </a:xfrm>
        </p:grpSpPr>
        <p:sp>
          <p:nvSpPr>
            <p:cNvPr id="12" name="object 12"/>
            <p:cNvSpPr/>
            <p:nvPr/>
          </p:nvSpPr>
          <p:spPr>
            <a:xfrm>
              <a:off x="496824" y="5946647"/>
              <a:ext cx="4871085" cy="911225"/>
            </a:xfrm>
            <a:custGeom>
              <a:avLst/>
              <a:gdLst/>
              <a:ahLst/>
              <a:cxnLst/>
              <a:rect l="l" t="t" r="r" b="b"/>
              <a:pathLst>
                <a:path w="4871085" h="911225">
                  <a:moveTo>
                    <a:pt x="85420" y="21348"/>
                  </a:moveTo>
                  <a:lnTo>
                    <a:pt x="660" y="0"/>
                  </a:lnTo>
                  <a:lnTo>
                    <a:pt x="0" y="5473"/>
                  </a:lnTo>
                  <a:lnTo>
                    <a:pt x="85420" y="21348"/>
                  </a:lnTo>
                  <a:close/>
                </a:path>
                <a:path w="4871085" h="911225">
                  <a:moveTo>
                    <a:pt x="4870704" y="910856"/>
                  </a:moveTo>
                  <a:lnTo>
                    <a:pt x="85420" y="21348"/>
                  </a:lnTo>
                  <a:lnTo>
                    <a:pt x="3616960" y="910856"/>
                  </a:lnTo>
                  <a:lnTo>
                    <a:pt x="4870704" y="910856"/>
                  </a:lnTo>
                  <a:close/>
                </a:path>
              </a:pathLst>
            </a:custGeom>
            <a:solidFill>
              <a:srgbClr val="9FC9DC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3108" y="5935980"/>
              <a:ext cx="3674110" cy="922019"/>
            </a:xfrm>
            <a:custGeom>
              <a:avLst/>
              <a:gdLst/>
              <a:ahLst/>
              <a:cxnLst/>
              <a:rect l="l" t="t" r="r" b="b"/>
              <a:pathLst>
                <a:path w="3674110" h="922020">
                  <a:moveTo>
                    <a:pt x="0" y="0"/>
                  </a:moveTo>
                  <a:lnTo>
                    <a:pt x="7937" y="6350"/>
                  </a:lnTo>
                  <a:lnTo>
                    <a:pt x="2886075" y="921700"/>
                  </a:lnTo>
                  <a:lnTo>
                    <a:pt x="3673855" y="921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5782055"/>
              <a:ext cx="3404616" cy="10713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791199"/>
              <a:ext cx="3349752" cy="1066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4244" y="5000244"/>
              <a:ext cx="2715768" cy="1143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8" y="1114044"/>
            <a:ext cx="7056120" cy="2103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98035" y="1366519"/>
            <a:ext cx="100330" cy="287020"/>
            <a:chOff x="4098035" y="1366519"/>
            <a:chExt cx="100330" cy="2870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8035" y="1561591"/>
              <a:ext cx="100075" cy="914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43743" y="1366519"/>
              <a:ext cx="10795" cy="259079"/>
            </a:xfrm>
            <a:custGeom>
              <a:avLst/>
              <a:gdLst/>
              <a:ahLst/>
              <a:cxnLst/>
              <a:rect l="l" t="t" r="r" b="b"/>
              <a:pathLst>
                <a:path w="10795" h="259080">
                  <a:moveTo>
                    <a:pt x="10299" y="0"/>
                  </a:move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259080"/>
                  </a:lnTo>
                  <a:lnTo>
                    <a:pt x="9525" y="259080"/>
                  </a:lnTo>
                  <a:lnTo>
                    <a:pt x="9525" y="1270"/>
                  </a:lnTo>
                  <a:lnTo>
                    <a:pt x="10299" y="1270"/>
                  </a:lnTo>
                  <a:lnTo>
                    <a:pt x="10299" y="0"/>
                  </a:lnTo>
                  <a:close/>
                </a:path>
              </a:pathLst>
            </a:custGeom>
            <a:solidFill>
              <a:srgbClr val="2CA0B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011" y="1714500"/>
            <a:ext cx="2075688" cy="1143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4244" y="3854196"/>
            <a:ext cx="2485644" cy="64312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021835" y="4509770"/>
            <a:ext cx="100965" cy="358140"/>
            <a:chOff x="4021835" y="4509770"/>
            <a:chExt cx="100965" cy="35814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1835" y="4775962"/>
              <a:ext cx="100584" cy="91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67809" y="4509770"/>
              <a:ext cx="10160" cy="330200"/>
            </a:xfrm>
            <a:custGeom>
              <a:avLst/>
              <a:gdLst/>
              <a:ahLst/>
              <a:cxnLst/>
              <a:rect l="l" t="t" r="r" b="b"/>
              <a:pathLst>
                <a:path w="10160" h="330200">
                  <a:moveTo>
                    <a:pt x="0" y="330199"/>
                  </a:moveTo>
                  <a:lnTo>
                    <a:pt x="9589" y="330199"/>
                  </a:lnTo>
                  <a:lnTo>
                    <a:pt x="9589" y="0"/>
                  </a:lnTo>
                  <a:lnTo>
                    <a:pt x="0" y="0"/>
                  </a:lnTo>
                  <a:lnTo>
                    <a:pt x="0" y="330199"/>
                  </a:lnTo>
                  <a:close/>
                </a:path>
              </a:pathLst>
            </a:custGeom>
            <a:solidFill>
              <a:srgbClr val="2CA0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3568" y="545338"/>
            <a:ext cx="5720715" cy="565150"/>
          </a:xfrm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10"/>
              <a:t>6.</a:t>
            </a:r>
            <a:r>
              <a:rPr dirty="0" sz="1800" spc="30"/>
              <a:t> </a:t>
            </a:r>
            <a:r>
              <a:rPr dirty="0" sz="1800" spc="-5"/>
              <a:t>Determine</a:t>
            </a:r>
            <a:r>
              <a:rPr dirty="0" sz="1800" spc="-35"/>
              <a:t> </a:t>
            </a:r>
            <a:r>
              <a:rPr dirty="0" sz="1800"/>
              <a:t>the</a:t>
            </a:r>
            <a:r>
              <a:rPr dirty="0" sz="1800" spc="-35"/>
              <a:t> </a:t>
            </a:r>
            <a:r>
              <a:rPr dirty="0" sz="1800"/>
              <a:t>total </a:t>
            </a:r>
            <a:r>
              <a:rPr dirty="0" sz="1800" spc="-5"/>
              <a:t>quantity</a:t>
            </a:r>
            <a:r>
              <a:rPr dirty="0" sz="1800" spc="-50"/>
              <a:t> </a:t>
            </a:r>
            <a:r>
              <a:rPr dirty="0" sz="1800" spc="-5"/>
              <a:t>of</a:t>
            </a:r>
            <a:r>
              <a:rPr dirty="0" sz="1800" spc="-70"/>
              <a:t> </a:t>
            </a:r>
            <a:r>
              <a:rPr dirty="0" sz="1800" spc="-5"/>
              <a:t>each product</a:t>
            </a:r>
            <a:r>
              <a:rPr dirty="0" sz="1800" spc="-70"/>
              <a:t> </a:t>
            </a:r>
            <a:r>
              <a:rPr dirty="0" sz="1800" spc="-5"/>
              <a:t>line </a:t>
            </a:r>
            <a:r>
              <a:rPr dirty="0" sz="1800" spc="-555"/>
              <a:t> </a:t>
            </a:r>
            <a:r>
              <a:rPr dirty="0" sz="1800" spc="-10"/>
              <a:t>sold.</a:t>
            </a:r>
            <a:endParaRPr sz="1800"/>
          </a:p>
        </p:txBody>
      </p:sp>
      <p:sp>
        <p:nvSpPr>
          <p:cNvPr id="12" name="object 12"/>
          <p:cNvSpPr txBox="1"/>
          <p:nvPr/>
        </p:nvSpPr>
        <p:spPr>
          <a:xfrm>
            <a:off x="1223568" y="3347084"/>
            <a:ext cx="436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Lucida Sans Unicode"/>
                <a:cs typeface="Lucida Sans Unicode"/>
              </a:rPr>
              <a:t>7.</a:t>
            </a:r>
            <a:r>
              <a:rPr dirty="0" sz="1800" spc="2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List</a:t>
            </a:r>
            <a:r>
              <a:rPr dirty="0" sz="1800" spc="-7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the</a:t>
            </a:r>
            <a:r>
              <a:rPr dirty="0" sz="1800" spc="-3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top</a:t>
            </a:r>
            <a:r>
              <a:rPr dirty="0" sz="1800" spc="-2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5</a:t>
            </a:r>
            <a:r>
              <a:rPr dirty="0" sz="1800" spc="-5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products</a:t>
            </a:r>
            <a:r>
              <a:rPr dirty="0" sz="1800" spc="-1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by</a:t>
            </a:r>
            <a:r>
              <a:rPr dirty="0" sz="1800" spc="45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Lucida Sans Unicode"/>
                <a:cs typeface="Lucida Sans Unicode"/>
              </a:rPr>
              <a:t>unit</a:t>
            </a:r>
            <a:r>
              <a:rPr dirty="0" sz="1800" spc="10">
                <a:latin typeface="Lucida Sans Unicode"/>
                <a:cs typeface="Lucida Sans Unicode"/>
              </a:rPr>
              <a:t> </a:t>
            </a:r>
            <a:r>
              <a:rPr dirty="0" sz="1800" spc="-15">
                <a:latin typeface="Lucida Sans Unicode"/>
                <a:cs typeface="Lucida Sans Unicode"/>
              </a:rPr>
              <a:t>price.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5143500"/>
            <a:ext cx="5367655" cy="1714500"/>
            <a:chOff x="0" y="5143500"/>
            <a:chExt cx="5367655" cy="1714500"/>
          </a:xfrm>
        </p:grpSpPr>
        <p:sp>
          <p:nvSpPr>
            <p:cNvPr id="14" name="object 14"/>
            <p:cNvSpPr/>
            <p:nvPr/>
          </p:nvSpPr>
          <p:spPr>
            <a:xfrm>
              <a:off x="496824" y="5946647"/>
              <a:ext cx="4871085" cy="911225"/>
            </a:xfrm>
            <a:custGeom>
              <a:avLst/>
              <a:gdLst/>
              <a:ahLst/>
              <a:cxnLst/>
              <a:rect l="l" t="t" r="r" b="b"/>
              <a:pathLst>
                <a:path w="4871085" h="911225">
                  <a:moveTo>
                    <a:pt x="85420" y="21348"/>
                  </a:moveTo>
                  <a:lnTo>
                    <a:pt x="660" y="0"/>
                  </a:lnTo>
                  <a:lnTo>
                    <a:pt x="0" y="5473"/>
                  </a:lnTo>
                  <a:lnTo>
                    <a:pt x="85420" y="21348"/>
                  </a:lnTo>
                  <a:close/>
                </a:path>
                <a:path w="4871085" h="911225">
                  <a:moveTo>
                    <a:pt x="4870704" y="910856"/>
                  </a:moveTo>
                  <a:lnTo>
                    <a:pt x="85420" y="21348"/>
                  </a:lnTo>
                  <a:lnTo>
                    <a:pt x="3616960" y="910856"/>
                  </a:lnTo>
                  <a:lnTo>
                    <a:pt x="4870704" y="910856"/>
                  </a:lnTo>
                  <a:close/>
                </a:path>
              </a:pathLst>
            </a:custGeom>
            <a:solidFill>
              <a:srgbClr val="9FC9DC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3108" y="5935980"/>
              <a:ext cx="3674110" cy="922019"/>
            </a:xfrm>
            <a:custGeom>
              <a:avLst/>
              <a:gdLst/>
              <a:ahLst/>
              <a:cxnLst/>
              <a:rect l="l" t="t" r="r" b="b"/>
              <a:pathLst>
                <a:path w="3674110" h="922020">
                  <a:moveTo>
                    <a:pt x="0" y="0"/>
                  </a:moveTo>
                  <a:lnTo>
                    <a:pt x="7937" y="6350"/>
                  </a:lnTo>
                  <a:lnTo>
                    <a:pt x="2886075" y="921700"/>
                  </a:lnTo>
                  <a:lnTo>
                    <a:pt x="3673855" y="921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5782055"/>
              <a:ext cx="3404616" cy="10713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791199"/>
              <a:ext cx="3349752" cy="1066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81300" y="5143500"/>
              <a:ext cx="2438400" cy="934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300" y="1208532"/>
            <a:ext cx="4995672" cy="21793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450079" y="1508760"/>
            <a:ext cx="100965" cy="285115"/>
            <a:chOff x="4450079" y="1508760"/>
            <a:chExt cx="100965" cy="2851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79" y="1702435"/>
              <a:ext cx="100584" cy="911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95736" y="1508760"/>
              <a:ext cx="10160" cy="257810"/>
            </a:xfrm>
            <a:custGeom>
              <a:avLst/>
              <a:gdLst/>
              <a:ahLst/>
              <a:cxnLst/>
              <a:rect l="l" t="t" r="r" b="b"/>
              <a:pathLst>
                <a:path w="10160" h="257810">
                  <a:moveTo>
                    <a:pt x="0" y="257810"/>
                  </a:moveTo>
                  <a:lnTo>
                    <a:pt x="9588" y="257810"/>
                  </a:lnTo>
                  <a:lnTo>
                    <a:pt x="9588" y="0"/>
                  </a:lnTo>
                  <a:lnTo>
                    <a:pt x="0" y="0"/>
                  </a:lnTo>
                  <a:lnTo>
                    <a:pt x="0" y="257810"/>
                  </a:lnTo>
                  <a:close/>
                </a:path>
              </a:pathLst>
            </a:custGeom>
            <a:solidFill>
              <a:srgbClr val="2CA0B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055" y="1856232"/>
            <a:ext cx="6513576" cy="10683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9511" y="4108703"/>
            <a:ext cx="5606795" cy="26212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241291" y="4429759"/>
            <a:ext cx="100330" cy="287020"/>
            <a:chOff x="4241291" y="4429759"/>
            <a:chExt cx="100330" cy="2870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1291" y="4624831"/>
              <a:ext cx="100075" cy="914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86999" y="4429759"/>
              <a:ext cx="10795" cy="259079"/>
            </a:xfrm>
            <a:custGeom>
              <a:avLst/>
              <a:gdLst/>
              <a:ahLst/>
              <a:cxnLst/>
              <a:rect l="l" t="t" r="r" b="b"/>
              <a:pathLst>
                <a:path w="10795" h="259079">
                  <a:moveTo>
                    <a:pt x="10299" y="0"/>
                  </a:moveTo>
                  <a:lnTo>
                    <a:pt x="762" y="0"/>
                  </a:lnTo>
                  <a:lnTo>
                    <a:pt x="762" y="1270"/>
                  </a:lnTo>
                  <a:lnTo>
                    <a:pt x="0" y="1270"/>
                  </a:lnTo>
                  <a:lnTo>
                    <a:pt x="0" y="259080"/>
                  </a:lnTo>
                  <a:lnTo>
                    <a:pt x="9525" y="259080"/>
                  </a:lnTo>
                  <a:lnTo>
                    <a:pt x="9525" y="1270"/>
                  </a:lnTo>
                  <a:lnTo>
                    <a:pt x="10299" y="1270"/>
                  </a:lnTo>
                  <a:lnTo>
                    <a:pt x="10299" y="0"/>
                  </a:lnTo>
                  <a:close/>
                </a:path>
              </a:pathLst>
            </a:custGeom>
            <a:solidFill>
              <a:srgbClr val="2CA0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50416" y="615441"/>
            <a:ext cx="5988685" cy="566420"/>
          </a:xfrm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10"/>
              <a:t>8.</a:t>
            </a:r>
            <a:r>
              <a:rPr dirty="0" sz="1800" spc="40"/>
              <a:t> </a:t>
            </a:r>
            <a:r>
              <a:rPr dirty="0" sz="1800" spc="-5"/>
              <a:t>Find</a:t>
            </a:r>
            <a:r>
              <a:rPr dirty="0" sz="1800" spc="-25"/>
              <a:t> </a:t>
            </a:r>
            <a:r>
              <a:rPr dirty="0" sz="1800" spc="-5"/>
              <a:t>sales</a:t>
            </a:r>
            <a:r>
              <a:rPr dirty="0" sz="1800" spc="-40"/>
              <a:t> </a:t>
            </a:r>
            <a:r>
              <a:rPr dirty="0" sz="1800" spc="-5"/>
              <a:t>transactions</a:t>
            </a:r>
            <a:r>
              <a:rPr dirty="0" sz="1800" spc="-35"/>
              <a:t> </a:t>
            </a:r>
            <a:r>
              <a:rPr dirty="0" sz="1800"/>
              <a:t>with</a:t>
            </a:r>
            <a:r>
              <a:rPr dirty="0" sz="1800" spc="-10"/>
              <a:t> </a:t>
            </a:r>
            <a:r>
              <a:rPr dirty="0" sz="1800"/>
              <a:t>a</a:t>
            </a:r>
            <a:r>
              <a:rPr dirty="0" sz="1800" spc="-45"/>
              <a:t> </a:t>
            </a:r>
            <a:r>
              <a:rPr dirty="0" sz="1800"/>
              <a:t>gross</a:t>
            </a:r>
            <a:r>
              <a:rPr dirty="0" sz="1800" spc="-105"/>
              <a:t> </a:t>
            </a:r>
            <a:r>
              <a:rPr dirty="0" sz="1800"/>
              <a:t>income</a:t>
            </a:r>
            <a:r>
              <a:rPr dirty="0" sz="1800" spc="-35"/>
              <a:t> </a:t>
            </a:r>
            <a:r>
              <a:rPr dirty="0" sz="1800" spc="-5"/>
              <a:t>greater </a:t>
            </a:r>
            <a:r>
              <a:rPr dirty="0" sz="1800" spc="-555"/>
              <a:t> </a:t>
            </a:r>
            <a:r>
              <a:rPr dirty="0" sz="1800" spc="-5"/>
              <a:t>than</a:t>
            </a:r>
            <a:r>
              <a:rPr dirty="0" sz="1800" spc="-15"/>
              <a:t> </a:t>
            </a:r>
            <a:r>
              <a:rPr dirty="0" sz="1800" spc="-5"/>
              <a:t>30.</a:t>
            </a:r>
            <a:endParaRPr sz="1800"/>
          </a:p>
        </p:txBody>
      </p:sp>
      <p:sp>
        <p:nvSpPr>
          <p:cNvPr id="12" name="object 12"/>
          <p:cNvSpPr txBox="1"/>
          <p:nvPr/>
        </p:nvSpPr>
        <p:spPr>
          <a:xfrm>
            <a:off x="1293622" y="3403472"/>
            <a:ext cx="523494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  <a:tabLst>
                <a:tab pos="373380" algn="l"/>
              </a:tabLst>
            </a:pPr>
            <a:r>
              <a:rPr dirty="0" sz="1800" spc="-10">
                <a:latin typeface="Lucida Sans Unicode"/>
                <a:cs typeface="Lucida Sans Unicode"/>
              </a:rPr>
              <a:t>9.	</a:t>
            </a:r>
            <a:r>
              <a:rPr dirty="0" sz="1800" spc="-5">
                <a:latin typeface="Lucida Sans Unicode"/>
                <a:cs typeface="Lucida Sans Unicode"/>
              </a:rPr>
              <a:t>Retrieve sales transactions </a:t>
            </a:r>
            <a:r>
              <a:rPr dirty="0" sz="1800">
                <a:latin typeface="Lucida Sans Unicode"/>
                <a:cs typeface="Lucida Sans Unicode"/>
              </a:rPr>
              <a:t>that </a:t>
            </a:r>
            <a:r>
              <a:rPr dirty="0" sz="1800" spc="-5">
                <a:latin typeface="Lucida Sans Unicode"/>
                <a:cs typeface="Lucida Sans Unicode"/>
              </a:rPr>
              <a:t>occurred on </a:t>
            </a:r>
            <a:r>
              <a:rPr dirty="0" sz="1800" spc="-555">
                <a:latin typeface="Lucida Sans Unicode"/>
                <a:cs typeface="Lucida Sans Unicode"/>
              </a:rPr>
              <a:t> </a:t>
            </a:r>
            <a:r>
              <a:rPr dirty="0" sz="1800" spc="-15">
                <a:latin typeface="Lucida Sans Unicode"/>
                <a:cs typeface="Lucida Sans Unicode"/>
              </a:rPr>
              <a:t>weekends.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4791455"/>
            <a:ext cx="7792720" cy="2066925"/>
            <a:chOff x="0" y="4791455"/>
            <a:chExt cx="7792720" cy="2066925"/>
          </a:xfrm>
        </p:grpSpPr>
        <p:sp>
          <p:nvSpPr>
            <p:cNvPr id="14" name="object 14"/>
            <p:cNvSpPr/>
            <p:nvPr/>
          </p:nvSpPr>
          <p:spPr>
            <a:xfrm>
              <a:off x="496824" y="5946647"/>
              <a:ext cx="4871085" cy="911225"/>
            </a:xfrm>
            <a:custGeom>
              <a:avLst/>
              <a:gdLst/>
              <a:ahLst/>
              <a:cxnLst/>
              <a:rect l="l" t="t" r="r" b="b"/>
              <a:pathLst>
                <a:path w="4871085" h="911225">
                  <a:moveTo>
                    <a:pt x="85420" y="21348"/>
                  </a:moveTo>
                  <a:lnTo>
                    <a:pt x="660" y="0"/>
                  </a:lnTo>
                  <a:lnTo>
                    <a:pt x="0" y="5473"/>
                  </a:lnTo>
                  <a:lnTo>
                    <a:pt x="85420" y="21348"/>
                  </a:lnTo>
                  <a:close/>
                </a:path>
                <a:path w="4871085" h="911225">
                  <a:moveTo>
                    <a:pt x="4870704" y="910856"/>
                  </a:moveTo>
                  <a:lnTo>
                    <a:pt x="85420" y="21348"/>
                  </a:lnTo>
                  <a:lnTo>
                    <a:pt x="3616960" y="910856"/>
                  </a:lnTo>
                  <a:lnTo>
                    <a:pt x="4870704" y="910856"/>
                  </a:lnTo>
                  <a:close/>
                </a:path>
              </a:pathLst>
            </a:custGeom>
            <a:solidFill>
              <a:srgbClr val="9FC9DC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3108" y="5935980"/>
              <a:ext cx="3674110" cy="922019"/>
            </a:xfrm>
            <a:custGeom>
              <a:avLst/>
              <a:gdLst/>
              <a:ahLst/>
              <a:cxnLst/>
              <a:rect l="l" t="t" r="r" b="b"/>
              <a:pathLst>
                <a:path w="3674110" h="922020">
                  <a:moveTo>
                    <a:pt x="0" y="0"/>
                  </a:moveTo>
                  <a:lnTo>
                    <a:pt x="7937" y="6350"/>
                  </a:lnTo>
                  <a:lnTo>
                    <a:pt x="2886075" y="921700"/>
                  </a:lnTo>
                  <a:lnTo>
                    <a:pt x="3673855" y="921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5782055"/>
              <a:ext cx="3404616" cy="10713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791199"/>
              <a:ext cx="3349752" cy="1066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6255" y="4791455"/>
              <a:ext cx="6505956" cy="1714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Krishna Vamsi Chabuku</dc:creator>
  <dcterms:created xsi:type="dcterms:W3CDTF">2024-08-22T18:41:53Z</dcterms:created>
  <dcterms:modified xsi:type="dcterms:W3CDTF">2024-08-22T18:41:53Z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2024-08-22T00:00:00Z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2024-08-22T00:00:00Z</vt:filetime>
  </property>
</Properties>
</file>