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94"/>
  </p:normalViewPr>
  <p:slideViewPr>
    <p:cSldViewPr snapToGrid="0">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147395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323626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71355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101728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815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1335722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120207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347133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156996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6B9859-6F16-D74D-89CC-3992E53E0512}" type="datetimeFigureOut">
              <a:rPr lang="en-US" smtClean="0"/>
              <a:t>6/19/23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23171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C6B9859-6F16-D74D-89CC-3992E53E0512}"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90491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6B9859-6F16-D74D-89CC-3992E53E0512}" type="datetimeFigureOut">
              <a:rPr lang="en-US" smtClean="0"/>
              <a:t>6/19/23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156883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C6B9859-6F16-D74D-89CC-3992E53E0512}" type="datetimeFigureOut">
              <a:rPr lang="en-US" smtClean="0"/>
              <a:t>6/19/23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49305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B9859-6F16-D74D-89CC-3992E53E0512}" type="datetimeFigureOut">
              <a:rPr lang="en-US" smtClean="0"/>
              <a:t>6/19/23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302342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C6B9859-6F16-D74D-89CC-3992E53E0512}"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3001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C6B9859-6F16-D74D-89CC-3992E53E0512}" type="datetimeFigureOut">
              <a:rPr lang="en-US" smtClean="0"/>
              <a:t>6/19/23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190C7-5896-984C-A65B-0D20D4F613EA}" type="slidenum">
              <a:rPr lang="en-US" smtClean="0"/>
              <a:t>‹#›</a:t>
            </a:fld>
            <a:endParaRPr lang="en-US"/>
          </a:p>
        </p:txBody>
      </p:sp>
    </p:spTree>
    <p:extLst>
      <p:ext uri="{BB962C8B-B14F-4D97-AF65-F5344CB8AC3E}">
        <p14:creationId xmlns:p14="http://schemas.microsoft.com/office/powerpoint/2010/main" val="182230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6B9859-6F16-D74D-89CC-3992E53E0512}" type="datetimeFigureOut">
              <a:rPr lang="en-US" smtClean="0"/>
              <a:t>6/19/23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7190C7-5896-984C-A65B-0D20D4F613EA}" type="slidenum">
              <a:rPr lang="en-US" smtClean="0"/>
              <a:t>‹#›</a:t>
            </a:fld>
            <a:endParaRPr lang="en-US"/>
          </a:p>
        </p:txBody>
      </p:sp>
    </p:spTree>
    <p:extLst>
      <p:ext uri="{BB962C8B-B14F-4D97-AF65-F5344CB8AC3E}">
        <p14:creationId xmlns:p14="http://schemas.microsoft.com/office/powerpoint/2010/main" val="148032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C0B-4895-22A1-9B96-65CFE3E39DCE}"/>
              </a:ext>
            </a:extLst>
          </p:cNvPr>
          <p:cNvSpPr>
            <a:spLocks noGrp="1"/>
          </p:cNvSpPr>
          <p:nvPr>
            <p:ph type="ctrTitle"/>
          </p:nvPr>
        </p:nvSpPr>
        <p:spPr>
          <a:xfrm>
            <a:off x="1979272" y="1944548"/>
            <a:ext cx="6180880" cy="1655179"/>
          </a:xfrm>
        </p:spPr>
        <p:txBody>
          <a:bodyPr>
            <a:noAutofit/>
          </a:bodyPr>
          <a:lstStyle/>
          <a:p>
            <a:r>
              <a:rPr lang="en-US" b="1" dirty="0">
                <a:latin typeface="Times New Roman" panose="02020603050405020304" pitchFamily="18" charset="0"/>
                <a:cs typeface="Times New Roman" panose="02020603050405020304" pitchFamily="18" charset="0"/>
              </a:rPr>
              <a:t>Employee Attrition Prediction</a:t>
            </a:r>
          </a:p>
        </p:txBody>
      </p:sp>
    </p:spTree>
    <p:extLst>
      <p:ext uri="{BB962C8B-B14F-4D97-AF65-F5344CB8AC3E}">
        <p14:creationId xmlns:p14="http://schemas.microsoft.com/office/powerpoint/2010/main" val="2445948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21;p23">
            <a:extLst>
              <a:ext uri="{FF2B5EF4-FFF2-40B4-BE49-F238E27FC236}">
                <a16:creationId xmlns:a16="http://schemas.microsoft.com/office/drawing/2014/main" id="{B19F40E8-56BD-386C-A6ED-49363B152083}"/>
              </a:ext>
            </a:extLst>
          </p:cNvPr>
          <p:cNvPicPr preferRelativeResize="0"/>
          <p:nvPr/>
        </p:nvPicPr>
        <p:blipFill>
          <a:blip r:embed="rId2">
            <a:alphaModFix/>
          </a:blip>
          <a:stretch>
            <a:fillRect/>
          </a:stretch>
        </p:blipFill>
        <p:spPr>
          <a:xfrm>
            <a:off x="460968" y="770814"/>
            <a:ext cx="3371850" cy="1613569"/>
          </a:xfrm>
          <a:prstGeom prst="rect">
            <a:avLst/>
          </a:prstGeom>
          <a:noFill/>
          <a:ln>
            <a:noFill/>
          </a:ln>
        </p:spPr>
      </p:pic>
      <p:pic>
        <p:nvPicPr>
          <p:cNvPr id="5" name="Google Shape;122;p23">
            <a:extLst>
              <a:ext uri="{FF2B5EF4-FFF2-40B4-BE49-F238E27FC236}">
                <a16:creationId xmlns:a16="http://schemas.microsoft.com/office/drawing/2014/main" id="{DF2720E4-BA02-3407-604D-E80EE9D0E3BC}"/>
              </a:ext>
            </a:extLst>
          </p:cNvPr>
          <p:cNvPicPr preferRelativeResize="0"/>
          <p:nvPr/>
        </p:nvPicPr>
        <p:blipFill>
          <a:blip r:embed="rId2">
            <a:alphaModFix/>
          </a:blip>
          <a:stretch>
            <a:fillRect/>
          </a:stretch>
        </p:blipFill>
        <p:spPr>
          <a:xfrm>
            <a:off x="4583575" y="770816"/>
            <a:ext cx="3775609" cy="1613570"/>
          </a:xfrm>
          <a:prstGeom prst="rect">
            <a:avLst/>
          </a:prstGeom>
          <a:noFill/>
          <a:ln>
            <a:noFill/>
          </a:ln>
        </p:spPr>
      </p:pic>
      <p:sp>
        <p:nvSpPr>
          <p:cNvPr id="7" name="TextBox 6">
            <a:extLst>
              <a:ext uri="{FF2B5EF4-FFF2-40B4-BE49-F238E27FC236}">
                <a16:creationId xmlns:a16="http://schemas.microsoft.com/office/drawing/2014/main" id="{B5B7A0B6-A463-2390-D7A5-A4B5C11AB63F}"/>
              </a:ext>
            </a:extLst>
          </p:cNvPr>
          <p:cNvSpPr txBox="1"/>
          <p:nvPr/>
        </p:nvSpPr>
        <p:spPr>
          <a:xfrm>
            <a:off x="40300" y="2488557"/>
            <a:ext cx="4213185" cy="635943"/>
          </a:xfrm>
          <a:prstGeom prst="rect">
            <a:avLst/>
          </a:prstGeom>
          <a:noFill/>
        </p:spPr>
        <p:txBody>
          <a:bodyPr wrap="square">
            <a:spAutoFit/>
          </a:bodyPr>
          <a:lstStyle/>
          <a:p>
            <a:pPr algn="ctr">
              <a:lnSpc>
                <a:spcPct val="115000"/>
              </a:lnSpc>
              <a:buClr>
                <a:schemeClr val="dk1"/>
              </a:buClr>
              <a:buSzPts val="1100"/>
            </a:pPr>
            <a:r>
              <a:rPr lang="en-IN" sz="1600" i="1" dirty="0">
                <a:solidFill>
                  <a:schemeClr val="dk1"/>
                </a:solidFill>
                <a:latin typeface="Times New Roman"/>
                <a:cs typeface="Times New Roman"/>
              </a:rPr>
              <a:t>Fig3: Classification report of Gradient boosting classifier</a:t>
            </a:r>
          </a:p>
        </p:txBody>
      </p:sp>
      <p:sp>
        <p:nvSpPr>
          <p:cNvPr id="9" name="TextBox 8">
            <a:extLst>
              <a:ext uri="{FF2B5EF4-FFF2-40B4-BE49-F238E27FC236}">
                <a16:creationId xmlns:a16="http://schemas.microsoft.com/office/drawing/2014/main" id="{D9C9D2CB-AE09-6EB1-4B80-0235DA20E034}"/>
              </a:ext>
            </a:extLst>
          </p:cNvPr>
          <p:cNvSpPr txBox="1"/>
          <p:nvPr/>
        </p:nvSpPr>
        <p:spPr>
          <a:xfrm>
            <a:off x="4583575" y="2488557"/>
            <a:ext cx="4427316" cy="352789"/>
          </a:xfrm>
          <a:prstGeom prst="rect">
            <a:avLst/>
          </a:prstGeom>
          <a:noFill/>
        </p:spPr>
        <p:txBody>
          <a:bodyPr wrap="square">
            <a:spAutoFit/>
          </a:bodyPr>
          <a:lstStyle/>
          <a:p>
            <a:pPr marL="0" lvl="0" indent="0" algn="ctr">
              <a:lnSpc>
                <a:spcPct val="115000"/>
              </a:lnSpc>
              <a:buClr>
                <a:schemeClr val="dk1"/>
              </a:buClr>
              <a:buSzPts val="1100"/>
              <a:buFont typeface="Arial"/>
              <a:buNone/>
            </a:pPr>
            <a:r>
              <a:rPr lang="en-IN" sz="1600" i="1" dirty="0">
                <a:solidFill>
                  <a:schemeClr val="dk1"/>
                </a:solidFill>
                <a:latin typeface="Times New Roman"/>
                <a:cs typeface="Times New Roman"/>
              </a:rPr>
              <a:t>Fig4: Classification report of AdaBoost classifier</a:t>
            </a:r>
          </a:p>
        </p:txBody>
      </p:sp>
      <p:pic>
        <p:nvPicPr>
          <p:cNvPr id="10" name="Google Shape;131;p24">
            <a:extLst>
              <a:ext uri="{FF2B5EF4-FFF2-40B4-BE49-F238E27FC236}">
                <a16:creationId xmlns:a16="http://schemas.microsoft.com/office/drawing/2014/main" id="{73CC5498-1DB4-2D99-13A6-EAB7AE3C5C00}"/>
              </a:ext>
            </a:extLst>
          </p:cNvPr>
          <p:cNvPicPr preferRelativeResize="0"/>
          <p:nvPr/>
        </p:nvPicPr>
        <p:blipFill>
          <a:blip r:embed="rId3">
            <a:alphaModFix/>
          </a:blip>
          <a:stretch>
            <a:fillRect/>
          </a:stretch>
        </p:blipFill>
        <p:spPr>
          <a:xfrm>
            <a:off x="699092" y="3228674"/>
            <a:ext cx="2895600" cy="2352675"/>
          </a:xfrm>
          <a:prstGeom prst="rect">
            <a:avLst/>
          </a:prstGeom>
          <a:noFill/>
          <a:ln>
            <a:noFill/>
          </a:ln>
        </p:spPr>
      </p:pic>
      <p:pic>
        <p:nvPicPr>
          <p:cNvPr id="11" name="Google Shape;132;p24">
            <a:extLst>
              <a:ext uri="{FF2B5EF4-FFF2-40B4-BE49-F238E27FC236}">
                <a16:creationId xmlns:a16="http://schemas.microsoft.com/office/drawing/2014/main" id="{7AA1A1C1-C886-E658-5A43-454E6589931E}"/>
              </a:ext>
            </a:extLst>
          </p:cNvPr>
          <p:cNvPicPr preferRelativeResize="0"/>
          <p:nvPr/>
        </p:nvPicPr>
        <p:blipFill>
          <a:blip r:embed="rId3">
            <a:alphaModFix/>
          </a:blip>
          <a:stretch>
            <a:fillRect/>
          </a:stretch>
        </p:blipFill>
        <p:spPr>
          <a:xfrm>
            <a:off x="5400704" y="3256808"/>
            <a:ext cx="2793057" cy="2262625"/>
          </a:xfrm>
          <a:prstGeom prst="rect">
            <a:avLst/>
          </a:prstGeom>
          <a:noFill/>
          <a:ln>
            <a:noFill/>
          </a:ln>
        </p:spPr>
      </p:pic>
      <p:sp>
        <p:nvSpPr>
          <p:cNvPr id="13" name="TextBox 12">
            <a:extLst>
              <a:ext uri="{FF2B5EF4-FFF2-40B4-BE49-F238E27FC236}">
                <a16:creationId xmlns:a16="http://schemas.microsoft.com/office/drawing/2014/main" id="{7514091C-CF3B-A193-A3CF-E455C688B0F3}"/>
              </a:ext>
            </a:extLst>
          </p:cNvPr>
          <p:cNvSpPr txBox="1"/>
          <p:nvPr/>
        </p:nvSpPr>
        <p:spPr>
          <a:xfrm>
            <a:off x="697375" y="5902517"/>
            <a:ext cx="3556110" cy="646331"/>
          </a:xfrm>
          <a:prstGeom prst="rect">
            <a:avLst/>
          </a:prstGeom>
          <a:noFill/>
        </p:spPr>
        <p:txBody>
          <a:bodyPr wrap="square">
            <a:spAutoFit/>
          </a:bodyPr>
          <a:lstStyle/>
          <a:p>
            <a:r>
              <a:rPr lang="en" i="1" dirty="0">
                <a:solidFill>
                  <a:schemeClr val="dk1"/>
                </a:solidFill>
                <a:latin typeface="Times New Roman"/>
                <a:ea typeface="Times New Roman"/>
                <a:cs typeface="Times New Roman"/>
                <a:sym typeface="Times New Roman"/>
              </a:rPr>
              <a:t>F</a:t>
            </a:r>
            <a:r>
              <a:rPr lang="en" sz="1800" i="1" dirty="0">
                <a:solidFill>
                  <a:schemeClr val="dk1"/>
                </a:solidFill>
                <a:latin typeface="Times New Roman"/>
                <a:ea typeface="Times New Roman"/>
                <a:cs typeface="Times New Roman"/>
                <a:sym typeface="Times New Roman"/>
              </a:rPr>
              <a:t>ig5</a:t>
            </a:r>
            <a:r>
              <a:rPr lang="en" i="1" dirty="0">
                <a:solidFill>
                  <a:schemeClr val="dk1"/>
                </a:solidFill>
                <a:latin typeface="Times New Roman"/>
                <a:ea typeface="Times New Roman"/>
                <a:cs typeface="Times New Roman"/>
                <a:sym typeface="Times New Roman"/>
              </a:rPr>
              <a:t>: </a:t>
            </a:r>
            <a:r>
              <a:rPr lang="en" sz="1800" i="1" dirty="0">
                <a:solidFill>
                  <a:schemeClr val="dk1"/>
                </a:solidFill>
                <a:latin typeface="Times New Roman"/>
                <a:ea typeface="Times New Roman"/>
                <a:cs typeface="Times New Roman"/>
                <a:sym typeface="Times New Roman"/>
              </a:rPr>
              <a:t>Confusion matrix of gradient boosting classifier</a:t>
            </a:r>
            <a:endParaRPr lang="en-US" dirty="0"/>
          </a:p>
        </p:txBody>
      </p:sp>
      <p:sp>
        <p:nvSpPr>
          <p:cNvPr id="15" name="TextBox 14">
            <a:extLst>
              <a:ext uri="{FF2B5EF4-FFF2-40B4-BE49-F238E27FC236}">
                <a16:creationId xmlns:a16="http://schemas.microsoft.com/office/drawing/2014/main" id="{86D7FF80-A563-C2DB-0503-FD5AAD3E270C}"/>
              </a:ext>
            </a:extLst>
          </p:cNvPr>
          <p:cNvSpPr txBox="1"/>
          <p:nvPr/>
        </p:nvSpPr>
        <p:spPr>
          <a:xfrm>
            <a:off x="5262436" y="5934896"/>
            <a:ext cx="3748456" cy="703719"/>
          </a:xfrm>
          <a:prstGeom prst="rect">
            <a:avLst/>
          </a:prstGeom>
          <a:noFill/>
        </p:spPr>
        <p:txBody>
          <a:bodyPr wrap="square">
            <a:spAutoFit/>
          </a:bodyPr>
          <a:lstStyle/>
          <a:p>
            <a:pPr marL="0" lvl="0" indent="0" algn="ctr" rtl="0">
              <a:lnSpc>
                <a:spcPct val="115000"/>
              </a:lnSpc>
              <a:spcBef>
                <a:spcPts val="0"/>
              </a:spcBef>
              <a:spcAft>
                <a:spcPts val="0"/>
              </a:spcAft>
              <a:buClr>
                <a:schemeClr val="dk1"/>
              </a:buClr>
              <a:buSzPts val="1100"/>
              <a:buFont typeface="Arial"/>
              <a:buNone/>
            </a:pPr>
            <a:r>
              <a:rPr lang="en-IN" i="1" dirty="0">
                <a:solidFill>
                  <a:schemeClr val="dk1"/>
                </a:solidFill>
                <a:latin typeface="Times New Roman"/>
                <a:ea typeface="Times New Roman"/>
                <a:cs typeface="Times New Roman"/>
                <a:sym typeface="Times New Roman"/>
              </a:rPr>
              <a:t>F</a:t>
            </a:r>
            <a:r>
              <a:rPr lang="en-IN" sz="1800" i="1" dirty="0">
                <a:solidFill>
                  <a:schemeClr val="dk1"/>
                </a:solidFill>
                <a:latin typeface="Times New Roman"/>
                <a:ea typeface="Times New Roman"/>
                <a:cs typeface="Times New Roman"/>
                <a:sym typeface="Times New Roman"/>
              </a:rPr>
              <a:t>ig6</a:t>
            </a:r>
            <a:r>
              <a:rPr lang="en-IN" i="1" dirty="0">
                <a:solidFill>
                  <a:schemeClr val="dk1"/>
                </a:solidFill>
                <a:latin typeface="Times New Roman"/>
                <a:ea typeface="Times New Roman"/>
                <a:cs typeface="Times New Roman"/>
                <a:sym typeface="Times New Roman"/>
              </a:rPr>
              <a:t>: </a:t>
            </a:r>
            <a:r>
              <a:rPr lang="en-IN" sz="1800" i="1" dirty="0">
                <a:solidFill>
                  <a:schemeClr val="dk1"/>
                </a:solidFill>
                <a:latin typeface="Times New Roman"/>
                <a:ea typeface="Times New Roman"/>
                <a:cs typeface="Times New Roman"/>
                <a:sym typeface="Times New Roman"/>
              </a:rPr>
              <a:t>Confusion matrix of AdaBoost classifier</a:t>
            </a:r>
            <a:endParaRPr lang="en-IN" i="1" dirty="0"/>
          </a:p>
        </p:txBody>
      </p:sp>
    </p:spTree>
    <p:extLst>
      <p:ext uri="{BB962C8B-B14F-4D97-AF65-F5344CB8AC3E}">
        <p14:creationId xmlns:p14="http://schemas.microsoft.com/office/powerpoint/2010/main" val="180761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3593-E1D5-F175-2556-41909260F012}"/>
              </a:ext>
            </a:extLst>
          </p:cNvPr>
          <p:cNvSpPr>
            <a:spLocks noGrp="1"/>
          </p:cNvSpPr>
          <p:nvPr>
            <p:ph type="title"/>
          </p:nvPr>
        </p:nvSpPr>
        <p:spPr>
          <a:xfrm>
            <a:off x="1141412" y="138897"/>
            <a:ext cx="9905999" cy="578734"/>
          </a:xfrm>
        </p:spPr>
        <p:txBody>
          <a:bodyPr>
            <a:noAutofit/>
          </a:bodyPr>
          <a:lstStyle/>
          <a:p>
            <a:r>
              <a:rPr lang="en-IN"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0600F5-910B-5701-48A5-50A97BE17356}"/>
              </a:ext>
            </a:extLst>
          </p:cNvPr>
          <p:cNvSpPr>
            <a:spLocks noGrp="1"/>
          </p:cNvSpPr>
          <p:nvPr>
            <p:ph idx="1"/>
          </p:nvPr>
        </p:nvSpPr>
        <p:spPr>
          <a:xfrm>
            <a:off x="625033" y="1215340"/>
            <a:ext cx="9704748" cy="4633733"/>
          </a:xfrm>
        </p:spPr>
        <p:txBody>
          <a:bodyPr>
            <a:normAutofit fontScale="32500" lnSpcReduction="20000"/>
          </a:bodyPr>
          <a:lstStyle/>
          <a:p>
            <a:pPr marL="0" lvl="0" indent="0" algn="l" rtl="0">
              <a:spcBef>
                <a:spcPts val="0"/>
              </a:spcBef>
              <a:spcAft>
                <a:spcPts val="0"/>
              </a:spcAft>
              <a:buClr>
                <a:schemeClr val="dk1"/>
              </a:buClr>
              <a:buSzPts val="1100"/>
              <a:buFont typeface="Arial"/>
              <a:buNone/>
            </a:pPr>
            <a:r>
              <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rPr>
              <a:t>[1].V. Mehta and S. Modi, "Employee Attrition System Using Tree Based Ensemble Method," 2021 2nd International Conference on Communication, Computing and Industry 4.0 (C2I4), Bangalore, India, 2021, pp. 1-4, </a:t>
            </a:r>
            <a:r>
              <a:rPr lang="en-IN" sz="6200" dirty="0" err="1">
                <a:solidFill>
                  <a:schemeClr val="dk1"/>
                </a:solidFill>
                <a:latin typeface="Times New Roman" panose="02020603050405020304" pitchFamily="18" charset="0"/>
                <a:ea typeface="Times New Roman"/>
                <a:cs typeface="Times New Roman" panose="02020603050405020304" pitchFamily="18" charset="0"/>
                <a:sym typeface="Times New Roman"/>
              </a:rPr>
              <a:t>doi</a:t>
            </a:r>
            <a:r>
              <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rPr>
              <a:t>: 10.1109/C2I454156.2021.9689398.</a:t>
            </a:r>
          </a:p>
          <a:p>
            <a:pPr marL="0" lvl="0" indent="0" algn="l" rtl="0">
              <a:spcBef>
                <a:spcPts val="0"/>
              </a:spcBef>
              <a:spcAft>
                <a:spcPts val="0"/>
              </a:spcAft>
              <a:buClr>
                <a:schemeClr val="dk1"/>
              </a:buClr>
              <a:buSzPts val="1100"/>
              <a:buFont typeface="Arial"/>
              <a:buNone/>
            </a:pPr>
            <a:endPar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rPr>
              <a:t>[2].S. Yadav, A. Jain and D. Singh, "Early Prediction of Employee Attrition using Data Mining Techniques," 2018 IEEE 8th International Advance Computing Conference (IACC), Greater Noida, India, 2018, pp. 349-354, </a:t>
            </a:r>
            <a:r>
              <a:rPr lang="en-IN" sz="6200" dirty="0" err="1">
                <a:solidFill>
                  <a:schemeClr val="dk1"/>
                </a:solidFill>
                <a:latin typeface="Times New Roman" panose="02020603050405020304" pitchFamily="18" charset="0"/>
                <a:ea typeface="Times New Roman"/>
                <a:cs typeface="Times New Roman" panose="02020603050405020304" pitchFamily="18" charset="0"/>
                <a:sym typeface="Times New Roman"/>
              </a:rPr>
              <a:t>doi</a:t>
            </a:r>
            <a:r>
              <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rPr>
              <a:t>: 10.1109/IADCC.2018.8692137.</a:t>
            </a:r>
          </a:p>
          <a:p>
            <a:pPr marL="0" lvl="0" indent="0" algn="l" rtl="0">
              <a:spcBef>
                <a:spcPts val="0"/>
              </a:spcBef>
              <a:spcAft>
                <a:spcPts val="0"/>
              </a:spcAft>
              <a:buClr>
                <a:schemeClr val="dk1"/>
              </a:buClr>
              <a:buSzPts val="1100"/>
              <a:buFont typeface="Arial"/>
              <a:buNone/>
            </a:pPr>
            <a:endPar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Clr>
                <a:schemeClr val="dk1"/>
              </a:buClr>
              <a:buSzPts val="1100"/>
              <a:buFont typeface="Arial"/>
              <a:buNone/>
            </a:pPr>
            <a:r>
              <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rPr>
              <a:t>[3].S. S. </a:t>
            </a:r>
            <a:r>
              <a:rPr lang="en-IN" sz="6200" dirty="0" err="1">
                <a:solidFill>
                  <a:schemeClr val="dk1"/>
                </a:solidFill>
                <a:latin typeface="Times New Roman" panose="02020603050405020304" pitchFamily="18" charset="0"/>
                <a:ea typeface="Times New Roman"/>
                <a:cs typeface="Times New Roman" panose="02020603050405020304" pitchFamily="18" charset="0"/>
                <a:sym typeface="Times New Roman"/>
              </a:rPr>
              <a:t>Alduayj</a:t>
            </a:r>
            <a:r>
              <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rPr>
              <a:t> and K. Rajpoot, "Predicting Employee Attrition using Machine Learning," 2018 International Conference on Innovations in Information Technology (IIT), Al Ain, United Arab Emirates, 2018, pp. 93-98, </a:t>
            </a:r>
            <a:r>
              <a:rPr lang="en-IN" sz="6200" dirty="0" err="1">
                <a:solidFill>
                  <a:schemeClr val="dk1"/>
                </a:solidFill>
                <a:latin typeface="Times New Roman" panose="02020603050405020304" pitchFamily="18" charset="0"/>
                <a:ea typeface="Times New Roman"/>
                <a:cs typeface="Times New Roman" panose="02020603050405020304" pitchFamily="18" charset="0"/>
                <a:sym typeface="Times New Roman"/>
              </a:rPr>
              <a:t>doi</a:t>
            </a:r>
            <a:r>
              <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rPr>
              <a:t>: 10.1109/INNOVATIONS.2018.8605976.</a:t>
            </a:r>
          </a:p>
          <a:p>
            <a:pPr marL="0" lvl="0" indent="0" algn="l" rtl="0">
              <a:spcBef>
                <a:spcPts val="0"/>
              </a:spcBef>
              <a:spcAft>
                <a:spcPts val="0"/>
              </a:spcAft>
              <a:buClr>
                <a:schemeClr val="dk1"/>
              </a:buClr>
              <a:buSzPts val="1100"/>
              <a:buFont typeface="Arial"/>
              <a:buNone/>
            </a:pPr>
            <a:endPar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Clr>
                <a:schemeClr val="dk1"/>
              </a:buClr>
              <a:buSzPts val="1100"/>
              <a:buFont typeface="Arial"/>
              <a:buNone/>
            </a:pPr>
            <a:r>
              <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rPr>
              <a:t>[4].M. Naseem, K. Chaudhary, B. Sharma and A. G. Lal, "Using Ensemble Decision Tree Model to Predict Student Dropout in Computing Science," 2019 IEEE Asia-Pacific Conference on Computer Science and Data Engineering (CSDE), Melbourne, VIC, Australia, 2019, pp. 1-8, </a:t>
            </a:r>
            <a:r>
              <a:rPr lang="en-IN" sz="6200" dirty="0" err="1">
                <a:solidFill>
                  <a:schemeClr val="dk1"/>
                </a:solidFill>
                <a:latin typeface="Times New Roman" panose="02020603050405020304" pitchFamily="18" charset="0"/>
                <a:ea typeface="Times New Roman"/>
                <a:cs typeface="Times New Roman" panose="02020603050405020304" pitchFamily="18" charset="0"/>
                <a:sym typeface="Times New Roman"/>
              </a:rPr>
              <a:t>doi</a:t>
            </a:r>
            <a:r>
              <a:rPr lang="en-IN" sz="6200" dirty="0">
                <a:solidFill>
                  <a:schemeClr val="dk1"/>
                </a:solidFill>
                <a:latin typeface="Times New Roman" panose="02020603050405020304" pitchFamily="18" charset="0"/>
                <a:ea typeface="Times New Roman"/>
                <a:cs typeface="Times New Roman" panose="02020603050405020304" pitchFamily="18" charset="0"/>
                <a:sym typeface="Times New Roman"/>
              </a:rPr>
              <a:t>: 10.1109/CSDE48274.2019.9162389.</a:t>
            </a:r>
          </a:p>
          <a:p>
            <a:endParaRPr lang="en-US" dirty="0"/>
          </a:p>
        </p:txBody>
      </p:sp>
    </p:spTree>
    <p:extLst>
      <p:ext uri="{BB962C8B-B14F-4D97-AF65-F5344CB8AC3E}">
        <p14:creationId xmlns:p14="http://schemas.microsoft.com/office/powerpoint/2010/main" val="55885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F009-16A5-8929-FAE1-7229DC023C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 Information</a:t>
            </a:r>
          </a:p>
        </p:txBody>
      </p:sp>
      <p:sp>
        <p:nvSpPr>
          <p:cNvPr id="3" name="Content Placeholder 2">
            <a:extLst>
              <a:ext uri="{FF2B5EF4-FFF2-40B4-BE49-F238E27FC236}">
                <a16:creationId xmlns:a16="http://schemas.microsoft.com/office/drawing/2014/main" id="{260B82B6-19AE-86DC-1D55-29D56DF638C0}"/>
              </a:ext>
            </a:extLst>
          </p:cNvPr>
          <p:cNvSpPr>
            <a:spLocks noGrp="1"/>
          </p:cNvSpPr>
          <p:nvPr>
            <p:ph idx="1"/>
          </p:nvPr>
        </p:nvSpPr>
        <p:spPr>
          <a:xfrm>
            <a:off x="1319514" y="2249487"/>
            <a:ext cx="9727897" cy="1720629"/>
          </a:xfrm>
        </p:spPr>
        <p:txBody>
          <a:bodyPr>
            <a:normAutofit/>
          </a:bodyPr>
          <a:lstStyle/>
          <a:p>
            <a:r>
              <a:rPr lang="en-US" sz="2600" dirty="0">
                <a:solidFill>
                  <a:schemeClr val="tx1"/>
                </a:solidFill>
                <a:latin typeface="Times New Roman" panose="02020603050405020304" pitchFamily="18" charset="0"/>
                <a:ea typeface="+mj-ea"/>
                <a:cs typeface="Times New Roman" panose="02020603050405020304" pitchFamily="18" charset="0"/>
              </a:rPr>
              <a:t>Sravani Lankala (700746285)</a:t>
            </a:r>
          </a:p>
          <a:p>
            <a:r>
              <a:rPr lang="en-IN" sz="2600" dirty="0">
                <a:solidFill>
                  <a:schemeClr val="tx1"/>
                </a:solidFill>
                <a:latin typeface="Times New Roman" panose="02020603050405020304" pitchFamily="18" charset="0"/>
                <a:ea typeface="+mj-ea"/>
                <a:cs typeface="Times New Roman" panose="02020603050405020304" pitchFamily="18" charset="0"/>
              </a:rPr>
              <a:t>Krishna Vamsi Koppula (700745021)</a:t>
            </a:r>
          </a:p>
          <a:p>
            <a:r>
              <a:rPr lang="en-IN" sz="2600" dirty="0">
                <a:solidFill>
                  <a:schemeClr val="tx1"/>
                </a:solidFill>
                <a:latin typeface="Times New Roman" panose="02020603050405020304" pitchFamily="18" charset="0"/>
                <a:ea typeface="+mj-ea"/>
                <a:cs typeface="Times New Roman" panose="02020603050405020304" pitchFamily="18" charset="0"/>
              </a:rPr>
              <a:t>Sudhakumari Kothapalli (700744316)</a:t>
            </a:r>
          </a:p>
          <a:p>
            <a:pPr marL="0" indent="0">
              <a:buNone/>
            </a:pPr>
            <a:endParaRPr lang="en-US" dirty="0"/>
          </a:p>
        </p:txBody>
      </p:sp>
    </p:spTree>
    <p:extLst>
      <p:ext uri="{BB962C8B-B14F-4D97-AF65-F5344CB8AC3E}">
        <p14:creationId xmlns:p14="http://schemas.microsoft.com/office/powerpoint/2010/main" val="328541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0446-8056-06F2-08BC-8A628DD62FB0}"/>
              </a:ext>
            </a:extLst>
          </p:cNvPr>
          <p:cNvSpPr>
            <a:spLocks noGrp="1"/>
          </p:cNvSpPr>
          <p:nvPr>
            <p:ph type="title"/>
          </p:nvPr>
        </p:nvSpPr>
        <p:spPr>
          <a:xfrm>
            <a:off x="567160" y="451414"/>
            <a:ext cx="10255169" cy="972272"/>
          </a:xfrm>
        </p:spPr>
        <p:txBody>
          <a:bodyPr>
            <a:normAutofit/>
          </a:bodyPr>
          <a:lstStyle/>
          <a:p>
            <a:r>
              <a:rPr lang="en-IN" dirty="0">
                <a:latin typeface="Times New Roman" panose="02020603050405020304" pitchFamily="18" charset="0"/>
                <a:cs typeface="Times New Roman" panose="02020603050405020304" pitchFamily="18" charset="0"/>
              </a:rPr>
              <a:t>Role/Responsibilities and Contribution in project</a:t>
            </a:r>
            <a:endParaRPr lang="en-US"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0252296B-3D9E-953E-A157-9A838F8E9063}"/>
              </a:ext>
            </a:extLst>
          </p:cNvPr>
          <p:cNvGraphicFramePr>
            <a:graphicFrameLocks noGrp="1"/>
          </p:cNvGraphicFramePr>
          <p:nvPr>
            <p:extLst>
              <p:ext uri="{D42A27DB-BD31-4B8C-83A1-F6EECF244321}">
                <p14:modId xmlns:p14="http://schemas.microsoft.com/office/powerpoint/2010/main" val="2141152034"/>
              </p:ext>
            </p:extLst>
          </p:nvPr>
        </p:nvGraphicFramePr>
        <p:xfrm>
          <a:off x="567160" y="1817224"/>
          <a:ext cx="8970380" cy="3020220"/>
        </p:xfrm>
        <a:graphic>
          <a:graphicData uri="http://schemas.openxmlformats.org/drawingml/2006/table">
            <a:tbl>
              <a:tblPr firstRow="1" bandRow="1"/>
              <a:tblGrid>
                <a:gridCol w="4055123">
                  <a:extLst>
                    <a:ext uri="{9D8B030D-6E8A-4147-A177-3AD203B41FA5}">
                      <a16:colId xmlns:a16="http://schemas.microsoft.com/office/drawing/2014/main" val="3812077794"/>
                    </a:ext>
                  </a:extLst>
                </a:gridCol>
                <a:gridCol w="4915257">
                  <a:extLst>
                    <a:ext uri="{9D8B030D-6E8A-4147-A177-3AD203B41FA5}">
                      <a16:colId xmlns:a16="http://schemas.microsoft.com/office/drawing/2014/main" val="3753749836"/>
                    </a:ext>
                  </a:extLst>
                </a:gridCol>
              </a:tblGrid>
              <a:tr h="426770">
                <a:tc>
                  <a:txBody>
                    <a:bodyPr/>
                    <a:lstStyle/>
                    <a:p>
                      <a:r>
                        <a:rPr lang="en-US" sz="2000" b="1" kern="1200" dirty="0">
                          <a:solidFill>
                            <a:schemeClr val="accent1"/>
                          </a:solidFill>
                          <a:latin typeface="Times New Roman" panose="02020603050405020304" pitchFamily="18" charset="0"/>
                          <a:ea typeface="+mj-ea"/>
                          <a:cs typeface="Times New Roman" panose="02020603050405020304" pitchFamily="18" charset="0"/>
                        </a:rPr>
                        <a:t>Team Member</a:t>
                      </a:r>
                    </a:p>
                  </a:txBody>
                  <a:tcPr/>
                </a:tc>
                <a:tc>
                  <a:txBody>
                    <a:bodyPr/>
                    <a:lstStyle/>
                    <a:p>
                      <a:pPr marL="0" algn="l" defTabSz="457200" rtl="0" eaLnBrk="1" latinLnBrk="0" hangingPunct="1"/>
                      <a:r>
                        <a:rPr lang="en-US" sz="2000" b="1" kern="1200" dirty="0">
                          <a:solidFill>
                            <a:schemeClr val="accent1"/>
                          </a:solidFill>
                          <a:latin typeface="Times New Roman" panose="02020603050405020304" pitchFamily="18" charset="0"/>
                          <a:ea typeface="+mj-ea"/>
                          <a:cs typeface="Times New Roman" panose="02020603050405020304" pitchFamily="18" charset="0"/>
                        </a:rPr>
                        <a:t>Roles and Responsibilities</a:t>
                      </a:r>
                    </a:p>
                  </a:txBody>
                  <a:tcPr/>
                </a:tc>
                <a:extLst>
                  <a:ext uri="{0D108BD9-81ED-4DB2-BD59-A6C34878D82A}">
                    <a16:rowId xmlns:a16="http://schemas.microsoft.com/office/drawing/2014/main" val="3019851433"/>
                  </a:ext>
                </a:extLst>
              </a:tr>
              <a:tr h="1083340">
                <a:tc>
                  <a:txBody>
                    <a:bodyPr/>
                    <a:lstStyle/>
                    <a:p>
                      <a:r>
                        <a:rPr lang="en-IN" sz="2000" kern="1200" dirty="0">
                          <a:solidFill>
                            <a:schemeClr val="tx1"/>
                          </a:solidFill>
                          <a:effectLst/>
                          <a:latin typeface="Times New Roman" panose="02020603050405020304" pitchFamily="18" charset="0"/>
                          <a:cs typeface="Times New Roman" panose="02020603050405020304" pitchFamily="18" charset="0"/>
                        </a:rPr>
                        <a:t>Sravani Lankala (700746285)</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Data Collection, Data cleaning, preparation(Collecting employee details and updating dataset) and implementation</a:t>
                      </a:r>
                    </a:p>
                  </a:txBody>
                  <a:tcPr/>
                </a:tc>
                <a:extLst>
                  <a:ext uri="{0D108BD9-81ED-4DB2-BD59-A6C34878D82A}">
                    <a16:rowId xmlns:a16="http://schemas.microsoft.com/office/drawing/2014/main" val="4083931926"/>
                  </a:ext>
                </a:extLst>
              </a:tr>
              <a:tr h="755055">
                <a:tc>
                  <a:txBody>
                    <a:bodyPr/>
                    <a:lstStyle/>
                    <a:p>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Krishna Vamsi Koppula (700745021)</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Exploratory Data Analysis(EDA), Feature Selection and implementation</a:t>
                      </a:r>
                    </a:p>
                  </a:txBody>
                  <a:tcPr/>
                </a:tc>
                <a:extLst>
                  <a:ext uri="{0D108BD9-81ED-4DB2-BD59-A6C34878D82A}">
                    <a16:rowId xmlns:a16="http://schemas.microsoft.com/office/drawing/2014/main" val="1488306663"/>
                  </a:ext>
                </a:extLst>
              </a:tr>
              <a:tr h="755055">
                <a:tc>
                  <a:txBody>
                    <a:bodyPr/>
                    <a:lstStyle/>
                    <a:p>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Sudhakumari Kothapalli (700744316)</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Model Evaluation(Building Machine Learning models) and implementation</a:t>
                      </a:r>
                    </a:p>
                  </a:txBody>
                  <a:tcPr/>
                </a:tc>
                <a:extLst>
                  <a:ext uri="{0D108BD9-81ED-4DB2-BD59-A6C34878D82A}">
                    <a16:rowId xmlns:a16="http://schemas.microsoft.com/office/drawing/2014/main" val="3098568774"/>
                  </a:ext>
                </a:extLst>
              </a:tr>
            </a:tbl>
          </a:graphicData>
        </a:graphic>
      </p:graphicFrame>
    </p:spTree>
    <p:extLst>
      <p:ext uri="{BB962C8B-B14F-4D97-AF65-F5344CB8AC3E}">
        <p14:creationId xmlns:p14="http://schemas.microsoft.com/office/powerpoint/2010/main" val="393190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1812-DF96-AA02-E19E-53FADC7A7373}"/>
              </a:ext>
            </a:extLst>
          </p:cNvPr>
          <p:cNvSpPr>
            <a:spLocks noGrp="1"/>
          </p:cNvSpPr>
          <p:nvPr>
            <p:ph type="title"/>
          </p:nvPr>
        </p:nvSpPr>
        <p:spPr>
          <a:xfrm>
            <a:off x="648182" y="618518"/>
            <a:ext cx="10399229" cy="712571"/>
          </a:xfrm>
        </p:spPr>
        <p:txBody>
          <a:bodyPr/>
          <a:lstStyle/>
          <a:p>
            <a:r>
              <a:rPr lang="en-IN" dirty="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1464DC-7EB7-D224-6039-FBCDCCD7400D}"/>
              </a:ext>
            </a:extLst>
          </p:cNvPr>
          <p:cNvSpPr>
            <a:spLocks noGrp="1"/>
          </p:cNvSpPr>
          <p:nvPr>
            <p:ph idx="1"/>
          </p:nvPr>
        </p:nvSpPr>
        <p:spPr>
          <a:xfrm>
            <a:off x="555585" y="1527859"/>
            <a:ext cx="9074552" cy="4575860"/>
          </a:xfrm>
        </p:spPr>
        <p:txBody>
          <a:bodyPr>
            <a:normAutofit/>
          </a:bodyPr>
          <a:lstStyle/>
          <a:p>
            <a:pPr marL="0" indent="0">
              <a:buNone/>
            </a:pPr>
            <a:r>
              <a:rPr lang="en-IN" sz="2000" dirty="0">
                <a:solidFill>
                  <a:srgbClr val="374151"/>
                </a:solidFill>
                <a:effectLst/>
                <a:latin typeface="Times New Roman" panose="02020603050405020304" pitchFamily="18" charset="0"/>
                <a:cs typeface="Times New Roman" panose="02020603050405020304" pitchFamily="18" charset="0"/>
              </a:rPr>
              <a:t>The motivation behind the employee attrition prediction project is to address the challenges faced by organizations in managing their workforce, reducing costs, and retaining highly valued employees.</a:t>
            </a:r>
          </a:p>
          <a:p>
            <a:pPr marL="0" indent="0">
              <a:buNone/>
            </a:pPr>
            <a:r>
              <a:rPr lang="en-IN" sz="2000" dirty="0">
                <a:solidFill>
                  <a:srgbClr val="374151"/>
                </a:solidFill>
                <a:effectLst/>
                <a:latin typeface="Times New Roman" panose="02020603050405020304" pitchFamily="18" charset="0"/>
                <a:cs typeface="Times New Roman" panose="02020603050405020304" pitchFamily="18" charset="0"/>
              </a:rPr>
              <a:t>Employee attrition can have significant financial implications for organizations, as it takes time and resources to replace employees and bring new hires up to maximum productivity.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53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DAF7-3C40-1BCB-C3ED-05A49F772733}"/>
              </a:ext>
            </a:extLst>
          </p:cNvPr>
          <p:cNvSpPr>
            <a:spLocks noGrp="1"/>
          </p:cNvSpPr>
          <p:nvPr>
            <p:ph type="title"/>
          </p:nvPr>
        </p:nvSpPr>
        <p:spPr>
          <a:xfrm>
            <a:off x="1141412" y="618518"/>
            <a:ext cx="9905999" cy="585249"/>
          </a:xfrm>
        </p:spPr>
        <p:txBody>
          <a:bodyPr>
            <a:noAutofit/>
          </a:bodyPr>
          <a:lstStyle/>
          <a:p>
            <a:r>
              <a:rPr lang="en-IN"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1F4337-CA28-0E8C-EEDB-2339A382919B}"/>
              </a:ext>
            </a:extLst>
          </p:cNvPr>
          <p:cNvSpPr>
            <a:spLocks noGrp="1"/>
          </p:cNvSpPr>
          <p:nvPr>
            <p:ph idx="1"/>
          </p:nvPr>
        </p:nvSpPr>
        <p:spPr>
          <a:xfrm>
            <a:off x="1141412" y="1412111"/>
            <a:ext cx="9905999" cy="4379090"/>
          </a:xfrm>
        </p:spPr>
        <p:txBody>
          <a:bodyPr>
            <a:normAutofit/>
          </a:bodyPr>
          <a:lstStyle/>
          <a:p>
            <a:r>
              <a:rPr lang="en-IN" sz="2000" b="0" i="0" dirty="0">
                <a:solidFill>
                  <a:srgbClr val="374151"/>
                </a:solidFill>
                <a:effectLst/>
                <a:latin typeface="Times New Roman" panose="02020603050405020304" pitchFamily="18" charset="0"/>
                <a:cs typeface="Times New Roman" panose="02020603050405020304" pitchFamily="18" charset="0"/>
              </a:rPr>
              <a:t>Exploratory Data Analysis (EDA)</a:t>
            </a:r>
          </a:p>
          <a:p>
            <a:r>
              <a:rPr lang="en-IN" sz="2000" dirty="0">
                <a:solidFill>
                  <a:srgbClr val="374151"/>
                </a:solidFill>
                <a:latin typeface="Times New Roman" panose="02020603050405020304" pitchFamily="18" charset="0"/>
                <a:cs typeface="Times New Roman" panose="02020603050405020304" pitchFamily="18" charset="0"/>
              </a:rPr>
              <a:t>Data Gathering</a:t>
            </a:r>
          </a:p>
          <a:p>
            <a:r>
              <a:rPr lang="en-IN" sz="2000" dirty="0">
                <a:solidFill>
                  <a:srgbClr val="374151"/>
                </a:solidFill>
                <a:latin typeface="Times New Roman" panose="02020603050405020304" pitchFamily="18" charset="0"/>
                <a:cs typeface="Times New Roman" panose="02020603050405020304" pitchFamily="18" charset="0"/>
              </a:rPr>
              <a:t>Preparation of raw data</a:t>
            </a:r>
          </a:p>
          <a:p>
            <a:r>
              <a:rPr lang="en-IN" sz="2000" dirty="0">
                <a:solidFill>
                  <a:srgbClr val="374151"/>
                </a:solidFill>
                <a:latin typeface="Times New Roman" panose="02020603050405020304" pitchFamily="18" charset="0"/>
                <a:cs typeface="Times New Roman" panose="02020603050405020304" pitchFamily="18" charset="0"/>
              </a:rPr>
              <a:t>Build ensemble Machine Learning algorithms</a:t>
            </a:r>
          </a:p>
          <a:p>
            <a:r>
              <a:rPr lang="en-IN" sz="2000" dirty="0">
                <a:solidFill>
                  <a:srgbClr val="374151"/>
                </a:solidFill>
                <a:latin typeface="Times New Roman" panose="02020603050405020304" pitchFamily="18" charset="0"/>
                <a:cs typeface="Times New Roman" panose="02020603050405020304" pitchFamily="18" charset="0"/>
              </a:rPr>
              <a:t>Deploy model into Web Application</a:t>
            </a:r>
          </a:p>
          <a:p>
            <a:r>
              <a:rPr lang="en-IN" sz="2000" dirty="0">
                <a:solidFill>
                  <a:srgbClr val="374151"/>
                </a:solidFill>
                <a:latin typeface="Times New Roman" panose="02020603050405020304" pitchFamily="18" charset="0"/>
                <a:cs typeface="Times New Roman" panose="02020603050405020304" pitchFamily="18" charset="0"/>
              </a:rPr>
              <a:t>Report generation for high-risk employees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75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48A1-D59D-2D2C-C37C-654755674303}"/>
              </a:ext>
            </a:extLst>
          </p:cNvPr>
          <p:cNvSpPr>
            <a:spLocks noGrp="1"/>
          </p:cNvSpPr>
          <p:nvPr>
            <p:ph type="title"/>
          </p:nvPr>
        </p:nvSpPr>
        <p:spPr>
          <a:xfrm>
            <a:off x="1141411" y="196770"/>
            <a:ext cx="9905999" cy="601883"/>
          </a:xfrm>
        </p:spPr>
        <p:txBody>
          <a:bodyPr>
            <a:noAutofit/>
          </a:bodyPr>
          <a:lstStyle/>
          <a:p>
            <a:r>
              <a:rPr lang="en-IN" dirty="0">
                <a:latin typeface="Times New Roman" panose="02020603050405020304" pitchFamily="18" charset="0"/>
                <a:cs typeface="Times New Roman" panose="02020603050405020304" pitchFamily="18" charset="0"/>
              </a:rPr>
              <a:t>Related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54DE98-1D3D-C46E-BAE3-2E3B4DE8D7A2}"/>
              </a:ext>
            </a:extLst>
          </p:cNvPr>
          <p:cNvSpPr>
            <a:spLocks noGrp="1"/>
          </p:cNvSpPr>
          <p:nvPr>
            <p:ph idx="1"/>
          </p:nvPr>
        </p:nvSpPr>
        <p:spPr>
          <a:xfrm>
            <a:off x="1141412" y="1180617"/>
            <a:ext cx="8407702" cy="4610583"/>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Tree Based Ensemble Methods : </a:t>
            </a:r>
            <a:r>
              <a:rPr lang="en-IN" sz="2000" dirty="0">
                <a:solidFill>
                  <a:schemeClr val="tx1"/>
                </a:solidFill>
                <a:latin typeface="Times New Roman" panose="02020603050405020304" pitchFamily="18" charset="0"/>
                <a:cs typeface="Times New Roman" panose="02020603050405020304" pitchFamily="18" charset="0"/>
              </a:rPr>
              <a:t>A tree-based ensemble technique and statistical models for identifying the important elements that influence employee attrition in the workplace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Data Mining Techniques : Forecast employee opinions and satisfaction according to the surveys. In this research, it is recommended that employee input from periodic surveys be subjected to data mining and sentiment analysis. This reflects the degree of overall employee happiness inside the business.</a:t>
            </a:r>
          </a:p>
          <a:p>
            <a:r>
              <a:rPr lang="en-US" sz="2000" dirty="0">
                <a:solidFill>
                  <a:schemeClr val="tx1"/>
                </a:solidFill>
                <a:latin typeface="Times New Roman" panose="02020603050405020304" pitchFamily="18" charset="0"/>
                <a:cs typeface="Times New Roman" panose="02020603050405020304" pitchFamily="18" charset="0"/>
              </a:rPr>
              <a:t>Machine Learning algorithms: </a:t>
            </a:r>
            <a:r>
              <a:rPr lang="en-IN" sz="2000" dirty="0">
                <a:solidFill>
                  <a:schemeClr val="tx1"/>
                </a:solidFill>
                <a:latin typeface="Times New Roman" panose="02020603050405020304" pitchFamily="18" charset="0"/>
                <a:cs typeface="Times New Roman" panose="02020603050405020304" pitchFamily="18" charset="0"/>
              </a:rPr>
              <a:t>Support Vector Machine, Decision Tree, K-Nearest Neighbour, Random Forest, and Naive Bayes algorithms are employed in the Python environment to categorize the employee as staying or leaving </a:t>
            </a:r>
          </a:p>
          <a:p>
            <a:endParaRPr lang="en-US" dirty="0"/>
          </a:p>
        </p:txBody>
      </p:sp>
    </p:spTree>
    <p:extLst>
      <p:ext uri="{BB962C8B-B14F-4D97-AF65-F5344CB8AC3E}">
        <p14:creationId xmlns:p14="http://schemas.microsoft.com/office/powerpoint/2010/main" val="216289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7D85-E85C-6BEF-093F-29E349E67A3C}"/>
              </a:ext>
            </a:extLst>
          </p:cNvPr>
          <p:cNvSpPr>
            <a:spLocks noGrp="1"/>
          </p:cNvSpPr>
          <p:nvPr>
            <p:ph type="title"/>
          </p:nvPr>
        </p:nvSpPr>
        <p:spPr>
          <a:xfrm>
            <a:off x="1141412" y="208345"/>
            <a:ext cx="9905999" cy="740780"/>
          </a:xfrm>
        </p:spPr>
        <p:txBody>
          <a:bodyPr>
            <a:normAutofit/>
          </a:bodyPr>
          <a:lstStyle/>
          <a:p>
            <a:r>
              <a:rPr lang="en-IN"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E6449D-C862-6CC2-B90C-078143F970A4}"/>
              </a:ext>
            </a:extLst>
          </p:cNvPr>
          <p:cNvSpPr>
            <a:spLocks noGrp="1"/>
          </p:cNvSpPr>
          <p:nvPr>
            <p:ph idx="1"/>
          </p:nvPr>
        </p:nvSpPr>
        <p:spPr>
          <a:xfrm>
            <a:off x="1141412" y="1365813"/>
            <a:ext cx="7852117" cy="4425388"/>
          </a:xfrm>
        </p:spPr>
        <p:txBody>
          <a:bodyPr/>
          <a:lstStyle/>
          <a:p>
            <a:pPr marL="0" indent="0">
              <a:buNone/>
            </a:pPr>
            <a:r>
              <a:rPr lang="en-IN" sz="2000" dirty="0">
                <a:solidFill>
                  <a:schemeClr val="tx1"/>
                </a:solidFill>
                <a:latin typeface="Times New Roman" panose="02020603050405020304" pitchFamily="18" charset="0"/>
                <a:cs typeface="Times New Roman" panose="02020603050405020304" pitchFamily="18" charset="0"/>
              </a:rPr>
              <a:t>Retirement or leaving the company are examples of employee attrition. In terms of revenue planning and other financial considerations, employee attrition is crucial. Though organizations can replace employees, the typical duration to fill a post is 42 days, and it typically takes 6 to 8 months to reach maximum productivity. To a certain extent employees leaving the organization is normal but losing highly valued employees is a risk factor. Several factors trigger employee departure, retirement, career growth, and dissatisfaction at the workplace. Analysing these parameters manually becomes a tedious task.</a:t>
            </a:r>
          </a:p>
          <a:p>
            <a:endParaRPr lang="en-US" dirty="0"/>
          </a:p>
        </p:txBody>
      </p:sp>
    </p:spTree>
    <p:extLst>
      <p:ext uri="{BB962C8B-B14F-4D97-AF65-F5344CB8AC3E}">
        <p14:creationId xmlns:p14="http://schemas.microsoft.com/office/powerpoint/2010/main" val="125397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D5D5-A16B-8692-B1F3-8A9E8A2CF37E}"/>
              </a:ext>
            </a:extLst>
          </p:cNvPr>
          <p:cNvSpPr>
            <a:spLocks noGrp="1"/>
          </p:cNvSpPr>
          <p:nvPr>
            <p:ph type="title"/>
          </p:nvPr>
        </p:nvSpPr>
        <p:spPr>
          <a:xfrm>
            <a:off x="1141412" y="0"/>
            <a:ext cx="9905999" cy="925975"/>
          </a:xfrm>
        </p:spPr>
        <p:txBody>
          <a:bodyPr>
            <a:normAutofit/>
          </a:bodyPr>
          <a:lstStyle/>
          <a:p>
            <a:r>
              <a:rPr lang="en-US"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1B727E31-BBEA-0D44-BEE6-9BDCBF145484}"/>
              </a:ext>
            </a:extLst>
          </p:cNvPr>
          <p:cNvSpPr>
            <a:spLocks noGrp="1"/>
          </p:cNvSpPr>
          <p:nvPr>
            <p:ph idx="1"/>
          </p:nvPr>
        </p:nvSpPr>
        <p:spPr>
          <a:xfrm>
            <a:off x="1141412" y="1088019"/>
            <a:ext cx="8500299" cy="4919241"/>
          </a:xfrm>
        </p:spPr>
        <p:txBody>
          <a:bodyPr>
            <a:normAutofit lnSpcReduction="10000"/>
          </a:bodyPr>
          <a:lstStyle/>
          <a:p>
            <a:pPr marL="0" indent="0">
              <a:buNone/>
            </a:pPr>
            <a:r>
              <a:rPr lang="en" sz="2000" dirty="0">
                <a:solidFill>
                  <a:schemeClr val="dk1"/>
                </a:solidFill>
                <a:latin typeface="Times New Roman"/>
                <a:ea typeface="Times New Roman"/>
                <a:cs typeface="Times New Roman"/>
                <a:sym typeface="Times New Roman"/>
              </a:rPr>
              <a:t>In this paper we are proposing an ensemble of machine learning algorithms and tree based machine learning algorithms  to classify the employees into staying and or exiting. The results of the ensemble algorithms are compared with the non tree based algorithms</a:t>
            </a:r>
          </a:p>
          <a:p>
            <a:r>
              <a:rPr lang="en" sz="2000" dirty="0">
                <a:solidFill>
                  <a:schemeClr val="dk1"/>
                </a:solidFill>
                <a:latin typeface="Times New Roman"/>
                <a:ea typeface="Times New Roman"/>
                <a:cs typeface="Times New Roman"/>
                <a:sym typeface="Times New Roman"/>
              </a:rPr>
              <a:t>To the existing dataset additional features are added like reason for leaving the previous company, previous work experience, salary hike expectation, promotion factors.</a:t>
            </a:r>
          </a:p>
          <a:p>
            <a:r>
              <a:rPr lang="en" sz="2000" dirty="0">
                <a:solidFill>
                  <a:schemeClr val="dk1"/>
                </a:solidFill>
                <a:latin typeface="Times New Roman"/>
                <a:ea typeface="Times New Roman"/>
                <a:cs typeface="Times New Roman"/>
                <a:sym typeface="Times New Roman"/>
              </a:rPr>
              <a:t>We are proposing a feature selection method to find the most important causes to the attrition of the employee using various statistical methods and comparative analysis of the traditional machine learning models with the tree based ensemble models. For the experimental analysis IBM HR Analytics Employee Attrition &amp; Performance dataset is used from Kaggle.</a:t>
            </a:r>
          </a:p>
          <a:p>
            <a:r>
              <a:rPr lang="en-IN" sz="2000" dirty="0">
                <a:solidFill>
                  <a:schemeClr val="dk1"/>
                </a:solidFill>
                <a:latin typeface="Times New Roman"/>
                <a:ea typeface="Times New Roman"/>
                <a:cs typeface="Times New Roman"/>
                <a:sym typeface="Times New Roman"/>
              </a:rPr>
              <a:t>To improve the accuracy of the model compared to the existing methods we have proposed iterative approaches like cross validation and hyper parameters tuning.</a:t>
            </a:r>
          </a:p>
          <a:p>
            <a:pPr marL="0" indent="0">
              <a:buNone/>
            </a:pPr>
            <a:endParaRPr lang="en-US" b="1" dirty="0"/>
          </a:p>
        </p:txBody>
      </p:sp>
    </p:spTree>
    <p:extLst>
      <p:ext uri="{BB962C8B-B14F-4D97-AF65-F5344CB8AC3E}">
        <p14:creationId xmlns:p14="http://schemas.microsoft.com/office/powerpoint/2010/main" val="88390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42CF-1AAE-21D2-7D37-E91DA7F21B83}"/>
              </a:ext>
            </a:extLst>
          </p:cNvPr>
          <p:cNvSpPr>
            <a:spLocks noGrp="1"/>
          </p:cNvSpPr>
          <p:nvPr>
            <p:ph type="title"/>
          </p:nvPr>
        </p:nvSpPr>
        <p:spPr>
          <a:xfrm>
            <a:off x="1141412" y="150472"/>
            <a:ext cx="9905999" cy="682905"/>
          </a:xfrm>
        </p:spPr>
        <p:txBody>
          <a:bodyPr>
            <a:normAutofit/>
          </a:bodyPr>
          <a:lstStyle/>
          <a:p>
            <a:r>
              <a:rPr lang="en-IN" dirty="0">
                <a:latin typeface="Times New Roman" panose="02020603050405020304" pitchFamily="18" charset="0"/>
                <a:cs typeface="Times New Roman" panose="02020603050405020304" pitchFamily="18" charset="0"/>
              </a:rPr>
              <a:t>Results/Simulations</a:t>
            </a:r>
            <a:endParaRPr lang="en-US" dirty="0">
              <a:latin typeface="Times New Roman" panose="02020603050405020304" pitchFamily="18" charset="0"/>
              <a:cs typeface="Times New Roman" panose="02020603050405020304" pitchFamily="18" charset="0"/>
            </a:endParaRPr>
          </a:p>
        </p:txBody>
      </p:sp>
      <p:pic>
        <p:nvPicPr>
          <p:cNvPr id="4" name="Google Shape;111;p22">
            <a:extLst>
              <a:ext uri="{FF2B5EF4-FFF2-40B4-BE49-F238E27FC236}">
                <a16:creationId xmlns:a16="http://schemas.microsoft.com/office/drawing/2014/main" id="{64832F0C-CE85-1A5F-B599-0A1F686B95D0}"/>
              </a:ext>
            </a:extLst>
          </p:cNvPr>
          <p:cNvPicPr preferRelativeResize="0">
            <a:picLocks noGrp="1"/>
          </p:cNvPicPr>
          <p:nvPr>
            <p:ph idx="1"/>
          </p:nvPr>
        </p:nvPicPr>
        <p:blipFill>
          <a:blip r:embed="rId2">
            <a:alphaModFix/>
          </a:blip>
          <a:stretch>
            <a:fillRect/>
          </a:stretch>
        </p:blipFill>
        <p:spPr>
          <a:xfrm>
            <a:off x="1319513" y="1066799"/>
            <a:ext cx="5393803" cy="3528349"/>
          </a:xfrm>
          <a:prstGeom prst="rect">
            <a:avLst/>
          </a:prstGeom>
          <a:noFill/>
          <a:ln>
            <a:noFill/>
          </a:ln>
        </p:spPr>
      </p:pic>
      <p:pic>
        <p:nvPicPr>
          <p:cNvPr id="5" name="Google Shape;112;p22">
            <a:extLst>
              <a:ext uri="{FF2B5EF4-FFF2-40B4-BE49-F238E27FC236}">
                <a16:creationId xmlns:a16="http://schemas.microsoft.com/office/drawing/2014/main" id="{8BA9C5E3-CD4B-D052-851B-F03CF0AAC3A1}"/>
              </a:ext>
            </a:extLst>
          </p:cNvPr>
          <p:cNvPicPr preferRelativeResize="0"/>
          <p:nvPr/>
        </p:nvPicPr>
        <p:blipFill>
          <a:blip r:embed="rId3">
            <a:alphaModFix/>
          </a:blip>
          <a:stretch>
            <a:fillRect/>
          </a:stretch>
        </p:blipFill>
        <p:spPr>
          <a:xfrm>
            <a:off x="6971562" y="1066800"/>
            <a:ext cx="4579972" cy="3528348"/>
          </a:xfrm>
          <a:prstGeom prst="rect">
            <a:avLst/>
          </a:prstGeom>
          <a:noFill/>
          <a:ln>
            <a:noFill/>
          </a:ln>
        </p:spPr>
      </p:pic>
      <p:sp>
        <p:nvSpPr>
          <p:cNvPr id="6" name="Google Shape;109;p22">
            <a:extLst>
              <a:ext uri="{FF2B5EF4-FFF2-40B4-BE49-F238E27FC236}">
                <a16:creationId xmlns:a16="http://schemas.microsoft.com/office/drawing/2014/main" id="{104820A0-E5C1-F4DE-989A-68A27CA0D1BF}"/>
              </a:ext>
            </a:extLst>
          </p:cNvPr>
          <p:cNvSpPr txBox="1"/>
          <p:nvPr/>
        </p:nvSpPr>
        <p:spPr>
          <a:xfrm>
            <a:off x="2641514" y="4988340"/>
            <a:ext cx="2749800" cy="46779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600" i="1" dirty="0">
                <a:solidFill>
                  <a:schemeClr val="dk1"/>
                </a:solidFill>
                <a:latin typeface="Times New Roman"/>
                <a:ea typeface="Times New Roman"/>
                <a:cs typeface="Times New Roman"/>
                <a:sym typeface="Times New Roman"/>
              </a:rPr>
              <a:t>Fig1: Feature selection scores</a:t>
            </a:r>
            <a:endParaRPr sz="1600" dirty="0"/>
          </a:p>
        </p:txBody>
      </p:sp>
      <p:sp>
        <p:nvSpPr>
          <p:cNvPr id="10" name="TextBox 9">
            <a:extLst>
              <a:ext uri="{FF2B5EF4-FFF2-40B4-BE49-F238E27FC236}">
                <a16:creationId xmlns:a16="http://schemas.microsoft.com/office/drawing/2014/main" id="{0D1421C3-7750-5181-3E6A-6E8C769180E4}"/>
              </a:ext>
            </a:extLst>
          </p:cNvPr>
          <p:cNvSpPr txBox="1"/>
          <p:nvPr/>
        </p:nvSpPr>
        <p:spPr>
          <a:xfrm>
            <a:off x="7303625" y="4988340"/>
            <a:ext cx="3743786" cy="352789"/>
          </a:xfrm>
          <a:prstGeom prst="rect">
            <a:avLst/>
          </a:prstGeom>
          <a:noFill/>
        </p:spPr>
        <p:txBody>
          <a:bodyPr wrap="square">
            <a:spAutoFit/>
          </a:bodyPr>
          <a:lstStyle/>
          <a:p>
            <a:pPr marL="0" lvl="0" indent="0" algn="ctr" rtl="0">
              <a:lnSpc>
                <a:spcPct val="115000"/>
              </a:lnSpc>
              <a:spcBef>
                <a:spcPts val="0"/>
              </a:spcBef>
              <a:spcAft>
                <a:spcPts val="0"/>
              </a:spcAft>
              <a:buClr>
                <a:schemeClr val="dk1"/>
              </a:buClr>
              <a:buSzPts val="1100"/>
              <a:buFont typeface="Arial"/>
              <a:buNone/>
            </a:pPr>
            <a:r>
              <a:rPr lang="en-IN" sz="1600" i="1" dirty="0">
                <a:solidFill>
                  <a:schemeClr val="dk1"/>
                </a:solidFill>
                <a:latin typeface="Times New Roman"/>
                <a:ea typeface="Times New Roman"/>
                <a:cs typeface="Times New Roman"/>
                <a:sym typeface="Times New Roman"/>
              </a:rPr>
              <a:t>Fig2: Cross validation scores</a:t>
            </a:r>
          </a:p>
        </p:txBody>
      </p:sp>
    </p:spTree>
    <p:extLst>
      <p:ext uri="{BB962C8B-B14F-4D97-AF65-F5344CB8AC3E}">
        <p14:creationId xmlns:p14="http://schemas.microsoft.com/office/powerpoint/2010/main" val="12354247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{066AD58C-C511-C346-8137-79BBEC9CC830}tf10001060_mac</Template>
  <TotalTime>321</TotalTime>
  <Words>807</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Employee Attrition Prediction</vt:lpstr>
      <vt:lpstr>Team Information</vt:lpstr>
      <vt:lpstr>Role/Responsibilities and Contribution in project</vt:lpstr>
      <vt:lpstr>Motivation</vt:lpstr>
      <vt:lpstr>Objectives</vt:lpstr>
      <vt:lpstr>Related work</vt:lpstr>
      <vt:lpstr>Problem Statement</vt:lpstr>
      <vt:lpstr>Proposed Solution</vt:lpstr>
      <vt:lpstr>Results/Simulations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dc:creator>Sravani Lankala</dc:creator>
  <cp:lastModifiedBy>Sravani Lankala</cp:lastModifiedBy>
  <cp:revision>3</cp:revision>
  <dcterms:created xsi:type="dcterms:W3CDTF">2023-06-19T21:49:10Z</dcterms:created>
  <dcterms:modified xsi:type="dcterms:W3CDTF">2023-06-20T03:26:58Z</dcterms:modified>
</cp:coreProperties>
</file>