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72" r:id="rId7"/>
    <p:sldId id="273" r:id="rId8"/>
    <p:sldId id="266" r:id="rId9"/>
    <p:sldId id="267" r:id="rId10"/>
    <p:sldId id="268" r:id="rId11"/>
    <p:sldId id="269" r:id="rId12"/>
    <p:sldId id="261" r:id="rId13"/>
    <p:sldId id="270"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2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9B4CBB8D-E778-43C3-BC06-DFE731F58016}" type="datetimeFigureOut">
              <a:rPr lang="en-IN" smtClean="0"/>
              <a:t>22-11-2023</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3F03C23D-5A6D-45F1-9790-6660435AAB8C}" type="slidenum">
              <a:rPr lang="en-IN" smtClean="0"/>
              <a:t>‹#›</a:t>
            </a:fld>
            <a:endParaRPr lang="en-IN"/>
          </a:p>
        </p:txBody>
      </p:sp>
    </p:spTree>
    <p:extLst>
      <p:ext uri="{BB962C8B-B14F-4D97-AF65-F5344CB8AC3E}">
        <p14:creationId xmlns:p14="http://schemas.microsoft.com/office/powerpoint/2010/main" val="266387496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4CBB8D-E778-43C3-BC06-DFE731F58016}" type="datetimeFigureOut">
              <a:rPr lang="en-IN" smtClean="0"/>
              <a:t>22-11-2023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03C23D-5A6D-45F1-9790-6660435AAB8C}" type="slidenum">
              <a:rPr lang="en-IN" smtClean="0"/>
              <a:t>‹#›</a:t>
            </a:fld>
            <a:endParaRPr lang="en-IN"/>
          </a:p>
        </p:txBody>
      </p:sp>
    </p:spTree>
    <p:extLst>
      <p:ext uri="{BB962C8B-B14F-4D97-AF65-F5344CB8AC3E}">
        <p14:creationId xmlns:p14="http://schemas.microsoft.com/office/powerpoint/2010/main" val="528727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4CBB8D-E778-43C3-BC06-DFE731F58016}" type="datetimeFigureOut">
              <a:rPr lang="en-IN" smtClean="0"/>
              <a:t>22-11-2023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03C23D-5A6D-45F1-9790-6660435AAB8C}" type="slidenum">
              <a:rPr lang="en-IN" smtClean="0"/>
              <a:t>‹#›</a:t>
            </a:fld>
            <a:endParaRPr lang="en-IN"/>
          </a:p>
        </p:txBody>
      </p:sp>
    </p:spTree>
    <p:extLst>
      <p:ext uri="{BB962C8B-B14F-4D97-AF65-F5344CB8AC3E}">
        <p14:creationId xmlns:p14="http://schemas.microsoft.com/office/powerpoint/2010/main" val="2191231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4CBB8D-E778-43C3-BC06-DFE731F58016}" type="datetimeFigureOut">
              <a:rPr lang="en-IN" smtClean="0"/>
              <a:t>22-11-2023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03C23D-5A6D-45F1-9790-6660435AAB8C}" type="slidenum">
              <a:rPr lang="en-IN" smtClean="0"/>
              <a:t>‹#›</a:t>
            </a:fld>
            <a:endParaRPr lang="en-IN"/>
          </a:p>
        </p:txBody>
      </p:sp>
    </p:spTree>
    <p:extLst>
      <p:ext uri="{BB962C8B-B14F-4D97-AF65-F5344CB8AC3E}">
        <p14:creationId xmlns:p14="http://schemas.microsoft.com/office/powerpoint/2010/main" val="369776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9B4CBB8D-E778-43C3-BC06-DFE731F58016}" type="datetimeFigureOut">
              <a:rPr lang="en-IN" smtClean="0"/>
              <a:t>22-11-2023</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3F03C23D-5A6D-45F1-9790-6660435AAB8C}" type="slidenum">
              <a:rPr lang="en-IN" smtClean="0"/>
              <a:t>‹#›</a:t>
            </a:fld>
            <a:endParaRPr lang="en-IN"/>
          </a:p>
        </p:txBody>
      </p:sp>
    </p:spTree>
    <p:extLst>
      <p:ext uri="{BB962C8B-B14F-4D97-AF65-F5344CB8AC3E}">
        <p14:creationId xmlns:p14="http://schemas.microsoft.com/office/powerpoint/2010/main" val="284780818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4CBB8D-E778-43C3-BC06-DFE731F58016}" type="datetimeFigureOut">
              <a:rPr lang="en-IN" smtClean="0"/>
              <a:t>22-11-2023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03C23D-5A6D-45F1-9790-6660435AAB8C}" type="slidenum">
              <a:rPr lang="en-IN" smtClean="0"/>
              <a:t>‹#›</a:t>
            </a:fld>
            <a:endParaRPr lang="en-IN"/>
          </a:p>
        </p:txBody>
      </p:sp>
    </p:spTree>
    <p:extLst>
      <p:ext uri="{BB962C8B-B14F-4D97-AF65-F5344CB8AC3E}">
        <p14:creationId xmlns:p14="http://schemas.microsoft.com/office/powerpoint/2010/main" val="1511464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4CBB8D-E778-43C3-BC06-DFE731F58016}" type="datetimeFigureOut">
              <a:rPr lang="en-IN" smtClean="0"/>
              <a:t>22-11-2023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03C23D-5A6D-45F1-9790-6660435AAB8C}" type="slidenum">
              <a:rPr lang="en-IN" smtClean="0"/>
              <a:t>‹#›</a:t>
            </a:fld>
            <a:endParaRPr lang="en-IN"/>
          </a:p>
        </p:txBody>
      </p:sp>
    </p:spTree>
    <p:extLst>
      <p:ext uri="{BB962C8B-B14F-4D97-AF65-F5344CB8AC3E}">
        <p14:creationId xmlns:p14="http://schemas.microsoft.com/office/powerpoint/2010/main" val="1942430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4CBB8D-E778-43C3-BC06-DFE731F58016}" type="datetimeFigureOut">
              <a:rPr lang="en-IN" smtClean="0"/>
              <a:t>22-11-2023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03C23D-5A6D-45F1-9790-6660435AAB8C}" type="slidenum">
              <a:rPr lang="en-IN" smtClean="0"/>
              <a:t>‹#›</a:t>
            </a:fld>
            <a:endParaRPr lang="en-IN"/>
          </a:p>
        </p:txBody>
      </p:sp>
    </p:spTree>
    <p:extLst>
      <p:ext uri="{BB962C8B-B14F-4D97-AF65-F5344CB8AC3E}">
        <p14:creationId xmlns:p14="http://schemas.microsoft.com/office/powerpoint/2010/main" val="3520110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4CBB8D-E778-43C3-BC06-DFE731F58016}" type="datetimeFigureOut">
              <a:rPr lang="en-IN" smtClean="0"/>
              <a:t>22-11-2023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03C23D-5A6D-45F1-9790-6660435AAB8C}" type="slidenum">
              <a:rPr lang="en-IN" smtClean="0"/>
              <a:t>‹#›</a:t>
            </a:fld>
            <a:endParaRPr lang="en-IN"/>
          </a:p>
        </p:txBody>
      </p:sp>
    </p:spTree>
    <p:extLst>
      <p:ext uri="{BB962C8B-B14F-4D97-AF65-F5344CB8AC3E}">
        <p14:creationId xmlns:p14="http://schemas.microsoft.com/office/powerpoint/2010/main" val="308526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B4CBB8D-E778-43C3-BC06-DFE731F58016}" type="datetimeFigureOut">
              <a:rPr lang="en-IN" smtClean="0"/>
              <a:t>22-11-2023</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3F03C23D-5A6D-45F1-9790-6660435AAB8C}"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3200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9B4CBB8D-E778-43C3-BC06-DFE731F58016}" type="datetimeFigureOut">
              <a:rPr lang="en-IN" smtClean="0"/>
              <a:t>22-11-2023</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3F03C23D-5A6D-45F1-9790-6660435AAB8C}"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56692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9B4CBB8D-E778-43C3-BC06-DFE731F58016}" type="datetimeFigureOut">
              <a:rPr lang="en-IN" smtClean="0"/>
              <a:t>22-11-2023</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F03C23D-5A6D-45F1-9790-6660435AAB8C}" type="slidenum">
              <a:rPr lang="en-IN" smtClean="0"/>
              <a:t>‹#›</a:t>
            </a:fld>
            <a:endParaRPr lang="en-IN"/>
          </a:p>
        </p:txBody>
      </p:sp>
    </p:spTree>
    <p:extLst>
      <p:ext uri="{BB962C8B-B14F-4D97-AF65-F5344CB8AC3E}">
        <p14:creationId xmlns:p14="http://schemas.microsoft.com/office/powerpoint/2010/main" val="42280191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816D2-B699-A2D5-5BF6-B4325B6647D6}"/>
              </a:ext>
            </a:extLst>
          </p:cNvPr>
          <p:cNvSpPr>
            <a:spLocks noGrp="1"/>
          </p:cNvSpPr>
          <p:nvPr>
            <p:ph type="ctrTitle"/>
          </p:nvPr>
        </p:nvSpPr>
        <p:spPr/>
        <p:txBody>
          <a:bodyPr/>
          <a:lstStyle/>
          <a:p>
            <a:r>
              <a:rPr lang="en-US" sz="6000" b="1" dirty="0">
                <a:latin typeface="Algerian" panose="04020705040A02060702" pitchFamily="82" charset="0"/>
              </a:rPr>
              <a:t>Student management system</a:t>
            </a:r>
            <a:endParaRPr lang="en-IN" sz="6000" b="1" dirty="0">
              <a:latin typeface="Algerian" panose="04020705040A02060702" pitchFamily="82" charset="0"/>
            </a:endParaRPr>
          </a:p>
        </p:txBody>
      </p:sp>
      <p:sp>
        <p:nvSpPr>
          <p:cNvPr id="4" name="TextBox 3">
            <a:extLst>
              <a:ext uri="{FF2B5EF4-FFF2-40B4-BE49-F238E27FC236}">
                <a16:creationId xmlns:a16="http://schemas.microsoft.com/office/drawing/2014/main" id="{F7AD0B1D-2881-02D8-9D80-B0B4500E0B94}"/>
              </a:ext>
            </a:extLst>
          </p:cNvPr>
          <p:cNvSpPr txBox="1"/>
          <p:nvPr/>
        </p:nvSpPr>
        <p:spPr>
          <a:xfrm>
            <a:off x="8488393" y="4081898"/>
            <a:ext cx="1785668"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Submitted by</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95072252018</a:t>
            </a:r>
          </a:p>
          <a:p>
            <a:r>
              <a:rPr lang="en-US" dirty="0">
                <a:latin typeface="Times New Roman" panose="02020603050405020304" pitchFamily="18" charset="0"/>
                <a:cs typeface="Times New Roman" panose="02020603050405020304" pitchFamily="18" charset="0"/>
              </a:rPr>
              <a:t>11-MCA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9172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E13D07F-A04E-5D4A-1A7A-2748E241C27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1304"/>
          <a:stretch/>
        </p:blipFill>
        <p:spPr>
          <a:xfrm>
            <a:off x="315577" y="337718"/>
            <a:ext cx="6990643" cy="3487737"/>
          </a:xfrm>
        </p:spPr>
      </p:pic>
      <p:pic>
        <p:nvPicPr>
          <p:cNvPr id="7" name="Picture 6">
            <a:extLst>
              <a:ext uri="{FF2B5EF4-FFF2-40B4-BE49-F238E27FC236}">
                <a16:creationId xmlns:a16="http://schemas.microsoft.com/office/drawing/2014/main" id="{0C09D6D4-E8A3-2885-39C7-9FE0568E274B}"/>
              </a:ext>
            </a:extLst>
          </p:cNvPr>
          <p:cNvPicPr>
            <a:picLocks noChangeAspect="1"/>
          </p:cNvPicPr>
          <p:nvPr/>
        </p:nvPicPr>
        <p:blipFill rotWithShape="1">
          <a:blip r:embed="rId3">
            <a:extLst>
              <a:ext uri="{28A0092B-C50C-407E-A947-70E740481C1C}">
                <a14:useLocalDpi xmlns:a14="http://schemas.microsoft.com/office/drawing/2010/main" val="0"/>
              </a:ext>
            </a:extLst>
          </a:blip>
          <a:srcRect r="23516" b="17500"/>
          <a:stretch/>
        </p:blipFill>
        <p:spPr>
          <a:xfrm>
            <a:off x="5210196" y="2627328"/>
            <a:ext cx="6764014" cy="4104000"/>
          </a:xfrm>
          <a:prstGeom prst="rect">
            <a:avLst/>
          </a:prstGeom>
        </p:spPr>
      </p:pic>
      <p:graphicFrame>
        <p:nvGraphicFramePr>
          <p:cNvPr id="8" name="Table 7">
            <a:extLst>
              <a:ext uri="{FF2B5EF4-FFF2-40B4-BE49-F238E27FC236}">
                <a16:creationId xmlns:a16="http://schemas.microsoft.com/office/drawing/2014/main" id="{262D8E39-A66D-EA9F-D029-5AB938C6B6D9}"/>
              </a:ext>
            </a:extLst>
          </p:cNvPr>
          <p:cNvGraphicFramePr>
            <a:graphicFrameLocks noGrp="1"/>
          </p:cNvGraphicFramePr>
          <p:nvPr>
            <p:extLst>
              <p:ext uri="{D42A27DB-BD31-4B8C-83A1-F6EECF244321}">
                <p14:modId xmlns:p14="http://schemas.microsoft.com/office/powerpoint/2010/main" val="2715095967"/>
              </p:ext>
            </p:extLst>
          </p:nvPr>
        </p:nvGraphicFramePr>
        <p:xfrm>
          <a:off x="7820041" y="1111683"/>
          <a:ext cx="3640347" cy="370840"/>
        </p:xfrm>
        <a:graphic>
          <a:graphicData uri="http://schemas.openxmlformats.org/drawingml/2006/table">
            <a:tbl>
              <a:tblPr firstRow="1" bandRow="1">
                <a:tableStyleId>{8799B23B-EC83-4686-B30A-512413B5E67A}</a:tableStyleId>
              </a:tblPr>
              <a:tblGrid>
                <a:gridCol w="3640347">
                  <a:extLst>
                    <a:ext uri="{9D8B030D-6E8A-4147-A177-3AD203B41FA5}">
                      <a16:colId xmlns:a16="http://schemas.microsoft.com/office/drawing/2014/main" val="4157061549"/>
                    </a:ext>
                  </a:extLst>
                </a:gridCol>
              </a:tblGrid>
              <a:tr h="370840">
                <a:tc>
                  <a:txBody>
                    <a:bodyPr/>
                    <a:lstStyle/>
                    <a:p>
                      <a:r>
                        <a:rPr lang="en-US" dirty="0"/>
                        <a:t>         Search students details</a:t>
                      </a:r>
                      <a:endParaRPr lang="en-IN" dirty="0"/>
                    </a:p>
                  </a:txBody>
                  <a:tcPr/>
                </a:tc>
                <a:extLst>
                  <a:ext uri="{0D108BD9-81ED-4DB2-BD59-A6C34878D82A}">
                    <a16:rowId xmlns:a16="http://schemas.microsoft.com/office/drawing/2014/main" val="382284229"/>
                  </a:ext>
                </a:extLst>
              </a:tr>
            </a:tbl>
          </a:graphicData>
        </a:graphic>
      </p:graphicFrame>
      <p:graphicFrame>
        <p:nvGraphicFramePr>
          <p:cNvPr id="9" name="Table 8">
            <a:extLst>
              <a:ext uri="{FF2B5EF4-FFF2-40B4-BE49-F238E27FC236}">
                <a16:creationId xmlns:a16="http://schemas.microsoft.com/office/drawing/2014/main" id="{DDB66A4E-CF2C-9B33-44F2-BB721E89BF02}"/>
              </a:ext>
            </a:extLst>
          </p:cNvPr>
          <p:cNvGraphicFramePr>
            <a:graphicFrameLocks noGrp="1"/>
          </p:cNvGraphicFramePr>
          <p:nvPr>
            <p:extLst>
              <p:ext uri="{D42A27DB-BD31-4B8C-83A1-F6EECF244321}">
                <p14:modId xmlns:p14="http://schemas.microsoft.com/office/powerpoint/2010/main" val="636449858"/>
              </p:ext>
            </p:extLst>
          </p:nvPr>
        </p:nvGraphicFramePr>
        <p:xfrm>
          <a:off x="464203" y="4907551"/>
          <a:ext cx="4582250" cy="370840"/>
        </p:xfrm>
        <a:graphic>
          <a:graphicData uri="http://schemas.openxmlformats.org/drawingml/2006/table">
            <a:tbl>
              <a:tblPr firstRow="1" bandRow="1">
                <a:tableStyleId>{5DA37D80-6434-44D0-A028-1B22A696006F}</a:tableStyleId>
              </a:tblPr>
              <a:tblGrid>
                <a:gridCol w="4582250">
                  <a:extLst>
                    <a:ext uri="{9D8B030D-6E8A-4147-A177-3AD203B41FA5}">
                      <a16:colId xmlns:a16="http://schemas.microsoft.com/office/drawing/2014/main" val="2882967496"/>
                    </a:ext>
                  </a:extLst>
                </a:gridCol>
              </a:tblGrid>
              <a:tr h="370840">
                <a:tc>
                  <a:txBody>
                    <a:bodyPr/>
                    <a:lstStyle/>
                    <a:p>
                      <a:r>
                        <a:rPr lang="en-US" dirty="0"/>
                        <a:t>               Delete student details</a:t>
                      </a:r>
                      <a:endParaRPr lang="en-IN" dirty="0"/>
                    </a:p>
                  </a:txBody>
                  <a:tcPr/>
                </a:tc>
                <a:extLst>
                  <a:ext uri="{0D108BD9-81ED-4DB2-BD59-A6C34878D82A}">
                    <a16:rowId xmlns:a16="http://schemas.microsoft.com/office/drawing/2014/main" val="113107749"/>
                  </a:ext>
                </a:extLst>
              </a:tr>
            </a:tbl>
          </a:graphicData>
        </a:graphic>
      </p:graphicFrame>
    </p:spTree>
    <p:extLst>
      <p:ext uri="{BB962C8B-B14F-4D97-AF65-F5344CB8AC3E}">
        <p14:creationId xmlns:p14="http://schemas.microsoft.com/office/powerpoint/2010/main" val="2877047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0F0B3-836D-B38B-23A2-063C8FD6690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4A24BA4-F389-5EB6-52BB-D2246CC6222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089" t="9827" r="15395" b="15798"/>
          <a:stretch/>
        </p:blipFill>
        <p:spPr>
          <a:xfrm>
            <a:off x="362309" y="847458"/>
            <a:ext cx="11280289" cy="6010542"/>
          </a:xfrm>
        </p:spPr>
      </p:pic>
      <p:graphicFrame>
        <p:nvGraphicFramePr>
          <p:cNvPr id="6" name="Table 5">
            <a:extLst>
              <a:ext uri="{FF2B5EF4-FFF2-40B4-BE49-F238E27FC236}">
                <a16:creationId xmlns:a16="http://schemas.microsoft.com/office/drawing/2014/main" id="{940D5B4D-D91E-E0DB-0AC5-39EB97CF1404}"/>
              </a:ext>
            </a:extLst>
          </p:cNvPr>
          <p:cNvGraphicFramePr>
            <a:graphicFrameLocks noGrp="1"/>
          </p:cNvGraphicFramePr>
          <p:nvPr>
            <p:extLst>
              <p:ext uri="{D42A27DB-BD31-4B8C-83A1-F6EECF244321}">
                <p14:modId xmlns:p14="http://schemas.microsoft.com/office/powerpoint/2010/main" val="3864738492"/>
              </p:ext>
            </p:extLst>
          </p:nvPr>
        </p:nvGraphicFramePr>
        <p:xfrm>
          <a:off x="2032000" y="374186"/>
          <a:ext cx="8128000" cy="370840"/>
        </p:xfrm>
        <a:graphic>
          <a:graphicData uri="http://schemas.openxmlformats.org/drawingml/2006/table">
            <a:tbl>
              <a:tblPr firstRow="1" bandRow="1">
                <a:tableStyleId>{8799B23B-EC83-4686-B30A-512413B5E67A}</a:tableStyleId>
              </a:tblPr>
              <a:tblGrid>
                <a:gridCol w="8128000">
                  <a:extLst>
                    <a:ext uri="{9D8B030D-6E8A-4147-A177-3AD203B41FA5}">
                      <a16:colId xmlns:a16="http://schemas.microsoft.com/office/drawing/2014/main" val="1749462177"/>
                    </a:ext>
                  </a:extLst>
                </a:gridCol>
              </a:tblGrid>
              <a:tr h="370840">
                <a:tc>
                  <a:txBody>
                    <a:bodyPr/>
                    <a:lstStyle/>
                    <a:p>
                      <a:r>
                        <a:rPr lang="en-US" dirty="0"/>
                        <a:t>                                       Student database connection</a:t>
                      </a:r>
                      <a:endParaRPr lang="en-IN" dirty="0"/>
                    </a:p>
                  </a:txBody>
                  <a:tcPr/>
                </a:tc>
                <a:extLst>
                  <a:ext uri="{0D108BD9-81ED-4DB2-BD59-A6C34878D82A}">
                    <a16:rowId xmlns:a16="http://schemas.microsoft.com/office/drawing/2014/main" val="1694074679"/>
                  </a:ext>
                </a:extLst>
              </a:tr>
            </a:tbl>
          </a:graphicData>
        </a:graphic>
      </p:graphicFrame>
    </p:spTree>
    <p:extLst>
      <p:ext uri="{BB962C8B-B14F-4D97-AF65-F5344CB8AC3E}">
        <p14:creationId xmlns:p14="http://schemas.microsoft.com/office/powerpoint/2010/main" val="1077347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12F85-0829-ED8F-FD5A-F824E2C7B591}"/>
              </a:ext>
            </a:extLst>
          </p:cNvPr>
          <p:cNvSpPr>
            <a:spLocks noGrp="1"/>
          </p:cNvSpPr>
          <p:nvPr>
            <p:ph type="title"/>
          </p:nvPr>
        </p:nvSpPr>
        <p:spPr/>
        <p:txBody>
          <a:bodyPr/>
          <a:lstStyle/>
          <a:p>
            <a:pPr algn="ctr"/>
            <a:r>
              <a:rPr lang="en-US" dirty="0"/>
              <a:t>CONCLUSION</a:t>
            </a:r>
            <a:endParaRPr lang="en-IN" dirty="0"/>
          </a:p>
        </p:txBody>
      </p:sp>
      <p:sp>
        <p:nvSpPr>
          <p:cNvPr id="3" name="Content Placeholder 2">
            <a:extLst>
              <a:ext uri="{FF2B5EF4-FFF2-40B4-BE49-F238E27FC236}">
                <a16:creationId xmlns:a16="http://schemas.microsoft.com/office/drawing/2014/main" id="{A611243C-9659-AFB4-2ED6-1240895A5BF2}"/>
              </a:ext>
            </a:extLst>
          </p:cNvPr>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      The project entitled “Student Management System” is developed using Python </a:t>
            </a:r>
            <a:r>
              <a:rPr lang="en-US" sz="2400" dirty="0" err="1">
                <a:latin typeface="Times New Roman" panose="02020603050405020304" pitchFamily="18" charset="0"/>
                <a:cs typeface="Times New Roman" panose="02020603050405020304" pitchFamily="18" charset="0"/>
              </a:rPr>
              <a:t>Tkinter</a:t>
            </a:r>
            <a:r>
              <a:rPr lang="en-US" sz="2400" dirty="0">
                <a:latin typeface="Times New Roman" panose="02020603050405020304" pitchFamily="18" charset="0"/>
                <a:cs typeface="Times New Roman" panose="02020603050405020304" pitchFamily="18" charset="0"/>
              </a:rPr>
              <a:t> as front end and MYSQL database in back end to computerize the process of management of student records. This project covers only the basic features required. Student Management System can be used by educational institutions to maintain their student records easily. Achieving this objective is difficult using the manual system as the information is scattered, can be redundant, and collecting relevant information may be very time-consuming.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1848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3A4BA-A012-976F-A110-FD63AE9AAE26}"/>
              </a:ext>
            </a:extLst>
          </p:cNvPr>
          <p:cNvSpPr>
            <a:spLocks noGrp="1"/>
          </p:cNvSpPr>
          <p:nvPr>
            <p:ph type="title"/>
          </p:nvPr>
        </p:nvSpPr>
        <p:spPr/>
        <p:txBody>
          <a:bodyPr/>
          <a:lstStyle/>
          <a:p>
            <a:pPr algn="ctr"/>
            <a:r>
              <a:rPr lang="en-US" dirty="0"/>
              <a:t>FUTURE ENHANCEMENT</a:t>
            </a:r>
            <a:endParaRPr lang="en-IN" dirty="0"/>
          </a:p>
        </p:txBody>
      </p:sp>
      <p:sp>
        <p:nvSpPr>
          <p:cNvPr id="3" name="Content Placeholder 2">
            <a:extLst>
              <a:ext uri="{FF2B5EF4-FFF2-40B4-BE49-F238E27FC236}">
                <a16:creationId xmlns:a16="http://schemas.microsoft.com/office/drawing/2014/main" id="{138BDDE8-A88B-6F1F-5F85-DBFCFEA8C624}"/>
              </a:ext>
            </a:extLst>
          </p:cNvPr>
          <p:cNvSpPr>
            <a:spLocks noGrp="1"/>
          </p:cNvSpPr>
          <p:nvPr>
            <p:ph idx="1"/>
          </p:nvPr>
        </p:nvSpPr>
        <p:spPr/>
        <p:txBody>
          <a:bodyPr>
            <a:normAutofit/>
          </a:bodyPr>
          <a:lstStyle/>
          <a:p>
            <a:pPr marL="0" indent="0" algn="just">
              <a:buNone/>
            </a:pPr>
            <a:r>
              <a:rPr lang="en-US" sz="2400" dirty="0">
                <a:effectLst/>
                <a:latin typeface="Times New Roman" panose="02020603050405020304" pitchFamily="18" charset="0"/>
                <a:ea typeface="Times New Roman" panose="02020603050405020304" pitchFamily="18" charset="0"/>
              </a:rPr>
              <a:t>            This Software can be made for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all </a:t>
            </a:r>
            <a:r>
              <a:rPr lang="en-US" sz="2400" dirty="0" err="1">
                <a:effectLst/>
                <a:latin typeface="Times New Roman" panose="02020603050405020304" pitchFamily="18" charset="0"/>
                <a:ea typeface="Times New Roman" panose="02020603050405020304" pitchFamily="18" charset="0"/>
              </a:rPr>
              <a:t>OS.Higher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Security features can be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included</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 this</a:t>
            </a:r>
            <a:r>
              <a:rPr lang="en-US" sz="2400" spc="5"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software..Program</a:t>
            </a:r>
            <a:r>
              <a:rPr lang="en-US" sz="2400" dirty="0">
                <a:effectLst/>
                <a:latin typeface="Times New Roman" panose="02020603050405020304" pitchFamily="18" charset="0"/>
                <a:ea typeface="Times New Roman" panose="02020603050405020304" pitchFamily="18" charset="0"/>
              </a:rPr>
              <a:t> scheduling can also be included in this </a:t>
            </a:r>
            <a:r>
              <a:rPr lang="en-US" sz="2400" dirty="0" err="1">
                <a:effectLst/>
                <a:latin typeface="Times New Roman" panose="02020603050405020304" pitchFamily="18" charset="0"/>
                <a:ea typeface="Times New Roman" panose="02020603050405020304" pitchFamily="18" charset="0"/>
              </a:rPr>
              <a:t>software.This</a:t>
            </a:r>
            <a:r>
              <a:rPr lang="en-US" sz="2400" dirty="0">
                <a:effectLst/>
                <a:latin typeface="Times New Roman" panose="02020603050405020304" pitchFamily="18" charset="0"/>
                <a:ea typeface="Times New Roman" panose="02020603050405020304" pitchFamily="18" charset="0"/>
              </a:rPr>
              <a:t> system can be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implemented with OS to reduce overhead of installing and running interface of each and every</a:t>
            </a:r>
            <a:r>
              <a:rPr lang="en-US" sz="2400" spc="-2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tool</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at</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different</a:t>
            </a:r>
            <a:r>
              <a:rPr lang="en-US" sz="2400" spc="1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place..Automatic</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Shutdown</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through</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SMS</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service</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can</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be implemented</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35"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this.Following</a:t>
            </a:r>
            <a:r>
              <a:rPr lang="en-US" sz="2400" dirty="0">
                <a:effectLst/>
                <a:latin typeface="Times New Roman" panose="02020603050405020304" pitchFamily="18" charset="0"/>
                <a:ea typeface="Times New Roman" panose="02020603050405020304" pitchFamily="18" charset="0"/>
              </a:rPr>
              <a:t> the testing and deployment of the application, it must be maintained to meet various limitations such as availability, reliability, and so on. Depending on the success or input of the users.</a:t>
            </a:r>
            <a:endParaRPr lang="en-IN" sz="2400" dirty="0"/>
          </a:p>
        </p:txBody>
      </p:sp>
    </p:spTree>
    <p:extLst>
      <p:ext uri="{BB962C8B-B14F-4D97-AF65-F5344CB8AC3E}">
        <p14:creationId xmlns:p14="http://schemas.microsoft.com/office/powerpoint/2010/main" val="760616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37A0CF-52E5-9D40-D38B-544F84761EEB}"/>
              </a:ext>
            </a:extLst>
          </p:cNvPr>
          <p:cNvSpPr>
            <a:spLocks noGrp="1"/>
          </p:cNvSpPr>
          <p:nvPr>
            <p:ph type="title"/>
          </p:nvPr>
        </p:nvSpPr>
        <p:spPr/>
        <p:txBody>
          <a:bodyPr/>
          <a:lstStyle/>
          <a:p>
            <a:r>
              <a:rPr lang="en-US" dirty="0">
                <a:latin typeface="Algerian" panose="04020705040A02060702" pitchFamily="82" charset="0"/>
              </a:rPr>
              <a:t>THANKYOU</a:t>
            </a:r>
            <a:endParaRPr lang="en-IN" dirty="0">
              <a:latin typeface="Algerian" panose="04020705040A02060702" pitchFamily="82" charset="0"/>
            </a:endParaRPr>
          </a:p>
        </p:txBody>
      </p:sp>
    </p:spTree>
    <p:extLst>
      <p:ext uri="{BB962C8B-B14F-4D97-AF65-F5344CB8AC3E}">
        <p14:creationId xmlns:p14="http://schemas.microsoft.com/office/powerpoint/2010/main" val="637115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CDABA-2A03-C2B8-1AF2-85E1DE1E2550}"/>
              </a:ext>
            </a:extLst>
          </p:cNvPr>
          <p:cNvSpPr>
            <a:spLocks noGrp="1"/>
          </p:cNvSpPr>
          <p:nvPr>
            <p:ph type="title"/>
          </p:nvPr>
        </p:nvSpPr>
        <p:spPr/>
        <p:txBody>
          <a:bodyPr/>
          <a:lstStyle/>
          <a:p>
            <a:pPr algn="ctr"/>
            <a:r>
              <a:rPr lang="en-US" dirty="0"/>
              <a:t>ABSTRACT</a:t>
            </a:r>
            <a:endParaRPr lang="en-IN" dirty="0"/>
          </a:p>
        </p:txBody>
      </p:sp>
      <p:sp>
        <p:nvSpPr>
          <p:cNvPr id="3" name="Content Placeholder 2">
            <a:extLst>
              <a:ext uri="{FF2B5EF4-FFF2-40B4-BE49-F238E27FC236}">
                <a16:creationId xmlns:a16="http://schemas.microsoft.com/office/drawing/2014/main" id="{ACEDD16E-E653-E307-7D2E-11BEDF6D4BDD}"/>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                      Our project Student Management system includes registration of students, storing their details into the system i.e. computerized the </a:t>
            </a:r>
            <a:r>
              <a:rPr lang="en-US" dirty="0" err="1">
                <a:latin typeface="Times New Roman" panose="02020603050405020304" pitchFamily="18" charset="0"/>
                <a:cs typeface="Times New Roman" panose="02020603050405020304" pitchFamily="18" charset="0"/>
              </a:rPr>
              <a:t>process.In</a:t>
            </a:r>
            <a:r>
              <a:rPr lang="en-US" dirty="0">
                <a:latin typeface="Times New Roman" panose="02020603050405020304" pitchFamily="18" charset="0"/>
                <a:cs typeface="Times New Roman" panose="02020603050405020304" pitchFamily="18" charset="0"/>
              </a:rPr>
              <a:t> the Student Management system Project in python, we will see a project that manages all the information of the students It includes managing data such as name, email-id, contact number, date of birth, which stream they are in, </a:t>
            </a:r>
            <a:r>
              <a:rPr lang="en-US" dirty="0" err="1">
                <a:latin typeface="Times New Roman" panose="02020603050405020304" pitchFamily="18" charset="0"/>
                <a:cs typeface="Times New Roman" panose="02020603050405020304" pitchFamily="18" charset="0"/>
              </a:rPr>
              <a:t>etc.we</a:t>
            </a:r>
            <a:r>
              <a:rPr lang="en-US" dirty="0">
                <a:latin typeface="Times New Roman" panose="02020603050405020304" pitchFamily="18" charset="0"/>
                <a:cs typeface="Times New Roman" panose="02020603050405020304" pitchFamily="18" charset="0"/>
              </a:rPr>
              <a:t> will build a GUI-based Student Management System Project using the </a:t>
            </a:r>
            <a:r>
              <a:rPr lang="en-US" dirty="0" err="1">
                <a:latin typeface="Times New Roman" panose="02020603050405020304" pitchFamily="18" charset="0"/>
                <a:cs typeface="Times New Roman" panose="02020603050405020304" pitchFamily="18" charset="0"/>
              </a:rPr>
              <a:t>Tkinter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Mysql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messagebox,pycharm</a:t>
            </a:r>
            <a:r>
              <a:rPr lang="en-US" dirty="0">
                <a:latin typeface="Times New Roman" panose="02020603050405020304" pitchFamily="18" charset="0"/>
                <a:cs typeface="Times New Roman" panose="02020603050405020304" pitchFamily="18" charset="0"/>
              </a:rPr>
              <a:t> an datetime and </a:t>
            </a:r>
            <a:r>
              <a:rPr lang="en-US" dirty="0" err="1">
                <a:latin typeface="Times New Roman" panose="02020603050405020304" pitchFamily="18" charset="0"/>
                <a:cs typeface="Times New Roman" panose="02020603050405020304" pitchFamily="18" charset="0"/>
              </a:rPr>
              <a:t>Ttk</a:t>
            </a:r>
            <a:r>
              <a:rPr lang="en-US" dirty="0">
                <a:latin typeface="Times New Roman" panose="02020603050405020304" pitchFamily="18" charset="0"/>
                <a:cs typeface="Times New Roman" panose="02020603050405020304" pitchFamily="18" charset="0"/>
              </a:rPr>
              <a:t> modules of the </a:t>
            </a:r>
            <a:r>
              <a:rPr lang="en-US" dirty="0" err="1">
                <a:latin typeface="Times New Roman" panose="02020603050405020304" pitchFamily="18" charset="0"/>
                <a:cs typeface="Times New Roman" panose="02020603050405020304" pitchFamily="18" charset="0"/>
              </a:rPr>
              <a:t>Tkinter</a:t>
            </a:r>
            <a:r>
              <a:rPr lang="en-US" dirty="0">
                <a:latin typeface="Times New Roman" panose="02020603050405020304" pitchFamily="18" charset="0"/>
                <a:cs typeface="Times New Roman" panose="02020603050405020304" pitchFamily="18" charset="0"/>
              </a:rPr>
              <a:t> library. It is an intermediate-level project, where you will learn how to use databases, and modules and make some great GUIs in Python and apply them in real life. The project file contains a python script (student.py). This is a simple console based system which is very easy to understand and use.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5954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97A12-56F8-50CF-0C6A-61EED6B2D83A}"/>
              </a:ext>
            </a:extLst>
          </p:cNvPr>
          <p:cNvSpPr>
            <a:spLocks noGrp="1"/>
          </p:cNvSpPr>
          <p:nvPr>
            <p:ph type="title"/>
          </p:nvPr>
        </p:nvSpPr>
        <p:spPr>
          <a:xfrm>
            <a:off x="870031" y="376178"/>
            <a:ext cx="10058400" cy="1371600"/>
          </a:xfrm>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C6D15310-6372-DDB4-66E6-828B3B45B549}"/>
              </a:ext>
            </a:extLst>
          </p:cNvPr>
          <p:cNvSpPr>
            <a:spLocks noGrp="1"/>
          </p:cNvSpPr>
          <p:nvPr>
            <p:ph idx="1"/>
          </p:nvPr>
        </p:nvSpPr>
        <p:spPr>
          <a:xfrm>
            <a:off x="707985" y="1620455"/>
            <a:ext cx="10776029" cy="4595149"/>
          </a:xfrm>
        </p:spPr>
        <p:txBody>
          <a:bodyPr>
            <a:normAutofit/>
          </a:bodyPr>
          <a:lstStyle/>
          <a:p>
            <a:pPr marL="0" indent="0" algn="just">
              <a:buNone/>
            </a:pPr>
            <a:r>
              <a:rPr lang="en-US" dirty="0">
                <a:solidFill>
                  <a:srgbClr val="282828"/>
                </a:solidFill>
                <a:effectLst/>
                <a:latin typeface="Times New Roman" panose="02020603050405020304" pitchFamily="18" charset="0"/>
                <a:ea typeface="Times New Roman" panose="02020603050405020304" pitchFamily="18" charset="0"/>
              </a:rPr>
              <a:t>                     This</a:t>
            </a:r>
            <a:r>
              <a:rPr lang="en-US" spc="5" dirty="0">
                <a:solidFill>
                  <a:srgbClr val="282828"/>
                </a:solidFill>
                <a:effectLst/>
                <a:latin typeface="Times New Roman" panose="02020603050405020304" pitchFamily="18" charset="0"/>
                <a:ea typeface="Times New Roman" panose="02020603050405020304" pitchFamily="18" charset="0"/>
              </a:rPr>
              <a:t> </a:t>
            </a:r>
            <a:r>
              <a:rPr lang="en-US" dirty="0">
                <a:solidFill>
                  <a:srgbClr val="282828"/>
                </a:solidFill>
                <a:effectLst/>
                <a:latin typeface="Times New Roman" panose="02020603050405020304" pitchFamily="18" charset="0"/>
                <a:ea typeface="Times New Roman" panose="02020603050405020304" pitchFamily="18" charset="0"/>
              </a:rPr>
              <a:t>project</a:t>
            </a:r>
            <a:r>
              <a:rPr lang="en-US" spc="5" dirty="0">
                <a:solidFill>
                  <a:srgbClr val="282828"/>
                </a:solidFill>
                <a:effectLst/>
                <a:latin typeface="Times New Roman" panose="02020603050405020304" pitchFamily="18" charset="0"/>
                <a:ea typeface="Times New Roman" panose="02020603050405020304" pitchFamily="18" charset="0"/>
              </a:rPr>
              <a:t> </a:t>
            </a:r>
            <a:r>
              <a:rPr lang="en-US" dirty="0">
                <a:solidFill>
                  <a:srgbClr val="282828"/>
                </a:solidFill>
                <a:effectLst/>
                <a:latin typeface="Times New Roman" panose="02020603050405020304" pitchFamily="18" charset="0"/>
                <a:ea typeface="Times New Roman" panose="02020603050405020304" pitchFamily="18" charset="0"/>
              </a:rPr>
              <a:t>is</a:t>
            </a:r>
            <a:r>
              <a:rPr lang="en-US" spc="5" dirty="0">
                <a:solidFill>
                  <a:srgbClr val="282828"/>
                </a:solidFill>
                <a:effectLst/>
                <a:latin typeface="Times New Roman" panose="02020603050405020304" pitchFamily="18" charset="0"/>
                <a:ea typeface="Times New Roman" panose="02020603050405020304" pitchFamily="18" charset="0"/>
              </a:rPr>
              <a:t> </a:t>
            </a:r>
            <a:r>
              <a:rPr lang="en-US" dirty="0">
                <a:solidFill>
                  <a:srgbClr val="282828"/>
                </a:solidFill>
                <a:effectLst/>
                <a:latin typeface="Times New Roman" panose="02020603050405020304" pitchFamily="18" charset="0"/>
                <a:ea typeface="Times New Roman" panose="02020603050405020304" pitchFamily="18" charset="0"/>
              </a:rPr>
              <a:t>developed mainly</a:t>
            </a:r>
            <a:r>
              <a:rPr lang="en-US" spc="5" dirty="0">
                <a:solidFill>
                  <a:srgbClr val="282828"/>
                </a:solidFill>
                <a:effectLst/>
                <a:latin typeface="Times New Roman" panose="02020603050405020304" pitchFamily="18" charset="0"/>
                <a:ea typeface="Times New Roman" panose="02020603050405020304" pitchFamily="18" charset="0"/>
              </a:rPr>
              <a:t> </a:t>
            </a:r>
            <a:r>
              <a:rPr lang="en-US" dirty="0">
                <a:solidFill>
                  <a:srgbClr val="282828"/>
                </a:solidFill>
                <a:effectLst/>
                <a:latin typeface="Times New Roman" panose="02020603050405020304" pitchFamily="18" charset="0"/>
                <a:ea typeface="Times New Roman" panose="02020603050405020304" pitchFamily="18" charset="0"/>
              </a:rPr>
              <a:t>to</a:t>
            </a:r>
            <a:r>
              <a:rPr lang="en-US" spc="5" dirty="0">
                <a:solidFill>
                  <a:srgbClr val="282828"/>
                </a:solidFill>
                <a:effectLst/>
                <a:latin typeface="Times New Roman" panose="02020603050405020304" pitchFamily="18" charset="0"/>
                <a:ea typeface="Times New Roman" panose="02020603050405020304" pitchFamily="18" charset="0"/>
              </a:rPr>
              <a:t> </a:t>
            </a:r>
            <a:r>
              <a:rPr lang="en-US" dirty="0">
                <a:solidFill>
                  <a:srgbClr val="282828"/>
                </a:solidFill>
                <a:effectLst/>
                <a:latin typeface="Times New Roman" panose="02020603050405020304" pitchFamily="18" charset="0"/>
                <a:ea typeface="Times New Roman" panose="02020603050405020304" pitchFamily="18" charset="0"/>
              </a:rPr>
              <a:t>administrate</a:t>
            </a:r>
            <a:r>
              <a:rPr lang="en-US" spc="5" dirty="0">
                <a:solidFill>
                  <a:srgbClr val="282828"/>
                </a:solidFill>
                <a:effectLst/>
                <a:latin typeface="Times New Roman" panose="02020603050405020304" pitchFamily="18" charset="0"/>
                <a:ea typeface="Times New Roman" panose="02020603050405020304" pitchFamily="18" charset="0"/>
              </a:rPr>
              <a:t> </a:t>
            </a:r>
            <a:r>
              <a:rPr lang="en-US" dirty="0">
                <a:solidFill>
                  <a:srgbClr val="282828"/>
                </a:solidFill>
                <a:effectLst/>
                <a:latin typeface="Times New Roman" panose="02020603050405020304" pitchFamily="18" charset="0"/>
                <a:ea typeface="Times New Roman" panose="02020603050405020304" pitchFamily="18" charset="0"/>
              </a:rPr>
              <a:t>student</a:t>
            </a:r>
            <a:r>
              <a:rPr lang="en-US" spc="5" dirty="0">
                <a:solidFill>
                  <a:srgbClr val="282828"/>
                </a:solidFill>
                <a:effectLst/>
                <a:latin typeface="Times New Roman" panose="02020603050405020304" pitchFamily="18" charset="0"/>
                <a:ea typeface="Times New Roman" panose="02020603050405020304" pitchFamily="18" charset="0"/>
              </a:rPr>
              <a:t> </a:t>
            </a:r>
            <a:r>
              <a:rPr lang="en-US" dirty="0" err="1">
                <a:solidFill>
                  <a:srgbClr val="282828"/>
                </a:solidFill>
                <a:effectLst/>
                <a:latin typeface="Times New Roman" panose="02020603050405020304" pitchFamily="18" charset="0"/>
                <a:ea typeface="Times New Roman" panose="02020603050405020304" pitchFamily="18" charset="0"/>
              </a:rPr>
              <a:t>records.The</a:t>
            </a:r>
            <a:r>
              <a:rPr lang="en-US" spc="5" dirty="0">
                <a:solidFill>
                  <a:srgbClr val="282828"/>
                </a:solidFill>
                <a:effectLst/>
                <a:latin typeface="Times New Roman" panose="02020603050405020304" pitchFamily="18" charset="0"/>
                <a:ea typeface="Times New Roman" panose="02020603050405020304" pitchFamily="18" charset="0"/>
              </a:rPr>
              <a:t> </a:t>
            </a:r>
            <a:r>
              <a:rPr lang="en-US" dirty="0">
                <a:solidFill>
                  <a:srgbClr val="282828"/>
                </a:solidFill>
                <a:effectLst/>
                <a:latin typeface="Times New Roman" panose="02020603050405020304" pitchFamily="18" charset="0"/>
                <a:ea typeface="Times New Roman" panose="02020603050405020304" pitchFamily="18" charset="0"/>
              </a:rPr>
              <a:t>purpose</a:t>
            </a:r>
            <a:r>
              <a:rPr lang="en-US" spc="5" dirty="0">
                <a:solidFill>
                  <a:srgbClr val="282828"/>
                </a:solidFill>
                <a:effectLst/>
                <a:latin typeface="Times New Roman" panose="02020603050405020304" pitchFamily="18" charset="0"/>
                <a:ea typeface="Times New Roman" panose="02020603050405020304" pitchFamily="18" charset="0"/>
              </a:rPr>
              <a:t> </a:t>
            </a:r>
            <a:r>
              <a:rPr lang="en-US" dirty="0">
                <a:solidFill>
                  <a:srgbClr val="282828"/>
                </a:solidFill>
                <a:effectLst/>
                <a:latin typeface="Times New Roman" panose="02020603050405020304" pitchFamily="18" charset="0"/>
                <a:ea typeface="Times New Roman" panose="02020603050405020304" pitchFamily="18" charset="0"/>
              </a:rPr>
              <a:t>of</a:t>
            </a:r>
            <a:r>
              <a:rPr lang="en-US" spc="5" dirty="0">
                <a:solidFill>
                  <a:srgbClr val="282828"/>
                </a:solidFill>
                <a:effectLst/>
                <a:latin typeface="Times New Roman" panose="02020603050405020304" pitchFamily="18" charset="0"/>
                <a:ea typeface="Times New Roman" panose="02020603050405020304" pitchFamily="18" charset="0"/>
              </a:rPr>
              <a:t> </a:t>
            </a:r>
            <a:r>
              <a:rPr lang="en-US" dirty="0">
                <a:solidFill>
                  <a:srgbClr val="282828"/>
                </a:solidFill>
                <a:effectLst/>
                <a:latin typeface="Times New Roman" panose="02020603050405020304" pitchFamily="18" charset="0"/>
                <a:ea typeface="Times New Roman" panose="02020603050405020304" pitchFamily="18" charset="0"/>
              </a:rPr>
              <a:t>the</a:t>
            </a:r>
            <a:r>
              <a:rPr lang="en-US" spc="5" dirty="0">
                <a:solidFill>
                  <a:srgbClr val="282828"/>
                </a:solidFill>
                <a:effectLst/>
                <a:latin typeface="Times New Roman" panose="02020603050405020304" pitchFamily="18" charset="0"/>
                <a:ea typeface="Times New Roman" panose="02020603050405020304" pitchFamily="18" charset="0"/>
              </a:rPr>
              <a:t> </a:t>
            </a:r>
            <a:r>
              <a:rPr lang="en-US" dirty="0">
                <a:solidFill>
                  <a:srgbClr val="282828"/>
                </a:solidFill>
                <a:effectLst/>
                <a:latin typeface="Times New Roman" panose="02020603050405020304" pitchFamily="18" charset="0"/>
                <a:ea typeface="Times New Roman" panose="02020603050405020304" pitchFamily="18" charset="0"/>
              </a:rPr>
              <a:t>project</a:t>
            </a:r>
            <a:r>
              <a:rPr lang="en-US" spc="5" dirty="0">
                <a:solidFill>
                  <a:srgbClr val="282828"/>
                </a:solidFill>
                <a:effectLst/>
                <a:latin typeface="Times New Roman" panose="02020603050405020304" pitchFamily="18" charset="0"/>
                <a:ea typeface="Times New Roman" panose="02020603050405020304" pitchFamily="18" charset="0"/>
              </a:rPr>
              <a:t> </a:t>
            </a:r>
            <a:r>
              <a:rPr lang="en-US" dirty="0">
                <a:solidFill>
                  <a:srgbClr val="282828"/>
                </a:solidFill>
                <a:effectLst/>
                <a:latin typeface="Times New Roman" panose="02020603050405020304" pitchFamily="18" charset="0"/>
                <a:ea typeface="Times New Roman" panose="02020603050405020304" pitchFamily="18" charset="0"/>
              </a:rPr>
              <a:t>entitled</a:t>
            </a:r>
            <a:r>
              <a:rPr lang="en-US" spc="5" dirty="0">
                <a:solidFill>
                  <a:srgbClr val="282828"/>
                </a:solidFill>
                <a:effectLst/>
                <a:latin typeface="Times New Roman" panose="02020603050405020304" pitchFamily="18" charset="0"/>
                <a:ea typeface="Times New Roman" panose="02020603050405020304" pitchFamily="18" charset="0"/>
              </a:rPr>
              <a:t> </a:t>
            </a:r>
            <a:r>
              <a:rPr lang="en-US" dirty="0">
                <a:solidFill>
                  <a:srgbClr val="282828"/>
                </a:solidFill>
                <a:effectLst/>
                <a:latin typeface="Times New Roman" panose="02020603050405020304" pitchFamily="18" charset="0"/>
                <a:ea typeface="Times New Roman" panose="02020603050405020304" pitchFamily="18" charset="0"/>
              </a:rPr>
              <a:t>as</a:t>
            </a:r>
            <a:r>
              <a:rPr lang="en-US" spc="5" dirty="0">
                <a:solidFill>
                  <a:srgbClr val="282828"/>
                </a:solidFill>
                <a:effectLst/>
                <a:latin typeface="Times New Roman" panose="02020603050405020304" pitchFamily="18" charset="0"/>
                <a:ea typeface="Times New Roman" panose="02020603050405020304" pitchFamily="18" charset="0"/>
              </a:rPr>
              <a:t> </a:t>
            </a:r>
            <a:r>
              <a:rPr lang="en-US" dirty="0">
                <a:solidFill>
                  <a:srgbClr val="282828"/>
                </a:solidFill>
                <a:effectLst/>
                <a:latin typeface="Times New Roman" panose="02020603050405020304" pitchFamily="18" charset="0"/>
                <a:ea typeface="Times New Roman" panose="02020603050405020304" pitchFamily="18" charset="0"/>
              </a:rPr>
              <a:t>STUDENT MANAGEMENT SYSTEM is to computerize the Front Office Management of</a:t>
            </a:r>
            <a:r>
              <a:rPr lang="en-US" spc="5" dirty="0">
                <a:solidFill>
                  <a:srgbClr val="282828"/>
                </a:solidFill>
                <a:effectLst/>
                <a:latin typeface="Times New Roman" panose="02020603050405020304" pitchFamily="18" charset="0"/>
                <a:ea typeface="Times New Roman" panose="02020603050405020304" pitchFamily="18" charset="0"/>
              </a:rPr>
              <a:t> </a:t>
            </a:r>
            <a:r>
              <a:rPr lang="en-US" dirty="0">
                <a:solidFill>
                  <a:srgbClr val="282828"/>
                </a:solidFill>
                <a:effectLst/>
                <a:latin typeface="Times New Roman" panose="02020603050405020304" pitchFamily="18" charset="0"/>
                <a:ea typeface="Times New Roman" panose="02020603050405020304" pitchFamily="18" charset="0"/>
              </a:rPr>
              <a:t>student</a:t>
            </a:r>
            <a:r>
              <a:rPr lang="en-US" spc="-20" dirty="0">
                <a:solidFill>
                  <a:srgbClr val="282828"/>
                </a:solidFill>
                <a:effectLst/>
                <a:latin typeface="Times New Roman" panose="02020603050405020304" pitchFamily="18" charset="0"/>
                <a:ea typeface="Times New Roman" panose="02020603050405020304" pitchFamily="18" charset="0"/>
              </a:rPr>
              <a:t> </a:t>
            </a:r>
            <a:r>
              <a:rPr lang="en-US" dirty="0">
                <a:solidFill>
                  <a:srgbClr val="282828"/>
                </a:solidFill>
                <a:effectLst/>
                <a:latin typeface="Times New Roman" panose="02020603050405020304" pitchFamily="18" charset="0"/>
                <a:ea typeface="Times New Roman" panose="02020603050405020304" pitchFamily="18" charset="0"/>
              </a:rPr>
              <a:t>records</a:t>
            </a:r>
            <a:r>
              <a:rPr lang="en-US" spc="-45" dirty="0">
                <a:solidFill>
                  <a:srgbClr val="282828"/>
                </a:solidFill>
                <a:effectLst/>
                <a:latin typeface="Times New Roman" panose="02020603050405020304" pitchFamily="18" charset="0"/>
                <a:ea typeface="Times New Roman" panose="02020603050405020304" pitchFamily="18" charset="0"/>
              </a:rPr>
              <a:t> </a:t>
            </a:r>
            <a:r>
              <a:rPr lang="en-US" dirty="0">
                <a:solidFill>
                  <a:srgbClr val="282828"/>
                </a:solidFill>
                <a:effectLst/>
                <a:latin typeface="Times New Roman" panose="02020603050405020304" pitchFamily="18" charset="0"/>
                <a:ea typeface="Times New Roman" panose="02020603050405020304" pitchFamily="18" charset="0"/>
              </a:rPr>
              <a:t>in</a:t>
            </a:r>
            <a:r>
              <a:rPr lang="en-US" spc="-60" dirty="0">
                <a:solidFill>
                  <a:srgbClr val="282828"/>
                </a:solidFill>
                <a:effectLst/>
                <a:latin typeface="Times New Roman" panose="02020603050405020304" pitchFamily="18" charset="0"/>
                <a:ea typeface="Times New Roman" panose="02020603050405020304" pitchFamily="18" charset="0"/>
              </a:rPr>
              <a:t> </a:t>
            </a:r>
            <a:r>
              <a:rPr lang="en-US" dirty="0">
                <a:solidFill>
                  <a:srgbClr val="282828"/>
                </a:solidFill>
                <a:effectLst/>
                <a:latin typeface="Times New Roman" panose="02020603050405020304" pitchFamily="18" charset="0"/>
                <a:ea typeface="Times New Roman" panose="02020603050405020304" pitchFamily="18" charset="0"/>
              </a:rPr>
              <a:t>colleges,</a:t>
            </a:r>
            <a:r>
              <a:rPr lang="en-US" spc="-30" dirty="0">
                <a:solidFill>
                  <a:srgbClr val="282828"/>
                </a:solidFill>
                <a:effectLst/>
                <a:latin typeface="Times New Roman" panose="02020603050405020304" pitchFamily="18" charset="0"/>
                <a:ea typeface="Times New Roman" panose="02020603050405020304" pitchFamily="18" charset="0"/>
              </a:rPr>
              <a:t> </a:t>
            </a:r>
            <a:r>
              <a:rPr lang="en-US" dirty="0">
                <a:solidFill>
                  <a:srgbClr val="282828"/>
                </a:solidFill>
                <a:effectLst/>
                <a:latin typeface="Times New Roman" panose="02020603050405020304" pitchFamily="18" charset="0"/>
                <a:ea typeface="Times New Roman" panose="02020603050405020304" pitchFamily="18" charset="0"/>
              </a:rPr>
              <a:t>schools</a:t>
            </a:r>
            <a:r>
              <a:rPr lang="en-US" spc="-30" dirty="0">
                <a:solidFill>
                  <a:srgbClr val="282828"/>
                </a:solidFill>
                <a:effectLst/>
                <a:latin typeface="Times New Roman" panose="02020603050405020304" pitchFamily="18" charset="0"/>
                <a:ea typeface="Times New Roman" panose="02020603050405020304" pitchFamily="18" charset="0"/>
              </a:rPr>
              <a:t> </a:t>
            </a:r>
            <a:r>
              <a:rPr lang="en-US" dirty="0">
                <a:solidFill>
                  <a:srgbClr val="282828"/>
                </a:solidFill>
                <a:effectLst/>
                <a:latin typeface="Times New Roman" panose="02020603050405020304" pitchFamily="18" charset="0"/>
                <a:ea typeface="Times New Roman" panose="02020603050405020304" pitchFamily="18" charset="0"/>
              </a:rPr>
              <a:t>and coaching’s,</a:t>
            </a:r>
            <a:r>
              <a:rPr lang="en-US" spc="-5" dirty="0">
                <a:solidFill>
                  <a:srgbClr val="282828"/>
                </a:solidFill>
                <a:effectLst/>
                <a:latin typeface="Times New Roman" panose="02020603050405020304" pitchFamily="18" charset="0"/>
                <a:ea typeface="Times New Roman" panose="02020603050405020304" pitchFamily="18" charset="0"/>
              </a:rPr>
              <a:t> </a:t>
            </a:r>
            <a:r>
              <a:rPr lang="en-US" dirty="0">
                <a:solidFill>
                  <a:srgbClr val="282828"/>
                </a:solidFill>
                <a:effectLst/>
                <a:latin typeface="Times New Roman" panose="02020603050405020304" pitchFamily="18" charset="0"/>
                <a:ea typeface="Times New Roman" panose="02020603050405020304" pitchFamily="18" charset="0"/>
              </a:rPr>
              <a:t>to</a:t>
            </a:r>
            <a:r>
              <a:rPr lang="en-US" spc="-15" dirty="0">
                <a:solidFill>
                  <a:srgbClr val="282828"/>
                </a:solidFill>
                <a:effectLst/>
                <a:latin typeface="Times New Roman" panose="02020603050405020304" pitchFamily="18" charset="0"/>
                <a:ea typeface="Times New Roman" panose="02020603050405020304" pitchFamily="18" charset="0"/>
              </a:rPr>
              <a:t> </a:t>
            </a:r>
            <a:r>
              <a:rPr lang="en-US" dirty="0">
                <a:solidFill>
                  <a:srgbClr val="282828"/>
                </a:solidFill>
                <a:effectLst/>
                <a:latin typeface="Times New Roman" panose="02020603050405020304" pitchFamily="18" charset="0"/>
                <a:ea typeface="Times New Roman" panose="02020603050405020304" pitchFamily="18" charset="0"/>
              </a:rPr>
              <a:t>develop</a:t>
            </a:r>
            <a:r>
              <a:rPr lang="en-US" spc="-35" dirty="0">
                <a:solidFill>
                  <a:srgbClr val="282828"/>
                </a:solidFill>
                <a:effectLst/>
                <a:latin typeface="Times New Roman" panose="02020603050405020304" pitchFamily="18" charset="0"/>
                <a:ea typeface="Times New Roman" panose="02020603050405020304" pitchFamily="18" charset="0"/>
              </a:rPr>
              <a:t> </a:t>
            </a:r>
            <a:r>
              <a:rPr lang="en-US" dirty="0">
                <a:solidFill>
                  <a:srgbClr val="282828"/>
                </a:solidFill>
                <a:effectLst/>
                <a:latin typeface="Times New Roman" panose="02020603050405020304" pitchFamily="18" charset="0"/>
                <a:ea typeface="Times New Roman" panose="02020603050405020304" pitchFamily="18" charset="0"/>
              </a:rPr>
              <a:t>software</a:t>
            </a:r>
            <a:r>
              <a:rPr lang="en-US" spc="-45" dirty="0">
                <a:solidFill>
                  <a:srgbClr val="282828"/>
                </a:solidFill>
                <a:effectLst/>
                <a:latin typeface="Times New Roman" panose="02020603050405020304" pitchFamily="18" charset="0"/>
                <a:ea typeface="Times New Roman" panose="02020603050405020304" pitchFamily="18" charset="0"/>
              </a:rPr>
              <a:t> </a:t>
            </a:r>
            <a:r>
              <a:rPr lang="en-US" dirty="0">
                <a:solidFill>
                  <a:srgbClr val="282828"/>
                </a:solidFill>
                <a:effectLst/>
                <a:latin typeface="Times New Roman" panose="02020603050405020304" pitchFamily="18" charset="0"/>
                <a:ea typeface="Times New Roman" panose="02020603050405020304" pitchFamily="18" charset="0"/>
              </a:rPr>
              <a:t>which</a:t>
            </a:r>
            <a:r>
              <a:rPr lang="en-US" spc="-40" dirty="0">
                <a:solidFill>
                  <a:srgbClr val="282828"/>
                </a:solidFill>
                <a:effectLst/>
                <a:latin typeface="Times New Roman" panose="02020603050405020304" pitchFamily="18" charset="0"/>
                <a:ea typeface="Times New Roman" panose="02020603050405020304" pitchFamily="18" charset="0"/>
              </a:rPr>
              <a:t> </a:t>
            </a:r>
            <a:r>
              <a:rPr lang="en-US" dirty="0">
                <a:solidFill>
                  <a:srgbClr val="282828"/>
                </a:solidFill>
                <a:effectLst/>
                <a:latin typeface="Times New Roman" panose="02020603050405020304" pitchFamily="18" charset="0"/>
                <a:ea typeface="Times New Roman" panose="02020603050405020304" pitchFamily="18" charset="0"/>
              </a:rPr>
              <a:t>is</a:t>
            </a:r>
            <a:r>
              <a:rPr lang="en-US" spc="-45" dirty="0">
                <a:solidFill>
                  <a:srgbClr val="282828"/>
                </a:solidFill>
                <a:effectLst/>
                <a:latin typeface="Times New Roman" panose="02020603050405020304" pitchFamily="18" charset="0"/>
                <a:ea typeface="Times New Roman" panose="02020603050405020304" pitchFamily="18" charset="0"/>
              </a:rPr>
              <a:t> </a:t>
            </a:r>
            <a:r>
              <a:rPr lang="en-US" dirty="0">
                <a:solidFill>
                  <a:srgbClr val="282828"/>
                </a:solidFill>
                <a:effectLst/>
                <a:latin typeface="Times New Roman" panose="02020603050405020304" pitchFamily="18" charset="0"/>
                <a:ea typeface="Times New Roman" panose="02020603050405020304" pitchFamily="18" charset="0"/>
              </a:rPr>
              <a:t>user</a:t>
            </a:r>
            <a:r>
              <a:rPr lang="en-US" spc="-10" dirty="0">
                <a:solidFill>
                  <a:srgbClr val="282828"/>
                </a:solidFill>
                <a:effectLst/>
                <a:latin typeface="Times New Roman" panose="02020603050405020304" pitchFamily="18" charset="0"/>
                <a:ea typeface="Times New Roman" panose="02020603050405020304" pitchFamily="18" charset="0"/>
              </a:rPr>
              <a:t> </a:t>
            </a:r>
            <a:r>
              <a:rPr lang="en-US" dirty="0">
                <a:solidFill>
                  <a:srgbClr val="282828"/>
                </a:solidFill>
                <a:effectLst/>
                <a:latin typeface="Times New Roman" panose="02020603050405020304" pitchFamily="18" charset="0"/>
                <a:ea typeface="Times New Roman" panose="02020603050405020304" pitchFamily="18" charset="0"/>
              </a:rPr>
              <a:t>friendly,</a:t>
            </a:r>
            <a:r>
              <a:rPr lang="en-US" spc="-290" dirty="0">
                <a:solidFill>
                  <a:srgbClr val="282828"/>
                </a:solidFill>
                <a:effectLst/>
                <a:latin typeface="Times New Roman" panose="02020603050405020304" pitchFamily="18" charset="0"/>
                <a:ea typeface="Times New Roman" panose="02020603050405020304" pitchFamily="18" charset="0"/>
              </a:rPr>
              <a:t> </a:t>
            </a:r>
            <a:r>
              <a:rPr lang="en-US" dirty="0">
                <a:solidFill>
                  <a:srgbClr val="282828"/>
                </a:solidFill>
                <a:effectLst/>
                <a:latin typeface="Times New Roman" panose="02020603050405020304" pitchFamily="18" charset="0"/>
                <a:ea typeface="Times New Roman" panose="02020603050405020304" pitchFamily="18" charset="0"/>
              </a:rPr>
              <a:t>simple, fast, and cost – </a:t>
            </a:r>
            <a:r>
              <a:rPr lang="en-US" dirty="0" err="1">
                <a:solidFill>
                  <a:srgbClr val="282828"/>
                </a:solidFill>
                <a:effectLst/>
                <a:latin typeface="Times New Roman" panose="02020603050405020304" pitchFamily="18" charset="0"/>
                <a:ea typeface="Times New Roman" panose="02020603050405020304" pitchFamily="18" charset="0"/>
              </a:rPr>
              <a:t>effective.Traditionally</a:t>
            </a:r>
            <a:r>
              <a:rPr lang="en-US" dirty="0">
                <a:solidFill>
                  <a:srgbClr val="282828"/>
                </a:solidFill>
                <a:effectLst/>
                <a:latin typeface="Times New Roman" panose="02020603050405020304" pitchFamily="18" charset="0"/>
                <a:ea typeface="Times New Roman" panose="02020603050405020304" pitchFamily="18" charset="0"/>
              </a:rPr>
              <a:t>, it was done </a:t>
            </a:r>
            <a:r>
              <a:rPr lang="en-US" dirty="0" err="1">
                <a:solidFill>
                  <a:srgbClr val="282828"/>
                </a:solidFill>
                <a:effectLst/>
                <a:latin typeface="Times New Roman" panose="02020603050405020304" pitchFamily="18" charset="0"/>
                <a:ea typeface="Times New Roman" panose="02020603050405020304" pitchFamily="18" charset="0"/>
              </a:rPr>
              <a:t>manually.The</a:t>
            </a:r>
            <a:r>
              <a:rPr lang="en-US" dirty="0">
                <a:solidFill>
                  <a:srgbClr val="282828"/>
                </a:solidFill>
                <a:effectLst/>
                <a:latin typeface="Times New Roman" panose="02020603050405020304" pitchFamily="18" charset="0"/>
                <a:ea typeface="Times New Roman" panose="02020603050405020304" pitchFamily="18" charset="0"/>
              </a:rPr>
              <a:t> main function of the</a:t>
            </a:r>
            <a:r>
              <a:rPr lang="en-US" spc="-285" dirty="0">
                <a:solidFill>
                  <a:srgbClr val="282828"/>
                </a:solidFill>
                <a:effectLst/>
                <a:latin typeface="Times New Roman" panose="02020603050405020304" pitchFamily="18" charset="0"/>
                <a:ea typeface="Times New Roman" panose="02020603050405020304" pitchFamily="18" charset="0"/>
              </a:rPr>
              <a:t> </a:t>
            </a:r>
            <a:r>
              <a:rPr lang="en-US" dirty="0">
                <a:solidFill>
                  <a:srgbClr val="282828"/>
                </a:solidFill>
                <a:effectLst/>
                <a:latin typeface="Times New Roman" panose="02020603050405020304" pitchFamily="18" charset="0"/>
                <a:ea typeface="Times New Roman" panose="02020603050405020304" pitchFamily="18" charset="0"/>
              </a:rPr>
              <a:t>system is to register and store student details, retrieve these details as and when required, and</a:t>
            </a:r>
            <a:r>
              <a:rPr lang="en-US" spc="5" dirty="0">
                <a:solidFill>
                  <a:srgbClr val="282828"/>
                </a:solidFill>
                <a:effectLst/>
                <a:latin typeface="Times New Roman" panose="02020603050405020304" pitchFamily="18" charset="0"/>
                <a:ea typeface="Times New Roman" panose="02020603050405020304" pitchFamily="18" charset="0"/>
              </a:rPr>
              <a:t> </a:t>
            </a:r>
            <a:r>
              <a:rPr lang="en-US" dirty="0">
                <a:solidFill>
                  <a:srgbClr val="282828"/>
                </a:solidFill>
                <a:effectLst/>
                <a:latin typeface="Times New Roman" panose="02020603050405020304" pitchFamily="18" charset="0"/>
                <a:ea typeface="Times New Roman" panose="02020603050405020304" pitchFamily="18" charset="0"/>
              </a:rPr>
              <a:t>also to manipulate these details meaningfully. The current system in use is a paper-based</a:t>
            </a:r>
            <a:r>
              <a:rPr lang="en-US" spc="5" dirty="0">
                <a:solidFill>
                  <a:srgbClr val="282828"/>
                </a:solidFill>
                <a:effectLst/>
                <a:latin typeface="Times New Roman" panose="02020603050405020304" pitchFamily="18" charset="0"/>
                <a:ea typeface="Times New Roman" panose="02020603050405020304" pitchFamily="18" charset="0"/>
              </a:rPr>
              <a:t> </a:t>
            </a:r>
            <a:r>
              <a:rPr lang="en-US" dirty="0">
                <a:solidFill>
                  <a:srgbClr val="282828"/>
                </a:solidFill>
                <a:effectLst/>
                <a:latin typeface="Times New Roman" panose="02020603050405020304" pitchFamily="18" charset="0"/>
                <a:ea typeface="Times New Roman" panose="02020603050405020304" pitchFamily="18" charset="0"/>
              </a:rPr>
              <a:t>system.</a:t>
            </a:r>
            <a:r>
              <a:rPr lang="en-US" spc="5" dirty="0">
                <a:solidFill>
                  <a:srgbClr val="282828"/>
                </a:solidFill>
                <a:effectLst/>
                <a:latin typeface="Times New Roman" panose="02020603050405020304" pitchFamily="18" charset="0"/>
                <a:ea typeface="Times New Roman" panose="02020603050405020304" pitchFamily="18" charset="0"/>
              </a:rPr>
              <a:t> </a:t>
            </a:r>
          </a:p>
          <a:p>
            <a:pPr marL="0" indent="0">
              <a:buNone/>
            </a:pPr>
            <a:r>
              <a:rPr lang="en-US" sz="2000" b="1" dirty="0" err="1"/>
              <a:t>Characterstics</a:t>
            </a:r>
            <a:r>
              <a:rPr lang="en-US" sz="2000" b="1" dirty="0"/>
              <a:t> </a:t>
            </a:r>
          </a:p>
          <a:p>
            <a:r>
              <a:rPr lang="en-US" dirty="0"/>
              <a:t> Software provides easy management of student records. </a:t>
            </a:r>
          </a:p>
          <a:p>
            <a:r>
              <a:rPr lang="en-US" dirty="0"/>
              <a:t> Software has very user friendly interface which is very easy to handle and understand.</a:t>
            </a:r>
          </a:p>
          <a:p>
            <a:r>
              <a:rPr lang="en-US" dirty="0"/>
              <a:t>Software provides security to private data by hiding them. </a:t>
            </a:r>
          </a:p>
          <a:p>
            <a:r>
              <a:rPr lang="en-US" dirty="0"/>
              <a:t> Software uses very less memory and takes less time to startup</a:t>
            </a:r>
            <a:endParaRPr lang="en-IN" dirty="0"/>
          </a:p>
        </p:txBody>
      </p:sp>
    </p:spTree>
    <p:extLst>
      <p:ext uri="{BB962C8B-B14F-4D97-AF65-F5344CB8AC3E}">
        <p14:creationId xmlns:p14="http://schemas.microsoft.com/office/powerpoint/2010/main" val="1373805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0D923-C155-DE5F-6382-2B1AE225FA65}"/>
              </a:ext>
            </a:extLst>
          </p:cNvPr>
          <p:cNvSpPr>
            <a:spLocks noGrp="1"/>
          </p:cNvSpPr>
          <p:nvPr>
            <p:ph type="title"/>
          </p:nvPr>
        </p:nvSpPr>
        <p:spPr/>
        <p:txBody>
          <a:bodyPr/>
          <a:lstStyle/>
          <a:p>
            <a:pPr algn="ctr"/>
            <a:r>
              <a:rPr lang="en-US" dirty="0"/>
              <a:t>WORKING ENVIRONMENT</a:t>
            </a:r>
            <a:endParaRPr lang="en-IN" dirty="0"/>
          </a:p>
        </p:txBody>
      </p:sp>
      <p:sp>
        <p:nvSpPr>
          <p:cNvPr id="3" name="Content Placeholder 2">
            <a:extLst>
              <a:ext uri="{FF2B5EF4-FFF2-40B4-BE49-F238E27FC236}">
                <a16:creationId xmlns:a16="http://schemas.microsoft.com/office/drawing/2014/main" id="{40DE4792-3002-3AB4-E53F-552BF5A373E3}"/>
              </a:ext>
            </a:extLst>
          </p:cNvPr>
          <p:cNvSpPr>
            <a:spLocks noGrp="1"/>
          </p:cNvSpPr>
          <p:nvPr>
            <p:ph idx="1"/>
          </p:nvPr>
        </p:nvSpPr>
        <p:spPr>
          <a:xfrm>
            <a:off x="905774" y="1940943"/>
            <a:ext cx="10472468" cy="4459857"/>
          </a:xfrm>
        </p:spPr>
        <p:txBody>
          <a:bodyPr/>
          <a:lstStyle/>
          <a:p>
            <a:pPr marL="0" indent="0" algn="just">
              <a:buNone/>
            </a:pPr>
            <a:r>
              <a:rPr lang="en-US" sz="1600" b="1" dirty="0">
                <a:latin typeface="Times New Roman" panose="02020603050405020304" pitchFamily="18" charset="0"/>
                <a:cs typeface="Times New Roman" panose="02020603050405020304" pitchFamily="18" charset="0"/>
              </a:rPr>
              <a:t>PYTHON</a:t>
            </a:r>
          </a:p>
          <a:p>
            <a:pPr marL="0" indent="0" algn="just">
              <a:buNone/>
            </a:pPr>
            <a:r>
              <a:rPr lang="en-US" sz="1400" dirty="0">
                <a:latin typeface="Times New Roman" panose="02020603050405020304" pitchFamily="18" charset="0"/>
                <a:cs typeface="Times New Roman" panose="02020603050405020304" pitchFamily="18" charset="0"/>
              </a:rPr>
              <a:t>Python is a widely used general-purpose, high level programming language. It was </a:t>
            </a:r>
            <a:r>
              <a:rPr lang="en-US" sz="1400" dirty="0" err="1">
                <a:latin typeface="Times New Roman" panose="02020603050405020304" pitchFamily="18" charset="0"/>
                <a:cs typeface="Times New Roman" panose="02020603050405020304" pitchFamily="18" charset="0"/>
              </a:rPr>
              <a:t>initiallydesigned</a:t>
            </a:r>
            <a:r>
              <a:rPr lang="en-US" sz="1400" dirty="0">
                <a:latin typeface="Times New Roman" panose="02020603050405020304" pitchFamily="18" charset="0"/>
                <a:cs typeface="Times New Roman" panose="02020603050405020304" pitchFamily="18" charset="0"/>
              </a:rPr>
              <a:t> by Guido van Rossum in 1991 and developed by Python Software Foundation. It </a:t>
            </a:r>
            <a:r>
              <a:rPr lang="en-US" sz="1400" dirty="0" err="1">
                <a:latin typeface="Times New Roman" panose="02020603050405020304" pitchFamily="18" charset="0"/>
                <a:cs typeface="Times New Roman" panose="02020603050405020304" pitchFamily="18" charset="0"/>
              </a:rPr>
              <a:t>wasmainly</a:t>
            </a:r>
            <a:r>
              <a:rPr lang="en-US" sz="1400" dirty="0">
                <a:latin typeface="Times New Roman" panose="02020603050405020304" pitchFamily="18" charset="0"/>
                <a:cs typeface="Times New Roman" panose="02020603050405020304" pitchFamily="18" charset="0"/>
              </a:rPr>
              <a:t> developed for emphasis on code readability, and its syntax allows programmers </a:t>
            </a:r>
            <a:r>
              <a:rPr lang="en-US" sz="1400" dirty="0" err="1">
                <a:latin typeface="Times New Roman" panose="02020603050405020304" pitchFamily="18" charset="0"/>
                <a:cs typeface="Times New Roman" panose="02020603050405020304" pitchFamily="18" charset="0"/>
              </a:rPr>
              <a:t>toexpress</a:t>
            </a:r>
            <a:r>
              <a:rPr lang="en-US" sz="1400" dirty="0">
                <a:latin typeface="Times New Roman" panose="02020603050405020304" pitchFamily="18" charset="0"/>
                <a:cs typeface="Times New Roman" panose="02020603050405020304" pitchFamily="18" charset="0"/>
              </a:rPr>
              <a:t> concepts in fewer lines of code</a:t>
            </a:r>
          </a:p>
          <a:p>
            <a:pPr marL="0" indent="0" algn="just">
              <a:buNone/>
            </a:pPr>
            <a:r>
              <a:rPr lang="en-US" sz="1600" b="1" dirty="0">
                <a:latin typeface="Times New Roman" panose="02020603050405020304" pitchFamily="18" charset="0"/>
                <a:cs typeface="Times New Roman" panose="02020603050405020304" pitchFamily="18" charset="0"/>
              </a:rPr>
              <a:t>PYCHARM</a:t>
            </a:r>
          </a:p>
          <a:p>
            <a:pPr marL="0" indent="0" algn="just">
              <a:buNone/>
            </a:pPr>
            <a:r>
              <a:rPr lang="en-US" sz="1400" dirty="0">
                <a:latin typeface="Times New Roman" panose="02020603050405020304" pitchFamily="18" charset="0"/>
                <a:cs typeface="Times New Roman" panose="02020603050405020304" pitchFamily="18" charset="0"/>
              </a:rPr>
              <a:t>PyCharm is an integrated development environment (IDE) used for programming in Python. It provides code analysis, a graphical debugger, an integrated unit tester, integration with version control systems, and supports web development with Django. </a:t>
            </a:r>
          </a:p>
          <a:p>
            <a:pPr marL="0" indent="0" algn="just">
              <a:buNone/>
            </a:pPr>
            <a:r>
              <a:rPr lang="en-US" sz="1600" b="1" dirty="0">
                <a:latin typeface="Times New Roman" panose="02020603050405020304" pitchFamily="18" charset="0"/>
                <a:cs typeface="Times New Roman" panose="02020603050405020304" pitchFamily="18" charset="0"/>
              </a:rPr>
              <a:t>MYSQL</a:t>
            </a:r>
          </a:p>
          <a:p>
            <a:pPr marL="0" indent="0" algn="just">
              <a:buNone/>
            </a:pPr>
            <a:r>
              <a:rPr lang="en-US" sz="1400" dirty="0">
                <a:latin typeface="Times New Roman" panose="02020603050405020304" pitchFamily="18" charset="0"/>
                <a:cs typeface="Times New Roman" panose="02020603050405020304" pitchFamily="18" charset="0"/>
              </a:rPr>
              <a:t>A relational database organizes data into one or more data tables in which data may be related to each other; these relations help structure the </a:t>
            </a:r>
            <a:r>
              <a:rPr lang="en-US" sz="1400" dirty="0" err="1">
                <a:latin typeface="Times New Roman" panose="02020603050405020304" pitchFamily="18" charset="0"/>
                <a:cs typeface="Times New Roman" panose="02020603050405020304" pitchFamily="18" charset="0"/>
              </a:rPr>
              <a:t>dataSQL</a:t>
            </a:r>
            <a:r>
              <a:rPr lang="en-US" sz="1400" dirty="0">
                <a:latin typeface="Times New Roman" panose="02020603050405020304" pitchFamily="18" charset="0"/>
                <a:cs typeface="Times New Roman" panose="02020603050405020304" pitchFamily="18" charset="0"/>
              </a:rPr>
              <a:t> is a language programmers use to create, modify and extract data from the relational database, as well as control user access to the database.</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4233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9D05E-C855-EAB3-4B0D-3FDA50CF1F7A}"/>
              </a:ext>
            </a:extLst>
          </p:cNvPr>
          <p:cNvSpPr>
            <a:spLocks noGrp="1"/>
          </p:cNvSpPr>
          <p:nvPr>
            <p:ph type="title"/>
          </p:nvPr>
        </p:nvSpPr>
        <p:spPr/>
        <p:txBody>
          <a:bodyPr/>
          <a:lstStyle/>
          <a:p>
            <a:pPr algn="ctr"/>
            <a:r>
              <a:rPr lang="en-US" dirty="0"/>
              <a:t>EXISTING SYSTEM</a:t>
            </a:r>
            <a:endParaRPr lang="en-IN" dirty="0"/>
          </a:p>
        </p:txBody>
      </p:sp>
      <p:sp>
        <p:nvSpPr>
          <p:cNvPr id="3" name="Content Placeholder 2">
            <a:extLst>
              <a:ext uri="{FF2B5EF4-FFF2-40B4-BE49-F238E27FC236}">
                <a16:creationId xmlns:a16="http://schemas.microsoft.com/office/drawing/2014/main" id="{6EE3C5B4-EB24-BBF9-F7F4-B73427DCACA4}"/>
              </a:ext>
            </a:extLst>
          </p:cNvPr>
          <p:cNvSpPr>
            <a:spLocks noGrp="1"/>
          </p:cNvSpPr>
          <p:nvPr>
            <p:ph idx="1"/>
          </p:nvPr>
        </p:nvSpPr>
        <p:spPr>
          <a:xfrm>
            <a:off x="808006" y="2018432"/>
            <a:ext cx="10317193" cy="4196973"/>
          </a:xfrm>
        </p:spPr>
        <p:txBody>
          <a:bodyPr>
            <a:normAutofit fontScale="92500" lnSpcReduction="20000"/>
          </a:bodyPr>
          <a:lstStyle/>
          <a:p>
            <a:pPr marL="0" indent="0" algn="just">
              <a:buNone/>
            </a:pPr>
            <a:r>
              <a:rPr lang="en-US" sz="2000" b="1" dirty="0">
                <a:latin typeface="Times New Roman" panose="02020603050405020304" pitchFamily="18" charset="0"/>
                <a:cs typeface="Times New Roman" panose="02020603050405020304" pitchFamily="18" charset="0"/>
              </a:rPr>
              <a:t>EXISTING SYSTEM</a:t>
            </a:r>
          </a:p>
          <a:p>
            <a:pPr marL="0" indent="0" algn="just">
              <a:buNone/>
            </a:pPr>
            <a:r>
              <a:rPr lang="en-US" dirty="0">
                <a:latin typeface="Times New Roman" panose="02020603050405020304" pitchFamily="18" charset="0"/>
                <a:cs typeface="Times New Roman" panose="02020603050405020304" pitchFamily="18" charset="0"/>
              </a:rPr>
              <a:t>         System Analysis is a detailed study of the various operations performed by a system and their relationships within and outside of the system. During analysis data collected on the various </a:t>
            </a:r>
            <a:r>
              <a:rPr lang="en-US" dirty="0" err="1">
                <a:latin typeface="Times New Roman" panose="02020603050405020304" pitchFamily="18" charset="0"/>
                <a:cs typeface="Times New Roman" panose="02020603050405020304" pitchFamily="18" charset="0"/>
              </a:rPr>
              <a:t>files,decision</a:t>
            </a:r>
            <a:r>
              <a:rPr lang="en-US" dirty="0">
                <a:latin typeface="Times New Roman" panose="02020603050405020304" pitchFamily="18" charset="0"/>
                <a:cs typeface="Times New Roman" panose="02020603050405020304" pitchFamily="18" charset="0"/>
              </a:rPr>
              <a:t> points and transactions handled by the present </a:t>
            </a:r>
            <a:r>
              <a:rPr lang="en-US" dirty="0" err="1">
                <a:latin typeface="Times New Roman" panose="02020603050405020304" pitchFamily="18" charset="0"/>
                <a:cs typeface="Times New Roman" panose="02020603050405020304" pitchFamily="18" charset="0"/>
              </a:rPr>
              <a:t>system.Analysis</a:t>
            </a:r>
            <a:r>
              <a:rPr lang="en-US" dirty="0">
                <a:latin typeface="Times New Roman" panose="02020603050405020304" pitchFamily="18" charset="0"/>
                <a:cs typeface="Times New Roman" panose="02020603050405020304" pitchFamily="18" charset="0"/>
              </a:rPr>
              <a:t> begins when a user or manager begins a study of the program using existing system.</a:t>
            </a:r>
          </a:p>
          <a:p>
            <a:pPr marL="0" indent="0">
              <a:lnSpc>
                <a:spcPct val="115000"/>
              </a:lnSpc>
              <a:spcBef>
                <a:spcPts val="10"/>
              </a:spcBef>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lnSpc>
                <a:spcPct val="115000"/>
              </a:lnSpc>
              <a:spcBef>
                <a:spcPts val="5"/>
              </a:spcBef>
              <a:buNone/>
            </a:pPr>
            <a:r>
              <a:rPr lang="en-US" sz="1800" b="1" dirty="0">
                <a:solidFill>
                  <a:srgbClr val="282828"/>
                </a:solidFill>
                <a:effectLst/>
                <a:latin typeface="Times New Roman" panose="02020603050405020304" pitchFamily="18" charset="0"/>
                <a:ea typeface="Times New Roman" panose="02020603050405020304" pitchFamily="18" charset="0"/>
              </a:rPr>
              <a:t>Disadvantages</a:t>
            </a:r>
            <a:endParaRPr lang="en-IN" sz="1800" b="1" dirty="0">
              <a:effectLst/>
              <a:latin typeface="Times New Roman" panose="02020603050405020304" pitchFamily="18" charset="0"/>
              <a:ea typeface="Times New Roman" panose="02020603050405020304" pitchFamily="18" charset="0"/>
            </a:endParaRPr>
          </a:p>
          <a:p>
            <a:pPr marL="342900" indent="-342900">
              <a:lnSpc>
                <a:spcPct val="115000"/>
              </a:lnSpc>
              <a:buClr>
                <a:srgbClr val="282828"/>
              </a:buClr>
              <a:buSzPts val="1200"/>
              <a:buFont typeface="Symbol" panose="05050102010706020507" pitchFamily="18" charset="2"/>
              <a:buChar char=""/>
              <a:tabLst>
                <a:tab pos="520700" algn="l"/>
                <a:tab pos="521335" algn="l"/>
              </a:tabLst>
            </a:pPr>
            <a:r>
              <a:rPr lang="en-IN" i="0" dirty="0">
                <a:effectLst/>
                <a:latin typeface="Times New Roman" panose="02020603050405020304" pitchFamily="18" charset="0"/>
                <a:cs typeface="Times New Roman" panose="02020603050405020304" pitchFamily="18" charset="0"/>
              </a:rPr>
              <a:t> User requirements</a:t>
            </a:r>
          </a:p>
          <a:p>
            <a:pPr marL="342900" indent="-342900">
              <a:lnSpc>
                <a:spcPct val="115000"/>
              </a:lnSpc>
              <a:buClr>
                <a:srgbClr val="282828"/>
              </a:buClr>
              <a:buSzPts val="1200"/>
              <a:buFont typeface="Symbol" panose="05050102010706020507" pitchFamily="18" charset="2"/>
              <a:buChar char=""/>
              <a:tabLst>
                <a:tab pos="520700" algn="l"/>
                <a:tab pos="521335" algn="l"/>
              </a:tabLst>
            </a:pPr>
            <a:r>
              <a:rPr lang="en-US" dirty="0">
                <a:solidFill>
                  <a:srgbClr val="383838"/>
                </a:solidFill>
                <a:latin typeface="Times New Roman" panose="02020603050405020304" pitchFamily="18" charset="0"/>
                <a:cs typeface="Times New Roman" panose="02020603050405020304" pitchFamily="18" charset="0"/>
              </a:rPr>
              <a:t> Users</a:t>
            </a:r>
            <a:r>
              <a:rPr lang="en-US" b="0" i="0" dirty="0">
                <a:solidFill>
                  <a:srgbClr val="383838"/>
                </a:solidFill>
                <a:effectLst/>
                <a:latin typeface="Times New Roman" panose="02020603050405020304" pitchFamily="18" charset="0"/>
                <a:cs typeface="Times New Roman" panose="02020603050405020304" pitchFamily="18" charset="0"/>
              </a:rPr>
              <a:t> cannot edit or modify</a:t>
            </a:r>
            <a:endParaRPr lang="en-IN" sz="1800" dirty="0">
              <a:effectLst/>
              <a:latin typeface="Times New Roman" panose="02020603050405020304" pitchFamily="18" charset="0"/>
              <a:ea typeface="Symbol" panose="05050102010706020507" pitchFamily="18" charset="2"/>
              <a:cs typeface="Times New Roman" panose="02020603050405020304" pitchFamily="18" charset="0"/>
            </a:endParaRPr>
          </a:p>
          <a:p>
            <a:pPr marL="342900" lvl="0" indent="-342900">
              <a:lnSpc>
                <a:spcPct val="115000"/>
              </a:lnSpc>
              <a:buClr>
                <a:srgbClr val="282828"/>
              </a:buClr>
              <a:buSzPts val="1200"/>
              <a:buFont typeface="Symbol" panose="05050102010706020507" pitchFamily="18" charset="2"/>
              <a:buChar char=""/>
              <a:tabLst>
                <a:tab pos="520700" algn="l"/>
                <a:tab pos="521335" algn="l"/>
              </a:tabLst>
            </a:pPr>
            <a:r>
              <a:rPr lang="en-US" sz="1800" dirty="0">
                <a:solidFill>
                  <a:srgbClr val="282828"/>
                </a:solidFill>
                <a:effectLst/>
                <a:latin typeface="Times New Roman" panose="02020603050405020304" pitchFamily="18" charset="0"/>
                <a:ea typeface="Symbol" panose="05050102010706020507" pitchFamily="18" charset="2"/>
                <a:cs typeface="Symbol" panose="05050102010706020507" pitchFamily="18" charset="2"/>
              </a:rPr>
              <a:t> Information Gathering</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nSpc>
                <a:spcPct val="115000"/>
              </a:lnSpc>
              <a:buClr>
                <a:srgbClr val="282828"/>
              </a:buClr>
              <a:buSzPts val="1200"/>
              <a:buFont typeface="Symbol" panose="05050102010706020507" pitchFamily="18" charset="2"/>
              <a:buChar char=""/>
              <a:tabLst>
                <a:tab pos="520700" algn="l"/>
                <a:tab pos="521335" algn="l"/>
              </a:tabLst>
            </a:pPr>
            <a:r>
              <a:rPr lang="en-US" sz="1800" dirty="0">
                <a:solidFill>
                  <a:srgbClr val="282828"/>
                </a:solidFill>
                <a:effectLst/>
                <a:latin typeface="Times New Roman" panose="02020603050405020304" pitchFamily="18" charset="0"/>
                <a:ea typeface="Symbol" panose="05050102010706020507" pitchFamily="18" charset="2"/>
                <a:cs typeface="Symbol" panose="05050102010706020507" pitchFamily="18" charset="2"/>
              </a:rPr>
              <a:t> Feasibility</a:t>
            </a:r>
            <a:r>
              <a:rPr lang="en-US" sz="1800" spc="-15" dirty="0">
                <a:solidFill>
                  <a:srgbClr val="282828"/>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rgbClr val="282828"/>
                </a:solidFill>
                <a:effectLst/>
                <a:latin typeface="Times New Roman" panose="02020603050405020304" pitchFamily="18" charset="0"/>
                <a:ea typeface="Symbol" panose="05050102010706020507" pitchFamily="18" charset="2"/>
                <a:cs typeface="Symbol" panose="05050102010706020507" pitchFamily="18" charset="2"/>
              </a:rPr>
              <a:t>study</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nSpc>
                <a:spcPct val="115000"/>
              </a:lnSpc>
              <a:buClr>
                <a:srgbClr val="282828"/>
              </a:buClr>
              <a:buSzPts val="1200"/>
              <a:buFont typeface="Symbol" panose="05050102010706020507" pitchFamily="18" charset="2"/>
              <a:buChar char=""/>
              <a:tabLst>
                <a:tab pos="520700" algn="l"/>
                <a:tab pos="521335" algn="l"/>
              </a:tabLst>
            </a:pPr>
            <a:r>
              <a:rPr lang="en-US" sz="1800" dirty="0">
                <a:solidFill>
                  <a:srgbClr val="282828"/>
                </a:solidFill>
                <a:effectLst/>
                <a:latin typeface="Times New Roman" panose="02020603050405020304" pitchFamily="18" charset="0"/>
                <a:ea typeface="Symbol" panose="05050102010706020507" pitchFamily="18" charset="2"/>
                <a:cs typeface="Symbol" panose="05050102010706020507" pitchFamily="18" charset="2"/>
              </a:rPr>
              <a:t> Hacking</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0" indent="0">
              <a:buNone/>
            </a:pPr>
            <a:br>
              <a:rPr lang="en-US" sz="1800" dirty="0">
                <a:effectLst/>
                <a:latin typeface="Times New Roman" panose="02020603050405020304" pitchFamily="18" charset="0"/>
                <a:ea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1835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64B33-4F68-1F18-53C7-803899E59098}"/>
              </a:ext>
            </a:extLst>
          </p:cNvPr>
          <p:cNvSpPr>
            <a:spLocks noGrp="1"/>
          </p:cNvSpPr>
          <p:nvPr>
            <p:ph type="title"/>
          </p:nvPr>
        </p:nvSpPr>
        <p:spPr/>
        <p:txBody>
          <a:bodyPr/>
          <a:lstStyle/>
          <a:p>
            <a:pPr algn="ctr"/>
            <a:r>
              <a:rPr lang="en-US" dirty="0"/>
              <a:t>PROPSED SYSTEM</a:t>
            </a:r>
            <a:endParaRPr lang="en-IN" dirty="0"/>
          </a:p>
        </p:txBody>
      </p:sp>
      <p:sp>
        <p:nvSpPr>
          <p:cNvPr id="3" name="Content Placeholder 2">
            <a:extLst>
              <a:ext uri="{FF2B5EF4-FFF2-40B4-BE49-F238E27FC236}">
                <a16:creationId xmlns:a16="http://schemas.microsoft.com/office/drawing/2014/main" id="{C62C332E-136E-9109-ECB2-26752DFCE493}"/>
              </a:ext>
            </a:extLst>
          </p:cNvPr>
          <p:cNvSpPr>
            <a:spLocks noGrp="1"/>
          </p:cNvSpPr>
          <p:nvPr>
            <p:ph idx="1"/>
          </p:nvPr>
        </p:nvSpPr>
        <p:spPr>
          <a:xfrm>
            <a:off x="802257" y="1897811"/>
            <a:ext cx="10550105" cy="4317595"/>
          </a:xfrm>
        </p:spPr>
        <p:txBody>
          <a:bodyPr>
            <a:normAutofit lnSpcReduction="10000"/>
          </a:bodyPr>
          <a:lstStyle/>
          <a:p>
            <a:pPr marL="0" indent="0" algn="just">
              <a:buNone/>
            </a:pPr>
            <a:r>
              <a:rPr lang="en-US" sz="2000" b="1" dirty="0">
                <a:latin typeface="Times New Roman" panose="02020603050405020304" pitchFamily="18" charset="0"/>
                <a:cs typeface="Times New Roman" panose="02020603050405020304" pitchFamily="18" charset="0"/>
              </a:rPr>
              <a:t>PROPOSED SYSTEM</a:t>
            </a:r>
          </a:p>
          <a:p>
            <a:pPr marL="0" indent="0" algn="just">
              <a:buNone/>
            </a:pPr>
            <a:r>
              <a:rPr lang="en-US" dirty="0">
                <a:latin typeface="Times New Roman" panose="02020603050405020304" pitchFamily="18" charset="0"/>
                <a:cs typeface="Times New Roman" panose="02020603050405020304" pitchFamily="18" charset="0"/>
              </a:rPr>
              <a:t>         In our proposed system we have the provision for adding the details of the students by themselves. So, the overhead of the school authorities and the teachers is become less. Another advantage of the system is that it is very easy to edit the details of the student and delete a student when it found unnecessary.</a:t>
            </a:r>
          </a:p>
          <a:p>
            <a:pPr marL="0" indent="0">
              <a:lnSpc>
                <a:spcPct val="115000"/>
              </a:lnSpc>
              <a:spcBef>
                <a:spcPts val="10"/>
              </a:spcBef>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lnSpc>
                <a:spcPct val="115000"/>
              </a:lnSpc>
              <a:spcBef>
                <a:spcPts val="5"/>
              </a:spcBef>
              <a:buNone/>
            </a:pPr>
            <a:r>
              <a:rPr lang="en-US" sz="1800" b="1" dirty="0">
                <a:solidFill>
                  <a:srgbClr val="282828"/>
                </a:solidFill>
                <a:effectLst/>
                <a:latin typeface="Times New Roman" panose="02020603050405020304" pitchFamily="18" charset="0"/>
                <a:ea typeface="Times New Roman" panose="02020603050405020304" pitchFamily="18" charset="0"/>
              </a:rPr>
              <a:t>Advantages</a:t>
            </a:r>
            <a:endParaRPr lang="en-IN" sz="1800" b="1" dirty="0">
              <a:effectLst/>
              <a:latin typeface="Times New Roman" panose="02020603050405020304" pitchFamily="18" charset="0"/>
              <a:ea typeface="Times New Roman" panose="02020603050405020304" pitchFamily="18" charset="0"/>
            </a:endParaRPr>
          </a:p>
          <a:p>
            <a:pPr marL="342900" lvl="0" indent="-342900">
              <a:lnSpc>
                <a:spcPct val="115000"/>
              </a:lnSpc>
              <a:buClr>
                <a:srgbClr val="282828"/>
              </a:buClr>
              <a:buSzPts val="1200"/>
              <a:buFont typeface="Symbol" panose="05050102010706020507" pitchFamily="18" charset="2"/>
              <a:buChar char=""/>
              <a:tabLst>
                <a:tab pos="520700" algn="l"/>
                <a:tab pos="521335" algn="l"/>
              </a:tabLst>
            </a:pPr>
            <a:r>
              <a:rPr lang="en-US" sz="1800" dirty="0">
                <a:solidFill>
                  <a:srgbClr val="282828"/>
                </a:solidFill>
                <a:effectLst/>
                <a:latin typeface="Times New Roman" panose="02020603050405020304" pitchFamily="18" charset="0"/>
                <a:ea typeface="Symbol" panose="05050102010706020507" pitchFamily="18" charset="2"/>
                <a:cs typeface="Symbol" panose="05050102010706020507" pitchFamily="18" charset="2"/>
              </a:rPr>
              <a:t>User</a:t>
            </a:r>
            <a:r>
              <a:rPr lang="en-US" sz="1800" spc="-30" dirty="0">
                <a:solidFill>
                  <a:srgbClr val="282828"/>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rgbClr val="282828"/>
                </a:solidFill>
                <a:effectLst/>
                <a:latin typeface="Times New Roman" panose="02020603050405020304" pitchFamily="18" charset="0"/>
                <a:ea typeface="Symbol" panose="05050102010706020507" pitchFamily="18" charset="2"/>
                <a:cs typeface="Symbol" panose="05050102010706020507" pitchFamily="18" charset="2"/>
              </a:rPr>
              <a:t>friendly</a:t>
            </a:r>
            <a:r>
              <a:rPr lang="en-US" sz="1800" spc="-45" dirty="0">
                <a:solidFill>
                  <a:srgbClr val="282828"/>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rgbClr val="282828"/>
                </a:solidFill>
                <a:effectLst/>
                <a:latin typeface="Times New Roman" panose="02020603050405020304" pitchFamily="18" charset="0"/>
                <a:ea typeface="Symbol" panose="05050102010706020507" pitchFamily="18" charset="2"/>
                <a:cs typeface="Symbol" panose="05050102010706020507" pitchFamily="18" charset="2"/>
              </a:rPr>
              <a:t>interface</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nSpc>
                <a:spcPct val="115000"/>
              </a:lnSpc>
              <a:buClr>
                <a:srgbClr val="282828"/>
              </a:buClr>
              <a:buSzPts val="1200"/>
              <a:buFont typeface="Symbol" panose="05050102010706020507" pitchFamily="18" charset="2"/>
              <a:buChar char=""/>
              <a:tabLst>
                <a:tab pos="520700" algn="l"/>
                <a:tab pos="521335" algn="l"/>
              </a:tabLst>
            </a:pPr>
            <a:r>
              <a:rPr lang="en-US" sz="1800" dirty="0">
                <a:solidFill>
                  <a:srgbClr val="282828"/>
                </a:solidFill>
                <a:effectLst/>
                <a:latin typeface="Times New Roman" panose="02020603050405020304" pitchFamily="18" charset="0"/>
                <a:ea typeface="Symbol" panose="05050102010706020507" pitchFamily="18" charset="2"/>
                <a:cs typeface="Symbol" panose="05050102010706020507" pitchFamily="18" charset="2"/>
              </a:rPr>
              <a:t>Fast</a:t>
            </a:r>
            <a:r>
              <a:rPr lang="en-US" sz="1800" spc="-5" dirty="0">
                <a:solidFill>
                  <a:srgbClr val="282828"/>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rgbClr val="282828"/>
                </a:solidFill>
                <a:effectLst/>
                <a:latin typeface="Times New Roman" panose="02020603050405020304" pitchFamily="18" charset="0"/>
                <a:ea typeface="Symbol" panose="05050102010706020507" pitchFamily="18" charset="2"/>
                <a:cs typeface="Symbol" panose="05050102010706020507" pitchFamily="18" charset="2"/>
              </a:rPr>
              <a:t>access</a:t>
            </a:r>
            <a:r>
              <a:rPr lang="en-US" sz="1800" spc="-35" dirty="0">
                <a:solidFill>
                  <a:srgbClr val="282828"/>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rgbClr val="282828"/>
                </a:solidFill>
                <a:effectLst/>
                <a:latin typeface="Times New Roman" panose="02020603050405020304" pitchFamily="18" charset="0"/>
                <a:ea typeface="Symbol" panose="05050102010706020507" pitchFamily="18" charset="2"/>
                <a:cs typeface="Symbol" panose="05050102010706020507" pitchFamily="18" charset="2"/>
              </a:rPr>
              <a:t>to</a:t>
            </a:r>
            <a:r>
              <a:rPr lang="en-US" sz="1800" spc="-20" dirty="0">
                <a:solidFill>
                  <a:srgbClr val="282828"/>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rgbClr val="282828"/>
                </a:solidFill>
                <a:effectLst/>
                <a:latin typeface="Times New Roman" panose="02020603050405020304" pitchFamily="18" charset="0"/>
                <a:ea typeface="Symbol" panose="05050102010706020507" pitchFamily="18" charset="2"/>
                <a:cs typeface="Symbol" panose="05050102010706020507" pitchFamily="18" charset="2"/>
              </a:rPr>
              <a:t>database</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nSpc>
                <a:spcPct val="115000"/>
              </a:lnSpc>
              <a:buClr>
                <a:srgbClr val="282828"/>
              </a:buClr>
              <a:buSzPts val="1200"/>
              <a:buFont typeface="Symbol" panose="05050102010706020507" pitchFamily="18" charset="2"/>
              <a:buChar char=""/>
              <a:tabLst>
                <a:tab pos="520700" algn="l"/>
                <a:tab pos="521335" algn="l"/>
              </a:tabLst>
            </a:pPr>
            <a:r>
              <a:rPr lang="en-US" sz="1800" dirty="0">
                <a:solidFill>
                  <a:srgbClr val="282828"/>
                </a:solidFill>
                <a:effectLst/>
                <a:latin typeface="Times New Roman" panose="02020603050405020304" pitchFamily="18" charset="0"/>
                <a:ea typeface="Symbol" panose="05050102010706020507" pitchFamily="18" charset="2"/>
                <a:cs typeface="Symbol" panose="05050102010706020507" pitchFamily="18" charset="2"/>
              </a:rPr>
              <a:t>More</a:t>
            </a:r>
            <a:r>
              <a:rPr lang="en-US" sz="1800" spc="-5" dirty="0">
                <a:solidFill>
                  <a:srgbClr val="282828"/>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rgbClr val="282828"/>
                </a:solidFill>
                <a:effectLst/>
                <a:latin typeface="Times New Roman" panose="02020603050405020304" pitchFamily="18" charset="0"/>
                <a:ea typeface="Symbol" panose="05050102010706020507" pitchFamily="18" charset="2"/>
                <a:cs typeface="Symbol" panose="05050102010706020507" pitchFamily="18" charset="2"/>
              </a:rPr>
              <a:t>Storage Capacity</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nSpc>
                <a:spcPct val="115000"/>
              </a:lnSpc>
              <a:spcBef>
                <a:spcPts val="15"/>
              </a:spcBef>
              <a:buClr>
                <a:srgbClr val="282828"/>
              </a:buClr>
              <a:buSzPts val="1200"/>
              <a:buFont typeface="Symbol" panose="05050102010706020507" pitchFamily="18" charset="2"/>
              <a:buChar char=""/>
              <a:tabLst>
                <a:tab pos="520700" algn="l"/>
                <a:tab pos="521335" algn="l"/>
              </a:tabLst>
            </a:pPr>
            <a:r>
              <a:rPr lang="en-US" sz="1800" dirty="0">
                <a:solidFill>
                  <a:srgbClr val="282828"/>
                </a:solidFill>
                <a:effectLst/>
                <a:latin typeface="Times New Roman" panose="02020603050405020304" pitchFamily="18" charset="0"/>
                <a:ea typeface="Symbol" panose="05050102010706020507" pitchFamily="18" charset="2"/>
                <a:cs typeface="Symbol" panose="05050102010706020507" pitchFamily="18" charset="2"/>
              </a:rPr>
              <a:t>Search</a:t>
            </a:r>
            <a:r>
              <a:rPr lang="en-US" sz="1800" spc="-10" dirty="0">
                <a:solidFill>
                  <a:srgbClr val="282828"/>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rgbClr val="282828"/>
                </a:solidFill>
                <a:effectLst/>
                <a:latin typeface="Times New Roman" panose="02020603050405020304" pitchFamily="18" charset="0"/>
                <a:ea typeface="Symbol" panose="05050102010706020507" pitchFamily="18" charset="2"/>
                <a:cs typeface="Symbol" panose="05050102010706020507" pitchFamily="18" charset="2"/>
              </a:rPr>
              <a:t>facility</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nSpc>
                <a:spcPct val="115000"/>
              </a:lnSpc>
              <a:buClr>
                <a:srgbClr val="282828"/>
              </a:buClr>
              <a:buSzPts val="1200"/>
              <a:buFont typeface="Symbol" panose="05050102010706020507" pitchFamily="18" charset="2"/>
              <a:buChar char=""/>
              <a:tabLst>
                <a:tab pos="520700" algn="l"/>
                <a:tab pos="521335" algn="l"/>
              </a:tabLst>
            </a:pPr>
            <a:r>
              <a:rPr lang="en-US" sz="1800" dirty="0">
                <a:solidFill>
                  <a:srgbClr val="282828"/>
                </a:solidFill>
                <a:effectLst/>
                <a:latin typeface="Times New Roman" panose="02020603050405020304" pitchFamily="18" charset="0"/>
                <a:ea typeface="Symbol" panose="05050102010706020507" pitchFamily="18" charset="2"/>
                <a:cs typeface="Symbol" panose="05050102010706020507" pitchFamily="18" charset="2"/>
              </a:rPr>
              <a:t>Look</a:t>
            </a:r>
            <a:r>
              <a:rPr lang="en-US" sz="1800" spc="-30" dirty="0">
                <a:solidFill>
                  <a:srgbClr val="282828"/>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rgbClr val="282828"/>
                </a:solidFill>
                <a:effectLst/>
                <a:latin typeface="Times New Roman" panose="02020603050405020304" pitchFamily="18" charset="0"/>
                <a:ea typeface="Symbol" panose="05050102010706020507" pitchFamily="18" charset="2"/>
                <a:cs typeface="Symbol" panose="05050102010706020507" pitchFamily="18" charset="2"/>
              </a:rPr>
              <a:t>and Feel</a:t>
            </a:r>
            <a:r>
              <a:rPr lang="en-US" sz="1800" spc="-45" dirty="0">
                <a:solidFill>
                  <a:srgbClr val="282828"/>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rgbClr val="282828"/>
                </a:solidFill>
                <a:effectLst/>
                <a:latin typeface="Times New Roman" panose="02020603050405020304" pitchFamily="18" charset="0"/>
                <a:ea typeface="Symbol" panose="05050102010706020507" pitchFamily="18" charset="2"/>
                <a:cs typeface="Symbol" panose="05050102010706020507" pitchFamily="18" charset="2"/>
              </a:rPr>
              <a:t>Environment</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nSpc>
                <a:spcPct val="115000"/>
              </a:lnSpc>
              <a:buClr>
                <a:srgbClr val="282828"/>
              </a:buClr>
              <a:buSzPts val="1200"/>
              <a:buFont typeface="Symbol" panose="05050102010706020507" pitchFamily="18" charset="2"/>
              <a:buChar char=""/>
              <a:tabLst>
                <a:tab pos="520700" algn="l"/>
                <a:tab pos="521335" algn="l"/>
              </a:tabLst>
            </a:pPr>
            <a:r>
              <a:rPr lang="en-US" sz="1800" dirty="0">
                <a:solidFill>
                  <a:srgbClr val="282828"/>
                </a:solidFill>
                <a:effectLst/>
                <a:latin typeface="Times New Roman" panose="02020603050405020304" pitchFamily="18" charset="0"/>
                <a:ea typeface="Symbol" panose="05050102010706020507" pitchFamily="18" charset="2"/>
                <a:cs typeface="Symbol" panose="05050102010706020507" pitchFamily="18" charset="2"/>
              </a:rPr>
              <a:t>Quick</a:t>
            </a:r>
            <a:r>
              <a:rPr lang="en-US" sz="1800" spc="-15" dirty="0">
                <a:solidFill>
                  <a:srgbClr val="282828"/>
                </a:solidFill>
                <a:effectLst/>
                <a:latin typeface="Times New Roman" panose="02020603050405020304" pitchFamily="18" charset="0"/>
                <a:ea typeface="Symbol" panose="05050102010706020507" pitchFamily="18" charset="2"/>
                <a:cs typeface="Symbol" panose="05050102010706020507" pitchFamily="18" charset="2"/>
              </a:rPr>
              <a:t> </a:t>
            </a:r>
            <a:r>
              <a:rPr lang="en-US" sz="1800" dirty="0">
                <a:solidFill>
                  <a:srgbClr val="282828"/>
                </a:solidFill>
                <a:effectLst/>
                <a:latin typeface="Times New Roman" panose="02020603050405020304" pitchFamily="18" charset="0"/>
                <a:ea typeface="Symbol" panose="05050102010706020507" pitchFamily="18" charset="2"/>
                <a:cs typeface="Symbol" panose="05050102010706020507" pitchFamily="18" charset="2"/>
              </a:rPr>
              <a:t>transaction</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endParaRPr lang="en-IN" dirty="0"/>
          </a:p>
        </p:txBody>
      </p:sp>
    </p:spTree>
    <p:extLst>
      <p:ext uri="{BB962C8B-B14F-4D97-AF65-F5344CB8AC3E}">
        <p14:creationId xmlns:p14="http://schemas.microsoft.com/office/powerpoint/2010/main" val="2939613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BE98A-8378-01FB-1C88-CF63AE36C093}"/>
              </a:ext>
            </a:extLst>
          </p:cNvPr>
          <p:cNvSpPr>
            <a:spLocks noGrp="1"/>
          </p:cNvSpPr>
          <p:nvPr>
            <p:ph type="title"/>
          </p:nvPr>
        </p:nvSpPr>
        <p:spPr>
          <a:xfrm>
            <a:off x="1066800" y="375894"/>
            <a:ext cx="10058400" cy="1371600"/>
          </a:xfrm>
        </p:spPr>
        <p:txBody>
          <a:bodyPr/>
          <a:lstStyle/>
          <a:p>
            <a:pPr algn="ctr"/>
            <a:r>
              <a:rPr lang="en-US" dirty="0"/>
              <a:t>ACTIVITY DIAGRAM</a:t>
            </a:r>
            <a:endParaRPr lang="en-IN" dirty="0"/>
          </a:p>
        </p:txBody>
      </p:sp>
      <p:pic>
        <p:nvPicPr>
          <p:cNvPr id="7" name="Content Placeholder 6">
            <a:extLst>
              <a:ext uri="{FF2B5EF4-FFF2-40B4-BE49-F238E27FC236}">
                <a16:creationId xmlns:a16="http://schemas.microsoft.com/office/drawing/2014/main" id="{EBC1CCD7-99D1-5A5F-8C93-AB0EC42C096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1042" t="24168" r="23305" b="5193"/>
          <a:stretch/>
        </p:blipFill>
        <p:spPr>
          <a:xfrm>
            <a:off x="2019300" y="1933656"/>
            <a:ext cx="8686800" cy="4644000"/>
          </a:xfrm>
        </p:spPr>
      </p:pic>
    </p:spTree>
    <p:extLst>
      <p:ext uri="{BB962C8B-B14F-4D97-AF65-F5344CB8AC3E}">
        <p14:creationId xmlns:p14="http://schemas.microsoft.com/office/powerpoint/2010/main" val="3250515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4D4-D0A0-1A88-0A5A-25D327E60505}"/>
              </a:ext>
            </a:extLst>
          </p:cNvPr>
          <p:cNvSpPr>
            <a:spLocks noGrp="1"/>
          </p:cNvSpPr>
          <p:nvPr>
            <p:ph type="title"/>
          </p:nvPr>
        </p:nvSpPr>
        <p:spPr/>
        <p:txBody>
          <a:bodyPr/>
          <a:lstStyle/>
          <a:p>
            <a:r>
              <a:rPr lang="en-US" dirty="0"/>
              <a:t>OUTPUT</a:t>
            </a:r>
            <a:endParaRPr lang="en-IN" dirty="0"/>
          </a:p>
        </p:txBody>
      </p:sp>
      <p:pic>
        <p:nvPicPr>
          <p:cNvPr id="5" name="Content Placeholder 4">
            <a:extLst>
              <a:ext uri="{FF2B5EF4-FFF2-40B4-BE49-F238E27FC236}">
                <a16:creationId xmlns:a16="http://schemas.microsoft.com/office/drawing/2014/main" id="{B5CED964-7404-43A7-5722-29EB9FB983C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5531"/>
          <a:stretch/>
        </p:blipFill>
        <p:spPr>
          <a:xfrm>
            <a:off x="130486" y="2738094"/>
            <a:ext cx="5904967" cy="3932237"/>
          </a:xfrm>
        </p:spPr>
      </p:pic>
      <p:pic>
        <p:nvPicPr>
          <p:cNvPr id="7" name="Picture 6">
            <a:extLst>
              <a:ext uri="{FF2B5EF4-FFF2-40B4-BE49-F238E27FC236}">
                <a16:creationId xmlns:a16="http://schemas.microsoft.com/office/drawing/2014/main" id="{8B45C0D1-30D5-FAEE-632B-73B4F28A3D68}"/>
              </a:ext>
            </a:extLst>
          </p:cNvPr>
          <p:cNvPicPr>
            <a:picLocks noChangeAspect="1"/>
          </p:cNvPicPr>
          <p:nvPr/>
        </p:nvPicPr>
        <p:blipFill rotWithShape="1">
          <a:blip r:embed="rId3">
            <a:extLst>
              <a:ext uri="{28A0092B-C50C-407E-A947-70E740481C1C}">
                <a14:useLocalDpi xmlns:a14="http://schemas.microsoft.com/office/drawing/2010/main" val="0"/>
              </a:ext>
            </a:extLst>
          </a:blip>
          <a:srcRect t="-17107" r="20826" b="17107"/>
          <a:stretch/>
        </p:blipFill>
        <p:spPr>
          <a:xfrm>
            <a:off x="6035453" y="-382617"/>
            <a:ext cx="6131254" cy="4356000"/>
          </a:xfrm>
          <a:prstGeom prst="rect">
            <a:avLst/>
          </a:prstGeom>
        </p:spPr>
      </p:pic>
      <p:graphicFrame>
        <p:nvGraphicFramePr>
          <p:cNvPr id="8" name="Table 7">
            <a:extLst>
              <a:ext uri="{FF2B5EF4-FFF2-40B4-BE49-F238E27FC236}">
                <a16:creationId xmlns:a16="http://schemas.microsoft.com/office/drawing/2014/main" id="{68B2AB6B-4DD2-E84F-59BC-39B2D22FEAF8}"/>
              </a:ext>
            </a:extLst>
          </p:cNvPr>
          <p:cNvGraphicFramePr>
            <a:graphicFrameLocks noGrp="1"/>
          </p:cNvGraphicFramePr>
          <p:nvPr>
            <p:extLst>
              <p:ext uri="{D42A27DB-BD31-4B8C-83A1-F6EECF244321}">
                <p14:modId xmlns:p14="http://schemas.microsoft.com/office/powerpoint/2010/main" val="2206025800"/>
              </p:ext>
            </p:extLst>
          </p:nvPr>
        </p:nvGraphicFramePr>
        <p:xfrm>
          <a:off x="401608" y="2005304"/>
          <a:ext cx="5498860" cy="365760"/>
        </p:xfrm>
        <a:graphic>
          <a:graphicData uri="http://schemas.openxmlformats.org/drawingml/2006/table">
            <a:tbl>
              <a:tblPr firstRow="1" bandRow="1">
                <a:tableStyleId>{ED083AE6-46FA-4A59-8FB0-9F97EB10719F}</a:tableStyleId>
              </a:tblPr>
              <a:tblGrid>
                <a:gridCol w="5498860">
                  <a:extLst>
                    <a:ext uri="{9D8B030D-6E8A-4147-A177-3AD203B41FA5}">
                      <a16:colId xmlns:a16="http://schemas.microsoft.com/office/drawing/2014/main" val="1862185204"/>
                    </a:ext>
                  </a:extLst>
                </a:gridCol>
              </a:tblGrid>
              <a:tr h="323828">
                <a:tc>
                  <a:txBody>
                    <a:bodyPr/>
                    <a:lstStyle/>
                    <a:p>
                      <a:r>
                        <a:rPr lang="en-US" dirty="0">
                          <a:effectLst/>
                        </a:rPr>
                        <a:t>                         Database connection</a:t>
                      </a:r>
                      <a:endParaRPr lang="en-IN" dirty="0">
                        <a:effectLst/>
                      </a:endParaRPr>
                    </a:p>
                  </a:txBody>
                  <a:tcPr/>
                </a:tc>
                <a:extLst>
                  <a:ext uri="{0D108BD9-81ED-4DB2-BD59-A6C34878D82A}">
                    <a16:rowId xmlns:a16="http://schemas.microsoft.com/office/drawing/2014/main" val="396755457"/>
                  </a:ext>
                </a:extLst>
              </a:tr>
            </a:tbl>
          </a:graphicData>
        </a:graphic>
      </p:graphicFrame>
      <p:graphicFrame>
        <p:nvGraphicFramePr>
          <p:cNvPr id="9" name="Table 8">
            <a:extLst>
              <a:ext uri="{FF2B5EF4-FFF2-40B4-BE49-F238E27FC236}">
                <a16:creationId xmlns:a16="http://schemas.microsoft.com/office/drawing/2014/main" id="{9B3444BB-DA21-CBA5-72AE-5121B9EE42C7}"/>
              </a:ext>
            </a:extLst>
          </p:cNvPr>
          <p:cNvGraphicFramePr>
            <a:graphicFrameLocks noGrp="1"/>
          </p:cNvGraphicFramePr>
          <p:nvPr>
            <p:extLst>
              <p:ext uri="{D42A27DB-BD31-4B8C-83A1-F6EECF244321}">
                <p14:modId xmlns:p14="http://schemas.microsoft.com/office/powerpoint/2010/main" val="3225081467"/>
              </p:ext>
            </p:extLst>
          </p:nvPr>
        </p:nvGraphicFramePr>
        <p:xfrm>
          <a:off x="6156549" y="4774681"/>
          <a:ext cx="5535342" cy="370840"/>
        </p:xfrm>
        <a:graphic>
          <a:graphicData uri="http://schemas.openxmlformats.org/drawingml/2006/table">
            <a:tbl>
              <a:tblPr firstRow="1" bandRow="1">
                <a:tableStyleId>{ED083AE6-46FA-4A59-8FB0-9F97EB10719F}</a:tableStyleId>
              </a:tblPr>
              <a:tblGrid>
                <a:gridCol w="5535342">
                  <a:extLst>
                    <a:ext uri="{9D8B030D-6E8A-4147-A177-3AD203B41FA5}">
                      <a16:colId xmlns:a16="http://schemas.microsoft.com/office/drawing/2014/main" val="2470009662"/>
                    </a:ext>
                  </a:extLst>
                </a:gridCol>
              </a:tblGrid>
              <a:tr h="370840">
                <a:tc>
                  <a:txBody>
                    <a:bodyPr/>
                    <a:lstStyle/>
                    <a:p>
                      <a:r>
                        <a:rPr lang="en-US" dirty="0"/>
                        <a:t>                                    Login page</a:t>
                      </a:r>
                      <a:endParaRPr lang="en-IN" dirty="0"/>
                    </a:p>
                  </a:txBody>
                  <a:tcPr/>
                </a:tc>
                <a:extLst>
                  <a:ext uri="{0D108BD9-81ED-4DB2-BD59-A6C34878D82A}">
                    <a16:rowId xmlns:a16="http://schemas.microsoft.com/office/drawing/2014/main" val="2754598545"/>
                  </a:ext>
                </a:extLst>
              </a:tr>
            </a:tbl>
          </a:graphicData>
        </a:graphic>
      </p:graphicFrame>
    </p:spTree>
    <p:extLst>
      <p:ext uri="{BB962C8B-B14F-4D97-AF65-F5344CB8AC3E}">
        <p14:creationId xmlns:p14="http://schemas.microsoft.com/office/powerpoint/2010/main" val="2667220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D071BCD-3912-C966-48B5-59A0856B3C9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4301" b="12757"/>
          <a:stretch/>
        </p:blipFill>
        <p:spPr>
          <a:xfrm>
            <a:off x="305154" y="322263"/>
            <a:ext cx="5990872" cy="3430587"/>
          </a:xfrm>
        </p:spPr>
      </p:pic>
      <p:pic>
        <p:nvPicPr>
          <p:cNvPr id="7" name="Picture 6">
            <a:extLst>
              <a:ext uri="{FF2B5EF4-FFF2-40B4-BE49-F238E27FC236}">
                <a16:creationId xmlns:a16="http://schemas.microsoft.com/office/drawing/2014/main" id="{C8347AA1-F3C6-F85E-73B2-98D570C3BB8D}"/>
              </a:ext>
            </a:extLst>
          </p:cNvPr>
          <p:cNvPicPr>
            <a:picLocks noChangeAspect="1"/>
          </p:cNvPicPr>
          <p:nvPr/>
        </p:nvPicPr>
        <p:blipFill rotWithShape="1">
          <a:blip r:embed="rId3">
            <a:extLst>
              <a:ext uri="{28A0092B-C50C-407E-A947-70E740481C1C}">
                <a14:useLocalDpi xmlns:a14="http://schemas.microsoft.com/office/drawing/2010/main" val="0"/>
              </a:ext>
            </a:extLst>
          </a:blip>
          <a:srcRect r="22735" b="17222"/>
          <a:stretch/>
        </p:blipFill>
        <p:spPr>
          <a:xfrm>
            <a:off x="5262352" y="2486831"/>
            <a:ext cx="6929648" cy="4176000"/>
          </a:xfrm>
          <a:prstGeom prst="rect">
            <a:avLst/>
          </a:prstGeom>
        </p:spPr>
      </p:pic>
      <p:graphicFrame>
        <p:nvGraphicFramePr>
          <p:cNvPr id="8" name="Table 7">
            <a:extLst>
              <a:ext uri="{FF2B5EF4-FFF2-40B4-BE49-F238E27FC236}">
                <a16:creationId xmlns:a16="http://schemas.microsoft.com/office/drawing/2014/main" id="{8837B20C-FC88-1D01-5061-9854EEB26C54}"/>
              </a:ext>
            </a:extLst>
          </p:cNvPr>
          <p:cNvGraphicFramePr>
            <a:graphicFrameLocks noGrp="1"/>
          </p:cNvGraphicFramePr>
          <p:nvPr>
            <p:extLst>
              <p:ext uri="{D42A27DB-BD31-4B8C-83A1-F6EECF244321}">
                <p14:modId xmlns:p14="http://schemas.microsoft.com/office/powerpoint/2010/main" val="3287068183"/>
              </p:ext>
            </p:extLst>
          </p:nvPr>
        </p:nvGraphicFramePr>
        <p:xfrm>
          <a:off x="7185803" y="1033707"/>
          <a:ext cx="3621177" cy="370840"/>
        </p:xfrm>
        <a:graphic>
          <a:graphicData uri="http://schemas.openxmlformats.org/drawingml/2006/table">
            <a:tbl>
              <a:tblPr firstRow="1" bandRow="1">
                <a:tableStyleId>{C083E6E3-FA7D-4D7B-A595-EF9225AFEA82}</a:tableStyleId>
              </a:tblPr>
              <a:tblGrid>
                <a:gridCol w="3621177">
                  <a:extLst>
                    <a:ext uri="{9D8B030D-6E8A-4147-A177-3AD203B41FA5}">
                      <a16:colId xmlns:a16="http://schemas.microsoft.com/office/drawing/2014/main" val="2449080583"/>
                    </a:ext>
                  </a:extLst>
                </a:gridCol>
              </a:tblGrid>
              <a:tr h="370840">
                <a:tc>
                  <a:txBody>
                    <a:bodyPr/>
                    <a:lstStyle/>
                    <a:p>
                      <a:r>
                        <a:rPr lang="en-US" dirty="0"/>
                        <a:t>          Add student details</a:t>
                      </a:r>
                      <a:endParaRPr lang="en-IN" dirty="0"/>
                    </a:p>
                  </a:txBody>
                  <a:tcPr/>
                </a:tc>
                <a:extLst>
                  <a:ext uri="{0D108BD9-81ED-4DB2-BD59-A6C34878D82A}">
                    <a16:rowId xmlns:a16="http://schemas.microsoft.com/office/drawing/2014/main" val="1984262053"/>
                  </a:ext>
                </a:extLst>
              </a:tr>
            </a:tbl>
          </a:graphicData>
        </a:graphic>
      </p:graphicFrame>
      <p:graphicFrame>
        <p:nvGraphicFramePr>
          <p:cNvPr id="9" name="Table 8">
            <a:extLst>
              <a:ext uri="{FF2B5EF4-FFF2-40B4-BE49-F238E27FC236}">
                <a16:creationId xmlns:a16="http://schemas.microsoft.com/office/drawing/2014/main" id="{47339602-0093-B6D4-B7D2-519C7B0FD7E4}"/>
              </a:ext>
            </a:extLst>
          </p:cNvPr>
          <p:cNvGraphicFramePr>
            <a:graphicFrameLocks noGrp="1"/>
          </p:cNvGraphicFramePr>
          <p:nvPr>
            <p:extLst>
              <p:ext uri="{D42A27DB-BD31-4B8C-83A1-F6EECF244321}">
                <p14:modId xmlns:p14="http://schemas.microsoft.com/office/powerpoint/2010/main" val="915350805"/>
              </p:ext>
            </p:extLst>
          </p:nvPr>
        </p:nvGraphicFramePr>
        <p:xfrm>
          <a:off x="513751" y="4929357"/>
          <a:ext cx="4506823" cy="370840"/>
        </p:xfrm>
        <a:graphic>
          <a:graphicData uri="http://schemas.openxmlformats.org/drawingml/2006/table">
            <a:tbl>
              <a:tblPr firstRow="1" bandRow="1">
                <a:tableStyleId>{C083E6E3-FA7D-4D7B-A595-EF9225AFEA82}</a:tableStyleId>
              </a:tblPr>
              <a:tblGrid>
                <a:gridCol w="4506823">
                  <a:extLst>
                    <a:ext uri="{9D8B030D-6E8A-4147-A177-3AD203B41FA5}">
                      <a16:colId xmlns:a16="http://schemas.microsoft.com/office/drawing/2014/main" val="3914356679"/>
                    </a:ext>
                  </a:extLst>
                </a:gridCol>
              </a:tblGrid>
              <a:tr h="370840">
                <a:tc>
                  <a:txBody>
                    <a:bodyPr/>
                    <a:lstStyle/>
                    <a:p>
                      <a:r>
                        <a:rPr lang="en-US" dirty="0"/>
                        <a:t>              Show student details</a:t>
                      </a:r>
                      <a:endParaRPr lang="en-IN" dirty="0"/>
                    </a:p>
                  </a:txBody>
                  <a:tcPr/>
                </a:tc>
                <a:extLst>
                  <a:ext uri="{0D108BD9-81ED-4DB2-BD59-A6C34878D82A}">
                    <a16:rowId xmlns:a16="http://schemas.microsoft.com/office/drawing/2014/main" val="1730343361"/>
                  </a:ext>
                </a:extLst>
              </a:tr>
            </a:tbl>
          </a:graphicData>
        </a:graphic>
      </p:graphicFrame>
    </p:spTree>
    <p:extLst>
      <p:ext uri="{BB962C8B-B14F-4D97-AF65-F5344CB8AC3E}">
        <p14:creationId xmlns:p14="http://schemas.microsoft.com/office/powerpoint/2010/main" val="36937247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151</TotalTime>
  <Words>860</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Algerian</vt:lpstr>
      <vt:lpstr>Century Gothic</vt:lpstr>
      <vt:lpstr>Garamond</vt:lpstr>
      <vt:lpstr>Symbol</vt:lpstr>
      <vt:lpstr>Times New Roman</vt:lpstr>
      <vt:lpstr>Savon</vt:lpstr>
      <vt:lpstr>Student management system</vt:lpstr>
      <vt:lpstr>ABSTRACT</vt:lpstr>
      <vt:lpstr>INTRODUCTION</vt:lpstr>
      <vt:lpstr>WORKING ENVIRONMENT</vt:lpstr>
      <vt:lpstr>EXISTING SYSTEM</vt:lpstr>
      <vt:lpstr>PROPSED SYSTEM</vt:lpstr>
      <vt:lpstr>ACTIVITY DIAGRAM</vt:lpstr>
      <vt:lpstr>OUTPUT</vt:lpstr>
      <vt:lpstr>PowerPoint Presentation</vt:lpstr>
      <vt:lpstr>PowerPoint Presentation</vt:lpstr>
      <vt:lpstr>PowerPoint Presentation</vt:lpstr>
      <vt:lpstr>CONCLUSION</vt:lpstr>
      <vt:lpstr>FUTURE ENHANCEMENT</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management system</dc:title>
  <dc:creator>Krishna Veni</dc:creator>
  <cp:lastModifiedBy>Krishna Veni</cp:lastModifiedBy>
  <cp:revision>25</cp:revision>
  <dcterms:created xsi:type="dcterms:W3CDTF">2023-10-20T15:01:42Z</dcterms:created>
  <dcterms:modified xsi:type="dcterms:W3CDTF">2023-11-22T13:18:59Z</dcterms:modified>
</cp:coreProperties>
</file>