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C108E7-4EA5-49DC-8A89-5E3153C41CFA}">
          <p14:sldIdLst>
            <p14:sldId id="256"/>
            <p14:sldId id="257"/>
            <p14:sldId id="261"/>
            <p14:sldId id="258"/>
            <p14:sldId id="259"/>
            <p14:sldId id="260"/>
            <p14:sldId id="262"/>
            <p14:sldId id="263"/>
            <p14:sldId id="264"/>
            <p14:sldId id="265"/>
            <p14:sldId id="266"/>
            <p14:sldId id="267"/>
            <p14:sldId id="268"/>
          </p14:sldIdLst>
        </p14:section>
        <p14:section name="Untitled Section" id="{A9BE56AD-6B7A-4203-B548-A663BFB2D31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41E6D7-888C-46DB-9297-A95D92EA0C91}" type="doc">
      <dgm:prSet loTypeId="urn:microsoft.com/office/officeart/2005/8/layout/process2" loCatId="process" qsTypeId="urn:microsoft.com/office/officeart/2005/8/quickstyle/simple1" qsCatId="simple" csTypeId="urn:microsoft.com/office/officeart/2005/8/colors/colorful1" csCatId="colorful"/>
      <dgm:spPr/>
      <dgm:t>
        <a:bodyPr/>
        <a:lstStyle/>
        <a:p>
          <a:endParaRPr lang="en-US"/>
        </a:p>
      </dgm:t>
    </dgm:pt>
    <dgm:pt modelId="{BA616C18-BAE6-44C8-BF34-F80A3F470315}">
      <dgm:prSet/>
      <dgm:spPr/>
      <dgm:t>
        <a:bodyPr/>
        <a:lstStyle/>
        <a:p>
          <a:r>
            <a:rPr lang="en-US"/>
            <a:t>LightGBM is a gradient-boosting framework based on decision trees to increase the efficiency of the model and reduces memory usage. </a:t>
          </a:r>
          <a:br>
            <a:rPr lang="en-US"/>
          </a:br>
          <a:r>
            <a:rPr lang="en-US"/>
            <a:t>It uses two novel techniques:</a:t>
          </a:r>
        </a:p>
      </dgm:t>
    </dgm:pt>
    <dgm:pt modelId="{61E104FD-8F7B-421C-AB74-2B3F454B4E30}" type="parTrans" cxnId="{C51B2365-CE74-4889-BC34-1595E97BCF8B}">
      <dgm:prSet/>
      <dgm:spPr/>
      <dgm:t>
        <a:bodyPr/>
        <a:lstStyle/>
        <a:p>
          <a:endParaRPr lang="en-US"/>
        </a:p>
      </dgm:t>
    </dgm:pt>
    <dgm:pt modelId="{3AA9C6BF-996C-4FF5-BCD1-F11E4FF28DC8}" type="sibTrans" cxnId="{C51B2365-CE74-4889-BC34-1595E97BCF8B}">
      <dgm:prSet/>
      <dgm:spPr/>
      <dgm:t>
        <a:bodyPr/>
        <a:lstStyle/>
        <a:p>
          <a:endParaRPr lang="en-US"/>
        </a:p>
      </dgm:t>
    </dgm:pt>
    <dgm:pt modelId="{35233D0C-A95D-4C56-93D0-92399DCF8E69}">
      <dgm:prSet/>
      <dgm:spPr/>
      <dgm:t>
        <a:bodyPr/>
        <a:lstStyle/>
        <a:p>
          <a:r>
            <a:rPr lang="en-US"/>
            <a:t>Gradient-based One Side Sampling(GOSS) </a:t>
          </a:r>
        </a:p>
      </dgm:t>
    </dgm:pt>
    <dgm:pt modelId="{7C6AB92B-F3B6-45CB-9789-1D12B40C3A6D}" type="parTrans" cxnId="{A1DC2D2F-F62B-47F7-9D82-B16B53594533}">
      <dgm:prSet/>
      <dgm:spPr/>
      <dgm:t>
        <a:bodyPr/>
        <a:lstStyle/>
        <a:p>
          <a:endParaRPr lang="en-US"/>
        </a:p>
      </dgm:t>
    </dgm:pt>
    <dgm:pt modelId="{EED2E0E7-1883-4ABE-AA41-9471BC53E8B7}" type="sibTrans" cxnId="{A1DC2D2F-F62B-47F7-9D82-B16B53594533}">
      <dgm:prSet/>
      <dgm:spPr/>
      <dgm:t>
        <a:bodyPr/>
        <a:lstStyle/>
        <a:p>
          <a:endParaRPr lang="en-US"/>
        </a:p>
      </dgm:t>
    </dgm:pt>
    <dgm:pt modelId="{A559FFDE-C5BD-4CE2-8DB0-7EFFD7E863EC}">
      <dgm:prSet/>
      <dgm:spPr/>
      <dgm:t>
        <a:bodyPr/>
        <a:lstStyle/>
        <a:p>
          <a:r>
            <a:rPr lang="en-US"/>
            <a:t>Exclusive Feature Bundling (EFB)</a:t>
          </a:r>
        </a:p>
      </dgm:t>
    </dgm:pt>
    <dgm:pt modelId="{902190DF-0C9D-470B-94CE-9FD34504B5A8}" type="parTrans" cxnId="{4D8A54AB-2323-49EC-B260-261F5E577EA2}">
      <dgm:prSet/>
      <dgm:spPr/>
      <dgm:t>
        <a:bodyPr/>
        <a:lstStyle/>
        <a:p>
          <a:endParaRPr lang="en-US"/>
        </a:p>
      </dgm:t>
    </dgm:pt>
    <dgm:pt modelId="{6D293D0F-A11C-4459-AA98-E294CE0F80FE}" type="sibTrans" cxnId="{4D8A54AB-2323-49EC-B260-261F5E577EA2}">
      <dgm:prSet/>
      <dgm:spPr/>
      <dgm:t>
        <a:bodyPr/>
        <a:lstStyle/>
        <a:p>
          <a:endParaRPr lang="en-US"/>
        </a:p>
      </dgm:t>
    </dgm:pt>
    <dgm:pt modelId="{0FC29155-0020-4FFF-9A0C-FAC4D6E94380}">
      <dgm:prSet/>
      <dgm:spPr/>
      <dgm:t>
        <a:bodyPr/>
        <a:lstStyle/>
        <a:p>
          <a:r>
            <a:rPr lang="en-US"/>
            <a:t>These techniques fulfill the limitations of the histogram-based algorithm that is primarily used in all GBDT (Gradient Boosting Decision Tree) frameworks. The two techniques of GOSS and EFB described below form the characteristics of the LightGBM Algorithm. They comprise together to make the model work efficiently and provide it a cutting edge over other GBDT frameworks </a:t>
          </a:r>
        </a:p>
      </dgm:t>
    </dgm:pt>
    <dgm:pt modelId="{B2AD47F1-C639-4138-A9DC-201EBDFC9C70}" type="parTrans" cxnId="{3A935990-E62E-4471-A81B-9BB5608BF9EB}">
      <dgm:prSet/>
      <dgm:spPr/>
      <dgm:t>
        <a:bodyPr/>
        <a:lstStyle/>
        <a:p>
          <a:endParaRPr lang="en-US"/>
        </a:p>
      </dgm:t>
    </dgm:pt>
    <dgm:pt modelId="{B3525A49-7241-4B20-B282-F366A3D58873}" type="sibTrans" cxnId="{3A935990-E62E-4471-A81B-9BB5608BF9EB}">
      <dgm:prSet/>
      <dgm:spPr/>
      <dgm:t>
        <a:bodyPr/>
        <a:lstStyle/>
        <a:p>
          <a:endParaRPr lang="en-US"/>
        </a:p>
      </dgm:t>
    </dgm:pt>
    <dgm:pt modelId="{29FA8B7F-0311-4433-8947-9927C168BF4A}">
      <dgm:prSet/>
      <dgm:spPr/>
      <dgm:t>
        <a:bodyPr/>
        <a:lstStyle/>
        <a:p>
          <a:r>
            <a:rPr lang="en-US"/>
            <a:t>LightGBM splits the tree leaf-wise as opposed to other boosting algorithms that grow tree level-wise. It chooses the leaf with the maximum delta loss to grow. Since the leaf is fixed, the leaf-wise algorithm has a lower loss compared to the level-wise algorithm. Leaf-wise tree growth might increase the complexity of the model and may lead to overfitting in small datasets.</a:t>
          </a:r>
        </a:p>
      </dgm:t>
    </dgm:pt>
    <dgm:pt modelId="{E60305FC-6593-46C7-B343-841EC4610061}" type="parTrans" cxnId="{937BDD38-4F16-44B4-9181-D72D9D4B23DD}">
      <dgm:prSet/>
      <dgm:spPr/>
      <dgm:t>
        <a:bodyPr/>
        <a:lstStyle/>
        <a:p>
          <a:endParaRPr lang="en-US"/>
        </a:p>
      </dgm:t>
    </dgm:pt>
    <dgm:pt modelId="{5671591B-994A-4FC7-85CC-BA6C993B020E}" type="sibTrans" cxnId="{937BDD38-4F16-44B4-9181-D72D9D4B23DD}">
      <dgm:prSet/>
      <dgm:spPr/>
      <dgm:t>
        <a:bodyPr/>
        <a:lstStyle/>
        <a:p>
          <a:endParaRPr lang="en-US"/>
        </a:p>
      </dgm:t>
    </dgm:pt>
    <dgm:pt modelId="{B7DDE3D9-A083-43D7-9260-EA80A7C7BF22}" type="pres">
      <dgm:prSet presAssocID="{7841E6D7-888C-46DB-9297-A95D92EA0C91}" presName="linearFlow" presStyleCnt="0">
        <dgm:presLayoutVars>
          <dgm:resizeHandles val="exact"/>
        </dgm:presLayoutVars>
      </dgm:prSet>
      <dgm:spPr/>
    </dgm:pt>
    <dgm:pt modelId="{D3995C66-69C9-45FC-8F2D-EEEA5FF345DC}" type="pres">
      <dgm:prSet presAssocID="{BA616C18-BAE6-44C8-BF34-F80A3F470315}" presName="node" presStyleLbl="node1" presStyleIdx="0" presStyleCnt="3">
        <dgm:presLayoutVars>
          <dgm:bulletEnabled val="1"/>
        </dgm:presLayoutVars>
      </dgm:prSet>
      <dgm:spPr/>
    </dgm:pt>
    <dgm:pt modelId="{C95F6A9F-B1AC-4212-831A-57EBD57B3C55}" type="pres">
      <dgm:prSet presAssocID="{3AA9C6BF-996C-4FF5-BCD1-F11E4FF28DC8}" presName="sibTrans" presStyleLbl="sibTrans2D1" presStyleIdx="0" presStyleCnt="2"/>
      <dgm:spPr/>
    </dgm:pt>
    <dgm:pt modelId="{EC61F028-2D01-4933-8F21-5C2FCE6EB829}" type="pres">
      <dgm:prSet presAssocID="{3AA9C6BF-996C-4FF5-BCD1-F11E4FF28DC8}" presName="connectorText" presStyleLbl="sibTrans2D1" presStyleIdx="0" presStyleCnt="2"/>
      <dgm:spPr/>
    </dgm:pt>
    <dgm:pt modelId="{87ECB3F9-F16B-46B6-BBA5-44156501D860}" type="pres">
      <dgm:prSet presAssocID="{0FC29155-0020-4FFF-9A0C-FAC4D6E94380}" presName="node" presStyleLbl="node1" presStyleIdx="1" presStyleCnt="3">
        <dgm:presLayoutVars>
          <dgm:bulletEnabled val="1"/>
        </dgm:presLayoutVars>
      </dgm:prSet>
      <dgm:spPr/>
    </dgm:pt>
    <dgm:pt modelId="{552D155E-FA41-4C71-8129-D7C764CE8B00}" type="pres">
      <dgm:prSet presAssocID="{B3525A49-7241-4B20-B282-F366A3D58873}" presName="sibTrans" presStyleLbl="sibTrans2D1" presStyleIdx="1" presStyleCnt="2"/>
      <dgm:spPr/>
    </dgm:pt>
    <dgm:pt modelId="{418A2E9B-68EE-4E1E-997E-7F11D916CAF6}" type="pres">
      <dgm:prSet presAssocID="{B3525A49-7241-4B20-B282-F366A3D58873}" presName="connectorText" presStyleLbl="sibTrans2D1" presStyleIdx="1" presStyleCnt="2"/>
      <dgm:spPr/>
    </dgm:pt>
    <dgm:pt modelId="{8519FC61-E032-44E7-A8C5-D874167D714B}" type="pres">
      <dgm:prSet presAssocID="{29FA8B7F-0311-4433-8947-9927C168BF4A}" presName="node" presStyleLbl="node1" presStyleIdx="2" presStyleCnt="3">
        <dgm:presLayoutVars>
          <dgm:bulletEnabled val="1"/>
        </dgm:presLayoutVars>
      </dgm:prSet>
      <dgm:spPr/>
    </dgm:pt>
  </dgm:ptLst>
  <dgm:cxnLst>
    <dgm:cxn modelId="{765ACE06-4C38-4DA5-A84D-DF936CD8C9C2}" type="presOf" srcId="{BA616C18-BAE6-44C8-BF34-F80A3F470315}" destId="{D3995C66-69C9-45FC-8F2D-EEEA5FF345DC}" srcOrd="0" destOrd="0" presId="urn:microsoft.com/office/officeart/2005/8/layout/process2"/>
    <dgm:cxn modelId="{B03CC20A-8899-43F5-B53F-C6CFD938FB76}" type="presOf" srcId="{B3525A49-7241-4B20-B282-F366A3D58873}" destId="{552D155E-FA41-4C71-8129-D7C764CE8B00}" srcOrd="0" destOrd="0" presId="urn:microsoft.com/office/officeart/2005/8/layout/process2"/>
    <dgm:cxn modelId="{4A631B2D-2BD6-418E-BD04-E7BCEEE865C9}" type="presOf" srcId="{35233D0C-A95D-4C56-93D0-92399DCF8E69}" destId="{D3995C66-69C9-45FC-8F2D-EEEA5FF345DC}" srcOrd="0" destOrd="1" presId="urn:microsoft.com/office/officeart/2005/8/layout/process2"/>
    <dgm:cxn modelId="{A1DC2D2F-F62B-47F7-9D82-B16B53594533}" srcId="{BA616C18-BAE6-44C8-BF34-F80A3F470315}" destId="{35233D0C-A95D-4C56-93D0-92399DCF8E69}" srcOrd="0" destOrd="0" parTransId="{7C6AB92B-F3B6-45CB-9789-1D12B40C3A6D}" sibTransId="{EED2E0E7-1883-4ABE-AA41-9471BC53E8B7}"/>
    <dgm:cxn modelId="{937BDD38-4F16-44B4-9181-D72D9D4B23DD}" srcId="{7841E6D7-888C-46DB-9297-A95D92EA0C91}" destId="{29FA8B7F-0311-4433-8947-9927C168BF4A}" srcOrd="2" destOrd="0" parTransId="{E60305FC-6593-46C7-B343-841EC4610061}" sibTransId="{5671591B-994A-4FC7-85CC-BA6C993B020E}"/>
    <dgm:cxn modelId="{96966240-5639-456B-A7BC-B5E3B65A67E8}" type="presOf" srcId="{B3525A49-7241-4B20-B282-F366A3D58873}" destId="{418A2E9B-68EE-4E1E-997E-7F11D916CAF6}" srcOrd="1" destOrd="0" presId="urn:microsoft.com/office/officeart/2005/8/layout/process2"/>
    <dgm:cxn modelId="{EF8CD143-3605-4ECF-879F-9705ED4D9418}" type="presOf" srcId="{0FC29155-0020-4FFF-9A0C-FAC4D6E94380}" destId="{87ECB3F9-F16B-46B6-BBA5-44156501D860}" srcOrd="0" destOrd="0" presId="urn:microsoft.com/office/officeart/2005/8/layout/process2"/>
    <dgm:cxn modelId="{C51B2365-CE74-4889-BC34-1595E97BCF8B}" srcId="{7841E6D7-888C-46DB-9297-A95D92EA0C91}" destId="{BA616C18-BAE6-44C8-BF34-F80A3F470315}" srcOrd="0" destOrd="0" parTransId="{61E104FD-8F7B-421C-AB74-2B3F454B4E30}" sibTransId="{3AA9C6BF-996C-4FF5-BCD1-F11E4FF28DC8}"/>
    <dgm:cxn modelId="{F1464387-FFF5-416F-B34F-F0994E51C331}" type="presOf" srcId="{A559FFDE-C5BD-4CE2-8DB0-7EFFD7E863EC}" destId="{D3995C66-69C9-45FC-8F2D-EEEA5FF345DC}" srcOrd="0" destOrd="2" presId="urn:microsoft.com/office/officeart/2005/8/layout/process2"/>
    <dgm:cxn modelId="{3A935990-E62E-4471-A81B-9BB5608BF9EB}" srcId="{7841E6D7-888C-46DB-9297-A95D92EA0C91}" destId="{0FC29155-0020-4FFF-9A0C-FAC4D6E94380}" srcOrd="1" destOrd="0" parTransId="{B2AD47F1-C639-4138-A9DC-201EBDFC9C70}" sibTransId="{B3525A49-7241-4B20-B282-F366A3D58873}"/>
    <dgm:cxn modelId="{0B96B291-E8FA-491E-900A-0B43C68FDE66}" type="presOf" srcId="{3AA9C6BF-996C-4FF5-BCD1-F11E4FF28DC8}" destId="{EC61F028-2D01-4933-8F21-5C2FCE6EB829}" srcOrd="1" destOrd="0" presId="urn:microsoft.com/office/officeart/2005/8/layout/process2"/>
    <dgm:cxn modelId="{439B6296-DB5C-4D61-B46E-D85A047164EE}" type="presOf" srcId="{3AA9C6BF-996C-4FF5-BCD1-F11E4FF28DC8}" destId="{C95F6A9F-B1AC-4212-831A-57EBD57B3C55}" srcOrd="0" destOrd="0" presId="urn:microsoft.com/office/officeart/2005/8/layout/process2"/>
    <dgm:cxn modelId="{450667A8-0EC0-4911-903A-98B356FCCD57}" type="presOf" srcId="{7841E6D7-888C-46DB-9297-A95D92EA0C91}" destId="{B7DDE3D9-A083-43D7-9260-EA80A7C7BF22}" srcOrd="0" destOrd="0" presId="urn:microsoft.com/office/officeart/2005/8/layout/process2"/>
    <dgm:cxn modelId="{4D8A54AB-2323-49EC-B260-261F5E577EA2}" srcId="{BA616C18-BAE6-44C8-BF34-F80A3F470315}" destId="{A559FFDE-C5BD-4CE2-8DB0-7EFFD7E863EC}" srcOrd="1" destOrd="0" parTransId="{902190DF-0C9D-470B-94CE-9FD34504B5A8}" sibTransId="{6D293D0F-A11C-4459-AA98-E294CE0F80FE}"/>
    <dgm:cxn modelId="{8B59A2EB-7924-4516-8CCC-8E0B786DABB0}" type="presOf" srcId="{29FA8B7F-0311-4433-8947-9927C168BF4A}" destId="{8519FC61-E032-44E7-A8C5-D874167D714B}" srcOrd="0" destOrd="0" presId="urn:microsoft.com/office/officeart/2005/8/layout/process2"/>
    <dgm:cxn modelId="{092EFE1A-C148-4ED9-B0E7-0E31A8BA4BF1}" type="presParOf" srcId="{B7DDE3D9-A083-43D7-9260-EA80A7C7BF22}" destId="{D3995C66-69C9-45FC-8F2D-EEEA5FF345DC}" srcOrd="0" destOrd="0" presId="urn:microsoft.com/office/officeart/2005/8/layout/process2"/>
    <dgm:cxn modelId="{08B0D87B-81AE-45EC-BA84-2E1F29914AB4}" type="presParOf" srcId="{B7DDE3D9-A083-43D7-9260-EA80A7C7BF22}" destId="{C95F6A9F-B1AC-4212-831A-57EBD57B3C55}" srcOrd="1" destOrd="0" presId="urn:microsoft.com/office/officeart/2005/8/layout/process2"/>
    <dgm:cxn modelId="{0CA34447-03BB-4D94-A4A4-EF9F2A7F3C57}" type="presParOf" srcId="{C95F6A9F-B1AC-4212-831A-57EBD57B3C55}" destId="{EC61F028-2D01-4933-8F21-5C2FCE6EB829}" srcOrd="0" destOrd="0" presId="urn:microsoft.com/office/officeart/2005/8/layout/process2"/>
    <dgm:cxn modelId="{81F5CE4B-88AB-489C-BD6B-073E54BB0333}" type="presParOf" srcId="{B7DDE3D9-A083-43D7-9260-EA80A7C7BF22}" destId="{87ECB3F9-F16B-46B6-BBA5-44156501D860}" srcOrd="2" destOrd="0" presId="urn:microsoft.com/office/officeart/2005/8/layout/process2"/>
    <dgm:cxn modelId="{B69E3A1E-F2F2-4648-BCB1-F4F69226A8B4}" type="presParOf" srcId="{B7DDE3D9-A083-43D7-9260-EA80A7C7BF22}" destId="{552D155E-FA41-4C71-8129-D7C764CE8B00}" srcOrd="3" destOrd="0" presId="urn:microsoft.com/office/officeart/2005/8/layout/process2"/>
    <dgm:cxn modelId="{FD70066C-38F2-4DAA-906C-E74F4CFAA508}" type="presParOf" srcId="{552D155E-FA41-4C71-8129-D7C764CE8B00}" destId="{418A2E9B-68EE-4E1E-997E-7F11D916CAF6}" srcOrd="0" destOrd="0" presId="urn:microsoft.com/office/officeart/2005/8/layout/process2"/>
    <dgm:cxn modelId="{1E8F6F28-AA83-4EF1-BC87-638DF5971592}" type="presParOf" srcId="{B7DDE3D9-A083-43D7-9260-EA80A7C7BF22}" destId="{8519FC61-E032-44E7-A8C5-D874167D714B}" srcOrd="4" destOrd="0" presId="urn:microsoft.com/office/officeart/2005/8/layout/process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95C66-69C9-45FC-8F2D-EEEA5FF345DC}">
      <dsp:nvSpPr>
        <dsp:cNvPr id="0" name=""/>
        <dsp:cNvSpPr/>
      </dsp:nvSpPr>
      <dsp:spPr>
        <a:xfrm>
          <a:off x="959116" y="0"/>
          <a:ext cx="3696753" cy="1193403"/>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LightGBM is a gradient-boosting framework based on decision trees to increase the efficiency of the model and reduces memory usage. </a:t>
          </a:r>
          <a:br>
            <a:rPr lang="en-US" sz="1000" kern="1200"/>
          </a:br>
          <a:r>
            <a:rPr lang="en-US" sz="1000" kern="1200"/>
            <a:t>It uses two novel techniques:</a:t>
          </a:r>
        </a:p>
        <a:p>
          <a:pPr marL="57150" lvl="1" indent="-57150" algn="l" defTabSz="355600">
            <a:lnSpc>
              <a:spcPct val="90000"/>
            </a:lnSpc>
            <a:spcBef>
              <a:spcPct val="0"/>
            </a:spcBef>
            <a:spcAft>
              <a:spcPct val="15000"/>
            </a:spcAft>
            <a:buChar char="•"/>
          </a:pPr>
          <a:r>
            <a:rPr lang="en-US" sz="800" kern="1200"/>
            <a:t>Gradient-based One Side Sampling(GOSS) </a:t>
          </a:r>
        </a:p>
        <a:p>
          <a:pPr marL="57150" lvl="1" indent="-57150" algn="l" defTabSz="355600">
            <a:lnSpc>
              <a:spcPct val="90000"/>
            </a:lnSpc>
            <a:spcBef>
              <a:spcPct val="0"/>
            </a:spcBef>
            <a:spcAft>
              <a:spcPct val="15000"/>
            </a:spcAft>
            <a:buChar char="•"/>
          </a:pPr>
          <a:r>
            <a:rPr lang="en-US" sz="800" kern="1200"/>
            <a:t>Exclusive Feature Bundling (EFB)</a:t>
          </a:r>
        </a:p>
      </dsp:txBody>
      <dsp:txXfrm>
        <a:off x="994070" y="34954"/>
        <a:ext cx="3626845" cy="1123495"/>
      </dsp:txXfrm>
    </dsp:sp>
    <dsp:sp modelId="{C95F6A9F-B1AC-4212-831A-57EBD57B3C55}">
      <dsp:nvSpPr>
        <dsp:cNvPr id="0" name=""/>
        <dsp:cNvSpPr/>
      </dsp:nvSpPr>
      <dsp:spPr>
        <a:xfrm rot="5400000">
          <a:off x="2583730" y="1223238"/>
          <a:ext cx="447526" cy="53703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2646384" y="1267990"/>
        <a:ext cx="322219" cy="313268"/>
      </dsp:txXfrm>
    </dsp:sp>
    <dsp:sp modelId="{87ECB3F9-F16B-46B6-BBA5-44156501D860}">
      <dsp:nvSpPr>
        <dsp:cNvPr id="0" name=""/>
        <dsp:cNvSpPr/>
      </dsp:nvSpPr>
      <dsp:spPr>
        <a:xfrm>
          <a:off x="959116" y="1790104"/>
          <a:ext cx="3696753" cy="1193403"/>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These techniques fulfill the limitations of the histogram-based algorithm that is primarily used in all GBDT (Gradient Boosting Decision Tree) frameworks. The two techniques of GOSS and EFB described below form the characteristics of the LightGBM Algorithm. They comprise together to make the model work efficiently and provide it a cutting edge over other GBDT frameworks </a:t>
          </a:r>
        </a:p>
      </dsp:txBody>
      <dsp:txXfrm>
        <a:off x="994070" y="1825058"/>
        <a:ext cx="3626845" cy="1123495"/>
      </dsp:txXfrm>
    </dsp:sp>
    <dsp:sp modelId="{552D155E-FA41-4C71-8129-D7C764CE8B00}">
      <dsp:nvSpPr>
        <dsp:cNvPr id="0" name=""/>
        <dsp:cNvSpPr/>
      </dsp:nvSpPr>
      <dsp:spPr>
        <a:xfrm rot="5400000">
          <a:off x="2583730" y="3013343"/>
          <a:ext cx="447526" cy="53703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2646384" y="3058095"/>
        <a:ext cx="322219" cy="313268"/>
      </dsp:txXfrm>
    </dsp:sp>
    <dsp:sp modelId="{8519FC61-E032-44E7-A8C5-D874167D714B}">
      <dsp:nvSpPr>
        <dsp:cNvPr id="0" name=""/>
        <dsp:cNvSpPr/>
      </dsp:nvSpPr>
      <dsp:spPr>
        <a:xfrm>
          <a:off x="959116" y="3580209"/>
          <a:ext cx="3696753" cy="119340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LightGBM splits the tree leaf-wise as opposed to other boosting algorithms that grow tree level-wise. It chooses the leaf with the maximum delta loss to grow. Since the leaf is fixed, the leaf-wise algorithm has a lower loss compared to the level-wise algorithm. Leaf-wise tree growth might increase the complexity of the model and may lead to overfitting in small datasets.</a:t>
          </a:r>
        </a:p>
      </dsp:txBody>
      <dsp:txXfrm>
        <a:off x="994070" y="3615163"/>
        <a:ext cx="3626845" cy="11234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DC4108-E143-4589-BF28-8C7B222A141B}"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EBA09-4D20-478A-8A61-4C080C7F991D}" type="slidenum">
              <a:rPr lang="en-US" smtClean="0"/>
              <a:t>‹#›</a:t>
            </a:fld>
            <a:endParaRPr lang="en-US"/>
          </a:p>
        </p:txBody>
      </p:sp>
    </p:spTree>
    <p:extLst>
      <p:ext uri="{BB962C8B-B14F-4D97-AF65-F5344CB8AC3E}">
        <p14:creationId xmlns:p14="http://schemas.microsoft.com/office/powerpoint/2010/main" val="116951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DC4108-E143-4589-BF28-8C7B222A141B}"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EBA09-4D20-478A-8A61-4C080C7F991D}" type="slidenum">
              <a:rPr lang="en-US" smtClean="0"/>
              <a:t>‹#›</a:t>
            </a:fld>
            <a:endParaRPr lang="en-US"/>
          </a:p>
        </p:txBody>
      </p:sp>
    </p:spTree>
    <p:extLst>
      <p:ext uri="{BB962C8B-B14F-4D97-AF65-F5344CB8AC3E}">
        <p14:creationId xmlns:p14="http://schemas.microsoft.com/office/powerpoint/2010/main" val="1397774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DC4108-E143-4589-BF28-8C7B222A141B}"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EBA09-4D20-478A-8A61-4C080C7F991D}" type="slidenum">
              <a:rPr lang="en-US" smtClean="0"/>
              <a:t>‹#›</a:t>
            </a:fld>
            <a:endParaRPr lang="en-US"/>
          </a:p>
        </p:txBody>
      </p:sp>
    </p:spTree>
    <p:extLst>
      <p:ext uri="{BB962C8B-B14F-4D97-AF65-F5344CB8AC3E}">
        <p14:creationId xmlns:p14="http://schemas.microsoft.com/office/powerpoint/2010/main" val="1529014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DC4108-E143-4589-BF28-8C7B222A141B}"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EBA09-4D20-478A-8A61-4C080C7F991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35991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C4108-E143-4589-BF28-8C7B222A141B}"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EBA09-4D20-478A-8A61-4C080C7F991D}" type="slidenum">
              <a:rPr lang="en-US" smtClean="0"/>
              <a:t>‹#›</a:t>
            </a:fld>
            <a:endParaRPr lang="en-US"/>
          </a:p>
        </p:txBody>
      </p:sp>
    </p:spTree>
    <p:extLst>
      <p:ext uri="{BB962C8B-B14F-4D97-AF65-F5344CB8AC3E}">
        <p14:creationId xmlns:p14="http://schemas.microsoft.com/office/powerpoint/2010/main" val="2601869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DC4108-E143-4589-BF28-8C7B222A141B}" type="datetimeFigureOut">
              <a:rPr lang="en-US" smtClean="0"/>
              <a:t>11/2/2023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EBA09-4D20-478A-8A61-4C080C7F991D}" type="slidenum">
              <a:rPr lang="en-US" smtClean="0"/>
              <a:t>‹#›</a:t>
            </a:fld>
            <a:endParaRPr lang="en-US"/>
          </a:p>
        </p:txBody>
      </p:sp>
    </p:spTree>
    <p:extLst>
      <p:ext uri="{BB962C8B-B14F-4D97-AF65-F5344CB8AC3E}">
        <p14:creationId xmlns:p14="http://schemas.microsoft.com/office/powerpoint/2010/main" val="2238996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DC4108-E143-4589-BF28-8C7B222A141B}" type="datetimeFigureOut">
              <a:rPr lang="en-US" smtClean="0"/>
              <a:t>11/2/2023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EBA09-4D20-478A-8A61-4C080C7F991D}" type="slidenum">
              <a:rPr lang="en-US" smtClean="0"/>
              <a:t>‹#›</a:t>
            </a:fld>
            <a:endParaRPr lang="en-US"/>
          </a:p>
        </p:txBody>
      </p:sp>
    </p:spTree>
    <p:extLst>
      <p:ext uri="{BB962C8B-B14F-4D97-AF65-F5344CB8AC3E}">
        <p14:creationId xmlns:p14="http://schemas.microsoft.com/office/powerpoint/2010/main" val="2949802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C4108-E143-4589-BF28-8C7B222A141B}"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EBA09-4D20-478A-8A61-4C080C7F991D}" type="slidenum">
              <a:rPr lang="en-US" smtClean="0"/>
              <a:t>‹#›</a:t>
            </a:fld>
            <a:endParaRPr lang="en-US"/>
          </a:p>
        </p:txBody>
      </p:sp>
    </p:spTree>
    <p:extLst>
      <p:ext uri="{BB962C8B-B14F-4D97-AF65-F5344CB8AC3E}">
        <p14:creationId xmlns:p14="http://schemas.microsoft.com/office/powerpoint/2010/main" val="1957540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C4108-E143-4589-BF28-8C7B222A141B}"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EBA09-4D20-478A-8A61-4C080C7F991D}" type="slidenum">
              <a:rPr lang="en-US" smtClean="0"/>
              <a:t>‹#›</a:t>
            </a:fld>
            <a:endParaRPr lang="en-US"/>
          </a:p>
        </p:txBody>
      </p:sp>
    </p:spTree>
    <p:extLst>
      <p:ext uri="{BB962C8B-B14F-4D97-AF65-F5344CB8AC3E}">
        <p14:creationId xmlns:p14="http://schemas.microsoft.com/office/powerpoint/2010/main" val="419159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ADC4108-E143-4589-BF28-8C7B222A141B}"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EBA09-4D20-478A-8A61-4C080C7F991D}" type="slidenum">
              <a:rPr lang="en-US" smtClean="0"/>
              <a:t>‹#›</a:t>
            </a:fld>
            <a:endParaRPr lang="en-US"/>
          </a:p>
        </p:txBody>
      </p:sp>
    </p:spTree>
    <p:extLst>
      <p:ext uri="{BB962C8B-B14F-4D97-AF65-F5344CB8AC3E}">
        <p14:creationId xmlns:p14="http://schemas.microsoft.com/office/powerpoint/2010/main" val="936988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C4108-E143-4589-BF28-8C7B222A141B}"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EBA09-4D20-478A-8A61-4C080C7F991D}" type="slidenum">
              <a:rPr lang="en-US" smtClean="0"/>
              <a:t>‹#›</a:t>
            </a:fld>
            <a:endParaRPr lang="en-US"/>
          </a:p>
        </p:txBody>
      </p:sp>
    </p:spTree>
    <p:extLst>
      <p:ext uri="{BB962C8B-B14F-4D97-AF65-F5344CB8AC3E}">
        <p14:creationId xmlns:p14="http://schemas.microsoft.com/office/powerpoint/2010/main" val="3589037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DC4108-E143-4589-BF28-8C7B222A141B}"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EBA09-4D20-478A-8A61-4C080C7F991D}" type="slidenum">
              <a:rPr lang="en-US" smtClean="0"/>
              <a:t>‹#›</a:t>
            </a:fld>
            <a:endParaRPr lang="en-US"/>
          </a:p>
        </p:txBody>
      </p:sp>
    </p:spTree>
    <p:extLst>
      <p:ext uri="{BB962C8B-B14F-4D97-AF65-F5344CB8AC3E}">
        <p14:creationId xmlns:p14="http://schemas.microsoft.com/office/powerpoint/2010/main" val="702733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DC4108-E143-4589-BF28-8C7B222A141B}"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7EBA09-4D20-478A-8A61-4C080C7F991D}" type="slidenum">
              <a:rPr lang="en-US" smtClean="0"/>
              <a:t>‹#›</a:t>
            </a:fld>
            <a:endParaRPr lang="en-US"/>
          </a:p>
        </p:txBody>
      </p:sp>
    </p:spTree>
    <p:extLst>
      <p:ext uri="{BB962C8B-B14F-4D97-AF65-F5344CB8AC3E}">
        <p14:creationId xmlns:p14="http://schemas.microsoft.com/office/powerpoint/2010/main" val="1776079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ADC4108-E143-4589-BF28-8C7B222A141B}" type="datetimeFigureOut">
              <a:rPr lang="en-US" smtClean="0"/>
              <a:t>11/2/2023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D7EBA09-4D20-478A-8A61-4C080C7F991D}" type="slidenum">
              <a:rPr lang="en-US" smtClean="0"/>
              <a:t>‹#›</a:t>
            </a:fld>
            <a:endParaRPr lang="en-US"/>
          </a:p>
        </p:txBody>
      </p:sp>
    </p:spTree>
    <p:extLst>
      <p:ext uri="{BB962C8B-B14F-4D97-AF65-F5344CB8AC3E}">
        <p14:creationId xmlns:p14="http://schemas.microsoft.com/office/powerpoint/2010/main" val="1140068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ADC4108-E143-4589-BF28-8C7B222A141B}" type="datetimeFigureOut">
              <a:rPr lang="en-US" smtClean="0"/>
              <a:t>11/2/2023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D7EBA09-4D20-478A-8A61-4C080C7F991D}" type="slidenum">
              <a:rPr lang="en-US" smtClean="0"/>
              <a:t>‹#›</a:t>
            </a:fld>
            <a:endParaRPr lang="en-US"/>
          </a:p>
        </p:txBody>
      </p:sp>
    </p:spTree>
    <p:extLst>
      <p:ext uri="{BB962C8B-B14F-4D97-AF65-F5344CB8AC3E}">
        <p14:creationId xmlns:p14="http://schemas.microsoft.com/office/powerpoint/2010/main" val="2723046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ADC4108-E143-4589-BF28-8C7B222A141B}" type="datetimeFigureOut">
              <a:rPr lang="en-US" smtClean="0"/>
              <a:t>11/2/2023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D7EBA09-4D20-478A-8A61-4C080C7F991D}" type="slidenum">
              <a:rPr lang="en-US" smtClean="0"/>
              <a:t>‹#›</a:t>
            </a:fld>
            <a:endParaRPr lang="en-US"/>
          </a:p>
        </p:txBody>
      </p:sp>
    </p:spTree>
    <p:extLst>
      <p:ext uri="{BB962C8B-B14F-4D97-AF65-F5344CB8AC3E}">
        <p14:creationId xmlns:p14="http://schemas.microsoft.com/office/powerpoint/2010/main" val="237728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DC4108-E143-4589-BF28-8C7B222A141B}"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EBA09-4D20-478A-8A61-4C080C7F991D}" type="slidenum">
              <a:rPr lang="en-US" smtClean="0"/>
              <a:t>‹#›</a:t>
            </a:fld>
            <a:endParaRPr lang="en-US"/>
          </a:p>
        </p:txBody>
      </p:sp>
    </p:spTree>
    <p:extLst>
      <p:ext uri="{BB962C8B-B14F-4D97-AF65-F5344CB8AC3E}">
        <p14:creationId xmlns:p14="http://schemas.microsoft.com/office/powerpoint/2010/main" val="1262265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ADC4108-E143-4589-BF28-8C7B222A141B}" type="datetimeFigureOut">
              <a:rPr lang="en-US" smtClean="0"/>
              <a:t>11/2/2023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D7EBA09-4D20-478A-8A61-4C080C7F991D}" type="slidenum">
              <a:rPr lang="en-US" smtClean="0"/>
              <a:t>‹#›</a:t>
            </a:fld>
            <a:endParaRPr lang="en-US"/>
          </a:p>
        </p:txBody>
      </p:sp>
    </p:spTree>
    <p:extLst>
      <p:ext uri="{BB962C8B-B14F-4D97-AF65-F5344CB8AC3E}">
        <p14:creationId xmlns:p14="http://schemas.microsoft.com/office/powerpoint/2010/main" val="147966315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6CE73-41D4-2D63-9FFD-64BCD542961F}"/>
              </a:ext>
            </a:extLst>
          </p:cNvPr>
          <p:cNvSpPr>
            <a:spLocks noGrp="1"/>
          </p:cNvSpPr>
          <p:nvPr>
            <p:ph type="ctrTitle"/>
          </p:nvPr>
        </p:nvSpPr>
        <p:spPr/>
        <p:txBody>
          <a:bodyPr/>
          <a:lstStyle/>
          <a:p>
            <a:r>
              <a:rPr lang="en-US" dirty="0">
                <a:latin typeface="+mn-lt"/>
              </a:rPr>
              <a:t>Boosting Algorithm</a:t>
            </a:r>
          </a:p>
        </p:txBody>
      </p:sp>
      <p:sp>
        <p:nvSpPr>
          <p:cNvPr id="3" name="Subtitle 2">
            <a:extLst>
              <a:ext uri="{FF2B5EF4-FFF2-40B4-BE49-F238E27FC236}">
                <a16:creationId xmlns:a16="http://schemas.microsoft.com/office/drawing/2014/main" id="{9985785B-8B8B-D89F-8238-9B496A44680E}"/>
              </a:ext>
            </a:extLst>
          </p:cNvPr>
          <p:cNvSpPr>
            <a:spLocks noGrp="1"/>
          </p:cNvSpPr>
          <p:nvPr>
            <p:ph type="subTitle" idx="1"/>
          </p:nvPr>
        </p:nvSpPr>
        <p:spPr/>
        <p:txBody>
          <a:bodyPr/>
          <a:lstStyle/>
          <a:p>
            <a:r>
              <a:rPr lang="en-US" dirty="0"/>
              <a:t>Krishnaveni </a:t>
            </a:r>
            <a:r>
              <a:rPr lang="en-US" dirty="0" err="1"/>
              <a:t>raghunathan</a:t>
            </a:r>
            <a:endParaRPr lang="en-US" dirty="0"/>
          </a:p>
        </p:txBody>
      </p:sp>
    </p:spTree>
    <p:extLst>
      <p:ext uri="{BB962C8B-B14F-4D97-AF65-F5344CB8AC3E}">
        <p14:creationId xmlns:p14="http://schemas.microsoft.com/office/powerpoint/2010/main" val="2397015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3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3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5" name="Picture 3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7" name="Picture 3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9" name="Rectangle 3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4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29066C-C550-5E1C-D20E-8BB2285B3FD6}"/>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3900" b="0" i="0" kern="1200">
                <a:solidFill>
                  <a:srgbClr val="EBEBEB"/>
                </a:solidFill>
                <a:effectLst/>
                <a:latin typeface="+mj-lt"/>
                <a:ea typeface="+mj-ea"/>
                <a:cs typeface="+mj-cs"/>
              </a:rPr>
              <a:t>LGBM Algorithm</a:t>
            </a:r>
            <a:br>
              <a:rPr lang="en-US" sz="3900" b="0" i="0" kern="1200">
                <a:solidFill>
                  <a:srgbClr val="EBEBEB"/>
                </a:solidFill>
                <a:effectLst/>
                <a:latin typeface="+mj-lt"/>
                <a:ea typeface="+mj-ea"/>
                <a:cs typeface="+mj-cs"/>
              </a:rPr>
            </a:br>
            <a:r>
              <a:rPr lang="en-US" sz="3900" b="0" i="0" kern="1200">
                <a:solidFill>
                  <a:srgbClr val="EBEBEB"/>
                </a:solidFill>
                <a:latin typeface="+mj-lt"/>
                <a:ea typeface="+mj-ea"/>
                <a:cs typeface="+mj-cs"/>
              </a:rPr>
              <a:t>	</a:t>
            </a:r>
          </a:p>
        </p:txBody>
      </p:sp>
      <p:sp>
        <p:nvSpPr>
          <p:cNvPr id="4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5" name="Freeform: Shape 4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24" name="Picture Placeholder 23" descr="A diagram of a growth&#10;&#10;Description automatically generated">
            <a:extLst>
              <a:ext uri="{FF2B5EF4-FFF2-40B4-BE49-F238E27FC236}">
                <a16:creationId xmlns:a16="http://schemas.microsoft.com/office/drawing/2014/main" id="{E871392C-9798-A52D-E08D-F40995268C95}"/>
              </a:ext>
            </a:extLst>
          </p:cNvPr>
          <p:cNvPicPr>
            <a:picLocks noGrp="1" noChangeAspect="1"/>
          </p:cNvPicPr>
          <p:nvPr>
            <p:ph type="pic" idx="1"/>
          </p:nvPr>
        </p:nvPicPr>
        <p:blipFill>
          <a:blip r:embed="rId6">
            <a:extLst>
              <a:ext uri="{28A0092B-C50C-407E-A947-70E740481C1C}">
                <a14:useLocalDpi xmlns:a14="http://schemas.microsoft.com/office/drawing/2010/main" val="0"/>
              </a:ext>
            </a:extLst>
          </a:blip>
          <a:srcRect l="2000" r="2000"/>
          <a:stretch>
            <a:fillRect/>
          </a:stretch>
        </p:blipFill>
        <p:spPr>
          <a:xfrm>
            <a:off x="6093992" y="2435529"/>
            <a:ext cx="5449889" cy="1986938"/>
          </a:xfrm>
          <a:prstGeom prst="rect">
            <a:avLst/>
          </a:prstGeom>
          <a:effectLst/>
        </p:spPr>
      </p:pic>
      <p:sp>
        <p:nvSpPr>
          <p:cNvPr id="47" name="Rectangle 4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Text Placeholder 7">
            <a:extLst>
              <a:ext uri="{FF2B5EF4-FFF2-40B4-BE49-F238E27FC236}">
                <a16:creationId xmlns:a16="http://schemas.microsoft.com/office/drawing/2014/main" id="{CEF2CF58-79BC-12F8-4929-10223978DB59}"/>
              </a:ext>
            </a:extLst>
          </p:cNvPr>
          <p:cNvSpPr>
            <a:spLocks noGrp="1"/>
          </p:cNvSpPr>
          <p:nvPr>
            <p:ph type="body" sz="half" idx="2"/>
          </p:nvPr>
        </p:nvSpPr>
        <p:spPr>
          <a:xfrm>
            <a:off x="648931" y="2438400"/>
            <a:ext cx="4166509" cy="3785419"/>
          </a:xfrm>
        </p:spPr>
        <p:txBody>
          <a:bodyPr vert="horz" lIns="91440" tIns="45720" rIns="91440" bIns="45720" rtlCol="0">
            <a:normAutofit/>
          </a:bodyPr>
          <a:lstStyle/>
          <a:p>
            <a:pPr marL="342900" indent="-342900">
              <a:buFont typeface="Wingdings 3" charset="2"/>
              <a:buChar char=""/>
            </a:pPr>
            <a:r>
              <a:rPr lang="en-US">
                <a:solidFill>
                  <a:srgbClr val="EBEBEB"/>
                </a:solidFill>
                <a:effectLst/>
              </a:rPr>
              <a:t>LightGBM is a powerful and efficient open-source gradient boosting framework for machine learning. </a:t>
            </a:r>
          </a:p>
          <a:p>
            <a:pPr marL="342900" indent="-342900">
              <a:buFont typeface="Wingdings 3" charset="2"/>
              <a:buChar char=""/>
            </a:pPr>
            <a:r>
              <a:rPr lang="en-US">
                <a:solidFill>
                  <a:srgbClr val="EBEBEB"/>
                </a:solidFill>
                <a:effectLst/>
              </a:rPr>
              <a:t>It’s specifically designed to handle large datasets and perform well in terms of speed and memory usage. </a:t>
            </a:r>
          </a:p>
          <a:p>
            <a:pPr marL="342900" indent="-342900">
              <a:buFont typeface="Wingdings 3" charset="2"/>
              <a:buChar char=""/>
            </a:pPr>
            <a:r>
              <a:rPr lang="en-US">
                <a:solidFill>
                  <a:srgbClr val="EBEBEB"/>
                </a:solidFill>
                <a:effectLst/>
              </a:rPr>
              <a:t>LightGBM uses a technique called gradient boosting, which combines multiple weak learners (usually decision trees) to create a strong predictive model.</a:t>
            </a:r>
            <a:endParaRPr lang="en-US">
              <a:solidFill>
                <a:srgbClr val="EBEBEB"/>
              </a:solidFill>
            </a:endParaRPr>
          </a:p>
        </p:txBody>
      </p:sp>
    </p:spTree>
    <p:extLst>
      <p:ext uri="{BB962C8B-B14F-4D97-AF65-F5344CB8AC3E}">
        <p14:creationId xmlns:p14="http://schemas.microsoft.com/office/powerpoint/2010/main" val="24321230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5457D6D-E141-545F-C384-DB377B321933}"/>
              </a:ext>
            </a:extLst>
          </p:cNvPr>
          <p:cNvSpPr txBox="1"/>
          <p:nvPr/>
        </p:nvSpPr>
        <p:spPr>
          <a:xfrm>
            <a:off x="648929" y="1063417"/>
            <a:ext cx="3505495" cy="4675396"/>
          </a:xfrm>
          <a:prstGeom prst="rect">
            <a:avLst/>
          </a:prstGeom>
        </p:spPr>
        <p:txBody>
          <a:bodyPr vert="horz" lIns="91440" tIns="45720" rIns="91440" bIns="45720" rtlCol="0" anchor="ctr">
            <a:normAutofit/>
          </a:bodyPr>
          <a:lstStyle/>
          <a:p>
            <a:pPr>
              <a:spcBef>
                <a:spcPct val="0"/>
              </a:spcBef>
              <a:spcAft>
                <a:spcPts val="600"/>
              </a:spcAft>
            </a:pPr>
            <a:r>
              <a:rPr lang="en-US" sz="4200" spc="10">
                <a:solidFill>
                  <a:srgbClr val="F2F2F2"/>
                </a:solidFill>
                <a:latin typeface="+mj-lt"/>
                <a:ea typeface="+mj-ea"/>
                <a:cs typeface="+mj-cs"/>
              </a:rPr>
              <a:t>LightGBM - </a:t>
            </a:r>
            <a:r>
              <a:rPr lang="en-US" sz="4200">
                <a:solidFill>
                  <a:srgbClr val="F2F2F2"/>
                </a:solidFill>
                <a:effectLst/>
                <a:latin typeface="+mj-lt"/>
                <a:ea typeface="+mj-ea"/>
                <a:cs typeface="+mj-cs"/>
              </a:rPr>
              <a:t>Light Gradient Boosting Machine Algorithm</a:t>
            </a:r>
            <a:br>
              <a:rPr lang="en-US" sz="4200">
                <a:solidFill>
                  <a:srgbClr val="F2F2F2"/>
                </a:solidFill>
                <a:effectLst/>
                <a:latin typeface="+mj-lt"/>
                <a:ea typeface="+mj-ea"/>
                <a:cs typeface="+mj-cs"/>
              </a:rPr>
            </a:br>
            <a:endParaRPr lang="en-US" sz="4200">
              <a:solidFill>
                <a:srgbClr val="F2F2F2"/>
              </a:solidFill>
              <a:latin typeface="+mj-lt"/>
              <a:ea typeface="+mj-ea"/>
              <a:cs typeface="+mj-cs"/>
            </a:endParaRPr>
          </a:p>
        </p:txBody>
      </p:sp>
      <p:sp>
        <p:nvSpPr>
          <p:cNvPr id="23" name="Rectangle 22">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TextBox 1">
            <a:extLst>
              <a:ext uri="{FF2B5EF4-FFF2-40B4-BE49-F238E27FC236}">
                <a16:creationId xmlns:a16="http://schemas.microsoft.com/office/drawing/2014/main" id="{48DB35F0-88B8-FDAC-EC25-FD19449B7620}"/>
              </a:ext>
            </a:extLst>
          </p:cNvPr>
          <p:cNvGraphicFramePr/>
          <p:nvPr>
            <p:extLst>
              <p:ext uri="{D42A27DB-BD31-4B8C-83A1-F6EECF244321}">
                <p14:modId xmlns:p14="http://schemas.microsoft.com/office/powerpoint/2010/main" val="4209793919"/>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5675641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04C7-8EE9-0672-E396-03FE9BA71C09}"/>
              </a:ext>
            </a:extLst>
          </p:cNvPr>
          <p:cNvSpPr>
            <a:spLocks noGrp="1"/>
          </p:cNvSpPr>
          <p:nvPr>
            <p:ph type="title"/>
          </p:nvPr>
        </p:nvSpPr>
        <p:spPr/>
        <p:txBody>
          <a:bodyPr/>
          <a:lstStyle/>
          <a:p>
            <a:pPr algn="ctr"/>
            <a:r>
              <a:rPr lang="en-US"/>
              <a:t>LGBM Python Code</a:t>
            </a:r>
            <a:endParaRPr lang="en-US" dirty="0"/>
          </a:p>
        </p:txBody>
      </p:sp>
      <p:sp>
        <p:nvSpPr>
          <p:cNvPr id="3" name="TextBox 2">
            <a:extLst>
              <a:ext uri="{FF2B5EF4-FFF2-40B4-BE49-F238E27FC236}">
                <a16:creationId xmlns:a16="http://schemas.microsoft.com/office/drawing/2014/main" id="{F0D31200-6283-E8E3-113B-98A454865D31}"/>
              </a:ext>
            </a:extLst>
          </p:cNvPr>
          <p:cNvSpPr txBox="1"/>
          <p:nvPr/>
        </p:nvSpPr>
        <p:spPr>
          <a:xfrm>
            <a:off x="2576052" y="2261418"/>
            <a:ext cx="7531509" cy="3970318"/>
          </a:xfrm>
          <a:prstGeom prst="rect">
            <a:avLst/>
          </a:prstGeom>
          <a:noFill/>
        </p:spPr>
        <p:txBody>
          <a:bodyPr wrap="square" rtlCol="0">
            <a:spAutoFit/>
          </a:bodyPr>
          <a:lstStyle/>
          <a:p>
            <a:r>
              <a:rPr lang="en-US" sz="1800"/>
              <a:t>#install lightgbm library</a:t>
            </a:r>
          </a:p>
          <a:p>
            <a:r>
              <a:rPr lang="en-US" sz="1800"/>
              <a:t>Pip install lightgbm</a:t>
            </a:r>
          </a:p>
          <a:p>
            <a:endParaRPr lang="en-US" sz="1800"/>
          </a:p>
          <a:p>
            <a:r>
              <a:rPr lang="en-US"/>
              <a:t>#download lightgbm library</a:t>
            </a:r>
            <a:endParaRPr lang="en-US" sz="1800"/>
          </a:p>
          <a:p>
            <a:r>
              <a:rPr lang="en-US" sz="1800"/>
              <a:t>Import lightgbm as lgb</a:t>
            </a:r>
          </a:p>
          <a:p>
            <a:endParaRPr lang="en-US" sz="1800"/>
          </a:p>
          <a:p>
            <a:r>
              <a:rPr lang="en-US"/>
              <a:t>#download only LGBMRegressor functionality from the lightgbm library</a:t>
            </a:r>
            <a:endParaRPr lang="en-US" sz="1800"/>
          </a:p>
          <a:p>
            <a:r>
              <a:rPr lang="en-US"/>
              <a:t>From lightgbm import LGBMRegressor</a:t>
            </a:r>
          </a:p>
          <a:p>
            <a:endParaRPr lang="en-US" sz="1800"/>
          </a:p>
          <a:p>
            <a:r>
              <a:rPr lang="en-US" sz="1800"/>
              <a:t>#Instantiation</a:t>
            </a:r>
          </a:p>
          <a:p>
            <a:r>
              <a:rPr lang="en-US" sz="1800"/>
              <a:t>Regressor = </a:t>
            </a:r>
            <a:r>
              <a:rPr lang="en-US"/>
              <a:t>LGBM</a:t>
            </a:r>
            <a:r>
              <a:rPr lang="en-US" sz="1800"/>
              <a:t>Regressor() </a:t>
            </a:r>
          </a:p>
          <a:p>
            <a:endParaRPr lang="en-US" sz="1800"/>
          </a:p>
          <a:p>
            <a:r>
              <a:rPr lang="en-US" sz="1800"/>
              <a:t>#Fitting the model</a:t>
            </a:r>
          </a:p>
          <a:p>
            <a:r>
              <a:rPr lang="en-US" sz="1800"/>
              <a:t>Regressor.fit(X_train, Y_train)</a:t>
            </a:r>
            <a:endParaRPr lang="en-US" dirty="0"/>
          </a:p>
        </p:txBody>
      </p:sp>
    </p:spTree>
    <p:extLst>
      <p:ext uri="{BB962C8B-B14F-4D97-AF65-F5344CB8AC3E}">
        <p14:creationId xmlns:p14="http://schemas.microsoft.com/office/powerpoint/2010/main" val="2524498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3" name="Title 2">
            <a:extLst>
              <a:ext uri="{FF2B5EF4-FFF2-40B4-BE49-F238E27FC236}">
                <a16:creationId xmlns:a16="http://schemas.microsoft.com/office/drawing/2014/main" id="{05613519-306C-C1F7-FDF6-78625E6D7E50}"/>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nSpc>
                <a:spcPct val="90000"/>
              </a:lnSpc>
            </a:pPr>
            <a:r>
              <a:rPr lang="en-US" sz="3600">
                <a:solidFill>
                  <a:srgbClr val="EBEBEB"/>
                </a:solidFill>
              </a:rPr>
              <a:t>Comparison of LightGBM and XGBoost</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4" name="Text Placeholder 3">
            <a:extLst>
              <a:ext uri="{FF2B5EF4-FFF2-40B4-BE49-F238E27FC236}">
                <a16:creationId xmlns:a16="http://schemas.microsoft.com/office/drawing/2014/main" id="{FA05F55B-E1E1-511C-F9D3-BA7A31A381E6}"/>
              </a:ext>
            </a:extLst>
          </p:cNvPr>
          <p:cNvSpPr>
            <a:spLocks/>
          </p:cNvSpPr>
          <p:nvPr/>
        </p:nvSpPr>
        <p:spPr>
          <a:xfrm>
            <a:off x="2126557" y="2810256"/>
            <a:ext cx="3894540" cy="622119"/>
          </a:xfrm>
          <a:prstGeom prst="rect">
            <a:avLst/>
          </a:prstGeom>
        </p:spPr>
        <p:txBody>
          <a:bodyPr/>
          <a:lstStyle/>
          <a:p>
            <a:pPr algn="ctr" defTabSz="684703">
              <a:spcAft>
                <a:spcPts val="468"/>
              </a:spcAft>
            </a:pPr>
            <a:r>
              <a:rPr lang="en-US" sz="3200" dirty="0" err="1">
                <a:solidFill>
                  <a:schemeClr val="accent1">
                    <a:lumMod val="60000"/>
                    <a:lumOff val="40000"/>
                  </a:schemeClr>
                </a:solidFill>
              </a:rPr>
              <a:t>LightGBM</a:t>
            </a:r>
            <a:endParaRPr lang="en-US" sz="3200" dirty="0">
              <a:solidFill>
                <a:schemeClr val="accent1">
                  <a:lumMod val="60000"/>
                  <a:lumOff val="40000"/>
                </a:schemeClr>
              </a:solidFill>
            </a:endParaRPr>
          </a:p>
        </p:txBody>
      </p:sp>
      <p:sp>
        <p:nvSpPr>
          <p:cNvPr id="5" name="Content Placeholder 4">
            <a:extLst>
              <a:ext uri="{FF2B5EF4-FFF2-40B4-BE49-F238E27FC236}">
                <a16:creationId xmlns:a16="http://schemas.microsoft.com/office/drawing/2014/main" id="{6E8ECA59-AB16-ACA9-6806-41974CDB98B9}"/>
              </a:ext>
            </a:extLst>
          </p:cNvPr>
          <p:cNvSpPr>
            <a:spLocks/>
          </p:cNvSpPr>
          <p:nvPr/>
        </p:nvSpPr>
        <p:spPr>
          <a:xfrm>
            <a:off x="2126557" y="3656742"/>
            <a:ext cx="3894540" cy="2782158"/>
          </a:xfrm>
          <a:prstGeom prst="rect">
            <a:avLst/>
          </a:prstGeom>
        </p:spPr>
        <p:txBody>
          <a:bodyPr/>
          <a:lstStyle/>
          <a:p>
            <a:pPr marL="342900" indent="-342900" defTabSz="684703">
              <a:spcAft>
                <a:spcPts val="468"/>
              </a:spcAft>
              <a:buFont typeface="Wingdings" panose="05000000000000000000" pitchFamily="2" charset="2"/>
              <a:buChar char="Ø"/>
            </a:pPr>
            <a:r>
              <a:rPr lang="en-US" sz="2000" kern="100" dirty="0" err="1">
                <a:latin typeface="Calibri" panose="020F0502020204030204" pitchFamily="34" charset="0"/>
                <a:cs typeface="Mangal" panose="02040503050203030202" pitchFamily="18" charset="0"/>
              </a:rPr>
              <a:t>LightGBM</a:t>
            </a:r>
            <a:r>
              <a:rPr lang="en-US" sz="2000" kern="100" dirty="0">
                <a:solidFill>
                  <a:schemeClr val="tx1"/>
                </a:solidFill>
                <a:latin typeface="Calibri" panose="020F0502020204030204" pitchFamily="34" charset="0"/>
                <a:ea typeface="+mn-ea"/>
                <a:cs typeface="Mangal" panose="02040503050203030202" pitchFamily="18" charset="0"/>
              </a:rPr>
              <a:t> is known for its speed and memory efficiency, </a:t>
            </a:r>
            <a:r>
              <a:rPr lang="en-US" sz="2000" kern="100" dirty="0">
                <a:latin typeface="Calibri" panose="020F0502020204030204" pitchFamily="34" charset="0"/>
                <a:cs typeface="Mangal" panose="02040503050203030202" pitchFamily="18" charset="0"/>
              </a:rPr>
              <a:t>making</a:t>
            </a:r>
            <a:r>
              <a:rPr lang="en-US" sz="2000" kern="100" dirty="0">
                <a:solidFill>
                  <a:schemeClr val="tx1"/>
                </a:solidFill>
                <a:latin typeface="Calibri" panose="020F0502020204030204" pitchFamily="34" charset="0"/>
                <a:ea typeface="+mn-ea"/>
                <a:cs typeface="Mangal" panose="02040503050203030202" pitchFamily="18" charset="0"/>
              </a:rPr>
              <a:t> it suitable for large datasets</a:t>
            </a:r>
          </a:p>
          <a:p>
            <a:pPr marL="342900" indent="-342900" defTabSz="684703">
              <a:spcAft>
                <a:spcPts val="468"/>
              </a:spcAft>
              <a:buFont typeface="Wingdings" panose="05000000000000000000" pitchFamily="2" charset="2"/>
              <a:buChar char="Ø"/>
            </a:pPr>
            <a:r>
              <a:rPr lang="en-US" sz="2000" kern="100" dirty="0">
                <a:latin typeface="Calibri" panose="020F0502020204030204" pitchFamily="34" charset="0"/>
                <a:cs typeface="Mangal" panose="02040503050203030202" pitchFamily="18" charset="0"/>
              </a:rPr>
              <a:t>I</a:t>
            </a:r>
            <a:r>
              <a:rPr lang="en-US" sz="2000" kern="100" dirty="0">
                <a:solidFill>
                  <a:schemeClr val="tx1"/>
                </a:solidFill>
                <a:latin typeface="Calibri" panose="020F0502020204030204" pitchFamily="34" charset="0"/>
                <a:ea typeface="+mn-ea"/>
                <a:cs typeface="Mangal" panose="02040503050203030202" pitchFamily="18" charset="0"/>
              </a:rPr>
              <a:t>f speed and memory efficiency are critical, </a:t>
            </a:r>
            <a:r>
              <a:rPr lang="en-US" sz="2000" kern="100" dirty="0" err="1">
                <a:solidFill>
                  <a:schemeClr val="tx1"/>
                </a:solidFill>
                <a:latin typeface="Calibri" panose="020F0502020204030204" pitchFamily="34" charset="0"/>
                <a:ea typeface="+mn-ea"/>
                <a:cs typeface="Mangal" panose="02040503050203030202" pitchFamily="18" charset="0"/>
              </a:rPr>
              <a:t>LightGBM</a:t>
            </a:r>
            <a:r>
              <a:rPr lang="en-US" sz="2000" kern="100" dirty="0">
                <a:solidFill>
                  <a:schemeClr val="tx1"/>
                </a:solidFill>
                <a:latin typeface="Calibri" panose="020F0502020204030204" pitchFamily="34" charset="0"/>
                <a:ea typeface="+mn-ea"/>
                <a:cs typeface="Mangal" panose="02040503050203030202" pitchFamily="18" charset="0"/>
              </a:rPr>
              <a:t> may be better</a:t>
            </a:r>
            <a:endParaRPr lang="en-US" sz="2000" dirty="0"/>
          </a:p>
        </p:txBody>
      </p:sp>
      <p:sp>
        <p:nvSpPr>
          <p:cNvPr id="6" name="Text Placeholder 5">
            <a:extLst>
              <a:ext uri="{FF2B5EF4-FFF2-40B4-BE49-F238E27FC236}">
                <a16:creationId xmlns:a16="http://schemas.microsoft.com/office/drawing/2014/main" id="{B11B6B47-6B82-AD56-148D-AD77F7890472}"/>
              </a:ext>
            </a:extLst>
          </p:cNvPr>
          <p:cNvSpPr>
            <a:spLocks/>
          </p:cNvSpPr>
          <p:nvPr/>
        </p:nvSpPr>
        <p:spPr>
          <a:xfrm>
            <a:off x="6152953" y="2810256"/>
            <a:ext cx="3913720" cy="622119"/>
          </a:xfrm>
          <a:prstGeom prst="rect">
            <a:avLst/>
          </a:prstGeom>
        </p:spPr>
        <p:txBody>
          <a:bodyPr/>
          <a:lstStyle/>
          <a:p>
            <a:pPr algn="ctr" defTabSz="684703">
              <a:spcAft>
                <a:spcPts val="468"/>
              </a:spcAft>
            </a:pPr>
            <a:r>
              <a:rPr lang="en-US" sz="3200" kern="1200" dirty="0" err="1">
                <a:solidFill>
                  <a:schemeClr val="accent1">
                    <a:lumMod val="60000"/>
                    <a:lumOff val="40000"/>
                  </a:schemeClr>
                </a:solidFill>
                <a:latin typeface="+mn-lt"/>
                <a:ea typeface="+mn-ea"/>
                <a:cs typeface="+mn-cs"/>
              </a:rPr>
              <a:t>XGBoost</a:t>
            </a:r>
            <a:endParaRPr lang="en-US" sz="3200" dirty="0">
              <a:solidFill>
                <a:schemeClr val="accent1">
                  <a:lumMod val="60000"/>
                  <a:lumOff val="40000"/>
                </a:schemeClr>
              </a:solidFill>
            </a:endParaRPr>
          </a:p>
        </p:txBody>
      </p:sp>
      <p:sp>
        <p:nvSpPr>
          <p:cNvPr id="7" name="Content Placeholder 6">
            <a:extLst>
              <a:ext uri="{FF2B5EF4-FFF2-40B4-BE49-F238E27FC236}">
                <a16:creationId xmlns:a16="http://schemas.microsoft.com/office/drawing/2014/main" id="{A055F73E-9BA4-3770-E56C-60A277AD2090}"/>
              </a:ext>
            </a:extLst>
          </p:cNvPr>
          <p:cNvSpPr>
            <a:spLocks/>
          </p:cNvSpPr>
          <p:nvPr/>
        </p:nvSpPr>
        <p:spPr>
          <a:xfrm>
            <a:off x="6190794" y="3647818"/>
            <a:ext cx="3913720" cy="2782158"/>
          </a:xfrm>
          <a:prstGeom prst="rect">
            <a:avLst/>
          </a:prstGeom>
        </p:spPr>
        <p:txBody>
          <a:bodyPr/>
          <a:lstStyle/>
          <a:p>
            <a:pPr marL="342900" indent="-342900" defTabSz="684703">
              <a:spcAft>
                <a:spcPts val="468"/>
              </a:spcAft>
              <a:buFont typeface="Wingdings" panose="05000000000000000000" pitchFamily="2" charset="2"/>
              <a:buChar char="Ø"/>
            </a:pPr>
            <a:r>
              <a:rPr lang="en-US" sz="2000" kern="100" dirty="0" err="1">
                <a:solidFill>
                  <a:schemeClr val="tx1"/>
                </a:solidFill>
                <a:latin typeface="Calibri" panose="020F0502020204030204" pitchFamily="34" charset="0"/>
                <a:ea typeface="+mn-ea"/>
                <a:cs typeface="Mangal" panose="02040503050203030202" pitchFamily="18" charset="0"/>
              </a:rPr>
              <a:t>XGBoost</a:t>
            </a:r>
            <a:r>
              <a:rPr lang="en-US" sz="2000" kern="100" dirty="0">
                <a:solidFill>
                  <a:schemeClr val="tx1"/>
                </a:solidFill>
                <a:latin typeface="Calibri" panose="020F0502020204030204" pitchFamily="34" charset="0"/>
                <a:ea typeface="+mn-ea"/>
                <a:cs typeface="Mangal" panose="02040503050203030202" pitchFamily="18" charset="0"/>
              </a:rPr>
              <a:t> offers extensive features and tuning options. The choice depends on your specific needs.</a:t>
            </a:r>
          </a:p>
          <a:p>
            <a:pPr marL="342900" indent="-342900" defTabSz="684703">
              <a:spcAft>
                <a:spcPts val="468"/>
              </a:spcAft>
              <a:buFont typeface="Wingdings" panose="05000000000000000000" pitchFamily="2" charset="2"/>
              <a:buChar char="Ø"/>
            </a:pPr>
            <a:r>
              <a:rPr lang="en-US" sz="2000" kern="100" dirty="0">
                <a:solidFill>
                  <a:schemeClr val="tx1"/>
                </a:solidFill>
                <a:latin typeface="Calibri" panose="020F0502020204030204" pitchFamily="34" charset="0"/>
                <a:ea typeface="+mn-ea"/>
                <a:cs typeface="Mangal" panose="02040503050203030202" pitchFamily="18" charset="0"/>
              </a:rPr>
              <a:t> </a:t>
            </a:r>
            <a:r>
              <a:rPr lang="en-US" sz="2000" kern="100" dirty="0">
                <a:latin typeface="Calibri" panose="020F0502020204030204" pitchFamily="34" charset="0"/>
                <a:cs typeface="Mangal" panose="02040503050203030202" pitchFamily="18" charset="0"/>
              </a:rPr>
              <a:t>I</a:t>
            </a:r>
            <a:r>
              <a:rPr lang="en-US" sz="2000" kern="100" dirty="0">
                <a:solidFill>
                  <a:schemeClr val="tx1"/>
                </a:solidFill>
                <a:latin typeface="Calibri" panose="020F0502020204030204" pitchFamily="34" charset="0"/>
                <a:ea typeface="+mn-ea"/>
                <a:cs typeface="Mangal" panose="02040503050203030202" pitchFamily="18" charset="0"/>
              </a:rPr>
              <a:t>f you need more tuning flexibility and interpretability, </a:t>
            </a:r>
            <a:r>
              <a:rPr lang="en-US" sz="2000" kern="100" dirty="0" err="1">
                <a:solidFill>
                  <a:schemeClr val="tx1"/>
                </a:solidFill>
                <a:latin typeface="Calibri" panose="020F0502020204030204" pitchFamily="34" charset="0"/>
                <a:ea typeface="+mn-ea"/>
                <a:cs typeface="Mangal" panose="02040503050203030202" pitchFamily="18" charset="0"/>
              </a:rPr>
              <a:t>XGBoost</a:t>
            </a:r>
            <a:r>
              <a:rPr lang="en-US" sz="2000" kern="100" dirty="0">
                <a:solidFill>
                  <a:schemeClr val="tx1"/>
                </a:solidFill>
                <a:latin typeface="Calibri" panose="020F0502020204030204" pitchFamily="34" charset="0"/>
                <a:ea typeface="+mn-ea"/>
                <a:cs typeface="Mangal" panose="02040503050203030202" pitchFamily="18" charset="0"/>
              </a:rPr>
              <a:t> might be preferred</a:t>
            </a:r>
            <a:endParaRPr lang="en-US" sz="2000" dirty="0"/>
          </a:p>
        </p:txBody>
      </p:sp>
    </p:spTree>
    <p:extLst>
      <p:ext uri="{BB962C8B-B14F-4D97-AF65-F5344CB8AC3E}">
        <p14:creationId xmlns:p14="http://schemas.microsoft.com/office/powerpoint/2010/main" val="59581387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AB81-F5AC-9FAD-C7A6-385F0DF28FBD}"/>
              </a:ext>
            </a:extLst>
          </p:cNvPr>
          <p:cNvSpPr>
            <a:spLocks noGrp="1"/>
          </p:cNvSpPr>
          <p:nvPr>
            <p:ph type="title"/>
          </p:nvPr>
        </p:nvSpPr>
        <p:spPr/>
        <p:txBody>
          <a:bodyPr/>
          <a:lstStyle/>
          <a:p>
            <a:pPr algn="ctr"/>
            <a:r>
              <a:rPr lang="en-US" dirty="0"/>
              <a:t>Boosting Algorithm</a:t>
            </a:r>
          </a:p>
        </p:txBody>
      </p:sp>
      <p:sp>
        <p:nvSpPr>
          <p:cNvPr id="3" name="Content Placeholder 2">
            <a:extLst>
              <a:ext uri="{FF2B5EF4-FFF2-40B4-BE49-F238E27FC236}">
                <a16:creationId xmlns:a16="http://schemas.microsoft.com/office/drawing/2014/main" id="{212A1D07-D7F4-260C-CDA5-4DC7F81103A4}"/>
              </a:ext>
            </a:extLst>
          </p:cNvPr>
          <p:cNvSpPr>
            <a:spLocks noGrp="1"/>
          </p:cNvSpPr>
          <p:nvPr>
            <p:ph idx="1"/>
          </p:nvPr>
        </p:nvSpPr>
        <p:spPr/>
        <p:txBody>
          <a:bodyPr>
            <a:normAutofit/>
          </a:bodyPr>
          <a:lstStyle/>
          <a:p>
            <a:r>
              <a:rPr lang="en-US" dirty="0"/>
              <a:t>The term ‘Boosting’ refers to a family of algorithms which converts weak learner to strong learner.</a:t>
            </a:r>
          </a:p>
          <a:p>
            <a:pPr marL="0" indent="0">
              <a:buNone/>
            </a:pPr>
            <a:endParaRPr lang="en-US" dirty="0"/>
          </a:p>
          <a:p>
            <a:r>
              <a:rPr lang="en-US" dirty="0"/>
              <a:t>Types of Boosting algorithms</a:t>
            </a:r>
          </a:p>
          <a:p>
            <a:pPr lvl="2">
              <a:buFont typeface="Wingdings" panose="05000000000000000000" pitchFamily="2" charset="2"/>
              <a:buChar char="Ø"/>
            </a:pPr>
            <a:r>
              <a:rPr lang="en-US" sz="2400" dirty="0"/>
              <a:t>	There are many boosting algorithms.</a:t>
            </a:r>
          </a:p>
          <a:p>
            <a:pPr lvl="2">
              <a:buFont typeface="Wingdings" panose="05000000000000000000" pitchFamily="2" charset="2"/>
              <a:buChar char="Ø"/>
            </a:pPr>
            <a:r>
              <a:rPr lang="en-US" sz="2400" dirty="0"/>
              <a:t>	We will see about below boosting algorithms.</a:t>
            </a:r>
            <a:endParaRPr lang="en-US" dirty="0"/>
          </a:p>
          <a:p>
            <a:pPr lvl="6"/>
            <a:r>
              <a:rPr lang="en-US" sz="2400" dirty="0"/>
              <a:t>AdaBoost(Adaptive Boosting)</a:t>
            </a:r>
          </a:p>
          <a:p>
            <a:pPr lvl="6"/>
            <a:r>
              <a:rPr lang="en-US" sz="2400" dirty="0" err="1"/>
              <a:t>XGBoost</a:t>
            </a:r>
            <a:endParaRPr lang="en-US" sz="2400" dirty="0"/>
          </a:p>
          <a:p>
            <a:pPr lvl="6"/>
            <a:r>
              <a:rPr lang="en-US" sz="2400" dirty="0" err="1"/>
              <a:t>LightGBM</a:t>
            </a:r>
            <a:endParaRPr lang="en-US" sz="2400" dirty="0"/>
          </a:p>
        </p:txBody>
      </p:sp>
    </p:spTree>
    <p:extLst>
      <p:ext uri="{BB962C8B-B14F-4D97-AF65-F5344CB8AC3E}">
        <p14:creationId xmlns:p14="http://schemas.microsoft.com/office/powerpoint/2010/main" val="731690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45205A9-25F7-3F77-82C5-4310B62BE516}"/>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nSpc>
                <a:spcPct val="90000"/>
              </a:lnSpc>
            </a:pPr>
            <a:r>
              <a:rPr lang="en-US" sz="3300" spc="10">
                <a:solidFill>
                  <a:srgbClr val="EBEBEB"/>
                </a:solidFill>
                <a:effectLst/>
              </a:rPr>
              <a:t>Boosting vs Bagging </a:t>
            </a:r>
            <a:br>
              <a:rPr lang="en-US" sz="3300">
                <a:solidFill>
                  <a:srgbClr val="EBEBEB"/>
                </a:solidFill>
                <a:effectLst/>
              </a:rPr>
            </a:br>
            <a:endParaRPr lang="en-US" sz="3300">
              <a:solidFill>
                <a:srgbClr val="EBEBEB"/>
              </a:solidFill>
            </a:endParaRP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3" name="Text Placeholder 2">
            <a:extLst>
              <a:ext uri="{FF2B5EF4-FFF2-40B4-BE49-F238E27FC236}">
                <a16:creationId xmlns:a16="http://schemas.microsoft.com/office/drawing/2014/main" id="{44BF851A-2D73-231F-1449-571CDA0AA989}"/>
              </a:ext>
            </a:extLst>
          </p:cNvPr>
          <p:cNvSpPr>
            <a:spLocks/>
          </p:cNvSpPr>
          <p:nvPr/>
        </p:nvSpPr>
        <p:spPr>
          <a:xfrm>
            <a:off x="2126556" y="2694110"/>
            <a:ext cx="3894541" cy="622119"/>
          </a:xfrm>
          <a:prstGeom prst="rect">
            <a:avLst/>
          </a:prstGeom>
        </p:spPr>
        <p:txBody>
          <a:bodyPr/>
          <a:lstStyle/>
          <a:p>
            <a:pPr algn="ctr" defTabSz="676199">
              <a:spcAft>
                <a:spcPts val="522"/>
              </a:spcAft>
            </a:pPr>
            <a:r>
              <a:rPr lang="en-US" sz="3200" kern="1200" dirty="0">
                <a:solidFill>
                  <a:schemeClr val="accent1">
                    <a:lumMod val="60000"/>
                    <a:lumOff val="40000"/>
                  </a:schemeClr>
                </a:solidFill>
                <a:latin typeface="Times New Roman" panose="02020603050405020304" pitchFamily="18" charset="0"/>
                <a:ea typeface="+mn-ea"/>
                <a:cs typeface="+mn-cs"/>
              </a:rPr>
              <a:t>Boosting</a:t>
            </a:r>
            <a:r>
              <a:rPr lang="en-US" sz="1331" kern="1200" dirty="0">
                <a:solidFill>
                  <a:schemeClr val="tx1"/>
                </a:solidFill>
                <a:latin typeface="Times New Roman" panose="02020603050405020304" pitchFamily="18" charset="0"/>
                <a:ea typeface="+mn-ea"/>
                <a:cs typeface="+mn-cs"/>
              </a:rPr>
              <a:t> </a:t>
            </a:r>
            <a:endParaRPr lang="en-US" dirty="0"/>
          </a:p>
        </p:txBody>
      </p:sp>
      <p:sp>
        <p:nvSpPr>
          <p:cNvPr id="4" name="Content Placeholder 3">
            <a:extLst>
              <a:ext uri="{FF2B5EF4-FFF2-40B4-BE49-F238E27FC236}">
                <a16:creationId xmlns:a16="http://schemas.microsoft.com/office/drawing/2014/main" id="{D4A1D937-E5B2-5590-0844-F90D05BC5811}"/>
              </a:ext>
            </a:extLst>
          </p:cNvPr>
          <p:cNvSpPr>
            <a:spLocks/>
          </p:cNvSpPr>
          <p:nvPr/>
        </p:nvSpPr>
        <p:spPr>
          <a:xfrm>
            <a:off x="2126556" y="3432375"/>
            <a:ext cx="3894541" cy="2782158"/>
          </a:xfrm>
          <a:prstGeom prst="rect">
            <a:avLst/>
          </a:prstGeom>
        </p:spPr>
        <p:txBody>
          <a:bodyPr/>
          <a:lstStyle/>
          <a:p>
            <a:pPr marL="248603" indent="-248603" defTabSz="676199">
              <a:spcAft>
                <a:spcPts val="522"/>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mn-cs"/>
              </a:rPr>
              <a:t>In Boosting we combine predictions that belong to different types </a:t>
            </a:r>
          </a:p>
          <a:p>
            <a:pPr marL="248603" indent="-248603" defTabSz="676199">
              <a:spcAft>
                <a:spcPts val="522"/>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mn-cs"/>
              </a:rPr>
              <a:t>The main aim of boosting is to decrease bias, not variance  </a:t>
            </a:r>
          </a:p>
          <a:p>
            <a:pPr marL="248603" indent="-248603" defTabSz="676199">
              <a:spcAft>
                <a:spcPts val="522"/>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mn-cs"/>
              </a:rPr>
              <a:t>At every successive layer Models are weighted according to their performance.</a:t>
            </a:r>
          </a:p>
          <a:p>
            <a:pPr marL="248603" indent="-248603" defTabSz="676199">
              <a:spcAft>
                <a:spcPts val="522"/>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mn-cs"/>
              </a:rPr>
              <a:t>New Models are influenced by the accuracy of previous Models</a:t>
            </a:r>
            <a:endParaRPr lang="en-US" sz="2000" dirty="0"/>
          </a:p>
        </p:txBody>
      </p:sp>
      <p:sp>
        <p:nvSpPr>
          <p:cNvPr id="5" name="Text Placeholder 4">
            <a:extLst>
              <a:ext uri="{FF2B5EF4-FFF2-40B4-BE49-F238E27FC236}">
                <a16:creationId xmlns:a16="http://schemas.microsoft.com/office/drawing/2014/main" id="{6A6979EF-B40C-16FC-0B38-A1738CC78615}"/>
              </a:ext>
            </a:extLst>
          </p:cNvPr>
          <p:cNvSpPr>
            <a:spLocks/>
          </p:cNvSpPr>
          <p:nvPr/>
        </p:nvSpPr>
        <p:spPr>
          <a:xfrm>
            <a:off x="6104991" y="2633908"/>
            <a:ext cx="3913721" cy="622119"/>
          </a:xfrm>
          <a:prstGeom prst="rect">
            <a:avLst/>
          </a:prstGeom>
        </p:spPr>
        <p:txBody>
          <a:bodyPr/>
          <a:lstStyle/>
          <a:p>
            <a:pPr algn="ctr" defTabSz="676199">
              <a:spcAft>
                <a:spcPts val="522"/>
              </a:spcAft>
            </a:pPr>
            <a:r>
              <a:rPr lang="en-US" sz="3200" dirty="0">
                <a:solidFill>
                  <a:schemeClr val="accent1">
                    <a:lumMod val="60000"/>
                    <a:lumOff val="40000"/>
                  </a:schemeClr>
                </a:solidFill>
                <a:latin typeface="Times New Roman" panose="02020603050405020304" pitchFamily="18" charset="0"/>
              </a:rPr>
              <a:t>Bagging</a:t>
            </a:r>
            <a:r>
              <a:rPr lang="en-US" sz="1331" kern="1200" dirty="0">
                <a:solidFill>
                  <a:schemeClr val="tx1"/>
                </a:solidFill>
                <a:latin typeface="Times New Roman" panose="02020603050405020304" pitchFamily="18" charset="0"/>
                <a:ea typeface="+mn-ea"/>
                <a:cs typeface="+mn-cs"/>
              </a:rPr>
              <a:t>   </a:t>
            </a:r>
            <a:endParaRPr lang="en-US" dirty="0"/>
          </a:p>
        </p:txBody>
      </p:sp>
      <p:sp>
        <p:nvSpPr>
          <p:cNvPr id="6" name="Content Placeholder 5">
            <a:extLst>
              <a:ext uri="{FF2B5EF4-FFF2-40B4-BE49-F238E27FC236}">
                <a16:creationId xmlns:a16="http://schemas.microsoft.com/office/drawing/2014/main" id="{51E78579-7226-9420-6E92-5433F165A0A6}"/>
              </a:ext>
            </a:extLst>
          </p:cNvPr>
          <p:cNvSpPr>
            <a:spLocks/>
          </p:cNvSpPr>
          <p:nvPr/>
        </p:nvSpPr>
        <p:spPr>
          <a:xfrm>
            <a:off x="6152952" y="3432375"/>
            <a:ext cx="3913721" cy="2782158"/>
          </a:xfrm>
          <a:prstGeom prst="rect">
            <a:avLst/>
          </a:prstGeom>
        </p:spPr>
        <p:txBody>
          <a:bodyPr/>
          <a:lstStyle/>
          <a:p>
            <a:pPr marL="248603" indent="-248603" defTabSz="676199">
              <a:spcAft>
                <a:spcPts val="522"/>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mn-cs"/>
              </a:rPr>
              <a:t>Bagging is a method of combining the same type of prediction</a:t>
            </a:r>
          </a:p>
          <a:p>
            <a:pPr marL="248603" indent="-248603" defTabSz="676199">
              <a:spcAft>
                <a:spcPts val="522"/>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mn-cs"/>
              </a:rPr>
              <a:t>The main aim of bagging is to decrease variance not bias</a:t>
            </a:r>
          </a:p>
          <a:p>
            <a:pPr marL="248603" indent="-248603" defTabSz="676199">
              <a:spcAft>
                <a:spcPts val="522"/>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mn-cs"/>
              </a:rPr>
              <a:t>All the models have the same weightage</a:t>
            </a:r>
          </a:p>
          <a:p>
            <a:pPr marL="248603" indent="-248603" defTabSz="676199">
              <a:spcAft>
                <a:spcPts val="522"/>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mn-cs"/>
              </a:rPr>
              <a:t>All the models are independent of each other</a:t>
            </a:r>
            <a:endParaRPr lang="en-US" sz="2000" dirty="0"/>
          </a:p>
        </p:txBody>
      </p:sp>
    </p:spTree>
    <p:extLst>
      <p:ext uri="{BB962C8B-B14F-4D97-AF65-F5344CB8AC3E}">
        <p14:creationId xmlns:p14="http://schemas.microsoft.com/office/powerpoint/2010/main" val="235646400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103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33" name="Picture 103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5" name="Oval 103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37" name="Picture 103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39" name="Picture 103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41" name="Rectangle 104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3" name="Rectangle 104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48B84-1F21-7D2E-BA33-30226878724D}"/>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2900" b="0" i="0" kern="1200">
                <a:solidFill>
                  <a:srgbClr val="EBEBEB"/>
                </a:solidFill>
                <a:effectLst/>
                <a:latin typeface="+mj-lt"/>
                <a:ea typeface="+mj-ea"/>
                <a:cs typeface="+mj-cs"/>
              </a:rPr>
              <a:t>AdaBoost (Adaptive Boosting) </a:t>
            </a:r>
            <a:endParaRPr lang="en-US" sz="2900" b="0" i="0" kern="1200">
              <a:solidFill>
                <a:srgbClr val="EBEBEB"/>
              </a:solidFill>
              <a:latin typeface="+mj-lt"/>
              <a:ea typeface="+mj-ea"/>
              <a:cs typeface="+mj-cs"/>
            </a:endParaRPr>
          </a:p>
        </p:txBody>
      </p:sp>
      <p:sp>
        <p:nvSpPr>
          <p:cNvPr id="104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047" name="Freeform: Shape 104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1026" name="Picture 1" descr="A diagram of a box&#10;&#10;Description automatically generated">
            <a:extLst>
              <a:ext uri="{FF2B5EF4-FFF2-40B4-BE49-F238E27FC236}">
                <a16:creationId xmlns:a16="http://schemas.microsoft.com/office/drawing/2014/main" id="{0E8BA5A2-B149-FEA2-D44C-B860263ADD9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2" b="7161"/>
          <a:stretch/>
        </p:blipFill>
        <p:spPr bwMode="auto">
          <a:xfrm>
            <a:off x="6093992" y="1563226"/>
            <a:ext cx="5449889" cy="3731545"/>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9" name="Rectangle 104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F3CB4BC6-1821-0E0C-1843-48FC171A2969}"/>
              </a:ext>
            </a:extLst>
          </p:cNvPr>
          <p:cNvSpPr>
            <a:spLocks noGrp="1"/>
          </p:cNvSpPr>
          <p:nvPr>
            <p:ph type="body" sz="half" idx="2"/>
          </p:nvPr>
        </p:nvSpPr>
        <p:spPr>
          <a:xfrm>
            <a:off x="648931" y="2438400"/>
            <a:ext cx="4166509" cy="3785419"/>
          </a:xfrm>
        </p:spPr>
        <p:txBody>
          <a:bodyPr vert="horz" lIns="91440" tIns="45720" rIns="91440" bIns="45720" rtlCol="0">
            <a:normAutofit/>
          </a:bodyPr>
          <a:lstStyle/>
          <a:p>
            <a:pPr indent="-228600">
              <a:buFont typeface="Wingdings 3" charset="2"/>
              <a:buChar char=""/>
            </a:pPr>
            <a:r>
              <a:rPr lang="en-US">
                <a:solidFill>
                  <a:srgbClr val="EBEBEB"/>
                </a:solidFill>
                <a:effectLst/>
              </a:rPr>
              <a:t>AdaBoost fits a sequence of weak learners on different weighted training data. </a:t>
            </a:r>
          </a:p>
          <a:p>
            <a:pPr indent="-228600">
              <a:buFont typeface="Wingdings 3" charset="2"/>
              <a:buChar char=""/>
            </a:pPr>
            <a:r>
              <a:rPr lang="en-US">
                <a:solidFill>
                  <a:srgbClr val="EBEBEB"/>
                </a:solidFill>
                <a:effectLst/>
              </a:rPr>
              <a:t>It starts by predicting original data set and gives equal weight to each observation. </a:t>
            </a:r>
          </a:p>
          <a:p>
            <a:pPr indent="-228600">
              <a:buFont typeface="Wingdings 3" charset="2"/>
              <a:buChar char=""/>
            </a:pPr>
            <a:r>
              <a:rPr lang="en-US">
                <a:solidFill>
                  <a:srgbClr val="EBEBEB"/>
                </a:solidFill>
                <a:effectLst/>
              </a:rPr>
              <a:t>If prediction is incorrect using the first learner, then it gives higher weight to observation which have been predicted incorrectly. </a:t>
            </a:r>
          </a:p>
          <a:p>
            <a:pPr indent="-228600">
              <a:buFont typeface="Wingdings 3" charset="2"/>
              <a:buChar char=""/>
            </a:pPr>
            <a:r>
              <a:rPr lang="en-US">
                <a:solidFill>
                  <a:srgbClr val="EBEBEB"/>
                </a:solidFill>
                <a:effectLst/>
              </a:rPr>
              <a:t>Being an iterative process, it continues to add learner(s) until a limit is reached in the number of models or accuracy.</a:t>
            </a:r>
          </a:p>
          <a:p>
            <a:pPr indent="-228600">
              <a:buFont typeface="Wingdings 3" charset="2"/>
              <a:buChar char=""/>
            </a:pPr>
            <a:endParaRPr lang="en-US">
              <a:solidFill>
                <a:srgbClr val="EBEBEB"/>
              </a:solidFill>
            </a:endParaRPr>
          </a:p>
        </p:txBody>
      </p:sp>
    </p:spTree>
    <p:extLst>
      <p:ext uri="{BB962C8B-B14F-4D97-AF65-F5344CB8AC3E}">
        <p14:creationId xmlns:p14="http://schemas.microsoft.com/office/powerpoint/2010/main" val="6101610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F855-BAB5-BE28-786E-2FCD3D562B71}"/>
              </a:ext>
            </a:extLst>
          </p:cNvPr>
          <p:cNvSpPr>
            <a:spLocks noGrp="1"/>
          </p:cNvSpPr>
          <p:nvPr>
            <p:ph type="title"/>
          </p:nvPr>
        </p:nvSpPr>
        <p:spPr/>
        <p:txBody>
          <a:bodyPr/>
          <a:lstStyle/>
          <a:p>
            <a:pPr algn="ctr"/>
            <a:r>
              <a:rPr lang="en-US" dirty="0"/>
              <a:t>Explanation of the Diagram</a:t>
            </a:r>
          </a:p>
        </p:txBody>
      </p:sp>
      <p:pic>
        <p:nvPicPr>
          <p:cNvPr id="6" name="Content Placeholder 5" descr="A square with blue and pink lines and crosses&#10;&#10;Description automatically generated">
            <a:extLst>
              <a:ext uri="{FF2B5EF4-FFF2-40B4-BE49-F238E27FC236}">
                <a16:creationId xmlns:a16="http://schemas.microsoft.com/office/drawing/2014/main" id="{862D30EF-C676-A62F-14C2-5F6F76D24C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35137" y="1917803"/>
            <a:ext cx="1054154" cy="990651"/>
          </a:xfrm>
        </p:spPr>
      </p:pic>
      <p:pic>
        <p:nvPicPr>
          <p:cNvPr id="8" name="Content Placeholder 7" descr="A blue square with red and blue lines&#10;&#10;Description automatically generated">
            <a:extLst>
              <a:ext uri="{FF2B5EF4-FFF2-40B4-BE49-F238E27FC236}">
                <a16:creationId xmlns:a16="http://schemas.microsoft.com/office/drawing/2014/main" id="{CB847301-A78E-1338-BF27-227F6B19A8A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535137" y="3149875"/>
            <a:ext cx="1054154" cy="1003352"/>
          </a:xfrm>
        </p:spPr>
      </p:pic>
      <p:pic>
        <p:nvPicPr>
          <p:cNvPr id="10" name="Picture 9" descr="A diagram of a battery&#10;&#10;Description automatically generated">
            <a:extLst>
              <a:ext uri="{FF2B5EF4-FFF2-40B4-BE49-F238E27FC236}">
                <a16:creationId xmlns:a16="http://schemas.microsoft.com/office/drawing/2014/main" id="{71F24A15-A503-3550-7928-8CFAE4BC0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5137" y="4328880"/>
            <a:ext cx="1790792" cy="1276416"/>
          </a:xfrm>
          <a:prstGeom prst="rect">
            <a:avLst/>
          </a:prstGeom>
        </p:spPr>
      </p:pic>
      <p:pic>
        <p:nvPicPr>
          <p:cNvPr id="12" name="Picture 11" descr="A blue and pink squares with red and blue crosses&#10;&#10;Description automatically generated">
            <a:extLst>
              <a:ext uri="{FF2B5EF4-FFF2-40B4-BE49-F238E27FC236}">
                <a16:creationId xmlns:a16="http://schemas.microsoft.com/office/drawing/2014/main" id="{9B296DBD-4EEE-4FFA-B67B-04BB95C2B2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5137" y="5583274"/>
            <a:ext cx="1060505" cy="952549"/>
          </a:xfrm>
          <a:prstGeom prst="rect">
            <a:avLst/>
          </a:prstGeom>
        </p:spPr>
      </p:pic>
      <p:sp>
        <p:nvSpPr>
          <p:cNvPr id="14" name="TextBox 13">
            <a:extLst>
              <a:ext uri="{FF2B5EF4-FFF2-40B4-BE49-F238E27FC236}">
                <a16:creationId xmlns:a16="http://schemas.microsoft.com/office/drawing/2014/main" id="{E4A24288-C96A-3761-91ED-0E653BF59BAF}"/>
              </a:ext>
            </a:extLst>
          </p:cNvPr>
          <p:cNvSpPr txBox="1"/>
          <p:nvPr/>
        </p:nvSpPr>
        <p:spPr>
          <a:xfrm>
            <a:off x="3325929" y="1915431"/>
            <a:ext cx="7877877" cy="1446550"/>
          </a:xfrm>
          <a:prstGeom prst="rect">
            <a:avLst/>
          </a:prstGeom>
          <a:noFill/>
        </p:spPr>
        <p:txBody>
          <a:bodyPr wrap="square" rtlCol="0">
            <a:spAutoFit/>
          </a:bodyPr>
          <a:lstStyle/>
          <a:p>
            <a:r>
              <a:rPr lang="en-US" sz="1400" b="1" i="1" u="sng" kern="100" dirty="0">
                <a:solidFill>
                  <a:srgbClr val="FF0000"/>
                </a:solidFill>
                <a:effectLst/>
                <a:latin typeface="Lato" panose="020F0502020204030203" pitchFamily="34" charset="0"/>
                <a:ea typeface="Calibri" panose="020F0502020204030204" pitchFamily="34" charset="0"/>
                <a:cs typeface="Mangal" panose="02040503050203030202" pitchFamily="18" charset="0"/>
              </a:rPr>
              <a:t>Box 1:</a:t>
            </a:r>
            <a:r>
              <a:rPr lang="en-US" sz="1400" kern="100" dirty="0">
                <a:solidFill>
                  <a:srgbClr val="222222"/>
                </a:solidFill>
                <a:effectLst/>
                <a:latin typeface="Lato" panose="020F0502020204030203" pitchFamily="34" charset="0"/>
                <a:ea typeface="Calibri" panose="020F0502020204030204" pitchFamily="34" charset="0"/>
                <a:cs typeface="Mangal" panose="02040503050203030202" pitchFamily="18" charset="0"/>
              </a:rPr>
              <a:t> </a:t>
            </a:r>
            <a:r>
              <a:rPr lang="en-US" sz="1400" kern="100" dirty="0">
                <a:effectLst/>
                <a:latin typeface="Lato" panose="020F0502020204030203" pitchFamily="34" charset="0"/>
                <a:ea typeface="Calibri" panose="020F0502020204030204" pitchFamily="34" charset="0"/>
                <a:cs typeface="Mangal" panose="02040503050203030202" pitchFamily="18" charset="0"/>
              </a:rPr>
              <a:t>You can see that we have assigned equal weights to each data point and applied a decision stump to classify them as + (plus) or – (minus). The decision stump (D1) has generated vertical line at left side to classify the data points. We see that, this vertical line has incorrectly predicted three + (plus) as – (minus). In such case, we’ll assign higher weights to these three + (plus) and apply another decision stump.</a:t>
            </a:r>
            <a:endParaRPr lang="en-US" sz="14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
        <p:nvSpPr>
          <p:cNvPr id="15" name="TextBox 14">
            <a:extLst>
              <a:ext uri="{FF2B5EF4-FFF2-40B4-BE49-F238E27FC236}">
                <a16:creationId xmlns:a16="http://schemas.microsoft.com/office/drawing/2014/main" id="{CBC7CFA3-2C22-681C-9DB9-739505CE6CFF}"/>
              </a:ext>
            </a:extLst>
          </p:cNvPr>
          <p:cNvSpPr txBox="1"/>
          <p:nvPr/>
        </p:nvSpPr>
        <p:spPr>
          <a:xfrm>
            <a:off x="3325929" y="3149868"/>
            <a:ext cx="7469204" cy="1661993"/>
          </a:xfrm>
          <a:prstGeom prst="rect">
            <a:avLst/>
          </a:prstGeom>
          <a:noFill/>
        </p:spPr>
        <p:txBody>
          <a:bodyPr wrap="square" rtlCol="0">
            <a:spAutoFit/>
          </a:bodyPr>
          <a:lstStyle/>
          <a:p>
            <a:r>
              <a:rPr lang="en-US" sz="1400" b="1" i="1" u="sng" kern="100" dirty="0">
                <a:solidFill>
                  <a:srgbClr val="FF0000"/>
                </a:solidFill>
                <a:effectLst/>
                <a:latin typeface="Lato" panose="020F0502020204030203" pitchFamily="34" charset="0"/>
                <a:ea typeface="Calibri" panose="020F0502020204030204" pitchFamily="34" charset="0"/>
                <a:cs typeface="Mangal" panose="02040503050203030202" pitchFamily="18" charset="0"/>
              </a:rPr>
              <a:t>Box 2:</a:t>
            </a:r>
            <a:r>
              <a:rPr lang="en-US" sz="1400" kern="100" dirty="0">
                <a:solidFill>
                  <a:srgbClr val="222222"/>
                </a:solidFill>
                <a:effectLst/>
                <a:latin typeface="Lato" panose="020F0502020204030203" pitchFamily="34" charset="0"/>
                <a:ea typeface="Calibri" panose="020F0502020204030204" pitchFamily="34" charset="0"/>
                <a:cs typeface="Mangal" panose="02040503050203030202" pitchFamily="18" charset="0"/>
              </a:rPr>
              <a:t> </a:t>
            </a:r>
            <a:r>
              <a:rPr lang="en-US" sz="1400" kern="100" dirty="0">
                <a:effectLst/>
                <a:latin typeface="Lato" panose="020F0502020204030203" pitchFamily="34" charset="0"/>
                <a:ea typeface="Calibri" panose="020F0502020204030204" pitchFamily="34" charset="0"/>
                <a:cs typeface="Mangal" panose="02040503050203030202" pitchFamily="18" charset="0"/>
              </a:rPr>
              <a:t>Here, you can see that the size of three incorrectly predicted + (plus) is bigger as compared to rest of the data points. In this case, the second decision stump (D2) will try to predict them correctly. Now, a vertical line (D2) at right side of this box has classified three mis-classified + (plus) correctly. But again, it has caused mis-classification errors. This time with three -(minus). Again, we will assign higher weight to three – (minus) and apply another decision stump.</a:t>
            </a:r>
            <a:endParaRPr lang="en-US" sz="14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
        <p:nvSpPr>
          <p:cNvPr id="16" name="TextBox 15">
            <a:extLst>
              <a:ext uri="{FF2B5EF4-FFF2-40B4-BE49-F238E27FC236}">
                <a16:creationId xmlns:a16="http://schemas.microsoft.com/office/drawing/2014/main" id="{5D8B5F31-6A37-4FF6-DC10-FDD875986080}"/>
              </a:ext>
            </a:extLst>
          </p:cNvPr>
          <p:cNvSpPr txBox="1"/>
          <p:nvPr/>
        </p:nvSpPr>
        <p:spPr>
          <a:xfrm>
            <a:off x="3325929" y="4579946"/>
            <a:ext cx="7233786" cy="1015663"/>
          </a:xfrm>
          <a:prstGeom prst="rect">
            <a:avLst/>
          </a:prstGeom>
          <a:noFill/>
        </p:spPr>
        <p:txBody>
          <a:bodyPr wrap="square" rtlCol="0">
            <a:spAutoFit/>
          </a:bodyPr>
          <a:lstStyle/>
          <a:p>
            <a:r>
              <a:rPr lang="en-US" sz="1400" b="1" i="1" u="sng" kern="100" dirty="0">
                <a:solidFill>
                  <a:srgbClr val="FF0000"/>
                </a:solidFill>
                <a:effectLst/>
                <a:latin typeface="Lato" panose="020F0502020204030203" pitchFamily="34" charset="0"/>
                <a:ea typeface="Calibri" panose="020F0502020204030204" pitchFamily="34" charset="0"/>
                <a:cs typeface="Mangal" panose="02040503050203030202" pitchFamily="18" charset="0"/>
              </a:rPr>
              <a:t>Box 3:</a:t>
            </a:r>
            <a:r>
              <a:rPr lang="en-US" sz="1400" kern="100" dirty="0">
                <a:solidFill>
                  <a:srgbClr val="222222"/>
                </a:solidFill>
                <a:effectLst/>
                <a:latin typeface="Lato" panose="020F0502020204030203" pitchFamily="34" charset="0"/>
                <a:ea typeface="Calibri" panose="020F0502020204030204" pitchFamily="34" charset="0"/>
                <a:cs typeface="Mangal" panose="02040503050203030202" pitchFamily="18" charset="0"/>
              </a:rPr>
              <a:t> </a:t>
            </a:r>
            <a:r>
              <a:rPr lang="en-US" sz="1400" kern="100" dirty="0">
                <a:effectLst/>
                <a:latin typeface="Lato" panose="020F0502020204030203" pitchFamily="34" charset="0"/>
                <a:ea typeface="Calibri" panose="020F0502020204030204" pitchFamily="34" charset="0"/>
                <a:cs typeface="Mangal" panose="02040503050203030202" pitchFamily="18" charset="0"/>
              </a:rPr>
              <a:t>Here, three – (minus) are given higher weights. A decision stump (D3) is applied to predict these mis-classified observation correctly. This time a horizontal line is generated to classify + (plus) and – (minus) based on higher weight of mis-classified observation.</a:t>
            </a:r>
            <a:endParaRPr lang="en-US" sz="14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
        <p:nvSpPr>
          <p:cNvPr id="17" name="TextBox 16">
            <a:extLst>
              <a:ext uri="{FF2B5EF4-FFF2-40B4-BE49-F238E27FC236}">
                <a16:creationId xmlns:a16="http://schemas.microsoft.com/office/drawing/2014/main" id="{0E2F2D82-A661-DFE6-BDCD-F11E77F85225}"/>
              </a:ext>
            </a:extLst>
          </p:cNvPr>
          <p:cNvSpPr txBox="1"/>
          <p:nvPr/>
        </p:nvSpPr>
        <p:spPr>
          <a:xfrm>
            <a:off x="3239302" y="5635461"/>
            <a:ext cx="7233786" cy="1015663"/>
          </a:xfrm>
          <a:prstGeom prst="rect">
            <a:avLst/>
          </a:prstGeom>
          <a:noFill/>
        </p:spPr>
        <p:txBody>
          <a:bodyPr wrap="square" rtlCol="0">
            <a:spAutoFit/>
          </a:bodyPr>
          <a:lstStyle/>
          <a:p>
            <a:r>
              <a:rPr lang="en-US" sz="1400" b="1" i="1" u="sng" kern="100" dirty="0">
                <a:solidFill>
                  <a:srgbClr val="FF0000"/>
                </a:solidFill>
                <a:effectLst/>
                <a:latin typeface="Lato" panose="020F0502020204030203" pitchFamily="34" charset="0"/>
                <a:ea typeface="Calibri" panose="020F0502020204030204" pitchFamily="34" charset="0"/>
                <a:cs typeface="Mangal" panose="02040503050203030202" pitchFamily="18" charset="0"/>
              </a:rPr>
              <a:t>Box 4:</a:t>
            </a:r>
            <a:r>
              <a:rPr lang="en-US" sz="1400" kern="100" dirty="0">
                <a:solidFill>
                  <a:srgbClr val="222222"/>
                </a:solidFill>
                <a:effectLst/>
                <a:latin typeface="Lato" panose="020F0502020204030203" pitchFamily="34" charset="0"/>
                <a:ea typeface="Calibri" panose="020F0502020204030204" pitchFamily="34" charset="0"/>
                <a:cs typeface="Mangal" panose="02040503050203030202" pitchFamily="18" charset="0"/>
              </a:rPr>
              <a:t> </a:t>
            </a:r>
            <a:r>
              <a:rPr lang="en-US" sz="1400" kern="100" dirty="0">
                <a:effectLst/>
                <a:latin typeface="Lato" panose="020F0502020204030203" pitchFamily="34" charset="0"/>
                <a:ea typeface="Calibri" panose="020F0502020204030204" pitchFamily="34" charset="0"/>
                <a:cs typeface="Mangal" panose="02040503050203030202" pitchFamily="18" charset="0"/>
              </a:rPr>
              <a:t>Here, we have combined D1, D2 and D3 to form a strong prediction having complex rule as compared to individual weak learner. You can see that this algorithm has classified these observation quite well as compared to any of individual weak learner.</a:t>
            </a:r>
            <a:endParaRPr lang="en-US" sz="14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cxnSp>
        <p:nvCxnSpPr>
          <p:cNvPr id="19" name="Straight Arrow Connector 18">
            <a:extLst>
              <a:ext uri="{FF2B5EF4-FFF2-40B4-BE49-F238E27FC236}">
                <a16:creationId xmlns:a16="http://schemas.microsoft.com/office/drawing/2014/main" id="{4DF29672-0F4F-BCE3-9470-DCD39CA971D6}"/>
              </a:ext>
            </a:extLst>
          </p:cNvPr>
          <p:cNvCxnSpPr>
            <a:cxnSpLocks/>
            <a:stCxn id="6" idx="3"/>
          </p:cNvCxnSpPr>
          <p:nvPr/>
        </p:nvCxnSpPr>
        <p:spPr>
          <a:xfrm>
            <a:off x="2589291" y="2413129"/>
            <a:ext cx="73663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66C3FC4-9429-43A7-6932-3F9AAFD0CC99}"/>
              </a:ext>
            </a:extLst>
          </p:cNvPr>
          <p:cNvCxnSpPr>
            <a:cxnSpLocks/>
          </p:cNvCxnSpPr>
          <p:nvPr/>
        </p:nvCxnSpPr>
        <p:spPr>
          <a:xfrm>
            <a:off x="2587685" y="3605059"/>
            <a:ext cx="73663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6A0C3BE-0711-B2B8-E975-E8262DDBB3E3}"/>
              </a:ext>
            </a:extLst>
          </p:cNvPr>
          <p:cNvSpPr/>
          <p:nvPr/>
        </p:nvSpPr>
        <p:spPr>
          <a:xfrm>
            <a:off x="2675823" y="4697128"/>
            <a:ext cx="563479" cy="1274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5CA704C7-57B4-256F-A2C5-6317C834B780}"/>
              </a:ext>
            </a:extLst>
          </p:cNvPr>
          <p:cNvCxnSpPr>
            <a:cxnSpLocks/>
          </p:cNvCxnSpPr>
          <p:nvPr/>
        </p:nvCxnSpPr>
        <p:spPr>
          <a:xfrm>
            <a:off x="2557209" y="4854739"/>
            <a:ext cx="73663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5CBEC78-8CB0-82DF-F209-82DABFEACBA1}"/>
              </a:ext>
            </a:extLst>
          </p:cNvPr>
          <p:cNvCxnSpPr>
            <a:cxnSpLocks/>
          </p:cNvCxnSpPr>
          <p:nvPr/>
        </p:nvCxnSpPr>
        <p:spPr>
          <a:xfrm>
            <a:off x="2574859" y="5931163"/>
            <a:ext cx="73663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66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C518-031F-6E12-8288-59720B331F71}"/>
              </a:ext>
            </a:extLst>
          </p:cNvPr>
          <p:cNvSpPr>
            <a:spLocks noGrp="1"/>
          </p:cNvSpPr>
          <p:nvPr>
            <p:ph type="title"/>
          </p:nvPr>
        </p:nvSpPr>
        <p:spPr/>
        <p:txBody>
          <a:bodyPr/>
          <a:lstStyle/>
          <a:p>
            <a:pPr algn="ctr"/>
            <a:r>
              <a:rPr lang="en-US" dirty="0"/>
              <a:t>AdaBoost Python Code</a:t>
            </a:r>
          </a:p>
        </p:txBody>
      </p:sp>
      <p:sp>
        <p:nvSpPr>
          <p:cNvPr id="3" name="TextBox 2">
            <a:extLst>
              <a:ext uri="{FF2B5EF4-FFF2-40B4-BE49-F238E27FC236}">
                <a16:creationId xmlns:a16="http://schemas.microsoft.com/office/drawing/2014/main" id="{F19A7F91-34D8-2AE6-0244-067BCD426DD3}"/>
              </a:ext>
            </a:extLst>
          </p:cNvPr>
          <p:cNvSpPr txBox="1"/>
          <p:nvPr/>
        </p:nvSpPr>
        <p:spPr>
          <a:xfrm>
            <a:off x="1162050" y="2828924"/>
            <a:ext cx="9839325" cy="2228687"/>
          </a:xfrm>
          <a:prstGeom prst="rect">
            <a:avLst/>
          </a:prstGeom>
          <a:noFill/>
        </p:spPr>
        <p:txBody>
          <a:bodyPr wrap="square" rtlCol="0">
            <a:spAutoFit/>
          </a:bodyPr>
          <a:lstStyle/>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Mangal" panose="02040503050203030202" pitchFamily="18" charset="0"/>
              </a:rPr>
              <a:t>from </a:t>
            </a:r>
            <a:r>
              <a:rPr lang="en-US" sz="2000" kern="100" dirty="0" err="1">
                <a:effectLst/>
                <a:latin typeface="Calibri" panose="020F0502020204030204" pitchFamily="34" charset="0"/>
                <a:ea typeface="Calibri" panose="020F0502020204030204" pitchFamily="34" charset="0"/>
                <a:cs typeface="Mangal" panose="02040503050203030202" pitchFamily="18" charset="0"/>
              </a:rPr>
              <a:t>sklearn.ensemble</a:t>
            </a:r>
            <a:r>
              <a:rPr lang="en-US" sz="2000" kern="100" dirty="0">
                <a:effectLst/>
                <a:latin typeface="Calibri" panose="020F0502020204030204" pitchFamily="34" charset="0"/>
                <a:ea typeface="Calibri" panose="020F0502020204030204" pitchFamily="34" charset="0"/>
                <a:cs typeface="Mangal" panose="02040503050203030202" pitchFamily="18" charset="0"/>
              </a:rPr>
              <a:t> import </a:t>
            </a:r>
            <a:r>
              <a:rPr lang="en-US" sz="2000" kern="100" dirty="0" err="1">
                <a:effectLst/>
                <a:latin typeface="Calibri" panose="020F0502020204030204" pitchFamily="34" charset="0"/>
                <a:ea typeface="Calibri" panose="020F0502020204030204" pitchFamily="34" charset="0"/>
                <a:cs typeface="Mangal" panose="02040503050203030202" pitchFamily="18" charset="0"/>
              </a:rPr>
              <a:t>AdaBoostRegressor</a:t>
            </a:r>
            <a:r>
              <a:rPr lang="en-US" sz="2000" kern="100" dirty="0">
                <a:effectLst/>
                <a:latin typeface="Calibri" panose="020F0502020204030204" pitchFamily="34" charset="0"/>
                <a:ea typeface="Calibri" panose="020F0502020204030204" pitchFamily="34" charset="0"/>
                <a:cs typeface="Mangal" panose="02040503050203030202" pitchFamily="18" charset="0"/>
              </a:rPr>
              <a:t> </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Mangal" panose="02040503050203030202" pitchFamily="18" charset="0"/>
              </a:rPr>
              <a:t>regressor = </a:t>
            </a:r>
            <a:r>
              <a:rPr lang="en-US" sz="2000" kern="100" dirty="0" err="1">
                <a:effectLst/>
                <a:latin typeface="Calibri" panose="020F0502020204030204" pitchFamily="34" charset="0"/>
                <a:ea typeface="Calibri" panose="020F0502020204030204" pitchFamily="34" charset="0"/>
                <a:cs typeface="Mangal" panose="02040503050203030202" pitchFamily="18" charset="0"/>
              </a:rPr>
              <a:t>AdaBoostRegressor</a:t>
            </a:r>
            <a:r>
              <a:rPr lang="en-US" sz="2000" kern="100" dirty="0">
                <a:effectLst/>
                <a:latin typeface="Calibri" panose="020F0502020204030204" pitchFamily="34" charset="0"/>
                <a:ea typeface="Calibri" panose="020F0502020204030204" pitchFamily="34" charset="0"/>
                <a:cs typeface="Mangal" panose="02040503050203030202" pitchFamily="18" charset="0"/>
              </a:rPr>
              <a:t>(</a:t>
            </a:r>
            <a:r>
              <a:rPr lang="en-US" sz="2000" kern="100" dirty="0" err="1">
                <a:effectLst/>
                <a:latin typeface="Calibri" panose="020F0502020204030204" pitchFamily="34" charset="0"/>
                <a:ea typeface="Calibri" panose="020F0502020204030204" pitchFamily="34" charset="0"/>
                <a:cs typeface="Mangal" panose="02040503050203030202" pitchFamily="18" charset="0"/>
              </a:rPr>
              <a:t>n_estimators</a:t>
            </a:r>
            <a:r>
              <a:rPr lang="en-US" sz="2000" kern="100" dirty="0">
                <a:effectLst/>
                <a:latin typeface="Calibri" panose="020F0502020204030204" pitchFamily="34" charset="0"/>
                <a:ea typeface="Calibri" panose="020F0502020204030204" pitchFamily="34" charset="0"/>
                <a:cs typeface="Mangal" panose="02040503050203030202" pitchFamily="18" charset="0"/>
              </a:rPr>
              <a:t>=100, </a:t>
            </a:r>
            <a:r>
              <a:rPr lang="en-US" sz="2000" kern="100" dirty="0" err="1">
                <a:effectLst/>
                <a:latin typeface="Calibri" panose="020F0502020204030204" pitchFamily="34" charset="0"/>
                <a:ea typeface="Calibri" panose="020F0502020204030204" pitchFamily="34" charset="0"/>
                <a:cs typeface="Mangal" panose="02040503050203030202" pitchFamily="18" charset="0"/>
              </a:rPr>
              <a:t>base_estimator</a:t>
            </a:r>
            <a:r>
              <a:rPr lang="en-US" sz="2000" kern="100" dirty="0">
                <a:effectLst/>
                <a:latin typeface="Calibri" panose="020F0502020204030204" pitchFamily="34" charset="0"/>
                <a:ea typeface="Calibri" panose="020F0502020204030204" pitchFamily="34" charset="0"/>
                <a:cs typeface="Mangal" panose="02040503050203030202" pitchFamily="18" charset="0"/>
              </a:rPr>
              <a:t>=</a:t>
            </a:r>
            <a:r>
              <a:rPr lang="en-US" sz="2000" kern="100" dirty="0" err="1">
                <a:effectLst/>
                <a:latin typeface="Calibri" panose="020F0502020204030204" pitchFamily="34" charset="0"/>
                <a:ea typeface="Calibri" panose="020F0502020204030204" pitchFamily="34" charset="0"/>
                <a:cs typeface="Mangal" panose="02040503050203030202" pitchFamily="18" charset="0"/>
              </a:rPr>
              <a:t>dt,learning_rate</a:t>
            </a:r>
            <a:r>
              <a:rPr lang="en-US" sz="2000" kern="100" dirty="0">
                <a:effectLst/>
                <a:latin typeface="Calibri" panose="020F0502020204030204" pitchFamily="34" charset="0"/>
                <a:ea typeface="Calibri" panose="020F0502020204030204" pitchFamily="34" charset="0"/>
                <a:cs typeface="Mangal" panose="02040503050203030202" pitchFamily="18" charset="0"/>
              </a:rPr>
              <a:t>=1)</a:t>
            </a:r>
          </a:p>
          <a:p>
            <a:pPr marL="0" marR="0">
              <a:lnSpc>
                <a:spcPct val="107000"/>
              </a:lnSpc>
              <a:spcBef>
                <a:spcPts val="0"/>
              </a:spcBef>
              <a:spcAft>
                <a:spcPts val="800"/>
              </a:spcAft>
            </a:pPr>
            <a:r>
              <a:rPr lang="en-US" sz="2000" kern="100" dirty="0" err="1">
                <a:effectLst/>
                <a:latin typeface="Calibri" panose="020F0502020204030204" pitchFamily="34" charset="0"/>
                <a:ea typeface="Calibri" panose="020F0502020204030204" pitchFamily="34" charset="0"/>
                <a:cs typeface="Mangal" panose="02040503050203030202" pitchFamily="18" charset="0"/>
              </a:rPr>
              <a:t>regressor.fit</a:t>
            </a:r>
            <a:r>
              <a:rPr lang="en-US" sz="2000" kern="100" dirty="0">
                <a:effectLst/>
                <a:latin typeface="Calibri" panose="020F0502020204030204" pitchFamily="34" charset="0"/>
                <a:ea typeface="Calibri" panose="020F0502020204030204" pitchFamily="34" charset="0"/>
                <a:cs typeface="Mangal" panose="02040503050203030202" pitchFamily="18" charset="0"/>
              </a:rPr>
              <a:t>(</a:t>
            </a:r>
            <a:r>
              <a:rPr lang="en-US" sz="2000" kern="100" dirty="0" err="1">
                <a:effectLst/>
                <a:latin typeface="Calibri" panose="020F0502020204030204" pitchFamily="34" charset="0"/>
                <a:ea typeface="Calibri" panose="020F0502020204030204" pitchFamily="34" charset="0"/>
                <a:cs typeface="Mangal" panose="02040503050203030202" pitchFamily="18" charset="0"/>
              </a:rPr>
              <a:t>x_train,y_train</a:t>
            </a:r>
            <a:r>
              <a:rPr lang="en-US" sz="2000" kern="100" dirty="0">
                <a:effectLst/>
                <a:latin typeface="Calibri" panose="020F0502020204030204" pitchFamily="34" charset="0"/>
                <a:ea typeface="Calibri" panose="020F0502020204030204" pitchFamily="34" charset="0"/>
                <a:cs typeface="Mangal" panose="02040503050203030202" pitchFamily="18" charset="0"/>
              </a:rPr>
              <a:t>)</a:t>
            </a:r>
          </a:p>
          <a:p>
            <a:pPr marL="0" marR="0">
              <a:lnSpc>
                <a:spcPct val="107000"/>
              </a:lnSpc>
              <a:spcBef>
                <a:spcPts val="0"/>
              </a:spcBef>
              <a:spcAft>
                <a:spcPts val="800"/>
              </a:spcAft>
            </a:pPr>
            <a:endParaRPr lang="en-US" sz="28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3506096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EB4F1-2E86-8CF4-AE3B-305B698591B8}"/>
              </a:ext>
            </a:extLst>
          </p:cNvPr>
          <p:cNvSpPr>
            <a:spLocks noGrp="1"/>
          </p:cNvSpPr>
          <p:nvPr>
            <p:ph type="title"/>
          </p:nvPr>
        </p:nvSpPr>
        <p:spPr>
          <a:xfrm>
            <a:off x="648929" y="629266"/>
            <a:ext cx="3505495" cy="1622321"/>
          </a:xfrm>
        </p:spPr>
        <p:txBody>
          <a:bodyPr vert="horz" lIns="91440" tIns="45720" rIns="91440" bIns="45720" rtlCol="0" anchor="t">
            <a:normAutofit/>
          </a:bodyPr>
          <a:lstStyle/>
          <a:p>
            <a:r>
              <a:rPr lang="en-US" sz="4200" b="0" i="0" kern="1200">
                <a:solidFill>
                  <a:srgbClr val="EBEBEB"/>
                </a:solidFill>
                <a:latin typeface="+mj-lt"/>
                <a:ea typeface="+mj-ea"/>
                <a:cs typeface="+mj-cs"/>
              </a:rPr>
              <a:t>XG Boost</a:t>
            </a:r>
          </a:p>
        </p:txBody>
      </p:sp>
      <p:sp>
        <p:nvSpPr>
          <p:cNvPr id="25" name="Rectangle 24">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diagram of a data flow&#10;&#10;Description automatically generated">
            <a:extLst>
              <a:ext uri="{FF2B5EF4-FFF2-40B4-BE49-F238E27FC236}">
                <a16:creationId xmlns:a16="http://schemas.microsoft.com/office/drawing/2014/main" id="{78EB0D0E-D9BB-6844-432F-B45F34592958}"/>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5608319" y="1302976"/>
            <a:ext cx="5614835" cy="4098828"/>
          </a:xfrm>
          <a:prstGeom prst="rect">
            <a:avLst/>
          </a:prstGeom>
          <a:effectLst/>
        </p:spPr>
      </p:pic>
      <p:sp>
        <p:nvSpPr>
          <p:cNvPr id="29" name="Rectangle 28">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F166256B-2DF5-D194-6A5E-34569A8DE5AA}"/>
              </a:ext>
            </a:extLst>
          </p:cNvPr>
          <p:cNvSpPr>
            <a:spLocks noGrp="1"/>
          </p:cNvSpPr>
          <p:nvPr>
            <p:ph type="body" sz="half" idx="2"/>
          </p:nvPr>
        </p:nvSpPr>
        <p:spPr>
          <a:xfrm>
            <a:off x="648931" y="2438400"/>
            <a:ext cx="3505494" cy="3785419"/>
          </a:xfrm>
        </p:spPr>
        <p:txBody>
          <a:bodyPr vert="horz" lIns="91440" tIns="45720" rIns="91440" bIns="45720" rtlCol="0">
            <a:normAutofit/>
          </a:bodyPr>
          <a:lstStyle/>
          <a:p>
            <a:pPr indent="-228600">
              <a:buFont typeface="Wingdings 3" charset="2"/>
              <a:buChar char=""/>
            </a:pPr>
            <a:r>
              <a:rPr lang="en-US">
                <a:solidFill>
                  <a:srgbClr val="FFFFFF"/>
                </a:solidFill>
                <a:effectLst/>
              </a:rPr>
              <a:t>XGBoost also known as Extreme Gradient Boosting, is a supervised learning technique that uses an ensemble approach based on the Gradient Boosting algorithm.</a:t>
            </a:r>
          </a:p>
          <a:p>
            <a:pPr indent="-228600">
              <a:buFont typeface="Wingdings 3" charset="2"/>
              <a:buChar char=""/>
            </a:pPr>
            <a:r>
              <a:rPr lang="en-US">
                <a:solidFill>
                  <a:srgbClr val="FFFFFF"/>
                </a:solidFill>
                <a:effectLst/>
              </a:rPr>
              <a:t>XGBoost is a machine learning algorithm that uses an ensemble of decision trees and gradient boosting to make predictions. </a:t>
            </a:r>
          </a:p>
          <a:p>
            <a:pPr indent="-228600">
              <a:buFont typeface="Wingdings 3" charset="2"/>
              <a:buChar char=""/>
            </a:pPr>
            <a:r>
              <a:rPr lang="en-US">
                <a:solidFill>
                  <a:srgbClr val="FFFFFF"/>
                </a:solidFill>
                <a:effectLst/>
              </a:rPr>
              <a:t>XGBoost is a versatile algorithm that can be used for both classification and regression problems.</a:t>
            </a:r>
          </a:p>
          <a:p>
            <a:pPr indent="-228600">
              <a:buFont typeface="Wingdings 3" charset="2"/>
              <a:buChar char=""/>
            </a:pPr>
            <a:endParaRPr lang="en-US">
              <a:solidFill>
                <a:srgbClr val="FFFFFF"/>
              </a:solidFill>
            </a:endParaRPr>
          </a:p>
        </p:txBody>
      </p:sp>
    </p:spTree>
    <p:extLst>
      <p:ext uri="{BB962C8B-B14F-4D97-AF65-F5344CB8AC3E}">
        <p14:creationId xmlns:p14="http://schemas.microsoft.com/office/powerpoint/2010/main" val="156902054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4CD0C449-A926-83BC-EF15-ED69ABB8A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6172982" cy="592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B08AD9C-DE0A-1AC8-1279-832E9E55C9A1}"/>
              </a:ext>
            </a:extLst>
          </p:cNvPr>
          <p:cNvSpPr txBox="1"/>
          <p:nvPr/>
        </p:nvSpPr>
        <p:spPr>
          <a:xfrm>
            <a:off x="7122160" y="1513840"/>
            <a:ext cx="4318000" cy="1754326"/>
          </a:xfrm>
          <a:prstGeom prst="rect">
            <a:avLst/>
          </a:prstGeom>
          <a:noFill/>
        </p:spPr>
        <p:txBody>
          <a:bodyPr wrap="square" rtlCol="0">
            <a:spAutoFit/>
          </a:bodyPr>
          <a:lstStyle/>
          <a:p>
            <a:r>
              <a:rPr lang="en-US" b="0" i="0" dirty="0" err="1">
                <a:effectLst/>
                <a:latin typeface="Nunito" pitchFamily="2" charset="0"/>
              </a:rPr>
              <a:t>XGBoost</a:t>
            </a:r>
            <a:r>
              <a:rPr lang="en-US" b="0" i="0" dirty="0">
                <a:effectLst/>
                <a:latin typeface="Nunito" pitchFamily="2" charset="0"/>
              </a:rPr>
              <a:t> expects to have the base learners which are uniformly bad at the remainder so that when all the predictions are combined, bad predictions cancels out and better one sums up to form final good predictions</a:t>
            </a:r>
            <a:endParaRPr lang="en-US" dirty="0"/>
          </a:p>
        </p:txBody>
      </p:sp>
    </p:spTree>
    <p:extLst>
      <p:ext uri="{BB962C8B-B14F-4D97-AF65-F5344CB8AC3E}">
        <p14:creationId xmlns:p14="http://schemas.microsoft.com/office/powerpoint/2010/main" val="3895317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34464-FCAF-E463-E65F-98352D240E81}"/>
              </a:ext>
            </a:extLst>
          </p:cNvPr>
          <p:cNvSpPr>
            <a:spLocks noGrp="1"/>
          </p:cNvSpPr>
          <p:nvPr>
            <p:ph type="title"/>
          </p:nvPr>
        </p:nvSpPr>
        <p:spPr/>
        <p:txBody>
          <a:bodyPr/>
          <a:lstStyle/>
          <a:p>
            <a:pPr algn="ctr"/>
            <a:r>
              <a:rPr lang="en-US" dirty="0" err="1"/>
              <a:t>XGBoost</a:t>
            </a:r>
            <a:r>
              <a:rPr lang="en-US" dirty="0"/>
              <a:t> Python Code</a:t>
            </a:r>
          </a:p>
        </p:txBody>
      </p:sp>
      <p:sp>
        <p:nvSpPr>
          <p:cNvPr id="3" name="TextBox 2">
            <a:extLst>
              <a:ext uri="{FF2B5EF4-FFF2-40B4-BE49-F238E27FC236}">
                <a16:creationId xmlns:a16="http://schemas.microsoft.com/office/drawing/2014/main" id="{D3B61CA0-8E44-2A96-FAB8-71F46D7B3402}"/>
              </a:ext>
            </a:extLst>
          </p:cNvPr>
          <p:cNvSpPr txBox="1"/>
          <p:nvPr/>
        </p:nvSpPr>
        <p:spPr>
          <a:xfrm>
            <a:off x="1304925" y="3105150"/>
            <a:ext cx="9258300" cy="1631216"/>
          </a:xfrm>
          <a:prstGeom prst="rect">
            <a:avLst/>
          </a:prstGeom>
          <a:noFill/>
        </p:spPr>
        <p:txBody>
          <a:bodyPr wrap="square" rtlCol="0">
            <a:spAutoFit/>
          </a:bodyPr>
          <a:lstStyle/>
          <a:p>
            <a:r>
              <a:rPr lang="en-US" sz="2000" dirty="0"/>
              <a:t>Import </a:t>
            </a:r>
            <a:r>
              <a:rPr lang="en-US" sz="2000" dirty="0" err="1"/>
              <a:t>xgboost</a:t>
            </a:r>
            <a:r>
              <a:rPr lang="en-US" sz="2000" dirty="0"/>
              <a:t> as </a:t>
            </a:r>
            <a:r>
              <a:rPr lang="en-US" sz="2000" dirty="0" err="1"/>
              <a:t>xg</a:t>
            </a:r>
            <a:endParaRPr lang="en-US" sz="2000" dirty="0"/>
          </a:p>
          <a:p>
            <a:r>
              <a:rPr lang="en-US" sz="2000" dirty="0"/>
              <a:t>#Instantiation</a:t>
            </a:r>
          </a:p>
          <a:p>
            <a:r>
              <a:rPr lang="en-US" sz="2000" dirty="0"/>
              <a:t>Regressor = </a:t>
            </a:r>
            <a:r>
              <a:rPr lang="en-US" sz="2000" dirty="0" err="1"/>
              <a:t>xg.XGBRegressor</a:t>
            </a:r>
            <a:r>
              <a:rPr lang="en-US" sz="2000" dirty="0"/>
              <a:t>( objective = ‘</a:t>
            </a:r>
            <a:r>
              <a:rPr lang="en-US" sz="2000" dirty="0" err="1"/>
              <a:t>reg:linear</a:t>
            </a:r>
            <a:r>
              <a:rPr lang="en-US" sz="2000" dirty="0"/>
              <a:t>’, </a:t>
            </a:r>
            <a:r>
              <a:rPr lang="en-US" sz="2000" dirty="0" err="1"/>
              <a:t>n_estimators</a:t>
            </a:r>
            <a:r>
              <a:rPr lang="en-US" sz="2000" dirty="0"/>
              <a:t> = 10, seed = 123) </a:t>
            </a:r>
          </a:p>
          <a:p>
            <a:r>
              <a:rPr lang="en-US" sz="2000" dirty="0"/>
              <a:t>#Fitting the model</a:t>
            </a:r>
          </a:p>
          <a:p>
            <a:r>
              <a:rPr lang="en-US" sz="2000" dirty="0" err="1"/>
              <a:t>Regressor.fit</a:t>
            </a:r>
            <a:r>
              <a:rPr lang="en-US" sz="2000" dirty="0"/>
              <a:t>(</a:t>
            </a:r>
            <a:r>
              <a:rPr lang="en-US" sz="2000" dirty="0" err="1"/>
              <a:t>X_train</a:t>
            </a:r>
            <a:r>
              <a:rPr lang="en-US" sz="2000" dirty="0"/>
              <a:t>, </a:t>
            </a:r>
            <a:r>
              <a:rPr lang="en-US" sz="2000" dirty="0" err="1"/>
              <a:t>Y_train</a:t>
            </a:r>
            <a:r>
              <a:rPr lang="en-US" sz="2000" dirty="0"/>
              <a:t>)</a:t>
            </a:r>
          </a:p>
        </p:txBody>
      </p:sp>
    </p:spTree>
    <p:extLst>
      <p:ext uri="{BB962C8B-B14F-4D97-AF65-F5344CB8AC3E}">
        <p14:creationId xmlns:p14="http://schemas.microsoft.com/office/powerpoint/2010/main" val="18381228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115</TotalTime>
  <Words>1075</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Century Gothic</vt:lpstr>
      <vt:lpstr>Lato</vt:lpstr>
      <vt:lpstr>Nunito</vt:lpstr>
      <vt:lpstr>Times New Roman</vt:lpstr>
      <vt:lpstr>Wingdings</vt:lpstr>
      <vt:lpstr>Wingdings 3</vt:lpstr>
      <vt:lpstr>Ion</vt:lpstr>
      <vt:lpstr>Boosting Algorithm</vt:lpstr>
      <vt:lpstr>Boosting Algorithm</vt:lpstr>
      <vt:lpstr>Boosting vs Bagging  </vt:lpstr>
      <vt:lpstr>AdaBoost (Adaptive Boosting) </vt:lpstr>
      <vt:lpstr>Explanation of the Diagram</vt:lpstr>
      <vt:lpstr>AdaBoost Python Code</vt:lpstr>
      <vt:lpstr>XG Boost</vt:lpstr>
      <vt:lpstr>PowerPoint Presentation</vt:lpstr>
      <vt:lpstr>XGBoost Python Code</vt:lpstr>
      <vt:lpstr>LGBM Algorithm  </vt:lpstr>
      <vt:lpstr>PowerPoint Presentation</vt:lpstr>
      <vt:lpstr>LGBM Python Code</vt:lpstr>
      <vt:lpstr>Comparison of LightGBM and XGBoost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dc:title>
  <dc:creator>Krishnaveni Raghunathan</dc:creator>
  <cp:lastModifiedBy>Krishnaveni Raghunathan</cp:lastModifiedBy>
  <cp:revision>55</cp:revision>
  <dcterms:created xsi:type="dcterms:W3CDTF">2023-11-01T09:19:41Z</dcterms:created>
  <dcterms:modified xsi:type="dcterms:W3CDTF">2023-11-02T07:19:18Z</dcterms:modified>
</cp:coreProperties>
</file>