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harts/chart1.xml" ContentType="application/vnd.openxmlformats-officedocument.drawingml.chart+xml"/>
  <Override PartName="/ppt/slides/slide13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756" y="-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tableStyles" Target="tableStyles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ELCOT\Documents\viki%20work&apos;s\WORK%20OUTS\NAAN%20MULDHAVAN\PROJECT%201%20NAAN%20MULDHAVAN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42"/>
    </mc:Choice>
    <mc:Fallback>
      <c:style val="42"/>
    </mc:Fallback>
  </mc:AlternateContent>
  <c:pivotSource>
    <c:name>[PROJECT 1 NAAN MULDHAVAN.xlsx]Sheet1!PivotTable1</c:name>
    <c:fmtId val="26"/>
  </c:pivotSource>
  <c:chart>
    <c:autoTitleDeleted val="0"/>
    <c:pivotFmts>
      <c:pivotFmt>
        <c:idx val="0"/>
      </c:pivotFmt>
      <c:pivotFmt>
        <c:idx val="1"/>
      </c:pivotFmt>
      <c:pivotFmt>
        <c:idx val="2"/>
      </c:pivotFmt>
      <c:pivotFmt>
        <c:idx val="3"/>
      </c:pivotFmt>
      <c:pivotFmt>
        <c:idx val="4"/>
      </c:pivotFmt>
      <c:pivotFmt>
        <c:idx val="5"/>
      </c:pivotFmt>
      <c:pivotFmt>
        <c:idx val="6"/>
      </c:pivotFmt>
      <c:pivotFmt>
        <c:idx val="7"/>
      </c:pivotFmt>
      <c:pivotFmt>
        <c:idx val="8"/>
      </c:pivotFmt>
      <c:pivotFmt>
        <c:idx val="9"/>
      </c:pivotFmt>
      <c:pivotFmt>
        <c:idx val="10"/>
      </c:pivotFmt>
      <c:pivotFmt>
        <c:idx val="11"/>
      </c:pivotFmt>
      <c:pivotFmt>
        <c:idx val="12"/>
        <c:marker>
          <c:symbol val="none"/>
        </c:marker>
      </c:pivotFmt>
      <c:pivotFmt>
        <c:idx val="13"/>
        <c:marker>
          <c:symbol val="none"/>
        </c:marker>
      </c:pivotFmt>
      <c:pivotFmt>
        <c:idx val="14"/>
        <c:marker>
          <c:symbol val="none"/>
        </c:marker>
      </c:pivotFmt>
      <c:pivotFmt>
        <c:idx val="15"/>
        <c:marker>
          <c:symbol val="none"/>
        </c:marker>
      </c:pivotFmt>
      <c:pivotFmt>
        <c:idx val="16"/>
        <c:marker>
          <c:symbol val="none"/>
        </c:marker>
      </c:pivotFmt>
      <c:pivotFmt>
        <c:idx val="17"/>
        <c:marker>
          <c:symbol val="none"/>
        </c:marker>
      </c:pivotFmt>
      <c:pivotFmt>
        <c:idx val="18"/>
        <c:marker>
          <c:symbol val="none"/>
        </c:marker>
      </c:pivotFmt>
      <c:pivotFmt>
        <c:idx val="19"/>
        <c:marker>
          <c:symbol val="none"/>
        </c:marker>
      </c:pivotFmt>
    </c:pivotFmts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Sheet1!$B$3:$B$4</c:f>
              <c:strCache>
                <c:ptCount val="1"/>
                <c:pt idx="0">
                  <c:v>HIGH</c:v>
                </c:pt>
              </c:strCache>
            </c:strRef>
          </c:tx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8.0</c:v>
                </c:pt>
                <c:pt idx="1">
                  <c:v>11.0</c:v>
                </c:pt>
                <c:pt idx="2">
                  <c:v>6.0</c:v>
                </c:pt>
                <c:pt idx="3">
                  <c:v>7.0</c:v>
                </c:pt>
                <c:pt idx="4">
                  <c:v>12.0</c:v>
                </c:pt>
                <c:pt idx="5">
                  <c:v>15.0</c:v>
                </c:pt>
                <c:pt idx="6">
                  <c:v>12.0</c:v>
                </c:pt>
                <c:pt idx="7">
                  <c:v>7.0</c:v>
                </c:pt>
                <c:pt idx="8">
                  <c:v>11.0</c:v>
                </c:pt>
                <c:pt idx="9">
                  <c:v>14.0</c:v>
                </c:pt>
              </c:numCache>
            </c:numRef>
          </c:val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LOW</c:v>
                </c:pt>
              </c:strCache>
            </c:strRef>
          </c:tx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17.0</c:v>
                </c:pt>
                <c:pt idx="1">
                  <c:v>27.0</c:v>
                </c:pt>
                <c:pt idx="2">
                  <c:v>20.0</c:v>
                </c:pt>
                <c:pt idx="3">
                  <c:v>23.0</c:v>
                </c:pt>
                <c:pt idx="4">
                  <c:v>23.0</c:v>
                </c:pt>
                <c:pt idx="5">
                  <c:v>17.0</c:v>
                </c:pt>
                <c:pt idx="6">
                  <c:v>22.0</c:v>
                </c:pt>
                <c:pt idx="7">
                  <c:v>18.0</c:v>
                </c:pt>
                <c:pt idx="8">
                  <c:v>21.0</c:v>
                </c:pt>
                <c:pt idx="9">
                  <c:v>16.0</c:v>
                </c:pt>
              </c:numCache>
            </c:numRef>
          </c:val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MEDIUM</c:v>
                </c:pt>
              </c:strCache>
            </c:strRef>
          </c:tx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32.0</c:v>
                </c:pt>
                <c:pt idx="1">
                  <c:v>20.0</c:v>
                </c:pt>
                <c:pt idx="2">
                  <c:v>26.0</c:v>
                </c:pt>
                <c:pt idx="3">
                  <c:v>40.0</c:v>
                </c:pt>
                <c:pt idx="4">
                  <c:v>32.0</c:v>
                </c:pt>
                <c:pt idx="5">
                  <c:v>26.0</c:v>
                </c:pt>
                <c:pt idx="6">
                  <c:v>27.0</c:v>
                </c:pt>
                <c:pt idx="7">
                  <c:v>33.0</c:v>
                </c:pt>
                <c:pt idx="8">
                  <c:v>33.0</c:v>
                </c:pt>
                <c:pt idx="9">
                  <c:v>32.0</c:v>
                </c:pt>
              </c:numCache>
            </c:numRef>
          </c:val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VERY HIGH</c:v>
                </c:pt>
              </c:strCache>
            </c:strRef>
          </c:tx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Sheet1!$E$5:$E$15</c:f>
              <c:numCache>
                <c:formatCode>General</c:formatCode>
                <c:ptCount val="10"/>
                <c:pt idx="0">
                  <c:v>5.0</c:v>
                </c:pt>
                <c:pt idx="1">
                  <c:v>6.0</c:v>
                </c:pt>
                <c:pt idx="2">
                  <c:v>6.0</c:v>
                </c:pt>
                <c:pt idx="3">
                  <c:v>5.0</c:v>
                </c:pt>
                <c:pt idx="4">
                  <c:v>8.0</c:v>
                </c:pt>
                <c:pt idx="5">
                  <c:v>5.0</c:v>
                </c:pt>
                <c:pt idx="6">
                  <c:v>10.0</c:v>
                </c:pt>
                <c:pt idx="7">
                  <c:v>5.0</c:v>
                </c:pt>
                <c:pt idx="8">
                  <c:v>4.0</c:v>
                </c:pt>
                <c:pt idx="9">
                  <c:v>6.0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cylinder"/>
        <c:axId val="170422272"/>
        <c:axId val="170423808"/>
        <c:axId val="0"/>
      </c:bar3DChart>
      <c:catAx>
        <c:axId val="17042227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170423808"/>
        <c:crosses val="autoZero"/>
        <c:auto val="1"/>
        <c:lblAlgn val="ctr"/>
        <c:lblOffset val="100"/>
        <c:noMultiLvlLbl val="0"/>
      </c:catAx>
      <c:valAx>
        <c:axId val="17042380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70422272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6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7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08-09-2024</a:t>
            </a:fld>
            <a:endParaRPr lang="en-IN"/>
          </a:p>
        </p:txBody>
      </p:sp>
      <p:sp>
        <p:nvSpPr>
          <p:cNvPr id="1048708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9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0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1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9/8/2024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3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84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5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9/8/2024</a:t>
            </a:fld>
            <a:endParaRPr lang="en-US"/>
          </a:p>
        </p:txBody>
      </p:sp>
      <p:sp>
        <p:nvSpPr>
          <p:cNvPr id="1048686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8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9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0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1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9/8/2024</a:t>
            </a:fld>
            <a:endParaRPr lang="en-US"/>
          </a:p>
        </p:txBody>
      </p:sp>
      <p:sp>
        <p:nvSpPr>
          <p:cNvPr id="1048702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9/8/2024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4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9/8/2024</a:t>
            </a:fld>
            <a:endParaRPr lang="en-US"/>
          </a:p>
        </p:txBody>
      </p:sp>
      <p:sp>
        <p:nvSpPr>
          <p:cNvPr id="1048705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9/8/2024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4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7882889" y="1451997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339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676275" y="2890273"/>
            <a:ext cx="8610600" cy="21361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US"/>
              <a:t>STUDENT NAME	: </a:t>
            </a:r>
            <a:r>
              <a:rPr dirty="0" sz="2400" lang="en-US"/>
              <a:t>K</a:t>
            </a:r>
            <a:r>
              <a:rPr dirty="0" sz="2400" lang="en-US"/>
              <a:t>R</a:t>
            </a:r>
            <a:r>
              <a:rPr dirty="0" sz="2400" lang="en-US"/>
              <a:t>ISHNA</a:t>
            </a:r>
            <a:r>
              <a:rPr dirty="0" sz="2400" lang="en-US"/>
              <a:t>V</a:t>
            </a:r>
            <a:r>
              <a:rPr dirty="0" sz="2400" lang="en-US"/>
              <a:t>E</a:t>
            </a:r>
            <a:r>
              <a:rPr dirty="0" sz="2400" lang="en-US"/>
              <a:t>NIAMMAL </a:t>
            </a:r>
            <a:r>
              <a:rPr dirty="0" sz="2400" lang="en-US"/>
              <a:t>S </a:t>
            </a:r>
            <a:endParaRPr sz="2000"/>
          </a:p>
          <a:p>
            <a:r>
              <a:rPr dirty="0" sz="2400" lang="en-US"/>
              <a:t>REGISTER NO		:    </a:t>
            </a:r>
            <a:r>
              <a:rPr dirty="0" sz="2400" lang="en-US"/>
              <a:t>3</a:t>
            </a:r>
            <a:r>
              <a:rPr dirty="0" sz="2400" lang="en-US"/>
              <a:t>1</a:t>
            </a:r>
            <a:r>
              <a:rPr dirty="0" sz="2400" lang="en-US"/>
              <a:t>2</a:t>
            </a:r>
            <a:r>
              <a:rPr dirty="0" sz="2400" lang="en-US"/>
              <a:t>2</a:t>
            </a:r>
            <a:r>
              <a:rPr dirty="0" sz="2400" lang="en-US"/>
              <a:t>1</a:t>
            </a:r>
            <a:r>
              <a:rPr dirty="0" sz="2400" lang="en-US"/>
              <a:t>3</a:t>
            </a:r>
            <a:r>
              <a:rPr dirty="0" sz="2400" lang="en-US"/>
              <a:t>2</a:t>
            </a:r>
            <a:r>
              <a:rPr dirty="0" sz="2400" lang="en-US"/>
              <a:t>3</a:t>
            </a:r>
            <a:r>
              <a:rPr dirty="0" sz="2400" lang="en-US"/>
              <a:t>0</a:t>
            </a:r>
            <a:r>
              <a:rPr dirty="0" sz="2400" lang="en-US"/>
              <a:t>          				  	</a:t>
            </a:r>
            <a:r>
              <a:rPr sz="2400" lang="en-US"/>
              <a:t>     </a:t>
            </a:r>
            <a:endParaRPr dirty="0" sz="2000" lang="en-US"/>
          </a:p>
          <a:p>
            <a:r>
              <a:rPr dirty="0" sz="2400" lang="en-US"/>
              <a:t>DEPARTMENT		: B COM (ACCOUNTATING  &amp; FIANANCE )</a:t>
            </a:r>
            <a:endParaRPr sz="2000"/>
          </a:p>
          <a:p>
            <a:r>
              <a:rPr dirty="0" sz="2400" lang="en-US"/>
              <a:t>COLLEGE 		: TAGORE OF COLLEGE ARTS &amp; SCIENCE 				   CHROMPET ,CHENNAI - 44</a:t>
            </a:r>
            <a:endParaRPr sz="2000"/>
          </a:p>
          <a:p>
            <a:r>
              <a:rPr dirty="0" sz="2400" lang="en-US"/>
              <a:t>            </a:t>
            </a:r>
            <a:endParaRPr dirty="0" sz="2400" lang="en-IN"/>
          </a:p>
        </p:txBody>
      </p:sp>
      <p:sp>
        <p:nvSpPr>
          <p:cNvPr id="1048712" name=""/>
          <p:cNvSpPr txBox="1"/>
          <p:nvPr/>
        </p:nvSpPr>
        <p:spPr>
          <a:xfrm>
            <a:off x="4096000" y="3219450"/>
            <a:ext cx="4000000" cy="41910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/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8" name="object 9"/>
          <p:cNvSpPr txBox="1"/>
          <p:nvPr/>
        </p:nvSpPr>
        <p:spPr>
          <a:xfrm>
            <a:off x="11277218" y="6473337"/>
            <a:ext cx="228600" cy="1339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9" name="object 8"/>
          <p:cNvSpPr txBox="1"/>
          <p:nvPr/>
        </p:nvSpPr>
        <p:spPr>
          <a:xfrm>
            <a:off x="739775" y="291147"/>
            <a:ext cx="3303904" cy="5975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80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1" name="TextBox 1"/>
          <p:cNvSpPr txBox="1"/>
          <p:nvPr/>
        </p:nvSpPr>
        <p:spPr>
          <a:xfrm>
            <a:off x="794066" y="1395024"/>
            <a:ext cx="8740459" cy="32918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lang="en-IN"/>
              <a:t>DATA COLLECTION 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IN"/>
              <a:t>SOURCE NAAN MULDHAVAN </a:t>
            </a:r>
          </a:p>
          <a:p>
            <a:r>
              <a:rPr dirty="0" lang="en-IN"/>
              <a:t>FEATURE COLLECTION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IN"/>
              <a:t>NAME ,PERFORMANCE LEVEL ,SALRY,JOB FUNCTION ,DEPARTMENT ,ACTIVE STATUS ETC</a:t>
            </a:r>
          </a:p>
          <a:p>
            <a:r>
              <a:rPr dirty="0" lang="en-IN"/>
              <a:t>DATA CLEANING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IN"/>
              <a:t>REMOVE MISSING VALUES 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IN"/>
              <a:t>CONVERT CATEGORICALS VARIABLE INTO NUMERCIAL FORMAT </a:t>
            </a:r>
          </a:p>
          <a:p>
            <a:r>
              <a:rPr dirty="0" lang="en-IN"/>
              <a:t>PERFOMANCE LEVEL SEGEMENTED ON THE BASIS OF  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IN"/>
              <a:t>VERY HIGH 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IN"/>
              <a:t>HIGH 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IN"/>
              <a:t>MEDIUM 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IN"/>
              <a:t>LOW</a:t>
            </a:r>
          </a:p>
          <a:p>
            <a:endParaRPr dirty="0" lang="en-IN"/>
          </a:p>
          <a:p>
            <a:endParaRPr dirty="0" lang="en-I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7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584201"/>
          </a:xfrm>
        </p:spPr>
        <p:txBody>
          <a:bodyPr/>
          <a:p>
            <a:r>
              <a:rPr dirty="0" lang="en-IN"/>
              <a:t>MODELLING </a:t>
            </a:r>
          </a:p>
        </p:txBody>
      </p:sp>
      <p:sp>
        <p:nvSpPr>
          <p:cNvPr id="1048688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8991600" cy="1371600"/>
          </a:xfrm>
        </p:spPr>
        <p:txBody>
          <a:bodyPr/>
          <a:p>
            <a:r>
              <a:rPr dirty="0" lang="en-IN"/>
              <a:t> SUMMARY </a:t>
            </a:r>
          </a:p>
          <a:p>
            <a:r>
              <a:rPr dirty="0" lang="en-IN"/>
              <a:t>THIS ANALYSIS USED EXCEL TO ANALYSE EMPLOYEE PERFORMANCE DATA COLLECTED FROM THE MUDHALVAN PORTAL . KEY FEATURE INCULDED ,PERFORMANCE LEVEL WERE CATEGORIZED USING IF FORMULA AND VISULATION IN A PIVOT TABLE . THIS ANALYSIS PROVIDES INSIGHSTS INTO EMPLOYEE PERFORMANCE DISTRIBUTION AND CAN INFORM HR STRATEGIES FOR IMPROVEMENT .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9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90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91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92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5975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93" name="object 9"/>
          <p:cNvSpPr txBox="1"/>
          <p:nvPr/>
        </p:nvSpPr>
        <p:spPr>
          <a:xfrm>
            <a:off x="11277218" y="6473337"/>
            <a:ext cx="228600" cy="1339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4194304" name="Chart 9" title="  EMPLOYEE PERFORMANCE ANALYSE "/>
          <p:cNvGraphicFramePr>
            <a:graphicFrameLocks/>
          </p:cNvGraphicFramePr>
          <p:nvPr/>
        </p:nvGraphicFramePr>
        <p:xfrm>
          <a:off x="533400" y="2108488"/>
          <a:ext cx="8333077" cy="36498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1048694" name="TextBox 10"/>
          <p:cNvSpPr txBox="1"/>
          <p:nvPr/>
        </p:nvSpPr>
        <p:spPr>
          <a:xfrm>
            <a:off x="838200" y="1696316"/>
            <a:ext cx="5334000" cy="320041"/>
          </a:xfrm>
          <a:prstGeom prst="rect"/>
          <a:noFill/>
        </p:spPr>
        <p:txBody>
          <a:bodyPr rtlCol="0" wrap="square">
            <a:spAutoFit/>
          </a:bodyPr>
          <a:p>
            <a:r>
              <a:rPr dirty="0" lang="en-IN"/>
              <a:t> </a:t>
            </a:r>
            <a:r>
              <a:rPr dirty="0" lang="en-IN">
                <a:solidFill>
                  <a:srgbClr val="7030A0"/>
                </a:solidFill>
              </a:rPr>
              <a:t>EMPLOYEE PERFOMANCCE ANALYSIS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5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584201"/>
          </a:xfrm>
        </p:spPr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6" name="TextBox 2"/>
          <p:cNvSpPr txBox="1"/>
          <p:nvPr/>
        </p:nvSpPr>
        <p:spPr>
          <a:xfrm>
            <a:off x="762000" y="1524000"/>
            <a:ext cx="8305800" cy="5486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lang="en-IN"/>
              <a:t>THE RESULTS DEMONSTRATE THAT OUR TRAIINING PROGRAMS ARE VALUABLE IN IMPROVING EMPLOYEE SKILL AND PERFORMANCE 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8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5245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dirty="0" sz="4250"/>
          </a:p>
        </p:txBody>
      </p:sp>
      <p:grpSp>
        <p:nvGrpSpPr>
          <p:cNvPr id="29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339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158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1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2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5975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339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3520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5245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339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9" name="TextBox 8"/>
          <p:cNvSpPr txBox="1"/>
          <p:nvPr/>
        </p:nvSpPr>
        <p:spPr>
          <a:xfrm>
            <a:off x="629516" y="2779931"/>
            <a:ext cx="7077075" cy="9677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IN"/>
              <a:t>IDENTIFY  THE KEY FACTORS THAT CONTRIBUTE TO HIGH EMPLOYEE PERFORMANCE WITHIN OUR ORGANIZATION 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5245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339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5" name="TextBox 10"/>
          <p:cNvSpPr txBox="1"/>
          <p:nvPr/>
        </p:nvSpPr>
        <p:spPr>
          <a:xfrm>
            <a:off x="990600" y="2133600"/>
            <a:ext cx="7924800" cy="21361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THE PROJECT AIMS TPO ANALYSE VARIOUS EMPLOYEE ATTRIBUTES AND WORKPLACE FACTORS TO UNDERSTASND THEIR IMPACT ON EMPLOYEE PERFORMANCE. THE FINDINGS WILL INFORM HR POLICIES, TRAINING PROGRAMS,AND MANGAEMENT PRACTIES TO FOSTER A HIGH – PERFORMING WORK FORCE.</a:t>
            </a:r>
          </a:p>
          <a:p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7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8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9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3975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0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339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1" name="TextBox 8"/>
          <p:cNvSpPr txBox="1"/>
          <p:nvPr/>
        </p:nvSpPr>
        <p:spPr>
          <a:xfrm>
            <a:off x="723900" y="2285999"/>
            <a:ext cx="8267700" cy="2148841"/>
          </a:xfrm>
          <a:prstGeom prst="rect"/>
          <a:noFill/>
        </p:spPr>
        <p:txBody>
          <a:bodyPr rtlCol="0" wrap="square">
            <a:spAutoFit/>
          </a:bodyPr>
          <a:p>
            <a:pPr indent="-285750" marL="285750">
              <a:buFont typeface="Arial" pitchFamily="34" charset="0"/>
              <a:buChar char="•"/>
            </a:pPr>
            <a:r>
              <a:rPr dirty="0" lang="en-IN"/>
              <a:t>HR PROFESSIONLS  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IN"/>
              <a:t>MANGEMENT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IN"/>
              <a:t>EMPLOYEE</a:t>
            </a:r>
          </a:p>
          <a:p>
            <a:pPr algn="ctr"/>
            <a:r>
              <a:rPr dirty="0" lang="en-IN"/>
              <a:t> </a:t>
            </a:r>
          </a:p>
          <a:p>
            <a:pPr algn="ctr"/>
            <a:r>
              <a:rPr dirty="0" lang="en-IN"/>
              <a:t> </a:t>
            </a:r>
          </a:p>
          <a:p>
            <a:pPr algn="ctr"/>
            <a:endParaRPr dirty="0" lang="en-IN"/>
          </a:p>
          <a:p>
            <a:endParaRPr dirty="0" lang="en-IN"/>
          </a:p>
          <a:p>
            <a:endParaRPr dirty="0" lang="en-IN"/>
          </a:p>
          <a:p>
            <a:endParaRPr dirty="0" lang="en-I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5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4451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6" name="object 9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339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7" name="TextBox 9"/>
          <p:cNvSpPr txBox="1"/>
          <p:nvPr/>
        </p:nvSpPr>
        <p:spPr>
          <a:xfrm>
            <a:off x="3276600" y="2590800"/>
            <a:ext cx="5410200" cy="1463041"/>
          </a:xfrm>
          <a:prstGeom prst="rect"/>
          <a:noFill/>
        </p:spPr>
        <p:txBody>
          <a:bodyPr rtlCol="0" wrap="square">
            <a:spAutoFit/>
          </a:bodyPr>
          <a:p>
            <a:r>
              <a:rPr dirty="0" lang="en-IN"/>
              <a:t>CONDATIONAL FORMATING – MISSING CELL</a:t>
            </a:r>
          </a:p>
          <a:p>
            <a:r>
              <a:rPr dirty="0" lang="en-IN"/>
              <a:t>PIVOT – SUMMARY </a:t>
            </a:r>
          </a:p>
          <a:p>
            <a:r>
              <a:rPr dirty="0" lang="en-IN"/>
              <a:t>FORMULA – PERFORMANCE </a:t>
            </a:r>
          </a:p>
          <a:p>
            <a:r>
              <a:rPr dirty="0" lang="en-IN"/>
              <a:t>GRAPH – DATA VISULIZATION </a:t>
            </a:r>
          </a:p>
          <a:p>
            <a:r>
              <a:rPr dirty="0" lang="en-IN"/>
              <a:t>FLITER – REMOVE MISSING CELL </a:t>
            </a:r>
          </a:p>
          <a:p>
            <a:endParaRPr dirty="0" lang="en-I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584201"/>
          </a:xfrm>
        </p:spPr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69" name="TextBox 2"/>
          <p:cNvSpPr txBox="1"/>
          <p:nvPr/>
        </p:nvSpPr>
        <p:spPr>
          <a:xfrm>
            <a:off x="990600" y="1828800"/>
            <a:ext cx="6477000" cy="1920241"/>
          </a:xfrm>
          <a:prstGeom prst="rect"/>
          <a:noFill/>
        </p:spPr>
        <p:txBody>
          <a:bodyPr rtlCol="0" wrap="square">
            <a:spAutoFit/>
          </a:bodyPr>
          <a:p>
            <a:r>
              <a:rPr dirty="0" lang="en-IN"/>
              <a:t>EMPLOYEE DATA SET = NAAN MULDHAVAN </a:t>
            </a:r>
          </a:p>
          <a:p>
            <a:r>
              <a:rPr dirty="0" lang="en-IN"/>
              <a:t>26-FEATURE </a:t>
            </a:r>
          </a:p>
          <a:p>
            <a:r>
              <a:rPr dirty="0" lang="en-IN"/>
              <a:t>EMPLOYEE ID </a:t>
            </a:r>
          </a:p>
          <a:p>
            <a:r>
              <a:rPr dirty="0" lang="en-IN"/>
              <a:t>FIRST &amp; LAST NAME </a:t>
            </a:r>
          </a:p>
          <a:p>
            <a:r>
              <a:rPr dirty="0" lang="en-IN"/>
              <a:t>EMPLOYEE TYPE</a:t>
            </a:r>
          </a:p>
          <a:p>
            <a:r>
              <a:rPr dirty="0" lang="en-IN"/>
              <a:t>GENDRE </a:t>
            </a:r>
          </a:p>
          <a:p>
            <a:r>
              <a:rPr dirty="0" lang="en-IN"/>
              <a:t>PERFORMANCE LEVEL </a:t>
            </a:r>
          </a:p>
          <a:p>
            <a:r>
              <a:rPr dirty="0" lang="en-IN"/>
              <a:t>EMPLOYER RATING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0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1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2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4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5245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5" name="object 8"/>
          <p:cNvSpPr txBox="1"/>
          <p:nvPr/>
        </p:nvSpPr>
        <p:spPr>
          <a:xfrm>
            <a:off x="11277218" y="6473337"/>
            <a:ext cx="228600" cy="1339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6" name="TextBox 8"/>
          <p:cNvSpPr txBox="1"/>
          <p:nvPr/>
        </p:nvSpPr>
        <p:spPr>
          <a:xfrm>
            <a:off x="457200" y="2209800"/>
            <a:ext cx="8534018" cy="815340"/>
          </a:xfrm>
          <a:prstGeom prst="rect"/>
          <a:noFill/>
        </p:spPr>
        <p:txBody>
          <a:bodyPr rtlCol="0" wrap="square">
            <a:spAutoFit/>
          </a:bodyPr>
          <a:p>
            <a:pPr>
              <a:buFont typeface="Arial" panose="020B0604020202020204" pitchFamily="34" charset="0"/>
              <a:buChar char="•"/>
            </a:pPr>
            <a:r>
              <a:rPr dirty="0" sz="20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=IF(Z14&gt;=5,"VERYHIGH",IF(Z14&gt;=4,"HIGH",IF(Z14&gt;=3,"MEDIUM","LOW"))) </a:t>
            </a:r>
          </a:p>
          <a:p>
            <a:r>
              <a:rPr dirty="0" sz="20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FORMULA USED FOR CALCULATION OF PERFORMANCE LEVEL</a:t>
            </a:r>
          </a:p>
          <a:p>
            <a:pPr>
              <a:buFont typeface="Arial" panose="020B0604020202020204" pitchFamily="34" charset="0"/>
              <a:buChar char="•"/>
            </a:pPr>
            <a:endParaRPr dirty="0" sz="20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VIGNESH V</cp:lastModifiedBy>
  <dcterms:created xsi:type="dcterms:W3CDTF">2024-03-29T04:07:22Z</dcterms:created>
  <dcterms:modified xsi:type="dcterms:W3CDTF">2024-09-09T15:47:35Z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233bcdacedc34f0eab8af029e3d1c680</vt:lpwstr>
  </property>
</Properties>
</file>