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sldIdLst>
    <p:sldId id="256" r:id="rId2"/>
    <p:sldId id="258" r:id="rId3"/>
    <p:sldId id="260" r:id="rId4"/>
    <p:sldId id="257" r:id="rId5"/>
    <p:sldId id="261" r:id="rId6"/>
    <p:sldId id="266" r:id="rId7"/>
    <p:sldId id="265" r:id="rId8"/>
    <p:sldId id="264" r:id="rId9"/>
    <p:sldId id="263" r:id="rId10"/>
    <p:sldId id="262" r:id="rId11"/>
    <p:sldId id="273" r:id="rId12"/>
    <p:sldId id="269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4B07-9124-413F-AC3B-25B273DA0C6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3330-BF3D-4F41-8986-0F2AFFEE5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6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4B07-9124-413F-AC3B-25B273DA0C6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3330-BF3D-4F41-8986-0F2AFFEE5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04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4B07-9124-413F-AC3B-25B273DA0C6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3330-BF3D-4F41-8986-0F2AFFEE5B4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209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4B07-9124-413F-AC3B-25B273DA0C6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3330-BF3D-4F41-8986-0F2AFFEE5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575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4B07-9124-413F-AC3B-25B273DA0C6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3330-BF3D-4F41-8986-0F2AFFEE5B4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68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4B07-9124-413F-AC3B-25B273DA0C6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3330-BF3D-4F41-8986-0F2AFFEE5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076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4B07-9124-413F-AC3B-25B273DA0C6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3330-BF3D-4F41-8986-0F2AFFEE5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2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4B07-9124-413F-AC3B-25B273DA0C6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3330-BF3D-4F41-8986-0F2AFFEE5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43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4B07-9124-413F-AC3B-25B273DA0C6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3330-BF3D-4F41-8986-0F2AFFEE5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4B07-9124-413F-AC3B-25B273DA0C6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3330-BF3D-4F41-8986-0F2AFFEE5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3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4B07-9124-413F-AC3B-25B273DA0C6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3330-BF3D-4F41-8986-0F2AFFEE5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0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4B07-9124-413F-AC3B-25B273DA0C6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3330-BF3D-4F41-8986-0F2AFFEE5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5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4B07-9124-413F-AC3B-25B273DA0C6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3330-BF3D-4F41-8986-0F2AFFEE5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7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4B07-9124-413F-AC3B-25B273DA0C6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3330-BF3D-4F41-8986-0F2AFFEE5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46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4B07-9124-413F-AC3B-25B273DA0C6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3330-BF3D-4F41-8986-0F2AFFEE5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0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4B07-9124-413F-AC3B-25B273DA0C6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3330-BF3D-4F41-8986-0F2AFFEE5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0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C4B07-9124-413F-AC3B-25B273DA0C6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9D3330-BF3D-4F41-8986-0F2AFFEE5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8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9571C4-4451-47AE-8A7B-4AE96EB23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81" y="567083"/>
            <a:ext cx="10059638" cy="57238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5147BB-EF05-417D-A968-E4CBCB77BDD2}"/>
              </a:ext>
            </a:extLst>
          </p:cNvPr>
          <p:cNvSpPr txBox="1"/>
          <p:nvPr/>
        </p:nvSpPr>
        <p:spPr>
          <a:xfrm rot="20106718">
            <a:off x="2548383" y="1673425"/>
            <a:ext cx="2305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P227</a:t>
            </a:r>
            <a:r>
              <a:rPr lang="en-IN" b="1" dirty="0"/>
              <a:t> </a:t>
            </a:r>
          </a:p>
          <a:p>
            <a:pPr algn="ctr"/>
            <a:r>
              <a:rPr lang="en-IN" sz="1600" b="1" dirty="0"/>
              <a:t>APPLE Stock </a:t>
            </a:r>
          </a:p>
          <a:p>
            <a:pPr algn="ctr"/>
            <a:r>
              <a:rPr lang="en-IN" sz="1600" b="1" dirty="0"/>
              <a:t>Price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94664-A474-4516-8E11-FE9A57540BE3}"/>
              </a:ext>
            </a:extLst>
          </p:cNvPr>
          <p:cNvSpPr txBox="1"/>
          <p:nvPr/>
        </p:nvSpPr>
        <p:spPr>
          <a:xfrm rot="20230313" flipH="1">
            <a:off x="3732721" y="3913509"/>
            <a:ext cx="201653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Done By:</a:t>
            </a:r>
          </a:p>
          <a:p>
            <a:r>
              <a:rPr lang="en-IN" dirty="0"/>
              <a:t>  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Team-2</a:t>
            </a:r>
          </a:p>
          <a:p>
            <a:pPr algn="ctr"/>
            <a:r>
              <a:rPr lang="en-IN" sz="1200" b="1" dirty="0"/>
              <a:t>Guided By:</a:t>
            </a:r>
          </a:p>
          <a:p>
            <a:pPr algn="r"/>
            <a:r>
              <a:rPr lang="en-IN" dirty="0"/>
              <a:t>   </a:t>
            </a:r>
            <a:r>
              <a:rPr lang="en-IN" b="1" dirty="0">
                <a:solidFill>
                  <a:srgbClr val="C00000"/>
                </a:solidFill>
              </a:rPr>
              <a:t>Neha Gupta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4CDD2-2B64-4537-A4D7-EE912B956B01}"/>
              </a:ext>
            </a:extLst>
          </p:cNvPr>
          <p:cNvSpPr txBox="1"/>
          <p:nvPr/>
        </p:nvSpPr>
        <p:spPr>
          <a:xfrm>
            <a:off x="5694801" y="2223892"/>
            <a:ext cx="4068417" cy="961942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en-IN" sz="7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21618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New iPhone and iPad: Buy Apple Stock Ahead Of The Event? - Apple Maven">
            <a:extLst>
              <a:ext uri="{FF2B5EF4-FFF2-40B4-BE49-F238E27FC236}">
                <a16:creationId xmlns:a16="http://schemas.microsoft.com/office/drawing/2014/main" id="{88E4EF80-8CC5-4398-A9A0-1B13B467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23"/>
                    </a14:imgEffect>
                    <a14:imgEffect>
                      <a14:saturation sa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" y="145906"/>
            <a:ext cx="10987977" cy="62682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101600">
              <a:schemeClr val="accent1">
                <a:alpha val="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ACE63E-C881-4400-B6B4-B3FAADBB3F44}"/>
              </a:ext>
            </a:extLst>
          </p:cNvPr>
          <p:cNvSpPr txBox="1"/>
          <p:nvPr/>
        </p:nvSpPr>
        <p:spPr>
          <a:xfrm>
            <a:off x="5312860" y="337930"/>
            <a:ext cx="87716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hnschrift" panose="020B0502040204020203" pitchFamily="34" charset="0"/>
              </a:rPr>
              <a:t>ARIMA</a:t>
            </a:r>
            <a:endParaRPr lang="en-IN" sz="1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4DFE15-4B70-4182-A7A6-FC882F923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25" y="918756"/>
            <a:ext cx="5474506" cy="386426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Bahnschrift" panose="020B0502040204020203" pitchFamily="34" charset="0"/>
              </a:rPr>
              <a:t>ARIMA – Auto Regression Integrated Moving Average Model. </a:t>
            </a:r>
          </a:p>
          <a:p>
            <a:pPr algn="just"/>
            <a:r>
              <a:rPr lang="en-US" dirty="0">
                <a:latin typeface="Bahnschrift" panose="020B0502040204020203" pitchFamily="34" charset="0"/>
              </a:rPr>
              <a:t>It goes through differencing steps to eliminate the non-stationary part. </a:t>
            </a:r>
          </a:p>
          <a:p>
            <a:pPr algn="just"/>
            <a:r>
              <a:rPr lang="en-US" dirty="0">
                <a:latin typeface="Bahnschrift" panose="020B0502040204020203" pitchFamily="34" charset="0"/>
              </a:rPr>
              <a:t>ARIMA Models are specified by three order parameters: (p, d, q), </a:t>
            </a:r>
          </a:p>
          <a:p>
            <a:pPr algn="just"/>
            <a:r>
              <a:rPr lang="en-US" dirty="0">
                <a:latin typeface="Bahnschrift" panose="020B0502040204020203" pitchFamily="34" charset="0"/>
              </a:rPr>
              <a:t>where,</a:t>
            </a:r>
          </a:p>
          <a:p>
            <a:pPr algn="just">
              <a:buFontTx/>
              <a:buChar char="-"/>
            </a:pPr>
            <a:r>
              <a:rPr lang="en-US" dirty="0">
                <a:latin typeface="Bahnschrift" panose="020B0502040204020203" pitchFamily="34" charset="0"/>
              </a:rPr>
              <a:t>p is the order of the AR term   </a:t>
            </a:r>
          </a:p>
          <a:p>
            <a:pPr algn="just">
              <a:buFontTx/>
              <a:buChar char="-"/>
            </a:pPr>
            <a:r>
              <a:rPr lang="en-US" dirty="0">
                <a:latin typeface="Bahnschrift" panose="020B0502040204020203" pitchFamily="34" charset="0"/>
              </a:rPr>
              <a:t>q is the order of the MA term</a:t>
            </a:r>
          </a:p>
          <a:p>
            <a:pPr algn="just">
              <a:buFontTx/>
              <a:buChar char="-"/>
            </a:pPr>
            <a:r>
              <a:rPr lang="en-US" dirty="0">
                <a:latin typeface="Bahnschrift" panose="020B0502040204020203" pitchFamily="34" charset="0"/>
              </a:rPr>
              <a:t>d is the number of differencing required to make the time series stationary</a:t>
            </a:r>
          </a:p>
          <a:p>
            <a:pPr algn="just"/>
            <a:r>
              <a:rPr lang="en-US" dirty="0">
                <a:latin typeface="Bahnschrift" panose="020B0502040204020203" pitchFamily="34" charset="0"/>
              </a:rPr>
              <a:t>An ARIMA model is one where the time series was differenced at least once to make it stationary and we combine the AR and the MA </a:t>
            </a:r>
            <a:r>
              <a:rPr lang="en-US">
                <a:latin typeface="Bahnschrift" panose="020B0502040204020203" pitchFamily="34" charset="0"/>
              </a:rPr>
              <a:t>terms.</a:t>
            </a:r>
            <a:endParaRPr lang="en-US" dirty="0">
              <a:latin typeface="Bahnschrift" panose="020B0502040204020203" pitchFamily="34" charset="0"/>
            </a:endParaRPr>
          </a:p>
          <a:p>
            <a:pPr algn="just"/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66FCD-6A7C-C4E7-D49C-9A5DF342A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84" y="918756"/>
            <a:ext cx="5114698" cy="23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2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New iPhone and iPad: Buy Apple Stock Ahead Of The Event? - Apple Maven">
            <a:extLst>
              <a:ext uri="{FF2B5EF4-FFF2-40B4-BE49-F238E27FC236}">
                <a16:creationId xmlns:a16="http://schemas.microsoft.com/office/drawing/2014/main" id="{88E4EF80-8CC5-4398-A9A0-1B13B467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23"/>
                    </a14:imgEffect>
                    <a14:imgEffect>
                      <a14:saturation sa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45" y="276566"/>
            <a:ext cx="11243510" cy="64140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101600">
              <a:schemeClr val="accent1">
                <a:alpha val="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ACE63E-C881-4400-B6B4-B3FAADBB3F44}"/>
              </a:ext>
            </a:extLst>
          </p:cNvPr>
          <p:cNvSpPr txBox="1"/>
          <p:nvPr/>
        </p:nvSpPr>
        <p:spPr>
          <a:xfrm>
            <a:off x="5241526" y="337930"/>
            <a:ext cx="10198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hnschrift" panose="020B0502040204020203" pitchFamily="34" charset="0"/>
              </a:rPr>
              <a:t>SARIMA</a:t>
            </a:r>
            <a:endParaRPr lang="en-IN" sz="1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4DFE15-4B70-4182-A7A6-FC882F923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25" y="918756"/>
            <a:ext cx="5009123" cy="410381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Bahnschrift" panose="020B0502040204020203" pitchFamily="34" charset="0"/>
              </a:rPr>
              <a:t>An extension to ARIMA that supports the direct modeling of the seasonal component of the series is called SARIMA -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1600" dirty="0">
                <a:latin typeface="Bahnschrift" panose="020B0502040204020203" pitchFamily="34" charset="0"/>
              </a:rPr>
              <a:t>Seasonal Autoregressive Integrated Moving Average.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1600" dirty="0">
                <a:latin typeface="Bahnschrift" panose="020B0502040204020203" pitchFamily="34" charset="0"/>
              </a:rPr>
              <a:t>There are four seasonal elements that are not part of ARIMA that must be configured; they are: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600" dirty="0">
                <a:latin typeface="Bahnschrift" panose="020B0502040204020203" pitchFamily="34" charset="0"/>
              </a:rPr>
              <a:t>   P: Seasonal autoregressive order.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600" dirty="0">
                <a:latin typeface="Bahnschrift" panose="020B0502040204020203" pitchFamily="34" charset="0"/>
              </a:rPr>
              <a:t>D: Seasonal difference order.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600" dirty="0">
                <a:latin typeface="Bahnschrift" panose="020B0502040204020203" pitchFamily="34" charset="0"/>
              </a:rPr>
              <a:t>Q: Seasonal moving average order.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600" dirty="0">
                <a:latin typeface="Bahnschrift" panose="020B0502040204020203" pitchFamily="34" charset="0"/>
              </a:rPr>
              <a:t>m: The number of time steps for a single seasonal period.</a:t>
            </a:r>
          </a:p>
        </p:txBody>
      </p:sp>
      <p:pic>
        <p:nvPicPr>
          <p:cNvPr id="9" name="Picture 2" descr="Time Series Forecasting with SARIMA in Python | by Marco Peixeiro | Towards  Data Science">
            <a:extLst>
              <a:ext uri="{FF2B5EF4-FFF2-40B4-BE49-F238E27FC236}">
                <a16:creationId xmlns:a16="http://schemas.microsoft.com/office/drawing/2014/main" id="{B398CB97-FC63-42E2-8C23-84ED589C0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21" y="4730719"/>
            <a:ext cx="3828596" cy="958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77ABDA-E39D-48C3-8B36-1E028010C8E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830856" y="907637"/>
            <a:ext cx="5812919" cy="30477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9A5F54-F5EE-4B4C-98C9-3827A83B0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56" y="4033998"/>
            <a:ext cx="5711787" cy="21042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413F00-F6A5-4B33-9ECD-CFC2C8EB8358}"/>
              </a:ext>
            </a:extLst>
          </p:cNvPr>
          <p:cNvSpPr txBox="1"/>
          <p:nvPr/>
        </p:nvSpPr>
        <p:spPr>
          <a:xfrm>
            <a:off x="6452061" y="4127995"/>
            <a:ext cx="1509784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(0,1,1)X(0,1,1,5)</a:t>
            </a:r>
          </a:p>
        </p:txBody>
      </p:sp>
    </p:spTree>
    <p:extLst>
      <p:ext uri="{BB962C8B-B14F-4D97-AF65-F5344CB8AC3E}">
        <p14:creationId xmlns:p14="http://schemas.microsoft.com/office/powerpoint/2010/main" val="404748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New iPhone and iPad: Buy Apple Stock Ahead Of The Event? - Apple Maven">
            <a:extLst>
              <a:ext uri="{FF2B5EF4-FFF2-40B4-BE49-F238E27FC236}">
                <a16:creationId xmlns:a16="http://schemas.microsoft.com/office/drawing/2014/main" id="{88E4EF80-8CC5-4398-A9A0-1B13B467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23"/>
                    </a14:imgEffect>
                    <a14:imgEffect>
                      <a14:saturation sa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6" y="251791"/>
            <a:ext cx="10987977" cy="62682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101600">
              <a:schemeClr val="accent1">
                <a:alpha val="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ACE63E-C881-4400-B6B4-B3FAADBB3F44}"/>
              </a:ext>
            </a:extLst>
          </p:cNvPr>
          <p:cNvSpPr txBox="1"/>
          <p:nvPr/>
        </p:nvSpPr>
        <p:spPr>
          <a:xfrm>
            <a:off x="3511826" y="832657"/>
            <a:ext cx="4385258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ahnschrift" panose="020B0502040204020203" pitchFamily="34" charset="0"/>
              </a:rPr>
              <a:t>Conclusion</a:t>
            </a:r>
            <a:endParaRPr lang="en-IN" sz="4000" b="1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C15E0D8-57F3-46F4-9FF1-7C1D1C57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14" y="1737095"/>
            <a:ext cx="10058400" cy="1787983"/>
          </a:xfrm>
        </p:spPr>
        <p:txBody>
          <a:bodyPr/>
          <a:lstStyle/>
          <a:p>
            <a:r>
              <a:rPr lang="en-US" dirty="0">
                <a:solidFill>
                  <a:srgbClr val="252525"/>
                </a:solidFill>
                <a:effectLst/>
              </a:rPr>
              <a:t>We have selected the SARIMA model because our data is seasonal.</a:t>
            </a:r>
          </a:p>
          <a:p>
            <a:r>
              <a:rPr lang="en-US" dirty="0">
                <a:solidFill>
                  <a:srgbClr val="252525"/>
                </a:solidFill>
                <a:effectLst/>
              </a:rPr>
              <a:t>The SARIMA model is accurate for short-period forecasting but less accurate for long-period forecasting.</a:t>
            </a:r>
          </a:p>
          <a:p>
            <a:r>
              <a:rPr lang="en-US" dirty="0">
                <a:solidFill>
                  <a:srgbClr val="252525"/>
                </a:solidFill>
                <a:effectLst/>
              </a:rPr>
              <a:t>We took this as the final model forecasted for the next 30 days, and that is showing a meaningful idea for investing in apple stocks.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B260C2-D909-4EFF-8417-74933BFC5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89" y="3525078"/>
            <a:ext cx="9840346" cy="28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0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9571C4-4451-47AE-8A7B-4AE96EB23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2" y="542888"/>
            <a:ext cx="9985707" cy="56817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5147BB-EF05-417D-A968-E4CBCB77BDD2}"/>
              </a:ext>
            </a:extLst>
          </p:cNvPr>
          <p:cNvSpPr txBox="1"/>
          <p:nvPr/>
        </p:nvSpPr>
        <p:spPr>
          <a:xfrm rot="20106718">
            <a:off x="2548383" y="1673425"/>
            <a:ext cx="2305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P227</a:t>
            </a:r>
            <a:r>
              <a:rPr lang="en-IN" b="1" dirty="0"/>
              <a:t> </a:t>
            </a:r>
          </a:p>
          <a:p>
            <a:pPr algn="ctr"/>
            <a:r>
              <a:rPr lang="en-IN" sz="1600" b="1" dirty="0"/>
              <a:t>APPLE Stock </a:t>
            </a:r>
          </a:p>
          <a:p>
            <a:pPr algn="ctr"/>
            <a:r>
              <a:rPr lang="en-IN" sz="1600" b="1" dirty="0"/>
              <a:t>Price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94664-A474-4516-8E11-FE9A57540BE3}"/>
              </a:ext>
            </a:extLst>
          </p:cNvPr>
          <p:cNvSpPr txBox="1"/>
          <p:nvPr/>
        </p:nvSpPr>
        <p:spPr>
          <a:xfrm rot="20230313" flipH="1">
            <a:off x="3732721" y="3913509"/>
            <a:ext cx="201653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Done By:</a:t>
            </a:r>
          </a:p>
          <a:p>
            <a:r>
              <a:rPr lang="en-IN" dirty="0"/>
              <a:t>  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Team-2</a:t>
            </a:r>
          </a:p>
          <a:p>
            <a:pPr algn="ctr"/>
            <a:r>
              <a:rPr lang="en-IN" sz="1200" b="1" dirty="0"/>
              <a:t>Guided By:</a:t>
            </a:r>
          </a:p>
          <a:p>
            <a:pPr algn="r"/>
            <a:r>
              <a:rPr lang="en-IN" dirty="0"/>
              <a:t>   </a:t>
            </a:r>
            <a:r>
              <a:rPr lang="en-IN" b="1" dirty="0">
                <a:solidFill>
                  <a:srgbClr val="C00000"/>
                </a:solidFill>
              </a:rPr>
              <a:t>Neha Gupta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801CC-2D10-48A6-8C9C-E09C9213C610}"/>
              </a:ext>
            </a:extLst>
          </p:cNvPr>
          <p:cNvSpPr txBox="1"/>
          <p:nvPr/>
        </p:nvSpPr>
        <p:spPr>
          <a:xfrm>
            <a:off x="6033327" y="4695191"/>
            <a:ext cx="4356377" cy="120032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en-IN" sz="7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7170" name="Picture 2" descr="Apple (India)">
            <a:extLst>
              <a:ext uri="{FF2B5EF4-FFF2-40B4-BE49-F238E27FC236}">
                <a16:creationId xmlns:a16="http://schemas.microsoft.com/office/drawing/2014/main" id="{5A5692BE-3FCF-48D9-B18D-30C71E13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12" y="4695191"/>
            <a:ext cx="935317" cy="93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2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3E2349-F4AF-4975-8BBF-7D508907C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6" y="424069"/>
            <a:ext cx="9963862" cy="57906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FDCE22D-7B1E-4FB5-BBBE-114FBE3C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73" y="643313"/>
            <a:ext cx="3982241" cy="457200"/>
          </a:xfr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BUSINESS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44DDB46-5184-4ECF-985D-61ED657E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863" y="1217567"/>
            <a:ext cx="10058400" cy="457200"/>
          </a:xfrm>
        </p:spPr>
        <p:txBody>
          <a:bodyPr>
            <a:normAutofit/>
          </a:bodyPr>
          <a:lstStyle/>
          <a:p>
            <a:pPr algn="just"/>
            <a:r>
              <a:rPr lang="en-US" sz="1500" dirty="0">
                <a:latin typeface="Bahnschrift" panose="020B0502040204020203" pitchFamily="34" charset="0"/>
                <a:ea typeface="Cambria" panose="02040503050406030204" pitchFamily="18" charset="0"/>
              </a:rPr>
              <a:t>To predict the price of Apple stock for next 30 days on the basis of given data.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004E35-CC63-4050-BDEE-58FC846590AB}"/>
              </a:ext>
            </a:extLst>
          </p:cNvPr>
          <p:cNvSpPr txBox="1">
            <a:spLocks/>
          </p:cNvSpPr>
          <p:nvPr/>
        </p:nvSpPr>
        <p:spPr>
          <a:xfrm>
            <a:off x="1371473" y="1950658"/>
            <a:ext cx="5061439" cy="457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all" dirty="0">
                <a:solidFill>
                  <a:schemeClr val="tx1"/>
                </a:solidFill>
                <a:latin typeface="Bahnschrift" panose="020B0502040204020203" pitchFamily="34" charset="0"/>
              </a:rPr>
              <a:t>BUSINESS OBJECTIVE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4C3AD3-3D2E-4D56-949E-0F573514CD56}"/>
              </a:ext>
            </a:extLst>
          </p:cNvPr>
          <p:cNvSpPr txBox="1">
            <a:spLocks/>
          </p:cNvSpPr>
          <p:nvPr/>
        </p:nvSpPr>
        <p:spPr>
          <a:xfrm>
            <a:off x="1244863" y="2523489"/>
            <a:ext cx="10058400" cy="1315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500" dirty="0">
                <a:latin typeface="Bahnschrift" panose="020B0502040204020203" pitchFamily="34" charset="0"/>
                <a:ea typeface="Cambria" panose="02040503050406030204" pitchFamily="18" charset="0"/>
              </a:rPr>
              <a:t>Build a model to predict the Stock price for the said period by splitting the data into train and test set.</a:t>
            </a:r>
          </a:p>
          <a:p>
            <a:pPr algn="just"/>
            <a:r>
              <a:rPr lang="en-US" sz="1500" dirty="0">
                <a:latin typeface="Bahnschrift" panose="020B0502040204020203" pitchFamily="34" charset="0"/>
                <a:ea typeface="Cambria" panose="02040503050406030204" pitchFamily="18" charset="0"/>
              </a:rPr>
              <a:t>Find trends in short term and long term.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BF6208-56CC-486E-99F4-7148436000D9}"/>
              </a:ext>
            </a:extLst>
          </p:cNvPr>
          <p:cNvSpPr txBox="1">
            <a:spLocks/>
          </p:cNvSpPr>
          <p:nvPr/>
        </p:nvSpPr>
        <p:spPr>
          <a:xfrm>
            <a:off x="1244862" y="4567936"/>
            <a:ext cx="9963863" cy="1315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Bahnschrift" panose="020B0502040204020203" pitchFamily="34" charset="0"/>
              </a:rPr>
              <a:t>ARIMA 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Bahnschrift" panose="020B0502040204020203" pitchFamily="34" charset="0"/>
              </a:rPr>
              <a:t>SARIMA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68B80D7-405F-4B2F-ADA5-EE23B5D1992D}"/>
              </a:ext>
            </a:extLst>
          </p:cNvPr>
          <p:cNvSpPr txBox="1">
            <a:spLocks/>
          </p:cNvSpPr>
          <p:nvPr/>
        </p:nvSpPr>
        <p:spPr>
          <a:xfrm>
            <a:off x="1371473" y="3895639"/>
            <a:ext cx="6070337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cap="all" dirty="0">
                <a:latin typeface="Bahnschrift" panose="020B0502040204020203" pitchFamily="34" charset="0"/>
                <a:ea typeface="+mj-ea"/>
                <a:cs typeface="+mj-cs"/>
              </a:rPr>
              <a:t>Methodologies</a:t>
            </a:r>
          </a:p>
        </p:txBody>
      </p:sp>
    </p:spTree>
    <p:extLst>
      <p:ext uri="{BB962C8B-B14F-4D97-AF65-F5344CB8AC3E}">
        <p14:creationId xmlns:p14="http://schemas.microsoft.com/office/powerpoint/2010/main" val="72023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FDCE22D-7B1E-4FB5-BBBE-114FBE3C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879" y="207336"/>
            <a:ext cx="3982241" cy="457200"/>
          </a:xfr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PROJECT WORK FLOW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  <p:pic>
        <p:nvPicPr>
          <p:cNvPr id="11" name="Picture 4" descr="New iPhone and iPad: Buy Apple Stock Ahead Of The Event? - Apple Maven">
            <a:extLst>
              <a:ext uri="{FF2B5EF4-FFF2-40B4-BE49-F238E27FC236}">
                <a16:creationId xmlns:a16="http://schemas.microsoft.com/office/drawing/2014/main" id="{343FB184-A9D7-4555-9313-B74924127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03" y="829600"/>
            <a:ext cx="10287000" cy="56411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1">
                <a:lumMod val="75000"/>
              </a:schemeClr>
            </a:solidFill>
            <a:miter lim="800000"/>
          </a:ln>
          <a:effectLst>
            <a:glow rad="101600">
              <a:schemeClr val="accent1">
                <a:alpha val="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5E844B-456F-42A8-B3A9-EB0B2040FA57}"/>
              </a:ext>
            </a:extLst>
          </p:cNvPr>
          <p:cNvSpPr/>
          <p:nvPr/>
        </p:nvSpPr>
        <p:spPr>
          <a:xfrm>
            <a:off x="4898602" y="915236"/>
            <a:ext cx="2148115" cy="284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Processing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A6A592-5E17-4145-92E4-360E4C78E8A5}"/>
              </a:ext>
            </a:extLst>
          </p:cNvPr>
          <p:cNvSpPr/>
          <p:nvPr/>
        </p:nvSpPr>
        <p:spPr>
          <a:xfrm>
            <a:off x="4898603" y="1417127"/>
            <a:ext cx="2148115" cy="284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EDA &amp; Visualization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9035B9-CF6E-4948-B3AB-257D573AEBE4}"/>
              </a:ext>
            </a:extLst>
          </p:cNvPr>
          <p:cNvSpPr/>
          <p:nvPr/>
        </p:nvSpPr>
        <p:spPr>
          <a:xfrm>
            <a:off x="8603342" y="5133992"/>
            <a:ext cx="2148115" cy="284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Performance Measure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1B93C-0B55-4049-AFDF-DDDB85895277}"/>
              </a:ext>
            </a:extLst>
          </p:cNvPr>
          <p:cNvSpPr/>
          <p:nvPr/>
        </p:nvSpPr>
        <p:spPr>
          <a:xfrm>
            <a:off x="8603342" y="5743723"/>
            <a:ext cx="2148115" cy="284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4E5D3D-568B-4724-A1DE-B6C296AD3953}"/>
              </a:ext>
            </a:extLst>
          </p:cNvPr>
          <p:cNvSpPr/>
          <p:nvPr/>
        </p:nvSpPr>
        <p:spPr>
          <a:xfrm>
            <a:off x="4898603" y="1851175"/>
            <a:ext cx="2148115" cy="284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 Selection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6D8DB-40E2-4154-9E25-0DFBA71A8FD2}"/>
              </a:ext>
            </a:extLst>
          </p:cNvPr>
          <p:cNvSpPr/>
          <p:nvPr/>
        </p:nvSpPr>
        <p:spPr>
          <a:xfrm>
            <a:off x="4898601" y="2361930"/>
            <a:ext cx="2148115" cy="284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Stationary Test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2DDEAE-5141-4FE8-B0AF-0027015979A9}"/>
              </a:ext>
            </a:extLst>
          </p:cNvPr>
          <p:cNvSpPr/>
          <p:nvPr/>
        </p:nvSpPr>
        <p:spPr>
          <a:xfrm>
            <a:off x="2218017" y="4261818"/>
            <a:ext cx="2148115" cy="284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Train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297843-656E-427E-A112-2E337ABDAE34}"/>
              </a:ext>
            </a:extLst>
          </p:cNvPr>
          <p:cNvSpPr/>
          <p:nvPr/>
        </p:nvSpPr>
        <p:spPr>
          <a:xfrm>
            <a:off x="4898601" y="2868486"/>
            <a:ext cx="2148115" cy="284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Splitting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C15B0A-B5A3-41C0-AA2E-7753D05EA282}"/>
              </a:ext>
            </a:extLst>
          </p:cNvPr>
          <p:cNvSpPr/>
          <p:nvPr/>
        </p:nvSpPr>
        <p:spPr>
          <a:xfrm>
            <a:off x="8452662" y="3578498"/>
            <a:ext cx="2148115" cy="284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Test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3E638-F200-4D68-A971-1A8E7973D748}"/>
              </a:ext>
            </a:extLst>
          </p:cNvPr>
          <p:cNvSpPr/>
          <p:nvPr/>
        </p:nvSpPr>
        <p:spPr>
          <a:xfrm>
            <a:off x="8603342" y="4261818"/>
            <a:ext cx="2148115" cy="284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Predict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9F17D2-0544-4148-82B3-EB8BD0DCF508}"/>
              </a:ext>
            </a:extLst>
          </p:cNvPr>
          <p:cNvCxnSpPr/>
          <p:nvPr/>
        </p:nvCxnSpPr>
        <p:spPr>
          <a:xfrm>
            <a:off x="5883965" y="1199913"/>
            <a:ext cx="0" cy="21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013EFB-E59B-444A-BC22-D53EB4B45A39}"/>
              </a:ext>
            </a:extLst>
          </p:cNvPr>
          <p:cNvCxnSpPr/>
          <p:nvPr/>
        </p:nvCxnSpPr>
        <p:spPr>
          <a:xfrm>
            <a:off x="5883965" y="1633961"/>
            <a:ext cx="0" cy="21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E0C50E-2BC6-4E9B-91B4-4735625ADF82}"/>
              </a:ext>
            </a:extLst>
          </p:cNvPr>
          <p:cNvCxnSpPr/>
          <p:nvPr/>
        </p:nvCxnSpPr>
        <p:spPr>
          <a:xfrm>
            <a:off x="5883965" y="2135852"/>
            <a:ext cx="0" cy="21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5AD5A7-9FB6-4239-813D-645B48F7FF30}"/>
              </a:ext>
            </a:extLst>
          </p:cNvPr>
          <p:cNvCxnSpPr>
            <a:cxnSpLocks/>
          </p:cNvCxnSpPr>
          <p:nvPr/>
        </p:nvCxnSpPr>
        <p:spPr>
          <a:xfrm flipH="1">
            <a:off x="3124197" y="3151495"/>
            <a:ext cx="2767356" cy="39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54C41D-79E4-465C-8863-7719D74250F9}"/>
              </a:ext>
            </a:extLst>
          </p:cNvPr>
          <p:cNvCxnSpPr>
            <a:cxnSpLocks/>
          </p:cNvCxnSpPr>
          <p:nvPr/>
        </p:nvCxnSpPr>
        <p:spPr>
          <a:xfrm>
            <a:off x="5877339" y="3165398"/>
            <a:ext cx="3800060" cy="36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C360FF-C53D-4CB7-9F32-AA35771B35F5}"/>
              </a:ext>
            </a:extLst>
          </p:cNvPr>
          <p:cNvCxnSpPr/>
          <p:nvPr/>
        </p:nvCxnSpPr>
        <p:spPr>
          <a:xfrm>
            <a:off x="5877339" y="2646607"/>
            <a:ext cx="0" cy="21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E5041F-5D5F-44B9-A3D0-D8CA6309048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677399" y="3866940"/>
            <a:ext cx="1" cy="39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AD23C3-0D9B-42CB-AC86-BBC444428726}"/>
              </a:ext>
            </a:extLst>
          </p:cNvPr>
          <p:cNvCxnSpPr>
            <a:cxnSpLocks/>
          </p:cNvCxnSpPr>
          <p:nvPr/>
        </p:nvCxnSpPr>
        <p:spPr>
          <a:xfrm>
            <a:off x="3160644" y="3866940"/>
            <a:ext cx="0" cy="39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0B4136-966C-4D58-A533-19383B4EFABF}"/>
              </a:ext>
            </a:extLst>
          </p:cNvPr>
          <p:cNvCxnSpPr/>
          <p:nvPr/>
        </p:nvCxnSpPr>
        <p:spPr>
          <a:xfrm>
            <a:off x="4366132" y="4404156"/>
            <a:ext cx="4237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2E1932-265C-48A4-B8F3-6B2A7957DC5B}"/>
              </a:ext>
            </a:extLst>
          </p:cNvPr>
          <p:cNvCxnSpPr>
            <a:cxnSpLocks/>
          </p:cNvCxnSpPr>
          <p:nvPr/>
        </p:nvCxnSpPr>
        <p:spPr>
          <a:xfrm>
            <a:off x="9677399" y="4546495"/>
            <a:ext cx="0" cy="58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9BA52D-9B88-47A7-94FD-C40EFE93C24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9677400" y="5418669"/>
            <a:ext cx="19878" cy="32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AC17E54-EDD6-44E9-B053-FD41DF4D7004}"/>
              </a:ext>
            </a:extLst>
          </p:cNvPr>
          <p:cNvSpPr/>
          <p:nvPr/>
        </p:nvSpPr>
        <p:spPr>
          <a:xfrm>
            <a:off x="2198929" y="3582263"/>
            <a:ext cx="2148115" cy="284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72830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New iPhone and iPad: Buy Apple Stock Ahead Of The Event? - Apple Maven">
            <a:extLst>
              <a:ext uri="{FF2B5EF4-FFF2-40B4-BE49-F238E27FC236}">
                <a16:creationId xmlns:a16="http://schemas.microsoft.com/office/drawing/2014/main" id="{88E4EF80-8CC5-4398-A9A0-1B13B467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03" y="799587"/>
            <a:ext cx="10287000" cy="56411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101600">
              <a:schemeClr val="accent1">
                <a:alpha val="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E4B3-C012-4DDD-A410-2B21041FF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1965" y="1417983"/>
            <a:ext cx="5232071" cy="4293704"/>
          </a:xfrm>
        </p:spPr>
        <p:txBody>
          <a:bodyPr>
            <a:noAutofit/>
          </a:bodyPr>
          <a:lstStyle/>
          <a:p>
            <a:pPr algn="just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Bahnschrift" panose="020B0502040204020203" pitchFamily="34" charset="0"/>
                <a:ea typeface="Cambria" panose="02040503050406030204" pitchFamily="18" charset="0"/>
              </a:rPr>
              <a:t>The data used in this project consists of the historical stock prices of AAPL.</a:t>
            </a:r>
          </a:p>
          <a:p>
            <a:pPr algn="just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Bahnschrift" panose="020B0502040204020203" pitchFamily="34" charset="0"/>
                <a:ea typeface="Cambria" panose="02040503050406030204" pitchFamily="18" charset="0"/>
              </a:rPr>
              <a:t>Dataset contains the following variables; Date (January 2012 - December 2019), Open, High, Low, Close, Adjusted Close and Volume.</a:t>
            </a:r>
          </a:p>
          <a:p>
            <a:pPr algn="just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Bahnschrift" panose="020B0502040204020203" pitchFamily="34" charset="0"/>
                <a:ea typeface="Cambria" panose="02040503050406030204" pitchFamily="18" charset="0"/>
              </a:rPr>
              <a:t>Dataset contains 2011 rows and 7 columns.</a:t>
            </a:r>
          </a:p>
          <a:p>
            <a:pPr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Bahnschrift" panose="020B0502040204020203" pitchFamily="34" charset="0"/>
                <a:ea typeface="Cambria" panose="02040503050406030204" pitchFamily="18" charset="0"/>
              </a:rPr>
              <a:t>It has float and integer values and Date column is in Object type.</a:t>
            </a:r>
          </a:p>
          <a:p>
            <a:pPr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Bahnschrift" panose="020B0502040204020203" pitchFamily="34" charset="0"/>
                <a:ea typeface="Cambria" panose="02040503050406030204" pitchFamily="18" charset="0"/>
              </a:rPr>
              <a:t>There are no null values in the data. </a:t>
            </a:r>
          </a:p>
          <a:p>
            <a:pPr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Bahnschrift" panose="020B0502040204020203" pitchFamily="34" charset="0"/>
                <a:ea typeface="Cambria" panose="02040503050406030204" pitchFamily="18" charset="0"/>
              </a:rPr>
              <a:t>There are no duplicates in the data. </a:t>
            </a:r>
          </a:p>
          <a:p>
            <a:pPr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Bahnschrift" panose="020B0502040204020203" pitchFamily="34" charset="0"/>
                <a:ea typeface="Cambria" panose="02040503050406030204" pitchFamily="18" charset="0"/>
              </a:rPr>
              <a:t>Data is highly correlated. 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705BF8D-2516-4EB0-A49C-3242B28AA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39" y="1417983"/>
            <a:ext cx="4213263" cy="4505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ACE63E-C881-4400-B6B4-B3FAADBB3F44}"/>
              </a:ext>
            </a:extLst>
          </p:cNvPr>
          <p:cNvSpPr txBox="1"/>
          <p:nvPr/>
        </p:nvSpPr>
        <p:spPr>
          <a:xfrm>
            <a:off x="4572986" y="934278"/>
            <a:ext cx="304602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Bahnschrift" panose="020B0502040204020203" pitchFamily="34" charset="0"/>
              </a:rPr>
              <a:t>DATASET &amp; Pre-Processing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86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New iPhone and iPad: Buy Apple Stock Ahead Of The Event? - Apple Maven">
            <a:extLst>
              <a:ext uri="{FF2B5EF4-FFF2-40B4-BE49-F238E27FC236}">
                <a16:creationId xmlns:a16="http://schemas.microsoft.com/office/drawing/2014/main" id="{88E4EF80-8CC5-4398-A9A0-1B13B467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23"/>
                    </a14:imgEffect>
                    <a14:imgEffect>
                      <a14:saturation sa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2" y="371061"/>
            <a:ext cx="11304104" cy="60696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101600">
              <a:schemeClr val="accent1">
                <a:alpha val="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ACE63E-C881-4400-B6B4-B3FAADBB3F44}"/>
              </a:ext>
            </a:extLst>
          </p:cNvPr>
          <p:cNvSpPr txBox="1"/>
          <p:nvPr/>
        </p:nvSpPr>
        <p:spPr>
          <a:xfrm>
            <a:off x="4693112" y="424442"/>
            <a:ext cx="22756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800" b="1" dirty="0"/>
              <a:t>EDA &amp; Visualization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2B3FEE-53D7-4832-A783-813638CC3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885" y="1024717"/>
            <a:ext cx="5232071" cy="2011017"/>
          </a:xfrm>
        </p:spPr>
        <p:txBody>
          <a:bodyPr>
            <a:noAutofit/>
          </a:bodyPr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latin typeface="Bahnschrift" panose="020B0502040204020203" pitchFamily="34" charset="0"/>
                <a:ea typeface="Cambria" panose="02040503050406030204" pitchFamily="18" charset="0"/>
              </a:rPr>
              <a:t>Changing data type of date feature from object type to date.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latin typeface="Bahnschrift" panose="020B0502040204020203" pitchFamily="34" charset="0"/>
                <a:ea typeface="Cambria" panose="02040503050406030204" pitchFamily="18" charset="0"/>
              </a:rPr>
              <a:t> Adding year, quarter, month and weekday features to the data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latin typeface="Bahnschrift" panose="020B0502040204020203" pitchFamily="34" charset="0"/>
                <a:ea typeface="Cambria" panose="02040503050406030204" pitchFamily="18" charset="0"/>
              </a:rPr>
              <a:t>Visualizing datapoints with using plots like box plot, line plot ,bar plots and Heat map etc.,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>
              <a:latin typeface="Bahnschrift" panose="020B0502040204020203" pitchFamily="34" charset="0"/>
              <a:ea typeface="Cambria" panose="02040503050406030204" pitchFamily="18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4598CD7-33F7-4249-99C5-255F24E72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4" y="2721978"/>
            <a:ext cx="5232071" cy="3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A89E65D0-7D56-4194-8510-7A82A8262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74" y="847155"/>
            <a:ext cx="5497115" cy="232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D8F736-968B-49AD-BAC8-1A406A4DB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374" y="3246141"/>
            <a:ext cx="5497114" cy="266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New iPhone and iPad: Buy Apple Stock Ahead Of The Event? - Apple Maven">
            <a:extLst>
              <a:ext uri="{FF2B5EF4-FFF2-40B4-BE49-F238E27FC236}">
                <a16:creationId xmlns:a16="http://schemas.microsoft.com/office/drawing/2014/main" id="{88E4EF80-8CC5-4398-A9A0-1B13B467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23"/>
                    </a14:imgEffect>
                    <a14:imgEffect>
                      <a14:saturation sa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1981"/>
            <a:ext cx="11595651" cy="64726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101600">
              <a:schemeClr val="accent1">
                <a:alpha val="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ACE63E-C881-4400-B6B4-B3FAADBB3F44}"/>
              </a:ext>
            </a:extLst>
          </p:cNvPr>
          <p:cNvSpPr txBox="1"/>
          <p:nvPr/>
        </p:nvSpPr>
        <p:spPr>
          <a:xfrm>
            <a:off x="4280393" y="234009"/>
            <a:ext cx="32576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hnschrift" panose="020B0502040204020203" pitchFamily="34" charset="0"/>
              </a:rPr>
              <a:t>Decomposition of time series </a:t>
            </a:r>
            <a:endParaRPr lang="en-IN" sz="18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0858147-8C8B-467A-B24C-A544B339529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276" y="3690228"/>
            <a:ext cx="5203785" cy="28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AF7A5A-8A52-4374-8BC0-57A9B7266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360" y="3848027"/>
            <a:ext cx="5320824" cy="2614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DB055A-64F1-43B4-8965-6C05F298F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360" y="963324"/>
            <a:ext cx="5345283" cy="2614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6F22E9-42C2-4EFA-8767-2E842F21A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772" y="963324"/>
            <a:ext cx="5164289" cy="26149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DEF1F4-35AB-4D96-B35B-3A2D06A10459}"/>
              </a:ext>
            </a:extLst>
          </p:cNvPr>
          <p:cNvSpPr txBox="1"/>
          <p:nvPr/>
        </p:nvSpPr>
        <p:spPr>
          <a:xfrm>
            <a:off x="6286548" y="789613"/>
            <a:ext cx="706091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Weekly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0AD5B-0E8F-4005-98B4-4AF3FF3E00E0}"/>
              </a:ext>
            </a:extLst>
          </p:cNvPr>
          <p:cNvSpPr txBox="1"/>
          <p:nvPr/>
        </p:nvSpPr>
        <p:spPr>
          <a:xfrm>
            <a:off x="587192" y="782757"/>
            <a:ext cx="74732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Original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434A89-97BB-4C55-BB9F-BDA770B2DCFF}"/>
              </a:ext>
            </a:extLst>
          </p:cNvPr>
          <p:cNvSpPr txBox="1"/>
          <p:nvPr/>
        </p:nvSpPr>
        <p:spPr>
          <a:xfrm>
            <a:off x="673816" y="3662399"/>
            <a:ext cx="75693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Monthly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A684D-5AEC-4EFF-90D5-B8F112D8A7FB}"/>
              </a:ext>
            </a:extLst>
          </p:cNvPr>
          <p:cNvSpPr txBox="1"/>
          <p:nvPr/>
        </p:nvSpPr>
        <p:spPr>
          <a:xfrm>
            <a:off x="6248299" y="3690228"/>
            <a:ext cx="782587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Bahnschrift" panose="020B0502040204020203" pitchFamily="34" charset="0"/>
              </a:rPr>
              <a:t>Quarterly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08586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New iPhone and iPad: Buy Apple Stock Ahead Of The Event? - Apple Maven">
            <a:extLst>
              <a:ext uri="{FF2B5EF4-FFF2-40B4-BE49-F238E27FC236}">
                <a16:creationId xmlns:a16="http://schemas.microsoft.com/office/drawing/2014/main" id="{88E4EF80-8CC5-4398-A9A0-1B13B467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23"/>
                    </a14:imgEffect>
                    <a14:imgEffect>
                      <a14:saturation sa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3" y="354496"/>
            <a:ext cx="11290853" cy="61490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101600">
              <a:schemeClr val="accent1">
                <a:alpha val="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ACE63E-C881-4400-B6B4-B3FAADBB3F44}"/>
              </a:ext>
            </a:extLst>
          </p:cNvPr>
          <p:cNvSpPr txBox="1"/>
          <p:nvPr/>
        </p:nvSpPr>
        <p:spPr>
          <a:xfrm>
            <a:off x="3344101" y="455825"/>
            <a:ext cx="505619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hnschrift" panose="020B0502040204020203" pitchFamily="34" charset="0"/>
              </a:rPr>
              <a:t>ACF plots and PACF plots (Before Differencing)</a:t>
            </a:r>
            <a:endParaRPr lang="en-IN" sz="18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9C5AD7-CC3F-4FEA-BB03-9DE1C172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32" y="1464242"/>
            <a:ext cx="5065031" cy="273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74E3154-A4B7-4CBA-ADF1-2F4FA1173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70" y="1509920"/>
            <a:ext cx="5208104" cy="269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B979F09-692B-4B74-A550-5C22891AD8A2}"/>
              </a:ext>
            </a:extLst>
          </p:cNvPr>
          <p:cNvSpPr txBox="1">
            <a:spLocks/>
          </p:cNvSpPr>
          <p:nvPr/>
        </p:nvSpPr>
        <p:spPr>
          <a:xfrm>
            <a:off x="1907985" y="1004451"/>
            <a:ext cx="2749806" cy="45979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ACF PLOT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AB573-2B5A-49EF-9376-E91233D9D8F8}"/>
              </a:ext>
            </a:extLst>
          </p:cNvPr>
          <p:cNvSpPr txBox="1"/>
          <p:nvPr/>
        </p:nvSpPr>
        <p:spPr>
          <a:xfrm>
            <a:off x="3498574" y="4744279"/>
            <a:ext cx="52081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endParaRPr lang="en-US" sz="1600" b="1" u="sng" dirty="0">
              <a:latin typeface="Bahnschrift" panose="020B0502040204020203" pitchFamily="34" charset="0"/>
            </a:endParaRPr>
          </a:p>
          <a:p>
            <a:pPr marL="171450" indent="-1714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ADF Test Statistic : 1.2193479467002406</a:t>
            </a:r>
          </a:p>
          <a:p>
            <a:pPr marL="171450" indent="-1714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p-value : 0.9961168706935021</a:t>
            </a:r>
          </a:p>
          <a:p>
            <a:pPr marL="171450" indent="-1714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#Lags Used : 9</a:t>
            </a:r>
          </a:p>
          <a:p>
            <a:pPr marL="171450" indent="-1714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Number of Observations used : 2001</a:t>
            </a:r>
          </a:p>
          <a:p>
            <a:pPr algn="ctr">
              <a:lnSpc>
                <a:spcPct val="100000"/>
              </a:lnSpc>
            </a:pPr>
            <a:r>
              <a:rPr lang="en-US" sz="1600" b="1" u="sng" dirty="0">
                <a:latin typeface="Bahnschrift" panose="020B0502040204020203" pitchFamily="34" charset="0"/>
              </a:rPr>
              <a:t>Accept Null Hypothesis. Data is Non – Stationary</a:t>
            </a:r>
          </a:p>
          <a:p>
            <a:pPr marL="171450" indent="-1714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Bahnschrift" panose="020B0502040204020203" pitchFamily="34" charset="0"/>
            </a:endParaRPr>
          </a:p>
          <a:p>
            <a:pPr marL="171450" indent="-1714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E2D748C-A098-4936-87F7-5D590207AF8C}"/>
              </a:ext>
            </a:extLst>
          </p:cNvPr>
          <p:cNvSpPr txBox="1">
            <a:spLocks/>
          </p:cNvSpPr>
          <p:nvPr/>
        </p:nvSpPr>
        <p:spPr>
          <a:xfrm>
            <a:off x="7769788" y="1004450"/>
            <a:ext cx="2749806" cy="45979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PACF PLOT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1D9DD70-6CEA-4C91-8D7A-38E70093102E}"/>
              </a:ext>
            </a:extLst>
          </p:cNvPr>
          <p:cNvSpPr txBox="1">
            <a:spLocks/>
          </p:cNvSpPr>
          <p:nvPr/>
        </p:nvSpPr>
        <p:spPr>
          <a:xfrm>
            <a:off x="4657791" y="4425908"/>
            <a:ext cx="2749806" cy="45979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ADF TEST </a:t>
            </a:r>
          </a:p>
        </p:txBody>
      </p:sp>
    </p:spTree>
    <p:extLst>
      <p:ext uri="{BB962C8B-B14F-4D97-AF65-F5344CB8AC3E}">
        <p14:creationId xmlns:p14="http://schemas.microsoft.com/office/powerpoint/2010/main" val="265202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New iPhone and iPad: Buy Apple Stock Ahead Of The Event? - Apple Maven">
            <a:extLst>
              <a:ext uri="{FF2B5EF4-FFF2-40B4-BE49-F238E27FC236}">
                <a16:creationId xmlns:a16="http://schemas.microsoft.com/office/drawing/2014/main" id="{88E4EF80-8CC5-4398-A9A0-1B13B467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23"/>
                    </a14:imgEffect>
                    <a14:imgEffect>
                      <a14:saturation sa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4" y="357809"/>
            <a:ext cx="11264348" cy="63080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101600">
              <a:schemeClr val="accent1">
                <a:alpha val="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ACE63E-C881-4400-B6B4-B3FAADBB3F44}"/>
              </a:ext>
            </a:extLst>
          </p:cNvPr>
          <p:cNvSpPr txBox="1"/>
          <p:nvPr/>
        </p:nvSpPr>
        <p:spPr>
          <a:xfrm>
            <a:off x="8107530" y="995859"/>
            <a:ext cx="109998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800" b="1" dirty="0"/>
              <a:t>ACF Plot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11FB544-C068-4C80-BFC9-8AC046DF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5" y="1470991"/>
            <a:ext cx="5332113" cy="261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C99A6B-8B97-46F2-A813-E1BDB8D08AC4}"/>
              </a:ext>
            </a:extLst>
          </p:cNvPr>
          <p:cNvSpPr txBox="1"/>
          <p:nvPr/>
        </p:nvSpPr>
        <p:spPr>
          <a:xfrm>
            <a:off x="0" y="4440622"/>
            <a:ext cx="60973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ADF Test Statistic : -13.62553837607382</a:t>
            </a:r>
          </a:p>
          <a:p>
            <a:pPr marL="171450" indent="-1714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p-value : 1.7630934279439484e-25</a:t>
            </a:r>
          </a:p>
          <a:p>
            <a:pPr marL="171450" indent="-1714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#Lags Used : 8</a:t>
            </a:r>
          </a:p>
          <a:p>
            <a:pPr marL="171450" indent="-1714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Number of Observations used : 2001</a:t>
            </a:r>
          </a:p>
          <a:p>
            <a:pPr algn="ctr">
              <a:lnSpc>
                <a:spcPct val="100000"/>
              </a:lnSpc>
            </a:pPr>
            <a:endParaRPr lang="en-US" sz="1600" dirty="0">
              <a:latin typeface="Bahnschrift" panose="020B0502040204020203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u="sng" dirty="0">
                <a:latin typeface="Bahnschrift" panose="020B0502040204020203" pitchFamily="34" charset="0"/>
              </a:rPr>
              <a:t>Reject Null Hypothesis. Data is Stationary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7778D69-E4D9-452A-B582-A2EA1F77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355" y="1456347"/>
            <a:ext cx="500833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E4E47C3-C7A2-42D5-B94D-A47B46312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355" y="4104021"/>
            <a:ext cx="500833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2B57C8-E5FF-445A-8C4D-C42DBAB4BF10}"/>
              </a:ext>
            </a:extLst>
          </p:cNvPr>
          <p:cNvSpPr txBox="1"/>
          <p:nvPr/>
        </p:nvSpPr>
        <p:spPr>
          <a:xfrm>
            <a:off x="3430664" y="455825"/>
            <a:ext cx="488306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Bahnschrift" panose="020B0502040204020203" pitchFamily="34" charset="0"/>
              </a:rPr>
              <a:t>ACF plots and PACF plots (After Differencing)</a:t>
            </a:r>
            <a:endParaRPr lang="en-IN" sz="1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6E5F49-3FEC-4D84-A992-BE2A5870BAA2}"/>
              </a:ext>
            </a:extLst>
          </p:cNvPr>
          <p:cNvSpPr txBox="1"/>
          <p:nvPr/>
        </p:nvSpPr>
        <p:spPr>
          <a:xfrm>
            <a:off x="8047962" y="3738518"/>
            <a:ext cx="12191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800" b="1" dirty="0"/>
              <a:t>PACF Plot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6BB76-7313-47A2-8426-2E2B5E96BD80}"/>
              </a:ext>
            </a:extLst>
          </p:cNvPr>
          <p:cNvSpPr txBox="1"/>
          <p:nvPr/>
        </p:nvSpPr>
        <p:spPr>
          <a:xfrm>
            <a:off x="1741926" y="1007166"/>
            <a:ext cx="151355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1800" b="1" dirty="0"/>
              <a:t>Differencing</a:t>
            </a:r>
          </a:p>
        </p:txBody>
      </p:sp>
    </p:spTree>
    <p:extLst>
      <p:ext uri="{BB962C8B-B14F-4D97-AF65-F5344CB8AC3E}">
        <p14:creationId xmlns:p14="http://schemas.microsoft.com/office/powerpoint/2010/main" val="319566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New iPhone and iPad: Buy Apple Stock Ahead Of The Event? - Apple Maven">
            <a:extLst>
              <a:ext uri="{FF2B5EF4-FFF2-40B4-BE49-F238E27FC236}">
                <a16:creationId xmlns:a16="http://schemas.microsoft.com/office/drawing/2014/main" id="{88E4EF80-8CC5-4398-A9A0-1B13B467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23"/>
                    </a14:imgEffect>
                    <a14:imgEffect>
                      <a14:saturation sa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7" y="172279"/>
            <a:ext cx="10736186" cy="62684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101600">
              <a:schemeClr val="accent1">
                <a:alpha val="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ACE63E-C881-4400-B6B4-B3FAADBB3F44}"/>
              </a:ext>
            </a:extLst>
          </p:cNvPr>
          <p:cNvSpPr txBox="1"/>
          <p:nvPr/>
        </p:nvSpPr>
        <p:spPr>
          <a:xfrm>
            <a:off x="4598505" y="232601"/>
            <a:ext cx="226923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Bahnschrift" panose="020B0502040204020203" pitchFamily="34" charset="0"/>
              </a:rPr>
              <a:t>Data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1800" b="1" dirty="0">
                <a:latin typeface="Bahnschrift" panose="020B0502040204020203" pitchFamily="34" charset="0"/>
              </a:rPr>
              <a:t>Splitting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EA469E9-11F5-4BC2-BD00-A06FCE7694AD}"/>
              </a:ext>
            </a:extLst>
          </p:cNvPr>
          <p:cNvSpPr txBox="1">
            <a:spLocks/>
          </p:cNvSpPr>
          <p:nvPr/>
        </p:nvSpPr>
        <p:spPr>
          <a:xfrm>
            <a:off x="3057219" y="784548"/>
            <a:ext cx="5611120" cy="130126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>
                <a:latin typeface="Bahnschrift" panose="020B0502040204020203" pitchFamily="34" charset="0"/>
              </a:rPr>
              <a:t>Dataset has been divided into two parts  </a:t>
            </a:r>
          </a:p>
          <a:p>
            <a:pPr algn="ctr"/>
            <a:r>
              <a:rPr lang="en-US" sz="1500" dirty="0">
                <a:latin typeface="Bahnschrift" panose="020B0502040204020203" pitchFamily="34" charset="0"/>
              </a:rPr>
              <a:t>Train Data – 2012-02-03 to 2018-12-30</a:t>
            </a:r>
          </a:p>
          <a:p>
            <a:pPr algn="ctr"/>
            <a:r>
              <a:rPr lang="en-US" sz="1500" dirty="0">
                <a:latin typeface="Bahnschrift" panose="020B0502040204020203" pitchFamily="34" charset="0"/>
              </a:rPr>
              <a:t>Test Data – 2019-01-01 to 2019-12-30</a:t>
            </a:r>
            <a:br>
              <a:rPr lang="en-US" sz="1500" dirty="0">
                <a:latin typeface="Bahnschrift" panose="020B0502040204020203" pitchFamily="34" charset="0"/>
              </a:rPr>
            </a:br>
            <a:endParaRPr lang="en-US" sz="1500" dirty="0">
              <a:latin typeface="Bahnschrift" panose="020B0502040204020203" pitchFamily="34" charset="0"/>
            </a:endParaRPr>
          </a:p>
        </p:txBody>
      </p:sp>
      <p:pic>
        <p:nvPicPr>
          <p:cNvPr id="9" name="Picture 18">
            <a:extLst>
              <a:ext uri="{FF2B5EF4-FFF2-40B4-BE49-F238E27FC236}">
                <a16:creationId xmlns:a16="http://schemas.microsoft.com/office/drawing/2014/main" id="{B419FAB3-BECB-4D70-93D8-32B591CEE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686" y="2220158"/>
            <a:ext cx="8388627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010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553</TotalTime>
  <Words>603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Courier New</vt:lpstr>
      <vt:lpstr>Trebuchet MS</vt:lpstr>
      <vt:lpstr>Wingdings</vt:lpstr>
      <vt:lpstr>Wingdings 3</vt:lpstr>
      <vt:lpstr>Facet</vt:lpstr>
      <vt:lpstr>PowerPoint Presentation</vt:lpstr>
      <vt:lpstr>BUSINESS PROBLEM</vt:lpstr>
      <vt:lpstr>PROJECT WORK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lavanya m</cp:lastModifiedBy>
  <cp:revision>43</cp:revision>
  <dcterms:created xsi:type="dcterms:W3CDTF">2023-05-06T14:19:17Z</dcterms:created>
  <dcterms:modified xsi:type="dcterms:W3CDTF">2023-05-08T09:34:43Z</dcterms:modified>
</cp:coreProperties>
</file>