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9" r:id="rId20"/>
    <p:sldId id="280" r:id="rId21"/>
    <p:sldId id="274" r:id="rId22"/>
    <p:sldId id="275" r:id="rId23"/>
    <p:sldId id="276" r:id="rId24"/>
    <p:sldId id="277"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0B1F1D6-F641-4BD7-BFB0-3342FBFCC08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40A482-900C-4BC4-815F-970D45C14D16}"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0B1F1D6-F641-4BD7-BFB0-3342FBFCC08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40A482-900C-4BC4-815F-970D45C14D16}"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0B1F1D6-F641-4BD7-BFB0-3342FBFCC08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40A482-900C-4BC4-815F-970D45C14D16}"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0B1F1D6-F641-4BD7-BFB0-3342FBFCC08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40A482-900C-4BC4-815F-970D45C14D16}"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0B1F1D6-F641-4BD7-BFB0-3342FBFCC08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40A482-900C-4BC4-815F-970D45C14D16}"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60B1F1D6-F641-4BD7-BFB0-3342FBFCC08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40A482-900C-4BC4-815F-970D45C14D16}"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60B1F1D6-F641-4BD7-BFB0-3342FBFCC08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40A482-900C-4BC4-815F-970D45C14D16}"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0B1F1D6-F641-4BD7-BFB0-3342FBFCC089}"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40A482-900C-4BC4-815F-970D45C14D16}"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B1F1D6-F641-4BD7-BFB0-3342FBFCC089}"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F40A482-900C-4BC4-815F-970D45C14D16}"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0B1F1D6-F641-4BD7-BFB0-3342FBFCC08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40A482-900C-4BC4-815F-970D45C14D16}"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0B1F1D6-F641-4BD7-BFB0-3342FBFCC08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40A482-900C-4BC4-815F-970D45C14D16}"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B1F1D6-F641-4BD7-BFB0-3342FBFCC089}"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40A482-900C-4BC4-815F-970D45C14D16}"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8.png"/><Relationship Id="rId1"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9878" y="650725"/>
            <a:ext cx="9144000" cy="773814"/>
          </a:xfrm>
          <a:solidFill>
            <a:schemeClr val="bg1">
              <a:lumMod val="50000"/>
            </a:schemeClr>
          </a:solidFill>
        </p:spPr>
        <p:txBody>
          <a:bodyPr>
            <a:normAutofit/>
          </a:bodyPr>
          <a:lstStyle/>
          <a:p>
            <a:r>
              <a:rPr lang="en-IN" sz="4000" b="1" dirty="0">
                <a:solidFill>
                  <a:schemeClr val="bg1"/>
                </a:solidFill>
                <a:latin typeface="+mn-lt"/>
              </a:rPr>
              <a:t>PROJECT 243-RESUME CLASSIFICATION</a:t>
            </a:r>
            <a:endParaRPr lang="en-IN" sz="4000" b="1" dirty="0">
              <a:solidFill>
                <a:schemeClr val="bg1"/>
              </a:solidFill>
              <a:latin typeface="+mn-lt"/>
            </a:endParaRPr>
          </a:p>
        </p:txBody>
      </p:sp>
      <p:sp>
        <p:nvSpPr>
          <p:cNvPr id="4" name="TextBox 3"/>
          <p:cNvSpPr txBox="1"/>
          <p:nvPr/>
        </p:nvSpPr>
        <p:spPr>
          <a:xfrm>
            <a:off x="1629878" y="1930503"/>
            <a:ext cx="9144000" cy="1692771"/>
          </a:xfrm>
          <a:prstGeom prst="rect">
            <a:avLst/>
          </a:prstGeom>
          <a:noFill/>
        </p:spPr>
        <p:txBody>
          <a:bodyPr wrap="square" rtlCol="0">
            <a:spAutoFit/>
          </a:bodyPr>
          <a:lstStyle/>
          <a:p>
            <a:r>
              <a:rPr lang="en-IN" b="1" dirty="0"/>
              <a:t>BUSINESS OBJECTIVE: </a:t>
            </a:r>
            <a:r>
              <a:rPr lang="en-IN" sz="1600" dirty="0">
                <a:solidFill>
                  <a:srgbClr val="000000"/>
                </a:solidFill>
                <a:effectLst/>
                <a:ea typeface="Arial" panose="020B0604020202020204" pitchFamily="34" charset="0"/>
              </a:rPr>
              <a:t>The document classification solution should significantly reduce the manual human effort in the HRM. It should achieve a higher level of accuracy and automation with minimal human intervention </a:t>
            </a:r>
            <a:endParaRPr lang="en-IN" sz="1600" dirty="0">
              <a:solidFill>
                <a:srgbClr val="000000"/>
              </a:solidFill>
              <a:effectLst/>
              <a:ea typeface="Arial" panose="020B0604020202020204" pitchFamily="34" charset="0"/>
            </a:endParaRPr>
          </a:p>
          <a:p>
            <a:r>
              <a:rPr lang="en-IN" b="1" dirty="0">
                <a:solidFill>
                  <a:srgbClr val="000000"/>
                </a:solidFill>
                <a:effectLst/>
                <a:uFill>
                  <a:solidFill>
                    <a:srgbClr val="000000"/>
                  </a:solidFill>
                </a:uFill>
                <a:ea typeface="Arial" panose="020B0604020202020204" pitchFamily="34" charset="0"/>
              </a:rPr>
              <a:t>SAMPLE DATASET DETAILS: </a:t>
            </a:r>
            <a:r>
              <a:rPr lang="en-IN" sz="1600" dirty="0">
                <a:solidFill>
                  <a:srgbClr val="000000"/>
                </a:solidFill>
                <a:effectLst/>
                <a:ea typeface="Arial" panose="020B0604020202020204" pitchFamily="34" charset="0"/>
              </a:rPr>
              <a:t>Resumes and financial documents.</a:t>
            </a:r>
            <a:endParaRPr lang="en-IN" sz="1600" dirty="0">
              <a:solidFill>
                <a:srgbClr val="000000"/>
              </a:solidFill>
              <a:effectLst/>
              <a:ea typeface="Arial" panose="020B0604020202020204" pitchFamily="34" charset="0"/>
            </a:endParaRPr>
          </a:p>
          <a:p>
            <a:r>
              <a:rPr lang="en-IN" b="1" dirty="0">
                <a:solidFill>
                  <a:srgbClr val="000000"/>
                </a:solidFill>
                <a:effectLst/>
                <a:latin typeface="Calibri" panose="020F0502020204030204" pitchFamily="34" charset="0"/>
                <a:ea typeface="Calibri" panose="020F0502020204030204" pitchFamily="34" charset="0"/>
              </a:rPr>
              <a:t>ACCEPTANCE CRITERIA: </a:t>
            </a:r>
            <a:r>
              <a:rPr lang="en-IN" sz="1600" dirty="0">
                <a:effectLst/>
                <a:ea typeface="Arial" panose="020B0604020202020204" pitchFamily="34" charset="0"/>
              </a:rPr>
              <a:t>To build the best model which gives the maximum performance, and need to deploy the model with either </a:t>
            </a:r>
            <a:r>
              <a:rPr lang="en-IN" sz="1600" dirty="0" err="1">
                <a:effectLst/>
                <a:ea typeface="Arial" panose="020B0604020202020204" pitchFamily="34" charset="0"/>
              </a:rPr>
              <a:t>RShiny</a:t>
            </a:r>
            <a:r>
              <a:rPr lang="en-IN" sz="1600" dirty="0">
                <a:effectLst/>
                <a:ea typeface="Arial" panose="020B0604020202020204" pitchFamily="34" charset="0"/>
              </a:rPr>
              <a:t> or Flask/ stream lit</a:t>
            </a:r>
            <a:endParaRPr lang="en-IN" sz="1600" dirty="0">
              <a:effectLst/>
              <a:ea typeface="Calibri" panose="020F0502020204030204" pitchFamily="34" charset="0"/>
            </a:endParaRPr>
          </a:p>
        </p:txBody>
      </p:sp>
      <p:sp>
        <p:nvSpPr>
          <p:cNvPr id="5" name="TextBox 4"/>
          <p:cNvSpPr txBox="1"/>
          <p:nvPr/>
        </p:nvSpPr>
        <p:spPr>
          <a:xfrm>
            <a:off x="1629879" y="3898951"/>
            <a:ext cx="9143999" cy="2308324"/>
          </a:xfrm>
          <a:prstGeom prst="rect">
            <a:avLst/>
          </a:prstGeom>
          <a:noFill/>
        </p:spPr>
        <p:txBody>
          <a:bodyPr wrap="square" rtlCol="0">
            <a:spAutoFit/>
          </a:bodyPr>
          <a:lstStyle/>
          <a:p>
            <a:r>
              <a:rPr lang="en-IN" b="1" dirty="0"/>
              <a:t>GROUP 2</a:t>
            </a:r>
            <a:endParaRPr lang="en-IN" b="1" dirty="0"/>
          </a:p>
          <a:p>
            <a:r>
              <a:rPr lang="en-IN" b="1" dirty="0"/>
              <a:t>TEAM MEMBERS:</a:t>
            </a:r>
            <a:endParaRPr lang="en-IN" b="1" dirty="0"/>
          </a:p>
          <a:p>
            <a:r>
              <a:rPr lang="en-IN" dirty="0"/>
              <a:t>Mr. ATHARVA JOSHI</a:t>
            </a:r>
            <a:endParaRPr lang="en-IN" dirty="0"/>
          </a:p>
          <a:p>
            <a:r>
              <a:rPr lang="en-IN" dirty="0"/>
              <a:t>Ms. KRISHNAVENI KOLIPAKA</a:t>
            </a:r>
            <a:endParaRPr lang="en-IN" dirty="0"/>
          </a:p>
          <a:p>
            <a:r>
              <a:rPr lang="en-IN" dirty="0"/>
              <a:t>Mr. SAGAR SRINIVAS</a:t>
            </a:r>
            <a:endParaRPr lang="en-IN" dirty="0"/>
          </a:p>
          <a:p>
            <a:r>
              <a:rPr lang="en-IN" dirty="0"/>
              <a:t>Mr. SOMASEKHAR REDDY G</a:t>
            </a:r>
            <a:endParaRPr lang="en-IN" dirty="0"/>
          </a:p>
          <a:p>
            <a:r>
              <a:rPr lang="en-IN" dirty="0"/>
              <a:t>Mr SUDARSHAN BANE</a:t>
            </a:r>
            <a:endParaRPr lang="en-IN" dirty="0"/>
          </a:p>
          <a:p>
            <a:r>
              <a:rPr lang="en-IN" dirty="0"/>
              <a:t>Ms. VAISHNAVI SHINDE</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1532" y="211756"/>
            <a:ext cx="11328935" cy="400110"/>
          </a:xfrm>
          <a:prstGeom prst="rect">
            <a:avLst/>
          </a:prstGeom>
          <a:noFill/>
        </p:spPr>
        <p:txBody>
          <a:bodyPr wrap="square" rtlCol="0">
            <a:spAutoFit/>
          </a:bodyPr>
          <a:lstStyle/>
          <a:p>
            <a:r>
              <a:rPr lang="en-IN" sz="2000" b="1" dirty="0"/>
              <a:t>2. AdaBoost CLASSIFIER</a:t>
            </a:r>
            <a:endParaRPr lang="en-IN" sz="2000" b="1" dirty="0"/>
          </a:p>
        </p:txBody>
      </p:sp>
      <p:pic>
        <p:nvPicPr>
          <p:cNvPr id="4" name="Picture 3"/>
          <p:cNvPicPr>
            <a:picLocks noChangeAspect="1"/>
          </p:cNvPicPr>
          <p:nvPr/>
        </p:nvPicPr>
        <p:blipFill>
          <a:blip r:embed="rId1"/>
          <a:stretch>
            <a:fillRect/>
          </a:stretch>
        </p:blipFill>
        <p:spPr>
          <a:xfrm>
            <a:off x="2313270" y="972653"/>
            <a:ext cx="7565457" cy="4013233"/>
          </a:xfrm>
          <a:prstGeom prst="rect">
            <a:avLst/>
          </a:prstGeom>
        </p:spPr>
      </p:pic>
      <p:sp>
        <p:nvSpPr>
          <p:cNvPr id="5" name="TextBox 4"/>
          <p:cNvSpPr txBox="1"/>
          <p:nvPr/>
        </p:nvSpPr>
        <p:spPr>
          <a:xfrm>
            <a:off x="999423" y="5562181"/>
            <a:ext cx="10761044" cy="646331"/>
          </a:xfrm>
          <a:prstGeom prst="rect">
            <a:avLst/>
          </a:prstGeom>
          <a:noFill/>
        </p:spPr>
        <p:txBody>
          <a:bodyPr wrap="square" rtlCol="0">
            <a:spAutoFit/>
          </a:bodyPr>
          <a:lstStyle/>
          <a:p>
            <a:r>
              <a:rPr lang="en-US" b="0" i="0" dirty="0">
                <a:solidFill>
                  <a:srgbClr val="000000"/>
                </a:solidFill>
                <a:effectLst/>
              </a:rPr>
              <a:t>From </a:t>
            </a:r>
            <a:r>
              <a:rPr lang="en-US" dirty="0">
                <a:solidFill>
                  <a:srgbClr val="000000"/>
                </a:solidFill>
              </a:rPr>
              <a:t>A</a:t>
            </a:r>
            <a:r>
              <a:rPr lang="en-US" b="0" i="0" dirty="0">
                <a:solidFill>
                  <a:srgbClr val="000000"/>
                </a:solidFill>
                <a:effectLst/>
              </a:rPr>
              <a:t>daBoost classifier we come to know that while training accuracy is 100%, the testing accuracy is slightly lower at 91.67%. This suggests that the model may be overfitting to some extent</a:t>
            </a:r>
            <a:r>
              <a:rPr lang="en-US" b="0" i="0" dirty="0">
                <a:solidFill>
                  <a:srgbClr val="000000"/>
                </a:solidFill>
                <a:effectLst/>
                <a:latin typeface="Helvetica Neue"/>
              </a:rPr>
              <a:t>.</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1532" y="211756"/>
            <a:ext cx="11328935" cy="400110"/>
          </a:xfrm>
          <a:prstGeom prst="rect">
            <a:avLst/>
          </a:prstGeom>
          <a:noFill/>
        </p:spPr>
        <p:txBody>
          <a:bodyPr wrap="square" rtlCol="0">
            <a:spAutoFit/>
          </a:bodyPr>
          <a:lstStyle/>
          <a:p>
            <a:r>
              <a:rPr lang="en-IN" sz="2000" b="1" dirty="0"/>
              <a:t>3. SUPPORT VECTOR MACHINE CLASSIFIER (SVM)</a:t>
            </a:r>
            <a:endParaRPr lang="en-IN" sz="2000" b="1" dirty="0"/>
          </a:p>
        </p:txBody>
      </p:sp>
      <p:pic>
        <p:nvPicPr>
          <p:cNvPr id="4" name="Picture 3"/>
          <p:cNvPicPr>
            <a:picLocks noChangeAspect="1"/>
          </p:cNvPicPr>
          <p:nvPr/>
        </p:nvPicPr>
        <p:blipFill>
          <a:blip r:embed="rId1"/>
          <a:stretch>
            <a:fillRect/>
          </a:stretch>
        </p:blipFill>
        <p:spPr>
          <a:xfrm>
            <a:off x="2633661" y="1166562"/>
            <a:ext cx="6924675" cy="3562350"/>
          </a:xfrm>
          <a:prstGeom prst="rect">
            <a:avLst/>
          </a:prstGeom>
        </p:spPr>
      </p:pic>
      <p:sp>
        <p:nvSpPr>
          <p:cNvPr id="5" name="TextBox 4"/>
          <p:cNvSpPr txBox="1"/>
          <p:nvPr/>
        </p:nvSpPr>
        <p:spPr>
          <a:xfrm>
            <a:off x="1443789" y="4988794"/>
            <a:ext cx="9673390" cy="923330"/>
          </a:xfrm>
          <a:prstGeom prst="rect">
            <a:avLst/>
          </a:prstGeom>
          <a:noFill/>
        </p:spPr>
        <p:txBody>
          <a:bodyPr wrap="square" rtlCol="0">
            <a:spAutoFit/>
          </a:bodyPr>
          <a:lstStyle/>
          <a:p>
            <a:r>
              <a:rPr lang="en-US" b="0" i="0" dirty="0">
                <a:solidFill>
                  <a:srgbClr val="000000"/>
                </a:solidFill>
                <a:effectLst/>
              </a:rPr>
              <a:t>SVM model is achieving 100% accuracy on the training data but lower accuracy on the testing data, it indicates overfitting and lack of generalization. In such cases, deploying the model directly may not be ideal as it may not perform well on unseen data.</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1532" y="211756"/>
            <a:ext cx="11328935" cy="400110"/>
          </a:xfrm>
          <a:prstGeom prst="rect">
            <a:avLst/>
          </a:prstGeom>
          <a:noFill/>
        </p:spPr>
        <p:txBody>
          <a:bodyPr wrap="square" rtlCol="0">
            <a:spAutoFit/>
          </a:bodyPr>
          <a:lstStyle/>
          <a:p>
            <a:r>
              <a:rPr lang="en-IN" sz="2000" b="1" dirty="0"/>
              <a:t>4. RANDOM FOREST CLASSIFIER</a:t>
            </a:r>
            <a:endParaRPr lang="en-IN" sz="2000" b="1" dirty="0"/>
          </a:p>
        </p:txBody>
      </p:sp>
      <p:pic>
        <p:nvPicPr>
          <p:cNvPr id="4" name="Picture 3"/>
          <p:cNvPicPr>
            <a:picLocks noChangeAspect="1"/>
          </p:cNvPicPr>
          <p:nvPr/>
        </p:nvPicPr>
        <p:blipFill>
          <a:blip r:embed="rId1"/>
          <a:stretch>
            <a:fillRect/>
          </a:stretch>
        </p:blipFill>
        <p:spPr>
          <a:xfrm>
            <a:off x="2471736" y="964431"/>
            <a:ext cx="7248525" cy="3562350"/>
          </a:xfrm>
          <a:prstGeom prst="rect">
            <a:avLst/>
          </a:prstGeom>
        </p:spPr>
      </p:pic>
      <p:sp>
        <p:nvSpPr>
          <p:cNvPr id="5" name="TextBox 4"/>
          <p:cNvSpPr txBox="1"/>
          <p:nvPr/>
        </p:nvSpPr>
        <p:spPr>
          <a:xfrm>
            <a:off x="904775" y="4745255"/>
            <a:ext cx="10530037" cy="1477328"/>
          </a:xfrm>
          <a:prstGeom prst="rect">
            <a:avLst/>
          </a:prstGeom>
          <a:noFill/>
        </p:spPr>
        <p:txBody>
          <a:bodyPr wrap="square" rtlCol="0">
            <a:spAutoFit/>
          </a:bodyPr>
          <a:lstStyle/>
          <a:p>
            <a:r>
              <a:rPr lang="en-US" b="0" i="0" dirty="0">
                <a:solidFill>
                  <a:srgbClr val="000000"/>
                </a:solidFill>
                <a:effectLst/>
              </a:rPr>
              <a:t>Overall, the model demonstrates good performance with high precision, recall, and F1-scores for most categories. This indicates its ability to accurately classify resumes into different categories. Considering the relatively high accuracy and balanced performance across categories, the model shows promise for deployment in real-world scenarios. However, it is always important to thoroughly evaluate the model's performance on various metrics and consider specific deployment requirements before making a final decision.</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1532" y="211756"/>
            <a:ext cx="11328935" cy="400110"/>
          </a:xfrm>
          <a:prstGeom prst="rect">
            <a:avLst/>
          </a:prstGeom>
          <a:noFill/>
        </p:spPr>
        <p:txBody>
          <a:bodyPr wrap="square" rtlCol="0">
            <a:spAutoFit/>
          </a:bodyPr>
          <a:lstStyle/>
          <a:p>
            <a:r>
              <a:rPr lang="en-IN" sz="2000" b="1" dirty="0"/>
              <a:t>5. K-NEIGHBOURS CLASSIFIER</a:t>
            </a:r>
            <a:endParaRPr lang="en-IN" sz="2000" b="1" dirty="0"/>
          </a:p>
        </p:txBody>
      </p:sp>
      <p:pic>
        <p:nvPicPr>
          <p:cNvPr id="4" name="Picture 3"/>
          <p:cNvPicPr>
            <a:picLocks noChangeAspect="1"/>
          </p:cNvPicPr>
          <p:nvPr/>
        </p:nvPicPr>
        <p:blipFill>
          <a:blip r:embed="rId1"/>
          <a:stretch>
            <a:fillRect/>
          </a:stretch>
        </p:blipFill>
        <p:spPr>
          <a:xfrm>
            <a:off x="2636720" y="1011856"/>
            <a:ext cx="6591300" cy="3429000"/>
          </a:xfrm>
          <a:prstGeom prst="rect">
            <a:avLst/>
          </a:prstGeom>
        </p:spPr>
      </p:pic>
      <p:sp>
        <p:nvSpPr>
          <p:cNvPr id="5" name="TextBox 4"/>
          <p:cNvSpPr txBox="1"/>
          <p:nvPr/>
        </p:nvSpPr>
        <p:spPr>
          <a:xfrm>
            <a:off x="1437372" y="4840846"/>
            <a:ext cx="8989995" cy="923330"/>
          </a:xfrm>
          <a:prstGeom prst="rect">
            <a:avLst/>
          </a:prstGeom>
          <a:noFill/>
        </p:spPr>
        <p:txBody>
          <a:bodyPr wrap="square" rtlCol="0">
            <a:spAutoFit/>
          </a:bodyPr>
          <a:lstStyle/>
          <a:p>
            <a:r>
              <a:rPr lang="en-US" b="0" i="0" dirty="0">
                <a:solidFill>
                  <a:srgbClr val="000000"/>
                </a:solidFill>
                <a:effectLst/>
              </a:rPr>
              <a:t>The k-</a:t>
            </a:r>
            <a:r>
              <a:rPr lang="en-US" b="0" i="0" dirty="0" err="1">
                <a:solidFill>
                  <a:srgbClr val="000000"/>
                </a:solidFill>
                <a:effectLst/>
              </a:rPr>
              <a:t>neighbour</a:t>
            </a:r>
            <a:r>
              <a:rPr lang="en-US" b="0" i="0" dirty="0">
                <a:solidFill>
                  <a:srgbClr val="000000"/>
                </a:solidFill>
                <a:effectLst/>
              </a:rPr>
              <a:t> model achieved a training accuracy of 84.38% and a testing accuracy of 75%. The lower testing accuracy compared to the training accuracy suggests that the model may be overfitting to some extent</a:t>
            </a:r>
            <a:r>
              <a:rPr lang="en-US" b="0" i="0" dirty="0">
                <a:solidFill>
                  <a:srgbClr val="000000"/>
                </a:solidFill>
                <a:effectLst/>
                <a:latin typeface="Helvetica Neue"/>
              </a:rPr>
              <a:t>.</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1532" y="211756"/>
            <a:ext cx="11328935" cy="400110"/>
          </a:xfrm>
          <a:prstGeom prst="rect">
            <a:avLst/>
          </a:prstGeom>
          <a:noFill/>
        </p:spPr>
        <p:txBody>
          <a:bodyPr wrap="square" rtlCol="0">
            <a:spAutoFit/>
          </a:bodyPr>
          <a:lstStyle/>
          <a:p>
            <a:r>
              <a:rPr lang="en-IN" sz="2000" b="1" dirty="0"/>
              <a:t>6. GRADIENT BOOSTING CLASSIFIER</a:t>
            </a:r>
            <a:endParaRPr lang="en-IN" sz="2000" b="1" dirty="0"/>
          </a:p>
        </p:txBody>
      </p:sp>
      <p:pic>
        <p:nvPicPr>
          <p:cNvPr id="4" name="Picture 3"/>
          <p:cNvPicPr>
            <a:picLocks noChangeAspect="1"/>
          </p:cNvPicPr>
          <p:nvPr/>
        </p:nvPicPr>
        <p:blipFill>
          <a:blip r:embed="rId1"/>
          <a:stretch>
            <a:fillRect/>
          </a:stretch>
        </p:blipFill>
        <p:spPr>
          <a:xfrm>
            <a:off x="2387066" y="1037473"/>
            <a:ext cx="6855542" cy="3724275"/>
          </a:xfrm>
          <a:prstGeom prst="rect">
            <a:avLst/>
          </a:prstGeom>
        </p:spPr>
      </p:pic>
      <p:sp>
        <p:nvSpPr>
          <p:cNvPr id="5" name="TextBox 4"/>
          <p:cNvSpPr txBox="1"/>
          <p:nvPr/>
        </p:nvSpPr>
        <p:spPr>
          <a:xfrm>
            <a:off x="1780674" y="4985887"/>
            <a:ext cx="9519385" cy="1200329"/>
          </a:xfrm>
          <a:prstGeom prst="rect">
            <a:avLst/>
          </a:prstGeom>
          <a:noFill/>
        </p:spPr>
        <p:txBody>
          <a:bodyPr wrap="square" rtlCol="0">
            <a:spAutoFit/>
          </a:bodyPr>
          <a:lstStyle/>
          <a:p>
            <a:r>
              <a:rPr lang="en-US" b="0" i="0" dirty="0">
                <a:solidFill>
                  <a:srgbClr val="000000"/>
                </a:solidFill>
                <a:effectLst/>
              </a:rPr>
              <a:t>The Gradient Boost Classifier achieved a perfect training accuracy of 100% and a testing accuracy of 91.67%. The high training accuracy suggests that the model may be overfitting to some extent, as it is able to perfectly fit the training data. However, the testing accuracy is slightly lower, indicating that the model's performance on unseen data is slightly reduced</a:t>
            </a:r>
            <a:r>
              <a:rPr lang="en-US" b="0" i="0" dirty="0">
                <a:solidFill>
                  <a:srgbClr val="000000"/>
                </a:solidFill>
                <a:effectLst/>
                <a:latin typeface="Helvetica Neue"/>
              </a:rPr>
              <a:t>.</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1532" y="211756"/>
            <a:ext cx="11328935" cy="553998"/>
          </a:xfrm>
          <a:prstGeom prst="rect">
            <a:avLst/>
          </a:prstGeom>
          <a:noFill/>
        </p:spPr>
        <p:txBody>
          <a:bodyPr wrap="square" rtlCol="0">
            <a:spAutoFit/>
          </a:bodyPr>
          <a:lstStyle/>
          <a:p>
            <a:pPr algn="ctr"/>
            <a:r>
              <a:rPr lang="en-IN" sz="3000" b="1" dirty="0"/>
              <a:t>COMPARING ACCURACY OF DIFFERENT MODELS</a:t>
            </a:r>
            <a:endParaRPr lang="en-IN" sz="3000" b="1" dirty="0"/>
          </a:p>
        </p:txBody>
      </p:sp>
      <p:pic>
        <p:nvPicPr>
          <p:cNvPr id="4" name="Picture 3"/>
          <p:cNvPicPr>
            <a:picLocks noChangeAspect="1"/>
          </p:cNvPicPr>
          <p:nvPr/>
        </p:nvPicPr>
        <p:blipFill>
          <a:blip r:embed="rId1"/>
          <a:stretch>
            <a:fillRect/>
          </a:stretch>
        </p:blipFill>
        <p:spPr>
          <a:xfrm>
            <a:off x="567540" y="765754"/>
            <a:ext cx="5043989" cy="2583838"/>
          </a:xfrm>
          <a:prstGeom prst="rect">
            <a:avLst/>
          </a:prstGeom>
        </p:spPr>
      </p:pic>
      <p:sp>
        <p:nvSpPr>
          <p:cNvPr id="5" name="TextBox 4"/>
          <p:cNvSpPr txBox="1"/>
          <p:nvPr/>
        </p:nvSpPr>
        <p:spPr>
          <a:xfrm>
            <a:off x="5802429" y="943276"/>
            <a:ext cx="5266624" cy="646331"/>
          </a:xfrm>
          <a:prstGeom prst="rect">
            <a:avLst/>
          </a:prstGeom>
          <a:noFill/>
        </p:spPr>
        <p:txBody>
          <a:bodyPr wrap="square" rtlCol="0">
            <a:spAutoFit/>
          </a:bodyPr>
          <a:lstStyle/>
          <a:p>
            <a:r>
              <a:rPr lang="en-IN" dirty="0"/>
              <a:t>Based upon the comparisons we chose Random Forest as our final model</a:t>
            </a:r>
            <a:endParaRPr lang="en-IN" dirty="0"/>
          </a:p>
        </p:txBody>
      </p:sp>
      <p:sp>
        <p:nvSpPr>
          <p:cNvPr id="6" name="TextBox 5"/>
          <p:cNvSpPr txBox="1"/>
          <p:nvPr/>
        </p:nvSpPr>
        <p:spPr>
          <a:xfrm>
            <a:off x="567540" y="3349592"/>
            <a:ext cx="11328935" cy="3323987"/>
          </a:xfrm>
          <a:prstGeom prst="rect">
            <a:avLst/>
          </a:prstGeom>
          <a:noFill/>
        </p:spPr>
        <p:txBody>
          <a:bodyPr wrap="square" rtlCol="0">
            <a:spAutoFit/>
          </a:bodyPr>
          <a:lstStyle/>
          <a:p>
            <a:pPr algn="l"/>
            <a:r>
              <a:rPr lang="en-US" sz="1600" b="1" i="0" dirty="0">
                <a:solidFill>
                  <a:srgbClr val="000000"/>
                </a:solidFill>
                <a:effectLst/>
              </a:rPr>
              <a:t>REASONS WHY RANDOM FOREST PERFORMS BETTER:</a:t>
            </a:r>
            <a:endParaRPr lang="en-US" sz="1600" b="1" i="0" dirty="0">
              <a:solidFill>
                <a:srgbClr val="000000"/>
              </a:solidFill>
              <a:effectLst/>
            </a:endParaRPr>
          </a:p>
          <a:p>
            <a:pPr algn="l"/>
            <a:r>
              <a:rPr lang="en-US" sz="1600" b="1" i="0" dirty="0">
                <a:solidFill>
                  <a:srgbClr val="000000"/>
                </a:solidFill>
                <a:effectLst/>
              </a:rPr>
              <a:t>Ensemble of Decision Trees: </a:t>
            </a:r>
            <a:r>
              <a:rPr lang="en-US" sz="1600" b="0" i="0" dirty="0">
                <a:solidFill>
                  <a:srgbClr val="000000"/>
                </a:solidFill>
                <a:effectLst/>
              </a:rPr>
              <a:t>Random Forest is an ensemble learning technique that combines multiple decision trees. The ensemble approach helps to reduce overfitting and improve generalization by aggregating the predictions of multiple trees.</a:t>
            </a:r>
            <a:endParaRPr lang="en-US" sz="1600" b="0" i="0" dirty="0">
              <a:solidFill>
                <a:srgbClr val="000000"/>
              </a:solidFill>
              <a:effectLst/>
            </a:endParaRPr>
          </a:p>
          <a:p>
            <a:pPr algn="l"/>
            <a:r>
              <a:rPr lang="en-US" sz="1600" b="1" i="0" dirty="0">
                <a:solidFill>
                  <a:srgbClr val="000000"/>
                </a:solidFill>
                <a:effectLst/>
              </a:rPr>
              <a:t>Robustness to Noise and Outliers: </a:t>
            </a:r>
            <a:r>
              <a:rPr lang="en-US" sz="1600" b="0" i="0" dirty="0">
                <a:solidFill>
                  <a:srgbClr val="000000"/>
                </a:solidFill>
                <a:effectLst/>
              </a:rPr>
              <a:t>Random Forests are known for their robustness to noisy and outlier data. They can handle irrelevant features and noisy samples effectively, making them suitable for datasets with diverse or noisy data.</a:t>
            </a:r>
            <a:endParaRPr lang="en-US" sz="1600" b="0" i="0" dirty="0">
              <a:solidFill>
                <a:srgbClr val="000000"/>
              </a:solidFill>
              <a:effectLst/>
            </a:endParaRPr>
          </a:p>
          <a:p>
            <a:pPr algn="l"/>
            <a:r>
              <a:rPr lang="en-US" sz="1600" b="1" i="0" dirty="0">
                <a:solidFill>
                  <a:srgbClr val="000000"/>
                </a:solidFill>
                <a:effectLst/>
              </a:rPr>
              <a:t>Feature Importance: </a:t>
            </a:r>
            <a:r>
              <a:rPr lang="en-US" sz="1600" b="0" i="0" dirty="0">
                <a:solidFill>
                  <a:srgbClr val="000000"/>
                </a:solidFill>
                <a:effectLst/>
              </a:rPr>
              <a:t>Random Forests provide a measure of feature importance, which allows us to identify the most informative features in the dataset. This can be helpful for feature selection and gaining insights into the underlying patterns in the data.</a:t>
            </a:r>
            <a:endParaRPr lang="en-US" sz="1600" b="0" i="0" dirty="0">
              <a:solidFill>
                <a:srgbClr val="000000"/>
              </a:solidFill>
              <a:effectLst/>
            </a:endParaRPr>
          </a:p>
          <a:p>
            <a:pPr algn="l"/>
            <a:r>
              <a:rPr lang="en-US" sz="1600" b="1" i="0" dirty="0">
                <a:solidFill>
                  <a:srgbClr val="000000"/>
                </a:solidFill>
                <a:effectLst/>
              </a:rPr>
              <a:t>Capturing Non-linearity and Interaction Effects: </a:t>
            </a:r>
            <a:r>
              <a:rPr lang="en-US" sz="1600" b="0" i="0" dirty="0">
                <a:solidFill>
                  <a:srgbClr val="000000"/>
                </a:solidFill>
                <a:effectLst/>
              </a:rPr>
              <a:t>Random Forests can capture non-linear relationships and interaction effects between features. They are capable of learning complex decision boundaries, which makes them suitable for datasets with intricate patterns.</a:t>
            </a:r>
            <a:endParaRPr lang="en-US" sz="1600" b="0" i="0" dirty="0">
              <a:solidFill>
                <a:srgbClr val="000000"/>
              </a:solidFill>
              <a:effectLst/>
            </a:endParaRPr>
          </a:p>
          <a:p>
            <a:pPr algn="l"/>
            <a:r>
              <a:rPr lang="en-US" sz="1600" b="1" i="0" dirty="0">
                <a:solidFill>
                  <a:srgbClr val="000000"/>
                </a:solidFill>
                <a:effectLst/>
              </a:rPr>
              <a:t>Less Sensitivity to Hyperparameters: </a:t>
            </a:r>
            <a:r>
              <a:rPr lang="en-US" sz="1600" b="0" i="0" dirty="0">
                <a:solidFill>
                  <a:srgbClr val="000000"/>
                </a:solidFill>
                <a:effectLst/>
              </a:rPr>
              <a:t>Random Forests are generally less sensitive to the choice of hyperparameters compared to other models like k-nearest neighbors, boosting, or support vector machines. They often perform well with default parameter settings, reducing the need for extensive hyperparameter tuning.</a:t>
            </a:r>
            <a:endParaRPr lang="en-US" sz="1600" b="0" i="0" dirty="0">
              <a:solidFill>
                <a:srgbClr val="000000"/>
              </a:solidFill>
              <a:effectLst/>
            </a:endParaRP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1532" y="211756"/>
            <a:ext cx="11328935" cy="553998"/>
          </a:xfrm>
          <a:prstGeom prst="rect">
            <a:avLst/>
          </a:prstGeom>
          <a:noFill/>
        </p:spPr>
        <p:txBody>
          <a:bodyPr wrap="square" rtlCol="0">
            <a:spAutoFit/>
          </a:bodyPr>
          <a:lstStyle/>
          <a:p>
            <a:pPr algn="ctr"/>
            <a:r>
              <a:rPr lang="en-IN" sz="3000" b="1" dirty="0"/>
              <a:t>Checking accuracy through user input using Random Forest </a:t>
            </a:r>
            <a:endParaRPr lang="en-IN" sz="3000" b="1" dirty="0"/>
          </a:p>
        </p:txBody>
      </p:sp>
      <p:pic>
        <p:nvPicPr>
          <p:cNvPr id="4" name="Picture 3"/>
          <p:cNvPicPr>
            <a:picLocks noChangeAspect="1"/>
          </p:cNvPicPr>
          <p:nvPr/>
        </p:nvPicPr>
        <p:blipFill>
          <a:blip r:embed="rId1"/>
          <a:stretch>
            <a:fillRect/>
          </a:stretch>
        </p:blipFill>
        <p:spPr>
          <a:xfrm>
            <a:off x="80209" y="5419657"/>
            <a:ext cx="12031579" cy="1331830"/>
          </a:xfrm>
          <a:prstGeom prst="rect">
            <a:avLst/>
          </a:prstGeom>
        </p:spPr>
      </p:pic>
      <p:pic>
        <p:nvPicPr>
          <p:cNvPr id="6" name="Picture 5"/>
          <p:cNvPicPr>
            <a:picLocks noChangeAspect="1"/>
          </p:cNvPicPr>
          <p:nvPr/>
        </p:nvPicPr>
        <p:blipFill>
          <a:blip r:embed="rId2"/>
          <a:stretch>
            <a:fillRect/>
          </a:stretch>
        </p:blipFill>
        <p:spPr>
          <a:xfrm>
            <a:off x="202131" y="765753"/>
            <a:ext cx="9124749" cy="438376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30897" y="2552366"/>
            <a:ext cx="11328935" cy="1753235"/>
          </a:xfrm>
          <a:prstGeom prst="rect">
            <a:avLst/>
          </a:prstGeom>
          <a:noFill/>
        </p:spPr>
        <p:txBody>
          <a:bodyPr wrap="square" rtlCol="0">
            <a:spAutoFit/>
          </a:bodyPr>
          <a:p>
            <a:pPr algn="ctr"/>
            <a:r>
              <a:rPr lang="en-US" altLang="en-IN" sz="5400" b="1" dirty="0"/>
              <a:t>Deployment</a:t>
            </a:r>
            <a:endParaRPr lang="en-US" altLang="en-IN" sz="5400" b="1" dirty="0"/>
          </a:p>
          <a:p>
            <a:pPr algn="ctr"/>
            <a:r>
              <a:rPr lang="en-US" altLang="en-IN" sz="5400" b="1" dirty="0"/>
              <a:t>Random Forest Classification</a:t>
            </a:r>
            <a:endParaRPr lang="en-US" altLang="en-IN" sz="54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Screenshot (90)"/>
          <p:cNvPicPr>
            <a:picLocks noChangeAspect="1"/>
          </p:cNvPicPr>
          <p:nvPr/>
        </p:nvPicPr>
        <p:blipFill>
          <a:blip r:embed="rId1"/>
          <a:stretch>
            <a:fillRect/>
          </a:stretch>
        </p:blipFill>
        <p:spPr>
          <a:xfrm>
            <a:off x="851853" y="958215"/>
            <a:ext cx="10488295" cy="5899785"/>
          </a:xfrm>
          <a:prstGeom prst="rect">
            <a:avLst/>
          </a:prstGeom>
        </p:spPr>
      </p:pic>
      <p:sp>
        <p:nvSpPr>
          <p:cNvPr id="6" name="Title 1"/>
          <p:cNvSpPr>
            <a:spLocks noGrp="1"/>
          </p:cNvSpPr>
          <p:nvPr/>
        </p:nvSpPr>
        <p:spPr>
          <a:xfrm>
            <a:off x="0" y="0"/>
            <a:ext cx="12192000" cy="832485"/>
          </a:xfrm>
          <a:prstGeom prst="rect">
            <a:avLst/>
          </a:prstGeom>
          <a:solidFill>
            <a:schemeClr val="bg1">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IN" sz="3000" b="1" dirty="0">
                <a:latin typeface="+mn-lt"/>
                <a:sym typeface="+mn-ea"/>
              </a:rPr>
              <a:t>INITIALISING LOCAL DEPLOYMENT USING STREAMLIT</a:t>
            </a:r>
            <a:endParaRPr lang="en-US" altLang="en-IN" sz="3000" b="1" dirty="0">
              <a:latin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Screenshot (92)"/>
          <p:cNvPicPr>
            <a:picLocks noChangeAspect="1"/>
          </p:cNvPicPr>
          <p:nvPr/>
        </p:nvPicPr>
        <p:blipFill>
          <a:blip r:embed="rId1"/>
          <a:stretch>
            <a:fillRect/>
          </a:stretch>
        </p:blipFill>
        <p:spPr>
          <a:xfrm>
            <a:off x="847408" y="953135"/>
            <a:ext cx="10497185" cy="5904865"/>
          </a:xfrm>
          <a:prstGeom prst="rect">
            <a:avLst/>
          </a:prstGeom>
        </p:spPr>
      </p:pic>
      <p:sp>
        <p:nvSpPr>
          <p:cNvPr id="5" name="Title 1"/>
          <p:cNvSpPr>
            <a:spLocks noGrp="1"/>
          </p:cNvSpPr>
          <p:nvPr/>
        </p:nvSpPr>
        <p:spPr>
          <a:xfrm>
            <a:off x="0" y="0"/>
            <a:ext cx="12192000" cy="832485"/>
          </a:xfrm>
          <a:prstGeom prst="rect">
            <a:avLst/>
          </a:prstGeom>
          <a:solidFill>
            <a:schemeClr val="bg1">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IN" sz="3000" b="1" dirty="0">
                <a:latin typeface="+mn-lt"/>
                <a:sym typeface="+mn-ea"/>
              </a:rPr>
              <a:t>INITIALISING LOCAL DEPLOYMENT USING STREAMLIT</a:t>
            </a:r>
            <a:endParaRPr lang="en-US" altLang="en-IN" sz="3000" b="1" dirty="0">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52901"/>
          </a:xfrm>
          <a:solidFill>
            <a:schemeClr val="bg1">
              <a:lumMod val="75000"/>
            </a:schemeClr>
          </a:solidFill>
        </p:spPr>
        <p:txBody>
          <a:bodyPr>
            <a:normAutofit/>
          </a:bodyPr>
          <a:lstStyle/>
          <a:p>
            <a:pPr algn="ctr"/>
            <a:r>
              <a:rPr lang="en-IN" sz="3000" b="1" dirty="0">
                <a:latin typeface="+mn-lt"/>
              </a:rPr>
              <a:t>STEPS TAKEN TOWARDS MAKING THE PROJECT</a:t>
            </a:r>
            <a:endParaRPr lang="en-IN" sz="3000" b="1" dirty="0">
              <a:latin typeface="+mn-lt"/>
            </a:endParaRPr>
          </a:p>
        </p:txBody>
      </p:sp>
      <p:sp>
        <p:nvSpPr>
          <p:cNvPr id="3" name="TextBox 2"/>
          <p:cNvSpPr txBox="1"/>
          <p:nvPr/>
        </p:nvSpPr>
        <p:spPr>
          <a:xfrm>
            <a:off x="705852" y="1155032"/>
            <a:ext cx="10607040" cy="5450851"/>
          </a:xfrm>
          <a:prstGeom prst="rect">
            <a:avLst/>
          </a:prstGeom>
          <a:noFill/>
        </p:spPr>
        <p:txBody>
          <a:bodyPr wrap="square" rtlCol="0">
            <a:spAutoFit/>
          </a:bodyPr>
          <a:lstStyle/>
          <a:p>
            <a:pPr marL="342900" indent="-342900">
              <a:lnSpc>
                <a:spcPct val="150000"/>
              </a:lnSpc>
              <a:buAutoNum type="arabicPeriod"/>
            </a:pPr>
            <a:r>
              <a:rPr lang="en-IN" b="1" dirty="0"/>
              <a:t>EXTRACTING RESUMES</a:t>
            </a:r>
            <a:endParaRPr lang="en-IN" b="1" dirty="0"/>
          </a:p>
          <a:p>
            <a:pPr marL="285750" indent="-285750">
              <a:lnSpc>
                <a:spcPct val="150000"/>
              </a:lnSpc>
              <a:buFont typeface="Wingdings" panose="05000000000000000000" pitchFamily="2" charset="2"/>
              <a:buChar char="Ø"/>
            </a:pPr>
            <a:r>
              <a:rPr lang="en-IN" dirty="0"/>
              <a:t>Converted the files from .doc, .docx, pdf to CSV.</a:t>
            </a:r>
            <a:endParaRPr lang="en-IN" dirty="0"/>
          </a:p>
          <a:p>
            <a:pPr marL="285750" indent="-285750">
              <a:lnSpc>
                <a:spcPct val="150000"/>
              </a:lnSpc>
              <a:buFont typeface="Wingdings" panose="05000000000000000000" pitchFamily="2" charset="2"/>
              <a:buChar char="Ø"/>
            </a:pPr>
            <a:r>
              <a:rPr lang="en-IN" dirty="0"/>
              <a:t>Checked the number of resumes in each category.</a:t>
            </a:r>
            <a:endParaRPr lang="en-IN" dirty="0"/>
          </a:p>
          <a:p>
            <a:pPr>
              <a:lnSpc>
                <a:spcPct val="150000"/>
              </a:lnSpc>
            </a:pPr>
            <a:r>
              <a:rPr lang="en-IN" b="1" dirty="0"/>
              <a:t>2. EXPLORATORY DATA ANALYSIS(EDA)</a:t>
            </a:r>
            <a:endParaRPr lang="en-IN" b="1" dirty="0"/>
          </a:p>
          <a:p>
            <a:pPr marL="285750" indent="-285750">
              <a:lnSpc>
                <a:spcPct val="150000"/>
              </a:lnSpc>
              <a:buFont typeface="Wingdings" panose="05000000000000000000" pitchFamily="2" charset="2"/>
              <a:buChar char="Ø"/>
            </a:pPr>
            <a:r>
              <a:rPr lang="en-IN" dirty="0"/>
              <a:t>Cleaned the data by removing </a:t>
            </a:r>
            <a:r>
              <a:rPr lang="en-IN" dirty="0" err="1"/>
              <a:t>stopwords</a:t>
            </a:r>
            <a:r>
              <a:rPr lang="en-IN" dirty="0"/>
              <a:t>, </a:t>
            </a:r>
            <a:r>
              <a:rPr lang="en-IN" dirty="0" err="1"/>
              <a:t>urls</a:t>
            </a:r>
            <a:r>
              <a:rPr lang="en-IN" dirty="0"/>
              <a:t>, and replaced bullet marks with spacing.</a:t>
            </a:r>
            <a:endParaRPr lang="en-IN" dirty="0"/>
          </a:p>
          <a:p>
            <a:pPr marL="285750" indent="-285750">
              <a:lnSpc>
                <a:spcPct val="150000"/>
              </a:lnSpc>
              <a:buFont typeface="Wingdings" panose="05000000000000000000" pitchFamily="2" charset="2"/>
              <a:buChar char="Ø"/>
            </a:pPr>
            <a:r>
              <a:rPr lang="en-IN" dirty="0"/>
              <a:t>Performed tokenization and applied count vectorization to get the key skills present in each category.</a:t>
            </a:r>
            <a:endParaRPr lang="en-IN" dirty="0"/>
          </a:p>
          <a:p>
            <a:pPr marL="285750" indent="-285750">
              <a:lnSpc>
                <a:spcPct val="150000"/>
              </a:lnSpc>
              <a:buFont typeface="Wingdings" panose="05000000000000000000" pitchFamily="2" charset="2"/>
              <a:buChar char="Ø"/>
            </a:pPr>
            <a:r>
              <a:rPr lang="en-IN" dirty="0"/>
              <a:t> Created </a:t>
            </a:r>
            <a:r>
              <a:rPr lang="en-IN" dirty="0" err="1"/>
              <a:t>wordclouds</a:t>
            </a:r>
            <a:r>
              <a:rPr lang="en-IN" dirty="0"/>
              <a:t> of individual categories to highlight the key skills.</a:t>
            </a:r>
            <a:endParaRPr lang="en-IN" dirty="0"/>
          </a:p>
          <a:p>
            <a:pPr marL="285750" indent="-285750">
              <a:lnSpc>
                <a:spcPct val="150000"/>
              </a:lnSpc>
              <a:buFont typeface="Wingdings" panose="05000000000000000000" pitchFamily="2" charset="2"/>
              <a:buChar char="Ø"/>
            </a:pPr>
            <a:r>
              <a:rPr lang="en-IN" dirty="0"/>
              <a:t>Calculated the average years of experience required for each category.</a:t>
            </a:r>
            <a:endParaRPr lang="en-IN" dirty="0"/>
          </a:p>
          <a:p>
            <a:pPr>
              <a:lnSpc>
                <a:spcPct val="150000"/>
              </a:lnSpc>
            </a:pPr>
            <a:r>
              <a:rPr lang="en-IN" b="1" dirty="0"/>
              <a:t>3. MODEL BUILDING</a:t>
            </a:r>
            <a:endParaRPr lang="en-IN" b="1" dirty="0"/>
          </a:p>
          <a:p>
            <a:pPr marL="285750" indent="-285750">
              <a:lnSpc>
                <a:spcPct val="150000"/>
              </a:lnSpc>
              <a:buFont typeface="Wingdings" panose="05000000000000000000" pitchFamily="2" charset="2"/>
              <a:buChar char="Ø"/>
            </a:pPr>
            <a:r>
              <a:rPr lang="en-IN" dirty="0"/>
              <a:t>Split the data into training and testing.</a:t>
            </a:r>
            <a:endParaRPr lang="en-IN" dirty="0"/>
          </a:p>
          <a:p>
            <a:pPr marL="285750" indent="-285750">
              <a:lnSpc>
                <a:spcPct val="150000"/>
              </a:lnSpc>
              <a:buFont typeface="Wingdings" panose="05000000000000000000" pitchFamily="2" charset="2"/>
              <a:buChar char="Ø"/>
            </a:pPr>
            <a:r>
              <a:rPr lang="en-IN" dirty="0"/>
              <a:t>Built 6 different models and checked each models train and test accuracy.</a:t>
            </a:r>
            <a:endParaRPr lang="en-IN" dirty="0"/>
          </a:p>
          <a:p>
            <a:pPr marL="285750" indent="-285750">
              <a:lnSpc>
                <a:spcPct val="150000"/>
              </a:lnSpc>
              <a:buFont typeface="Wingdings" panose="05000000000000000000" pitchFamily="2" charset="2"/>
              <a:buChar char="Ø"/>
            </a:pPr>
            <a:r>
              <a:rPr lang="en-IN" dirty="0"/>
              <a:t>Compared the training and testing accuracy of all the models.</a:t>
            </a:r>
            <a:endParaRPr lang="en-IN" dirty="0"/>
          </a:p>
          <a:p>
            <a:pPr marL="285750" indent="-285750">
              <a:lnSpc>
                <a:spcPct val="150000"/>
              </a:lnSpc>
              <a:buFont typeface="Wingdings" panose="05000000000000000000" pitchFamily="2" charset="2"/>
              <a:buChar char="Ø"/>
            </a:pPr>
            <a:r>
              <a:rPr lang="en-IN" dirty="0"/>
              <a:t>Finalised the model which was performing best. </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descr="Screenshot (80)"/>
          <p:cNvPicPr>
            <a:picLocks noChangeAspect="1"/>
          </p:cNvPicPr>
          <p:nvPr/>
        </p:nvPicPr>
        <p:blipFill>
          <a:blip r:embed="rId1"/>
          <a:stretch>
            <a:fillRect/>
          </a:stretch>
        </p:blipFill>
        <p:spPr>
          <a:xfrm>
            <a:off x="0" y="0"/>
            <a:ext cx="12192000" cy="6858000"/>
          </a:xfrm>
          <a:prstGeom prst="rect">
            <a:avLst/>
          </a:prstGeom>
        </p:spPr>
      </p:pic>
      <p:sp>
        <p:nvSpPr>
          <p:cNvPr id="7" name="Title 1"/>
          <p:cNvSpPr>
            <a:spLocks noGrp="1"/>
          </p:cNvSpPr>
          <p:nvPr/>
        </p:nvSpPr>
        <p:spPr>
          <a:xfrm>
            <a:off x="0" y="0"/>
            <a:ext cx="12192000" cy="832485"/>
          </a:xfrm>
          <a:prstGeom prst="rect">
            <a:avLst/>
          </a:prstGeom>
          <a:solidFill>
            <a:schemeClr val="bg1">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IN" sz="3000" b="1" dirty="0">
                <a:latin typeface="+mn-lt"/>
              </a:rPr>
              <a:t>APPLICATION PAGE</a:t>
            </a:r>
            <a:endParaRPr lang="en-US" altLang="en-IN" sz="3000" b="1" dirty="0">
              <a:latin typeface="+mn-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Screenshot (84)"/>
          <p:cNvPicPr>
            <a:picLocks noChangeAspect="1"/>
          </p:cNvPicPr>
          <p:nvPr/>
        </p:nvPicPr>
        <p:blipFill>
          <a:blip r:embed="rId1"/>
          <a:stretch>
            <a:fillRect/>
          </a:stretch>
        </p:blipFill>
        <p:spPr>
          <a:xfrm>
            <a:off x="740093" y="832485"/>
            <a:ext cx="10711815" cy="6025515"/>
          </a:xfrm>
          <a:prstGeom prst="rect">
            <a:avLst/>
          </a:prstGeom>
        </p:spPr>
      </p:pic>
      <p:sp>
        <p:nvSpPr>
          <p:cNvPr id="5" name="Title 1"/>
          <p:cNvSpPr>
            <a:spLocks noGrp="1"/>
          </p:cNvSpPr>
          <p:nvPr/>
        </p:nvSpPr>
        <p:spPr>
          <a:xfrm>
            <a:off x="0" y="0"/>
            <a:ext cx="12192000" cy="832485"/>
          </a:xfrm>
          <a:prstGeom prst="rect">
            <a:avLst/>
          </a:prstGeom>
          <a:solidFill>
            <a:schemeClr val="bg1">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IN" sz="3000" b="1" dirty="0">
                <a:latin typeface="+mn-lt"/>
              </a:rPr>
              <a:t>UPLOADING NEW SET OF RESUMES</a:t>
            </a:r>
            <a:endParaRPr lang="en-US" altLang="en-IN" sz="3000" b="1" dirty="0">
              <a:latin typeface="+mn-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Screenshot (87)"/>
          <p:cNvPicPr>
            <a:picLocks noChangeAspect="1"/>
          </p:cNvPicPr>
          <p:nvPr/>
        </p:nvPicPr>
        <p:blipFill>
          <a:blip r:embed="rId1"/>
          <a:stretch>
            <a:fillRect/>
          </a:stretch>
        </p:blipFill>
        <p:spPr>
          <a:xfrm>
            <a:off x="0" y="0"/>
            <a:ext cx="12192000" cy="6858000"/>
          </a:xfrm>
          <a:prstGeom prst="rect">
            <a:avLst/>
          </a:prstGeom>
        </p:spPr>
      </p:pic>
      <p:sp>
        <p:nvSpPr>
          <p:cNvPr id="5" name="Title 1"/>
          <p:cNvSpPr>
            <a:spLocks noGrp="1"/>
          </p:cNvSpPr>
          <p:nvPr/>
        </p:nvSpPr>
        <p:spPr>
          <a:xfrm>
            <a:off x="0" y="0"/>
            <a:ext cx="12192000" cy="832485"/>
          </a:xfrm>
          <a:prstGeom prst="rect">
            <a:avLst/>
          </a:prstGeom>
          <a:solidFill>
            <a:schemeClr val="bg1">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IN" sz="3000" b="1" dirty="0">
                <a:latin typeface="+mn-lt"/>
              </a:rPr>
              <a:t>MAKING PREDICTION USING NEW SET OF RESUMES</a:t>
            </a:r>
            <a:endParaRPr lang="en-US" altLang="en-IN" sz="3000" b="1" dirty="0">
              <a:latin typeface="+mn-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86)"/>
          <p:cNvPicPr>
            <a:picLocks noChangeAspect="1"/>
          </p:cNvPicPr>
          <p:nvPr/>
        </p:nvPicPr>
        <p:blipFill>
          <a:blip r:embed="rId1"/>
          <a:stretch>
            <a:fillRect/>
          </a:stretch>
        </p:blipFill>
        <p:spPr>
          <a:xfrm>
            <a:off x="729933" y="821055"/>
            <a:ext cx="10732135" cy="6036945"/>
          </a:xfrm>
          <a:prstGeom prst="rect">
            <a:avLst/>
          </a:prstGeom>
        </p:spPr>
      </p:pic>
      <p:sp>
        <p:nvSpPr>
          <p:cNvPr id="4" name="Title 1"/>
          <p:cNvSpPr>
            <a:spLocks noGrp="1"/>
          </p:cNvSpPr>
          <p:nvPr/>
        </p:nvSpPr>
        <p:spPr>
          <a:xfrm>
            <a:off x="0" y="0"/>
            <a:ext cx="12192000" cy="832485"/>
          </a:xfrm>
          <a:prstGeom prst="rect">
            <a:avLst/>
          </a:prstGeom>
          <a:solidFill>
            <a:schemeClr val="bg1">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IN" sz="3000" b="1" dirty="0">
                <a:latin typeface="+mn-lt"/>
              </a:rPr>
              <a:t>NEW RESUME - PREDICTION RESULTS</a:t>
            </a:r>
            <a:endParaRPr lang="en-US" altLang="en-IN" sz="3000" b="1" dirty="0">
              <a:latin typeface="+mn-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nvSpPr>
        <p:spPr>
          <a:xfrm>
            <a:off x="0" y="3012758"/>
            <a:ext cx="12192000" cy="832485"/>
          </a:xfrm>
          <a:prstGeom prst="rect">
            <a:avLst/>
          </a:prstGeom>
          <a:solidFill>
            <a:schemeClr val="bg1">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IN" sz="3000" b="1" dirty="0">
                <a:latin typeface="+mn-lt"/>
              </a:rPr>
              <a:t>THANK YOU</a:t>
            </a:r>
            <a:endParaRPr lang="en-US" altLang="en-IN" sz="3000" b="1" dirty="0">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50771"/>
          </a:xfrm>
          <a:solidFill>
            <a:schemeClr val="bg1">
              <a:lumMod val="75000"/>
            </a:schemeClr>
          </a:solidFill>
        </p:spPr>
        <p:txBody>
          <a:bodyPr>
            <a:normAutofit/>
          </a:bodyPr>
          <a:lstStyle/>
          <a:p>
            <a:pPr algn="ctr"/>
            <a:r>
              <a:rPr lang="en-IN" sz="3000" b="1" dirty="0">
                <a:latin typeface="+mn-lt"/>
              </a:rPr>
              <a:t>EXTRACTING RESUMES</a:t>
            </a:r>
            <a:endParaRPr lang="en-IN" sz="3000" b="1" dirty="0">
              <a:latin typeface="+mn-lt"/>
            </a:endParaRPr>
          </a:p>
        </p:txBody>
      </p:sp>
      <p:sp>
        <p:nvSpPr>
          <p:cNvPr id="3" name="TextBox 2"/>
          <p:cNvSpPr txBox="1"/>
          <p:nvPr/>
        </p:nvSpPr>
        <p:spPr>
          <a:xfrm>
            <a:off x="327259" y="1106905"/>
            <a:ext cx="11415562" cy="1200329"/>
          </a:xfrm>
          <a:prstGeom prst="rect">
            <a:avLst/>
          </a:prstGeom>
          <a:noFill/>
        </p:spPr>
        <p:txBody>
          <a:bodyPr wrap="square" rtlCol="0">
            <a:spAutoFit/>
          </a:bodyPr>
          <a:lstStyle/>
          <a:p>
            <a:pPr marL="342900" indent="-342900">
              <a:buAutoNum type="arabicPeriod"/>
            </a:pPr>
            <a:r>
              <a:rPr lang="en-IN" dirty="0"/>
              <a:t>Since there were 4 categories of resumes [ReactJS, SQL Dev., Workday, Peoplesoft]  we extracted them individually.</a:t>
            </a:r>
            <a:endParaRPr lang="en-IN" dirty="0"/>
          </a:p>
          <a:p>
            <a:pPr marL="342900" indent="-342900">
              <a:buAutoNum type="arabicPeriod"/>
            </a:pPr>
            <a:r>
              <a:rPr lang="en-IN" dirty="0"/>
              <a:t>The resumes were in .doc, .docx and pdf format.</a:t>
            </a:r>
            <a:endParaRPr lang="en-IN" dirty="0"/>
          </a:p>
          <a:p>
            <a:pPr marL="342900" indent="-342900">
              <a:buAutoNum type="arabicPeriod"/>
            </a:pPr>
            <a:r>
              <a:rPr lang="en-IN" dirty="0"/>
              <a:t>We converted them to CSV to extract the files.</a:t>
            </a:r>
            <a:endParaRPr lang="en-IN" dirty="0"/>
          </a:p>
          <a:p>
            <a:pPr marL="342900" indent="-342900">
              <a:buAutoNum type="arabicPeriod"/>
            </a:pPr>
            <a:r>
              <a:rPr lang="en-IN" dirty="0"/>
              <a:t>After extracting the files we created a new column to mention the resume category.</a:t>
            </a:r>
            <a:endParaRPr lang="en-IN" dirty="0"/>
          </a:p>
        </p:txBody>
      </p:sp>
      <p:pic>
        <p:nvPicPr>
          <p:cNvPr id="5" name="Picture 4"/>
          <p:cNvPicPr>
            <a:picLocks noChangeAspect="1"/>
          </p:cNvPicPr>
          <p:nvPr/>
        </p:nvPicPr>
        <p:blipFill>
          <a:blip r:embed="rId1"/>
          <a:stretch>
            <a:fillRect/>
          </a:stretch>
        </p:blipFill>
        <p:spPr>
          <a:xfrm>
            <a:off x="0" y="2307234"/>
            <a:ext cx="2926080" cy="4550766"/>
          </a:xfrm>
          <a:prstGeom prst="rect">
            <a:avLst/>
          </a:prstGeom>
        </p:spPr>
      </p:pic>
      <p:pic>
        <p:nvPicPr>
          <p:cNvPr id="7" name="Picture 6"/>
          <p:cNvPicPr>
            <a:picLocks noChangeAspect="1"/>
          </p:cNvPicPr>
          <p:nvPr/>
        </p:nvPicPr>
        <p:blipFill>
          <a:blip r:embed="rId2"/>
          <a:stretch>
            <a:fillRect/>
          </a:stretch>
        </p:blipFill>
        <p:spPr>
          <a:xfrm>
            <a:off x="2926081" y="2307234"/>
            <a:ext cx="2926080" cy="4550765"/>
          </a:xfrm>
          <a:prstGeom prst="rect">
            <a:avLst/>
          </a:prstGeom>
        </p:spPr>
      </p:pic>
      <p:pic>
        <p:nvPicPr>
          <p:cNvPr id="9" name="Picture 8"/>
          <p:cNvPicPr>
            <a:picLocks noChangeAspect="1"/>
          </p:cNvPicPr>
          <p:nvPr/>
        </p:nvPicPr>
        <p:blipFill>
          <a:blip r:embed="rId3"/>
          <a:stretch>
            <a:fillRect/>
          </a:stretch>
        </p:blipFill>
        <p:spPr>
          <a:xfrm>
            <a:off x="5755907" y="2219023"/>
            <a:ext cx="3155181" cy="4638976"/>
          </a:xfrm>
          <a:prstGeom prst="rect">
            <a:avLst/>
          </a:prstGeom>
        </p:spPr>
      </p:pic>
      <p:pic>
        <p:nvPicPr>
          <p:cNvPr id="11" name="Picture 10"/>
          <p:cNvPicPr>
            <a:picLocks noChangeAspect="1"/>
          </p:cNvPicPr>
          <p:nvPr/>
        </p:nvPicPr>
        <p:blipFill>
          <a:blip r:embed="rId4"/>
          <a:stretch>
            <a:fillRect/>
          </a:stretch>
        </p:blipFill>
        <p:spPr>
          <a:xfrm>
            <a:off x="8911088" y="2302820"/>
            <a:ext cx="3280912" cy="455076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0" y="1106904"/>
            <a:ext cx="12192000" cy="5322771"/>
          </a:xfrm>
          <a:prstGeom prst="rect">
            <a:avLst/>
          </a:prstGeom>
        </p:spPr>
      </p:pic>
      <p:sp>
        <p:nvSpPr>
          <p:cNvPr id="3" name="TextBox 2"/>
          <p:cNvSpPr txBox="1"/>
          <p:nvPr/>
        </p:nvSpPr>
        <p:spPr>
          <a:xfrm>
            <a:off x="375384" y="327259"/>
            <a:ext cx="10780295" cy="369332"/>
          </a:xfrm>
          <a:prstGeom prst="rect">
            <a:avLst/>
          </a:prstGeom>
          <a:noFill/>
        </p:spPr>
        <p:txBody>
          <a:bodyPr wrap="square" rtlCol="0">
            <a:spAutoFit/>
          </a:bodyPr>
          <a:lstStyle/>
          <a:p>
            <a:r>
              <a:rPr lang="en-IN" b="1" dirty="0"/>
              <a:t>From the visualisation below we understand the number of resumes in each category.</a:t>
            </a:r>
            <a:endParaRPr lang="en-I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51406"/>
          </a:xfrm>
          <a:solidFill>
            <a:schemeClr val="bg1">
              <a:lumMod val="75000"/>
            </a:schemeClr>
          </a:solidFill>
        </p:spPr>
        <p:txBody>
          <a:bodyPr>
            <a:normAutofit/>
          </a:bodyPr>
          <a:lstStyle/>
          <a:p>
            <a:pPr algn="ctr"/>
            <a:r>
              <a:rPr lang="en-IN" sz="3000" b="1" dirty="0">
                <a:latin typeface="+mn-lt"/>
              </a:rPr>
              <a:t>EXPLORATORY DATA ANALYSIS(EDA)</a:t>
            </a:r>
            <a:endParaRPr lang="en-IN" sz="3000" b="1" dirty="0">
              <a:latin typeface="+mn-lt"/>
            </a:endParaRPr>
          </a:p>
        </p:txBody>
      </p:sp>
      <p:sp>
        <p:nvSpPr>
          <p:cNvPr id="5" name="TextBox 4"/>
          <p:cNvSpPr txBox="1"/>
          <p:nvPr/>
        </p:nvSpPr>
        <p:spPr>
          <a:xfrm>
            <a:off x="0" y="1036677"/>
            <a:ext cx="11069053" cy="923330"/>
          </a:xfrm>
          <a:prstGeom prst="rect">
            <a:avLst/>
          </a:prstGeom>
          <a:noFill/>
        </p:spPr>
        <p:txBody>
          <a:bodyPr wrap="square" rtlCol="0">
            <a:spAutoFit/>
          </a:bodyPr>
          <a:lstStyle/>
          <a:p>
            <a:pPr marL="342900" indent="-342900">
              <a:buAutoNum type="arabicPeriod"/>
            </a:pPr>
            <a:r>
              <a:rPr lang="en-IN" dirty="0"/>
              <a:t>Removed any links present in the resumes.</a:t>
            </a:r>
            <a:endParaRPr lang="en-IN" dirty="0"/>
          </a:p>
          <a:p>
            <a:pPr marL="342900" indent="-342900">
              <a:buAutoNum type="arabicPeriod"/>
            </a:pPr>
            <a:r>
              <a:rPr lang="en-IN" dirty="0"/>
              <a:t>Removed bullet marks.</a:t>
            </a:r>
            <a:endParaRPr lang="en-IN" dirty="0"/>
          </a:p>
          <a:p>
            <a:pPr marL="342900" indent="-342900">
              <a:buAutoNum type="arabicPeriod"/>
            </a:pPr>
            <a:r>
              <a:rPr lang="en-IN" dirty="0"/>
              <a:t>Replaced it with space. </a:t>
            </a:r>
            <a:endParaRPr lang="en-IN" dirty="0"/>
          </a:p>
        </p:txBody>
      </p:sp>
      <p:pic>
        <p:nvPicPr>
          <p:cNvPr id="7" name="Picture 6"/>
          <p:cNvPicPr>
            <a:picLocks noChangeAspect="1"/>
          </p:cNvPicPr>
          <p:nvPr/>
        </p:nvPicPr>
        <p:blipFill>
          <a:blip r:embed="rId1"/>
          <a:stretch>
            <a:fillRect/>
          </a:stretch>
        </p:blipFill>
        <p:spPr>
          <a:xfrm>
            <a:off x="4485374" y="1036677"/>
            <a:ext cx="7706626" cy="1541183"/>
          </a:xfrm>
          <a:prstGeom prst="rect">
            <a:avLst/>
          </a:prstGeom>
        </p:spPr>
      </p:pic>
      <p:sp>
        <p:nvSpPr>
          <p:cNvPr id="8" name="TextBox 7"/>
          <p:cNvSpPr txBox="1"/>
          <p:nvPr/>
        </p:nvSpPr>
        <p:spPr>
          <a:xfrm>
            <a:off x="0" y="2857934"/>
            <a:ext cx="12192000" cy="923330"/>
          </a:xfrm>
          <a:prstGeom prst="rect">
            <a:avLst/>
          </a:prstGeom>
          <a:noFill/>
        </p:spPr>
        <p:txBody>
          <a:bodyPr wrap="square" rtlCol="0">
            <a:spAutoFit/>
          </a:bodyPr>
          <a:lstStyle/>
          <a:p>
            <a:r>
              <a:rPr lang="en-IN" dirty="0"/>
              <a:t>4. Converted it to lower case. </a:t>
            </a:r>
            <a:endParaRPr lang="en-IN" dirty="0"/>
          </a:p>
          <a:p>
            <a:r>
              <a:rPr lang="en-IN" dirty="0"/>
              <a:t>5. Removed </a:t>
            </a:r>
            <a:r>
              <a:rPr lang="en-IN" dirty="0" err="1"/>
              <a:t>stopwords</a:t>
            </a:r>
            <a:r>
              <a:rPr lang="en-IN" dirty="0"/>
              <a:t>. </a:t>
            </a:r>
            <a:endParaRPr lang="en-IN" dirty="0"/>
          </a:p>
          <a:p>
            <a:r>
              <a:rPr lang="en-IN" dirty="0"/>
              <a:t>These above tasks were performed on all the 4 categories</a:t>
            </a:r>
            <a:endParaRPr lang="en-IN" dirty="0"/>
          </a:p>
        </p:txBody>
      </p:sp>
      <p:pic>
        <p:nvPicPr>
          <p:cNvPr id="10" name="Picture 9"/>
          <p:cNvPicPr>
            <a:picLocks noChangeAspect="1"/>
          </p:cNvPicPr>
          <p:nvPr/>
        </p:nvPicPr>
        <p:blipFill>
          <a:blip r:embed="rId2"/>
          <a:stretch>
            <a:fillRect/>
          </a:stretch>
        </p:blipFill>
        <p:spPr>
          <a:xfrm>
            <a:off x="0" y="3881360"/>
            <a:ext cx="12192000" cy="2976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496" y="269507"/>
            <a:ext cx="11405937" cy="369332"/>
          </a:xfrm>
          <a:prstGeom prst="rect">
            <a:avLst/>
          </a:prstGeom>
          <a:noFill/>
        </p:spPr>
        <p:txBody>
          <a:bodyPr wrap="square" rtlCol="0">
            <a:spAutoFit/>
          </a:bodyPr>
          <a:lstStyle/>
          <a:p>
            <a:r>
              <a:rPr lang="en-IN" dirty="0"/>
              <a:t>Performed tokenization</a:t>
            </a:r>
            <a:endParaRPr lang="en-IN" dirty="0"/>
          </a:p>
        </p:txBody>
      </p:sp>
      <p:pic>
        <p:nvPicPr>
          <p:cNvPr id="4" name="Picture 3"/>
          <p:cNvPicPr>
            <a:picLocks noChangeAspect="1"/>
          </p:cNvPicPr>
          <p:nvPr/>
        </p:nvPicPr>
        <p:blipFill>
          <a:blip r:embed="rId1"/>
          <a:stretch>
            <a:fillRect/>
          </a:stretch>
        </p:blipFill>
        <p:spPr>
          <a:xfrm>
            <a:off x="0" y="826625"/>
            <a:ext cx="3467100" cy="1609725"/>
          </a:xfrm>
          <a:prstGeom prst="rect">
            <a:avLst/>
          </a:prstGeom>
        </p:spPr>
      </p:pic>
      <p:sp>
        <p:nvSpPr>
          <p:cNvPr id="5" name="TextBox 4"/>
          <p:cNvSpPr txBox="1"/>
          <p:nvPr/>
        </p:nvSpPr>
        <p:spPr>
          <a:xfrm>
            <a:off x="7032424" y="269507"/>
            <a:ext cx="4337017" cy="369332"/>
          </a:xfrm>
          <a:prstGeom prst="rect">
            <a:avLst/>
          </a:prstGeom>
          <a:noFill/>
        </p:spPr>
        <p:txBody>
          <a:bodyPr wrap="square" rtlCol="0">
            <a:spAutoFit/>
          </a:bodyPr>
          <a:lstStyle/>
          <a:p>
            <a:r>
              <a:rPr lang="en-IN" dirty="0"/>
              <a:t>Applied count vectorization</a:t>
            </a:r>
            <a:endParaRPr lang="en-IN" dirty="0"/>
          </a:p>
        </p:txBody>
      </p:sp>
      <p:pic>
        <p:nvPicPr>
          <p:cNvPr id="7" name="Picture 6"/>
          <p:cNvPicPr>
            <a:picLocks noChangeAspect="1"/>
          </p:cNvPicPr>
          <p:nvPr/>
        </p:nvPicPr>
        <p:blipFill>
          <a:blip r:embed="rId2"/>
          <a:stretch>
            <a:fillRect/>
          </a:stretch>
        </p:blipFill>
        <p:spPr>
          <a:xfrm>
            <a:off x="7032424" y="826625"/>
            <a:ext cx="4219575" cy="1390650"/>
          </a:xfrm>
          <a:prstGeom prst="rect">
            <a:avLst/>
          </a:prstGeom>
        </p:spPr>
      </p:pic>
      <p:sp>
        <p:nvSpPr>
          <p:cNvPr id="8" name="TextBox 7"/>
          <p:cNvSpPr txBox="1"/>
          <p:nvPr/>
        </p:nvSpPr>
        <p:spPr>
          <a:xfrm>
            <a:off x="0" y="2624136"/>
            <a:ext cx="11405937" cy="369332"/>
          </a:xfrm>
          <a:prstGeom prst="rect">
            <a:avLst/>
          </a:prstGeom>
          <a:noFill/>
        </p:spPr>
        <p:txBody>
          <a:bodyPr wrap="square" rtlCol="0">
            <a:spAutoFit/>
          </a:bodyPr>
          <a:lstStyle/>
          <a:p>
            <a:r>
              <a:rPr lang="en-IN" dirty="0"/>
              <a:t>Extracted specific key-value pairs using a loop</a:t>
            </a:r>
            <a:endParaRPr lang="en-IN" dirty="0"/>
          </a:p>
        </p:txBody>
      </p:sp>
      <p:pic>
        <p:nvPicPr>
          <p:cNvPr id="10" name="Picture 9"/>
          <p:cNvPicPr>
            <a:picLocks noChangeAspect="1"/>
          </p:cNvPicPr>
          <p:nvPr/>
        </p:nvPicPr>
        <p:blipFill>
          <a:blip r:embed="rId3"/>
          <a:stretch>
            <a:fillRect/>
          </a:stretch>
        </p:blipFill>
        <p:spPr>
          <a:xfrm>
            <a:off x="0" y="2993468"/>
            <a:ext cx="12192000" cy="1436365"/>
          </a:xfrm>
          <a:prstGeom prst="rect">
            <a:avLst/>
          </a:prstGeom>
        </p:spPr>
      </p:pic>
      <p:sp>
        <p:nvSpPr>
          <p:cNvPr id="13" name="TextBox 12"/>
          <p:cNvSpPr txBox="1"/>
          <p:nvPr/>
        </p:nvSpPr>
        <p:spPr>
          <a:xfrm>
            <a:off x="0" y="4493369"/>
            <a:ext cx="11405937" cy="369332"/>
          </a:xfrm>
          <a:prstGeom prst="rect">
            <a:avLst/>
          </a:prstGeom>
          <a:noFill/>
        </p:spPr>
        <p:txBody>
          <a:bodyPr wrap="square" rtlCol="0">
            <a:spAutoFit/>
          </a:bodyPr>
          <a:lstStyle/>
          <a:p>
            <a:r>
              <a:rPr lang="en-IN" dirty="0"/>
              <a:t>Calculated the most important skills</a:t>
            </a:r>
            <a:endParaRPr lang="en-IN" dirty="0"/>
          </a:p>
        </p:txBody>
      </p:sp>
      <p:pic>
        <p:nvPicPr>
          <p:cNvPr id="15" name="Picture 14"/>
          <p:cNvPicPr>
            <a:picLocks noChangeAspect="1"/>
          </p:cNvPicPr>
          <p:nvPr/>
        </p:nvPicPr>
        <p:blipFill>
          <a:blip r:embed="rId4"/>
          <a:stretch>
            <a:fillRect/>
          </a:stretch>
        </p:blipFill>
        <p:spPr>
          <a:xfrm>
            <a:off x="0" y="4862701"/>
            <a:ext cx="4791075" cy="199529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12192000" cy="400110"/>
          </a:xfrm>
          <a:prstGeom prst="rect">
            <a:avLst/>
          </a:prstGeom>
          <a:noFill/>
        </p:spPr>
        <p:txBody>
          <a:bodyPr wrap="square" rtlCol="0">
            <a:spAutoFit/>
          </a:bodyPr>
          <a:lstStyle/>
          <a:p>
            <a:pPr algn="ctr"/>
            <a:r>
              <a:rPr lang="en-IN" sz="2000" b="1" dirty="0"/>
              <a:t>WORDCLOUD CONSISTING OF THE MOST IMPORTANT SKILLS</a:t>
            </a:r>
            <a:endParaRPr lang="en-IN" sz="2000" b="1" dirty="0"/>
          </a:p>
        </p:txBody>
      </p:sp>
      <p:pic>
        <p:nvPicPr>
          <p:cNvPr id="4" name="Picture 3"/>
          <p:cNvPicPr>
            <a:picLocks noChangeAspect="1"/>
          </p:cNvPicPr>
          <p:nvPr/>
        </p:nvPicPr>
        <p:blipFill>
          <a:blip r:embed="rId1"/>
          <a:stretch>
            <a:fillRect/>
          </a:stretch>
        </p:blipFill>
        <p:spPr>
          <a:xfrm>
            <a:off x="0" y="1185296"/>
            <a:ext cx="5332396" cy="2470121"/>
          </a:xfrm>
          <a:prstGeom prst="rect">
            <a:avLst/>
          </a:prstGeom>
        </p:spPr>
      </p:pic>
      <p:sp>
        <p:nvSpPr>
          <p:cNvPr id="5" name="TextBox 4"/>
          <p:cNvSpPr txBox="1"/>
          <p:nvPr/>
        </p:nvSpPr>
        <p:spPr>
          <a:xfrm>
            <a:off x="6886575" y="815964"/>
            <a:ext cx="4803006" cy="369332"/>
          </a:xfrm>
          <a:prstGeom prst="rect">
            <a:avLst/>
          </a:prstGeom>
          <a:noFill/>
        </p:spPr>
        <p:txBody>
          <a:bodyPr wrap="square" rtlCol="0">
            <a:spAutoFit/>
          </a:bodyPr>
          <a:lstStyle/>
          <a:p>
            <a:r>
              <a:rPr lang="en-IN" dirty="0"/>
              <a:t>2. Peoplesoft</a:t>
            </a:r>
            <a:endParaRPr lang="en-IN" dirty="0"/>
          </a:p>
        </p:txBody>
      </p:sp>
      <p:sp>
        <p:nvSpPr>
          <p:cNvPr id="6" name="TextBox 5"/>
          <p:cNvSpPr txBox="1"/>
          <p:nvPr/>
        </p:nvSpPr>
        <p:spPr>
          <a:xfrm>
            <a:off x="0" y="3776550"/>
            <a:ext cx="4803006" cy="369332"/>
          </a:xfrm>
          <a:prstGeom prst="rect">
            <a:avLst/>
          </a:prstGeom>
          <a:noFill/>
        </p:spPr>
        <p:txBody>
          <a:bodyPr wrap="square" rtlCol="0">
            <a:spAutoFit/>
          </a:bodyPr>
          <a:lstStyle/>
          <a:p>
            <a:r>
              <a:rPr lang="en-IN" dirty="0"/>
              <a:t>3. SQL Developer</a:t>
            </a:r>
            <a:endParaRPr lang="en-IN" dirty="0"/>
          </a:p>
        </p:txBody>
      </p:sp>
      <p:pic>
        <p:nvPicPr>
          <p:cNvPr id="7" name="Picture 6"/>
          <p:cNvPicPr>
            <a:picLocks noChangeAspect="1"/>
          </p:cNvPicPr>
          <p:nvPr/>
        </p:nvPicPr>
        <p:blipFill>
          <a:blip r:embed="rId2"/>
          <a:stretch>
            <a:fillRect/>
          </a:stretch>
        </p:blipFill>
        <p:spPr>
          <a:xfrm>
            <a:off x="6886575" y="1185296"/>
            <a:ext cx="5305425" cy="2395525"/>
          </a:xfrm>
          <a:prstGeom prst="rect">
            <a:avLst/>
          </a:prstGeom>
        </p:spPr>
      </p:pic>
      <p:pic>
        <p:nvPicPr>
          <p:cNvPr id="8" name="Picture 7"/>
          <p:cNvPicPr>
            <a:picLocks noChangeAspect="1"/>
          </p:cNvPicPr>
          <p:nvPr/>
        </p:nvPicPr>
        <p:blipFill>
          <a:blip r:embed="rId3"/>
          <a:stretch>
            <a:fillRect/>
          </a:stretch>
        </p:blipFill>
        <p:spPr>
          <a:xfrm>
            <a:off x="0" y="4145882"/>
            <a:ext cx="5305425" cy="2724150"/>
          </a:xfrm>
          <a:prstGeom prst="rect">
            <a:avLst/>
          </a:prstGeom>
        </p:spPr>
      </p:pic>
      <p:sp>
        <p:nvSpPr>
          <p:cNvPr id="9" name="TextBox 8"/>
          <p:cNvSpPr txBox="1"/>
          <p:nvPr/>
        </p:nvSpPr>
        <p:spPr>
          <a:xfrm>
            <a:off x="0" y="815964"/>
            <a:ext cx="4803006" cy="369332"/>
          </a:xfrm>
          <a:prstGeom prst="rect">
            <a:avLst/>
          </a:prstGeom>
          <a:noFill/>
        </p:spPr>
        <p:txBody>
          <a:bodyPr wrap="square" rtlCol="0">
            <a:spAutoFit/>
          </a:bodyPr>
          <a:lstStyle/>
          <a:p>
            <a:r>
              <a:rPr lang="en-IN" dirty="0"/>
              <a:t>1. React JS</a:t>
            </a:r>
            <a:endParaRPr lang="en-IN" dirty="0"/>
          </a:p>
        </p:txBody>
      </p:sp>
      <p:pic>
        <p:nvPicPr>
          <p:cNvPr id="10" name="Picture 9"/>
          <p:cNvPicPr>
            <a:picLocks noChangeAspect="1"/>
          </p:cNvPicPr>
          <p:nvPr/>
        </p:nvPicPr>
        <p:blipFill>
          <a:blip r:embed="rId4"/>
          <a:stretch>
            <a:fillRect/>
          </a:stretch>
        </p:blipFill>
        <p:spPr>
          <a:xfrm>
            <a:off x="6886574" y="4172552"/>
            <a:ext cx="5305425" cy="2724150"/>
          </a:xfrm>
          <a:prstGeom prst="rect">
            <a:avLst/>
          </a:prstGeom>
        </p:spPr>
      </p:pic>
      <p:sp>
        <p:nvSpPr>
          <p:cNvPr id="11" name="TextBox 10"/>
          <p:cNvSpPr txBox="1"/>
          <p:nvPr/>
        </p:nvSpPr>
        <p:spPr>
          <a:xfrm>
            <a:off x="6886575" y="3825115"/>
            <a:ext cx="4803006" cy="369332"/>
          </a:xfrm>
          <a:prstGeom prst="rect">
            <a:avLst/>
          </a:prstGeom>
          <a:noFill/>
        </p:spPr>
        <p:txBody>
          <a:bodyPr wrap="square" rtlCol="0">
            <a:spAutoFit/>
          </a:bodyPr>
          <a:lstStyle/>
          <a:p>
            <a:r>
              <a:rPr lang="en-IN" dirty="0"/>
              <a:t>4. Workday</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674401"/>
          </a:xfrm>
        </p:spPr>
        <p:txBody>
          <a:bodyPr>
            <a:normAutofit/>
          </a:bodyPr>
          <a:lstStyle/>
          <a:p>
            <a:pPr algn="ctr"/>
            <a:r>
              <a:rPr lang="en-IN" sz="2000" b="1" dirty="0">
                <a:latin typeface="+mn-lt"/>
              </a:rPr>
              <a:t>Average years of experience </a:t>
            </a:r>
            <a:endParaRPr lang="en-IN" sz="2000" b="1" dirty="0">
              <a:latin typeface="+mn-lt"/>
            </a:endParaRPr>
          </a:p>
        </p:txBody>
      </p:sp>
      <p:pic>
        <p:nvPicPr>
          <p:cNvPr id="4" name="Picture 3"/>
          <p:cNvPicPr>
            <a:picLocks noChangeAspect="1"/>
          </p:cNvPicPr>
          <p:nvPr/>
        </p:nvPicPr>
        <p:blipFill>
          <a:blip r:embed="rId1"/>
          <a:stretch>
            <a:fillRect/>
          </a:stretch>
        </p:blipFill>
        <p:spPr>
          <a:xfrm>
            <a:off x="0" y="500765"/>
            <a:ext cx="6096000" cy="2502318"/>
          </a:xfrm>
          <a:prstGeom prst="rect">
            <a:avLst/>
          </a:prstGeom>
        </p:spPr>
      </p:pic>
      <p:sp>
        <p:nvSpPr>
          <p:cNvPr id="5" name="TextBox 4"/>
          <p:cNvSpPr txBox="1"/>
          <p:nvPr/>
        </p:nvSpPr>
        <p:spPr>
          <a:xfrm>
            <a:off x="0" y="2919073"/>
            <a:ext cx="4629752" cy="584775"/>
          </a:xfrm>
          <a:prstGeom prst="rect">
            <a:avLst/>
          </a:prstGeom>
          <a:noFill/>
        </p:spPr>
        <p:txBody>
          <a:bodyPr wrap="square" rtlCol="0">
            <a:spAutoFit/>
          </a:bodyPr>
          <a:lstStyle/>
          <a:p>
            <a:r>
              <a:rPr lang="en-US" sz="1400" b="1" dirty="0">
                <a:solidFill>
                  <a:srgbClr val="000000"/>
                </a:solidFill>
              </a:rPr>
              <a:t>A</a:t>
            </a:r>
            <a:r>
              <a:rPr lang="en-US" sz="1400" b="1" i="0" dirty="0">
                <a:solidFill>
                  <a:srgbClr val="000000"/>
                </a:solidFill>
                <a:effectLst/>
              </a:rPr>
              <a:t>verage work experience for React JS is between 2-3 years.</a:t>
            </a:r>
            <a:endParaRPr lang="en-US" sz="1400" b="1" i="0" dirty="0">
              <a:solidFill>
                <a:srgbClr val="000000"/>
              </a:solidFill>
              <a:effectLst/>
            </a:endParaRPr>
          </a:p>
          <a:p>
            <a:endParaRPr lang="en-IN" dirty="0"/>
          </a:p>
        </p:txBody>
      </p:sp>
      <p:pic>
        <p:nvPicPr>
          <p:cNvPr id="7" name="Picture 6"/>
          <p:cNvPicPr>
            <a:picLocks noChangeAspect="1"/>
          </p:cNvPicPr>
          <p:nvPr/>
        </p:nvPicPr>
        <p:blipFill>
          <a:blip r:embed="rId2"/>
          <a:stretch>
            <a:fillRect/>
          </a:stretch>
        </p:blipFill>
        <p:spPr>
          <a:xfrm>
            <a:off x="6227545" y="520015"/>
            <a:ext cx="5964454" cy="2483068"/>
          </a:xfrm>
          <a:prstGeom prst="rect">
            <a:avLst/>
          </a:prstGeom>
        </p:spPr>
      </p:pic>
      <p:sp>
        <p:nvSpPr>
          <p:cNvPr id="8" name="TextBox 7"/>
          <p:cNvSpPr txBox="1"/>
          <p:nvPr/>
        </p:nvSpPr>
        <p:spPr>
          <a:xfrm>
            <a:off x="6549787" y="2892817"/>
            <a:ext cx="4981075" cy="584775"/>
          </a:xfrm>
          <a:prstGeom prst="rect">
            <a:avLst/>
          </a:prstGeom>
          <a:noFill/>
        </p:spPr>
        <p:txBody>
          <a:bodyPr wrap="square" rtlCol="0">
            <a:spAutoFit/>
          </a:bodyPr>
          <a:lstStyle/>
          <a:p>
            <a:r>
              <a:rPr lang="en-US" sz="1400" b="1" dirty="0">
                <a:solidFill>
                  <a:srgbClr val="000000"/>
                </a:solidFill>
              </a:rPr>
              <a:t>A</a:t>
            </a:r>
            <a:r>
              <a:rPr lang="en-US" sz="1400" b="1" i="0" dirty="0">
                <a:solidFill>
                  <a:srgbClr val="000000"/>
                </a:solidFill>
                <a:effectLst/>
              </a:rPr>
              <a:t>verage work experience for Peoplesoft is between 3-6 years.</a:t>
            </a:r>
            <a:endParaRPr lang="en-US" sz="1400" b="1" i="0" dirty="0">
              <a:solidFill>
                <a:srgbClr val="000000"/>
              </a:solidFill>
              <a:effectLst/>
            </a:endParaRPr>
          </a:p>
          <a:p>
            <a:endParaRPr lang="en-IN" dirty="0"/>
          </a:p>
        </p:txBody>
      </p:sp>
      <p:pic>
        <p:nvPicPr>
          <p:cNvPr id="10" name="Picture 9"/>
          <p:cNvPicPr>
            <a:picLocks noChangeAspect="1"/>
          </p:cNvPicPr>
          <p:nvPr/>
        </p:nvPicPr>
        <p:blipFill>
          <a:blip r:embed="rId3"/>
          <a:stretch>
            <a:fillRect/>
          </a:stretch>
        </p:blipFill>
        <p:spPr>
          <a:xfrm>
            <a:off x="0" y="3503848"/>
            <a:ext cx="5948413" cy="3026645"/>
          </a:xfrm>
          <a:prstGeom prst="rect">
            <a:avLst/>
          </a:prstGeom>
        </p:spPr>
      </p:pic>
      <p:sp>
        <p:nvSpPr>
          <p:cNvPr id="11" name="TextBox 10"/>
          <p:cNvSpPr txBox="1"/>
          <p:nvPr/>
        </p:nvSpPr>
        <p:spPr>
          <a:xfrm>
            <a:off x="14837" y="6440315"/>
            <a:ext cx="5086551" cy="584775"/>
          </a:xfrm>
          <a:prstGeom prst="rect">
            <a:avLst/>
          </a:prstGeom>
          <a:noFill/>
        </p:spPr>
        <p:txBody>
          <a:bodyPr wrap="square" rtlCol="0">
            <a:spAutoFit/>
          </a:bodyPr>
          <a:lstStyle/>
          <a:p>
            <a:r>
              <a:rPr lang="en-US" sz="1400" b="1" dirty="0">
                <a:solidFill>
                  <a:srgbClr val="000000"/>
                </a:solidFill>
              </a:rPr>
              <a:t>A</a:t>
            </a:r>
            <a:r>
              <a:rPr lang="en-US" sz="1400" b="1" i="0" dirty="0">
                <a:solidFill>
                  <a:srgbClr val="000000"/>
                </a:solidFill>
                <a:effectLst/>
              </a:rPr>
              <a:t>verage work experience for SQL Developer is between 2-4 years.</a:t>
            </a:r>
            <a:endParaRPr lang="en-US" sz="1400" b="1" i="0" dirty="0">
              <a:solidFill>
                <a:srgbClr val="000000"/>
              </a:solidFill>
              <a:effectLst/>
            </a:endParaRPr>
          </a:p>
          <a:p>
            <a:endParaRPr lang="en-IN" dirty="0"/>
          </a:p>
        </p:txBody>
      </p:sp>
      <p:pic>
        <p:nvPicPr>
          <p:cNvPr id="15" name="Picture 14"/>
          <p:cNvPicPr>
            <a:picLocks noChangeAspect="1"/>
          </p:cNvPicPr>
          <p:nvPr/>
        </p:nvPicPr>
        <p:blipFill>
          <a:blip r:embed="rId4"/>
          <a:stretch>
            <a:fillRect/>
          </a:stretch>
        </p:blipFill>
        <p:spPr>
          <a:xfrm>
            <a:off x="6497050" y="3465348"/>
            <a:ext cx="5598695" cy="2872637"/>
          </a:xfrm>
          <a:prstGeom prst="rect">
            <a:avLst/>
          </a:prstGeom>
        </p:spPr>
      </p:pic>
      <p:sp>
        <p:nvSpPr>
          <p:cNvPr id="16" name="TextBox 15"/>
          <p:cNvSpPr txBox="1"/>
          <p:nvPr/>
        </p:nvSpPr>
        <p:spPr>
          <a:xfrm>
            <a:off x="6497050" y="6440314"/>
            <a:ext cx="5086551" cy="584775"/>
          </a:xfrm>
          <a:prstGeom prst="rect">
            <a:avLst/>
          </a:prstGeom>
          <a:noFill/>
        </p:spPr>
        <p:txBody>
          <a:bodyPr wrap="square" rtlCol="0">
            <a:spAutoFit/>
          </a:bodyPr>
          <a:lstStyle/>
          <a:p>
            <a:r>
              <a:rPr lang="en-US" sz="1400" b="1" dirty="0">
                <a:solidFill>
                  <a:srgbClr val="000000"/>
                </a:solidFill>
              </a:rPr>
              <a:t>A</a:t>
            </a:r>
            <a:r>
              <a:rPr lang="en-US" sz="1400" b="1" i="0" dirty="0">
                <a:solidFill>
                  <a:srgbClr val="000000"/>
                </a:solidFill>
                <a:effectLst/>
              </a:rPr>
              <a:t>verage work experience for Workday is between 3-6 years.</a:t>
            </a:r>
            <a:endParaRPr lang="en-US" sz="1400" b="1" i="0" dirty="0">
              <a:solidFill>
                <a:srgbClr val="000000"/>
              </a:solidFill>
              <a:effectLst/>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02644"/>
          </a:xfrm>
          <a:solidFill>
            <a:schemeClr val="bg1">
              <a:lumMod val="75000"/>
            </a:schemeClr>
          </a:solidFill>
        </p:spPr>
        <p:txBody>
          <a:bodyPr>
            <a:normAutofit/>
          </a:bodyPr>
          <a:lstStyle/>
          <a:p>
            <a:pPr algn="ctr"/>
            <a:r>
              <a:rPr lang="en-IN" sz="3000" b="1" dirty="0">
                <a:latin typeface="+mn-lt"/>
              </a:rPr>
              <a:t>MODEL BUILDING</a:t>
            </a:r>
            <a:endParaRPr lang="en-IN" sz="3000" b="1" dirty="0">
              <a:latin typeface="+mn-lt"/>
            </a:endParaRPr>
          </a:p>
        </p:txBody>
      </p:sp>
      <p:sp>
        <p:nvSpPr>
          <p:cNvPr id="3" name="TextBox 2"/>
          <p:cNvSpPr txBox="1"/>
          <p:nvPr/>
        </p:nvSpPr>
        <p:spPr>
          <a:xfrm>
            <a:off x="431532" y="991402"/>
            <a:ext cx="11328935" cy="400110"/>
          </a:xfrm>
          <a:prstGeom prst="rect">
            <a:avLst/>
          </a:prstGeom>
          <a:noFill/>
        </p:spPr>
        <p:txBody>
          <a:bodyPr wrap="square" rtlCol="0">
            <a:spAutoFit/>
          </a:bodyPr>
          <a:lstStyle/>
          <a:p>
            <a:r>
              <a:rPr lang="en-IN" sz="2000" b="1" dirty="0"/>
              <a:t>1. NAÏVE BAYES CLASSIFIER (USING REGULARIZATION PARAMETER)</a:t>
            </a:r>
            <a:endParaRPr lang="en-IN" sz="2000" b="1" dirty="0"/>
          </a:p>
        </p:txBody>
      </p:sp>
      <p:pic>
        <p:nvPicPr>
          <p:cNvPr id="5" name="Picture 4"/>
          <p:cNvPicPr>
            <a:picLocks noChangeAspect="1"/>
          </p:cNvPicPr>
          <p:nvPr/>
        </p:nvPicPr>
        <p:blipFill>
          <a:blip r:embed="rId1"/>
          <a:stretch>
            <a:fillRect/>
          </a:stretch>
        </p:blipFill>
        <p:spPr>
          <a:xfrm>
            <a:off x="1663566" y="1751798"/>
            <a:ext cx="8288956" cy="3532471"/>
          </a:xfrm>
          <a:prstGeom prst="rect">
            <a:avLst/>
          </a:prstGeom>
        </p:spPr>
      </p:pic>
      <p:sp>
        <p:nvSpPr>
          <p:cNvPr id="6" name="TextBox 5"/>
          <p:cNvSpPr txBox="1"/>
          <p:nvPr/>
        </p:nvSpPr>
        <p:spPr>
          <a:xfrm>
            <a:off x="731520" y="5669280"/>
            <a:ext cx="10376034" cy="923330"/>
          </a:xfrm>
          <a:prstGeom prst="rect">
            <a:avLst/>
          </a:prstGeom>
          <a:noFill/>
        </p:spPr>
        <p:txBody>
          <a:bodyPr wrap="square" rtlCol="0">
            <a:spAutoFit/>
          </a:bodyPr>
          <a:lstStyle/>
          <a:p>
            <a:r>
              <a:rPr lang="en-US" b="0" i="0" dirty="0">
                <a:solidFill>
                  <a:srgbClr val="000000"/>
                </a:solidFill>
                <a:effectLst/>
              </a:rPr>
              <a:t>The model achieved an overall accuracy of 83.33% on the test data, indicating reasonably accurate predictions for the resume categories. However, it exhibited poor performance in predicting the "SQL Dev." category, with precision and recall scores of 0.00.</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6246</Words>
  <Application>WPS Presentation</Application>
  <PresentationFormat>Widescreen</PresentationFormat>
  <Paragraphs>139</Paragraphs>
  <Slides>24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Arial</vt:lpstr>
      <vt:lpstr>SimSun</vt:lpstr>
      <vt:lpstr>Wingdings</vt:lpstr>
      <vt:lpstr>Calibri</vt:lpstr>
      <vt:lpstr>Helvetica Neue</vt:lpstr>
      <vt:lpstr>Microsoft YaHei</vt:lpstr>
      <vt:lpstr>Arial Unicode MS</vt:lpstr>
      <vt:lpstr>Calibri Light</vt:lpstr>
      <vt:lpstr>Office Theme</vt:lpstr>
      <vt:lpstr>PROJECT 243-RESUME CLASSIFICATION</vt:lpstr>
      <vt:lpstr>STEPS TAKEN TOWARDS MAKING THE PROJECT</vt:lpstr>
      <vt:lpstr>EXTRACTING RESUMES</vt:lpstr>
      <vt:lpstr>PowerPoint 演示文稿</vt:lpstr>
      <vt:lpstr>EXPLORATORY DATA ANALYSIS(EDA)</vt:lpstr>
      <vt:lpstr>PowerPoint 演示文稿</vt:lpstr>
      <vt:lpstr>PowerPoint 演示文稿</vt:lpstr>
      <vt:lpstr>Average years of experience </vt:lpstr>
      <vt:lpstr>MODEL BUILDING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STEPS TAKEN TOWARDS MAKING THE PROJECT</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243-RESUME CLASSIFICATION</dc:title>
  <dc:creator>Vaishnavi Shinde</dc:creator>
  <cp:lastModifiedBy>apurv</cp:lastModifiedBy>
  <cp:revision>7</cp:revision>
  <dcterms:created xsi:type="dcterms:W3CDTF">2023-06-24T06:31:00Z</dcterms:created>
  <dcterms:modified xsi:type="dcterms:W3CDTF">2023-06-24T10:48:54Z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E178EE21CA504ACDA1FA671133ABDDA2</vt:lpwstr>
  </property>
  <property fmtid="{D5CDD505-2E9C-101B-9397-08002B2CF9AE}" pid="3" name="KSOProductBuildVer">
    <vt:lpwstr>1033-11.2.0.11537</vt:lpwstr>
  </property>
</Properties>
</file>