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bing.com/images/search?q=blood%20pic&amp;id=E1940660A2FA1D65EA890D9B539DA4FF1B04EB8F&amp;FORM=IQFRBA" TargetMode="External"/><Relationship Id="rId4" Type="http://schemas.openxmlformats.org/officeDocument/2006/relationships/hyperlink" Target="https://www.bing.com/images/search?q=blood%20pic&amp;id=E1940660A2FA1D65EA890D9B539DA4FF1B04EB8F&amp;FORM=IQFRBA" TargetMode="External"/><Relationship Id="rId5" Type="http://schemas.openxmlformats.org/officeDocument/2006/relationships/hyperlink" Target="https://www.bing.com/images/search?q=blood%20pic&amp;id=3A629554739818122EEA8451F62FC8B8639CCB91&amp;FORM=IQFRBA" TargetMode="External"/><Relationship Id="rId6" Type="http://schemas.openxmlformats.org/officeDocument/2006/relationships/hyperlink" Target="https://www.bing.com/images/search?q=blood%20pic&amp;id=3A629554739818122EEA8451F62FC8B8639CCB91&amp;FORM=IQFRB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pic>
        <p:nvPicPr>
          <p:cNvPr descr="Image result for blood bnk pic" id="88" name="Google Shape;88;p13"/>
          <p:cNvPicPr preferRelativeResize="0"/>
          <p:nvPr/>
        </p:nvPicPr>
        <p:blipFill rotWithShape="1">
          <a:blip r:embed="rId3">
            <a:alphaModFix/>
          </a:blip>
          <a:srcRect b="0" l="0" r="0" t="0"/>
          <a:stretch/>
        </p:blipFill>
        <p:spPr>
          <a:xfrm>
            <a:off x="3863454" y="4885899"/>
            <a:ext cx="1644650" cy="1066800"/>
          </a:xfrm>
          <a:prstGeom prst="rect">
            <a:avLst/>
          </a:prstGeom>
          <a:noFill/>
          <a:ln>
            <a:noFill/>
          </a:ln>
        </p:spPr>
      </p:pic>
      <p:sp>
        <p:nvSpPr>
          <p:cNvPr id="89" name="Google Shape;89;p13"/>
          <p:cNvSpPr txBox="1"/>
          <p:nvPr/>
        </p:nvSpPr>
        <p:spPr>
          <a:xfrm>
            <a:off x="1143001" y="1414790"/>
            <a:ext cx="6781800" cy="310854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rgbClr val="366092"/>
                </a:solidFill>
                <a:latin typeface="Times New Roman"/>
                <a:ea typeface="Times New Roman"/>
                <a:cs typeface="Times New Roman"/>
                <a:sym typeface="Times New Roman"/>
              </a:rPr>
              <a:t>PRESIDENCY UNIVERSITY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PYTHON PROJECT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BLOOD BANK MANAGEMENT SYSTEM</a:t>
            </a:r>
            <a:endParaRPr b="0" i="0" sz="2800" u="none" cap="none" strike="noStrike">
              <a:solidFill>
                <a:srgbClr val="FF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2"/>
          <p:cNvSpPr/>
          <p:nvPr/>
        </p:nvSpPr>
        <p:spPr>
          <a:xfrm>
            <a:off x="-41275" y="180931"/>
            <a:ext cx="9144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48" name="Google Shape;148;p22"/>
          <p:cNvSpPr/>
          <p:nvPr/>
        </p:nvSpPr>
        <p:spPr>
          <a:xfrm>
            <a:off x="0" y="45720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grpSp>
        <p:nvGrpSpPr>
          <p:cNvPr id="149" name="Google Shape;149;p22"/>
          <p:cNvGrpSpPr/>
          <p:nvPr/>
        </p:nvGrpSpPr>
        <p:grpSpPr>
          <a:xfrm>
            <a:off x="381000" y="2209800"/>
            <a:ext cx="8610600" cy="1676400"/>
            <a:chOff x="1620" y="4457"/>
            <a:chExt cx="8295" cy="1440"/>
          </a:xfrm>
        </p:grpSpPr>
        <p:sp>
          <p:nvSpPr>
            <p:cNvPr id="150" name="Google Shape;150;p22"/>
            <p:cNvSpPr txBox="1"/>
            <p:nvPr/>
          </p:nvSpPr>
          <p:spPr>
            <a:xfrm>
              <a:off x="1620" y="4832"/>
              <a:ext cx="1440" cy="72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Verdana"/>
                <a:buNone/>
              </a:pPr>
              <a:r>
                <a:rPr b="1" i="0" lang="en-US" sz="1400" u="none" cap="none" strike="noStrike">
                  <a:solidFill>
                    <a:schemeClr val="dk1"/>
                  </a:solidFill>
                  <a:latin typeface="Verdana"/>
                  <a:ea typeface="Verdana"/>
                  <a:cs typeface="Verdana"/>
                  <a:sym typeface="Verdana"/>
                </a:rPr>
                <a:t>Blood Donors</a:t>
              </a:r>
              <a:endParaRPr b="0" i="0" sz="1400" u="none" cap="none" strike="noStrike">
                <a:solidFill>
                  <a:schemeClr val="dk1"/>
                </a:solidFill>
                <a:latin typeface="Arial"/>
                <a:ea typeface="Arial"/>
                <a:cs typeface="Arial"/>
                <a:sym typeface="Arial"/>
              </a:endParaRPr>
            </a:p>
          </p:txBody>
        </p:sp>
        <p:sp>
          <p:nvSpPr>
            <p:cNvPr id="151" name="Google Shape;151;p22"/>
            <p:cNvSpPr/>
            <p:nvPr/>
          </p:nvSpPr>
          <p:spPr>
            <a:xfrm>
              <a:off x="4860" y="4457"/>
              <a:ext cx="1620" cy="144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Calibri"/>
                <a:buNone/>
              </a:pPr>
              <a:r>
                <a:t/>
              </a:r>
              <a:endParaRPr b="1" i="0" sz="1000" u="none" cap="none" strike="noStrike">
                <a:solidFill>
                  <a:schemeClr val="dk1"/>
                </a:solidFill>
                <a:latin typeface="Verdana"/>
                <a:ea typeface="Verdana"/>
                <a:cs typeface="Verdana"/>
                <a:sym typeface="Verdana"/>
              </a:endParaRPr>
            </a:p>
            <a:p>
              <a:pPr indent="0" lvl="0" marL="0" marR="0" rtl="0" algn="ctr">
                <a:lnSpc>
                  <a:spcPct val="100000"/>
                </a:lnSpc>
                <a:spcBef>
                  <a:spcPts val="1000"/>
                </a:spcBef>
                <a:spcAft>
                  <a:spcPts val="0"/>
                </a:spcAft>
                <a:buClr>
                  <a:schemeClr val="dk1"/>
                </a:buClr>
                <a:buSzPts val="1000"/>
                <a:buFont typeface="Verdana"/>
                <a:buNone/>
              </a:pPr>
              <a:r>
                <a:rPr b="1" i="0" lang="en-US" sz="1800" u="none" cap="none" strike="noStrike">
                  <a:solidFill>
                    <a:schemeClr val="dk1"/>
                  </a:solidFill>
                  <a:latin typeface="Verdana"/>
                  <a:ea typeface="Verdana"/>
                  <a:cs typeface="Verdana"/>
                  <a:sym typeface="Verdana"/>
                </a:rPr>
                <a:t>Blood</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1000"/>
                </a:spcBef>
                <a:spcAft>
                  <a:spcPts val="0"/>
                </a:spcAft>
                <a:buClr>
                  <a:schemeClr val="dk1"/>
                </a:buClr>
                <a:buSzPts val="1000"/>
                <a:buFont typeface="Verdana"/>
                <a:buNone/>
              </a:pPr>
              <a:r>
                <a:rPr b="1" i="0" lang="en-US" sz="1800" u="none" cap="none" strike="noStrike">
                  <a:solidFill>
                    <a:schemeClr val="dk1"/>
                  </a:solidFill>
                  <a:latin typeface="Verdana"/>
                  <a:ea typeface="Verdana"/>
                  <a:cs typeface="Verdana"/>
                  <a:sym typeface="Verdana"/>
                </a:rPr>
                <a:t>Bank</a:t>
              </a:r>
              <a:endParaRPr b="0" i="0" sz="1800" u="none" cap="none" strike="noStrike">
                <a:solidFill>
                  <a:schemeClr val="dk1"/>
                </a:solidFill>
                <a:latin typeface="Arial"/>
                <a:ea typeface="Arial"/>
                <a:cs typeface="Arial"/>
                <a:sym typeface="Arial"/>
              </a:endParaRPr>
            </a:p>
          </p:txBody>
        </p:sp>
        <p:sp>
          <p:nvSpPr>
            <p:cNvPr id="152" name="Google Shape;152;p22"/>
            <p:cNvSpPr/>
            <p:nvPr/>
          </p:nvSpPr>
          <p:spPr>
            <a:xfrm>
              <a:off x="3060" y="5192"/>
              <a:ext cx="1800" cy="15"/>
            </a:xfrm>
            <a:custGeom>
              <a:rect b="b" l="l" r="r" t="t"/>
              <a:pathLst>
                <a:path extrusionOk="0" h="15" w="1800">
                  <a:moveTo>
                    <a:pt x="0" y="0"/>
                  </a:moveTo>
                  <a:lnTo>
                    <a:pt x="1800" y="15"/>
                  </a:lnTo>
                </a:path>
              </a:pathLst>
            </a:custGeom>
            <a:noFill/>
            <a:ln cap="flat" cmpd="sng" w="9525">
              <a:solidFill>
                <a:srgbClr val="00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3" name="Google Shape;153;p22"/>
            <p:cNvSpPr/>
            <p:nvPr/>
          </p:nvSpPr>
          <p:spPr>
            <a:xfrm>
              <a:off x="6885" y="4892"/>
              <a:ext cx="1035" cy="52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000000"/>
                  </a:solidFill>
                  <a:latin typeface="Times New Roman"/>
                </a:rPr>
                <a:t>Receiving</a:t>
              </a:r>
              <a:br>
                <a:rPr b="0" i="0">
                  <a:ln cap="flat" cmpd="sng" w="9525">
                    <a:solidFill>
                      <a:srgbClr val="000000"/>
                    </a:solidFill>
                    <a:prstDash val="solid"/>
                    <a:round/>
                    <a:headEnd len="sm" w="sm" type="none"/>
                    <a:tailEnd len="sm" w="sm" type="none"/>
                  </a:ln>
                  <a:solidFill>
                    <a:srgbClr val="000000"/>
                  </a:solidFill>
                  <a:latin typeface="Times New Roman"/>
                </a:rPr>
              </a:br>
              <a:r>
                <a:rPr b="0" i="0">
                  <a:ln cap="flat" cmpd="sng" w="9525">
                    <a:solidFill>
                      <a:srgbClr val="000000"/>
                    </a:solidFill>
                    <a:prstDash val="solid"/>
                    <a:round/>
                    <a:headEnd len="sm" w="sm" type="none"/>
                    <a:tailEnd len="sm" w="sm" type="none"/>
                  </a:ln>
                  <a:solidFill>
                    <a:srgbClr val="000000"/>
                  </a:solidFill>
                  <a:latin typeface="Times New Roman"/>
                </a:rPr>
                <a:t>Services</a:t>
              </a:r>
            </a:p>
          </p:txBody>
        </p:sp>
        <p:sp>
          <p:nvSpPr>
            <p:cNvPr id="154" name="Google Shape;154;p22"/>
            <p:cNvSpPr/>
            <p:nvPr/>
          </p:nvSpPr>
          <p:spPr>
            <a:xfrm>
              <a:off x="3405" y="4922"/>
              <a:ext cx="1035" cy="52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000000"/>
                  </a:solidFill>
                  <a:latin typeface="Times New Roman"/>
                </a:rPr>
                <a:t>Donating</a:t>
              </a:r>
              <a:br>
                <a:rPr b="0" i="0">
                  <a:ln cap="flat" cmpd="sng" w="9525">
                    <a:solidFill>
                      <a:srgbClr val="000000"/>
                    </a:solidFill>
                    <a:prstDash val="solid"/>
                    <a:round/>
                    <a:headEnd len="sm" w="sm" type="none"/>
                    <a:tailEnd len="sm" w="sm" type="none"/>
                  </a:ln>
                  <a:solidFill>
                    <a:srgbClr val="000000"/>
                  </a:solidFill>
                  <a:latin typeface="Times New Roman"/>
                </a:rPr>
              </a:br>
              <a:r>
                <a:rPr b="0" i="0">
                  <a:ln cap="flat" cmpd="sng" w="9525">
                    <a:solidFill>
                      <a:srgbClr val="000000"/>
                    </a:solidFill>
                    <a:prstDash val="solid"/>
                    <a:round/>
                    <a:headEnd len="sm" w="sm" type="none"/>
                    <a:tailEnd len="sm" w="sm" type="none"/>
                  </a:ln>
                  <a:solidFill>
                    <a:srgbClr val="000000"/>
                  </a:solidFill>
                  <a:latin typeface="Times New Roman"/>
                </a:rPr>
                <a:t>Blood</a:t>
              </a:r>
            </a:p>
          </p:txBody>
        </p:sp>
        <p:sp>
          <p:nvSpPr>
            <p:cNvPr id="155" name="Google Shape;155;p22"/>
            <p:cNvSpPr txBox="1"/>
            <p:nvPr/>
          </p:nvSpPr>
          <p:spPr>
            <a:xfrm>
              <a:off x="8475" y="4802"/>
              <a:ext cx="1440" cy="72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Verdana"/>
                <a:buNone/>
              </a:pPr>
              <a:r>
                <a:rPr b="1" i="0" lang="en-US" sz="1400" u="none" cap="none" strike="noStrike">
                  <a:solidFill>
                    <a:schemeClr val="dk1"/>
                  </a:solidFill>
                  <a:latin typeface="Verdana"/>
                  <a:ea typeface="Verdana"/>
                  <a:cs typeface="Verdana"/>
                  <a:sym typeface="Verdana"/>
                </a:rPr>
                <a:t>Blood Seekers</a:t>
              </a:r>
              <a:endParaRPr b="0" i="0" sz="1400" u="none" cap="none" strike="noStrike">
                <a:solidFill>
                  <a:schemeClr val="dk1"/>
                </a:solidFill>
                <a:latin typeface="Arial"/>
                <a:ea typeface="Arial"/>
                <a:cs typeface="Arial"/>
                <a:sym typeface="Arial"/>
              </a:endParaRPr>
            </a:p>
          </p:txBody>
        </p:sp>
        <p:cxnSp>
          <p:nvCxnSpPr>
            <p:cNvPr id="156" name="Google Shape;156;p22"/>
            <p:cNvCxnSpPr/>
            <p:nvPr/>
          </p:nvCxnSpPr>
          <p:spPr>
            <a:xfrm>
              <a:off x="6480" y="5177"/>
              <a:ext cx="1980" cy="0"/>
            </a:xfrm>
            <a:prstGeom prst="straightConnector1">
              <a:avLst/>
            </a:prstGeom>
            <a:noFill/>
            <a:ln cap="flat" cmpd="sng" w="9525">
              <a:solidFill>
                <a:srgbClr val="000000"/>
              </a:solidFill>
              <a:prstDash val="solid"/>
              <a:round/>
              <a:headEnd len="med" w="med" type="triangle"/>
              <a:tailEnd len="med" w="med" type="triangle"/>
            </a:ln>
          </p:spPr>
        </p:cxnSp>
      </p:grpSp>
      <p:sp>
        <p:nvSpPr>
          <p:cNvPr id="157" name="Google Shape;157;p22"/>
          <p:cNvSpPr txBox="1"/>
          <p:nvPr/>
        </p:nvSpPr>
        <p:spPr>
          <a:xfrm>
            <a:off x="1355295" y="914400"/>
            <a:ext cx="5086448" cy="5232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          </a:t>
            </a:r>
            <a:r>
              <a:rPr b="0" i="0" lang="en-US" sz="2800" u="sng" cap="none" strike="noStrike">
                <a:solidFill>
                  <a:srgbClr val="FF0000"/>
                </a:solidFill>
                <a:latin typeface="Times New Roman"/>
                <a:ea typeface="Times New Roman"/>
                <a:cs typeface="Times New Roman"/>
                <a:sym typeface="Times New Roman"/>
              </a:rPr>
              <a:t>DATA FLOW DIAGRAM</a:t>
            </a:r>
            <a:endParaRPr b="0" i="0" sz="2800" u="sng" cap="none" strike="noStrike">
              <a:solidFill>
                <a:srgbClr val="FF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3"/>
          <p:cNvSpPr/>
          <p:nvPr/>
        </p:nvSpPr>
        <p:spPr>
          <a:xfrm>
            <a:off x="3155530" y="87868"/>
            <a:ext cx="2804999" cy="36933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1800"/>
              <a:buFont typeface="Times New Roman"/>
              <a:buNone/>
            </a:pPr>
            <a:r>
              <a:rPr b="0" i="0" lang="en-US" sz="1800" u="sng" cap="none" strike="noStrike">
                <a:solidFill>
                  <a:srgbClr val="FF0000"/>
                </a:solidFill>
                <a:latin typeface="Times New Roman"/>
                <a:ea typeface="Times New Roman"/>
                <a:cs typeface="Times New Roman"/>
                <a:sym typeface="Times New Roman"/>
              </a:rPr>
              <a:t>SYSTEM FLOW MODEL </a:t>
            </a:r>
            <a:endParaRPr b="0" i="0" sz="1400" u="none" cap="none" strike="noStrike">
              <a:solidFill>
                <a:srgbClr val="000000"/>
              </a:solidFill>
              <a:latin typeface="Arial"/>
              <a:ea typeface="Arial"/>
              <a:cs typeface="Arial"/>
              <a:sym typeface="Arial"/>
            </a:endParaRPr>
          </a:p>
        </p:txBody>
      </p:sp>
      <p:sp>
        <p:nvSpPr>
          <p:cNvPr id="163" name="Google Shape;163;p23"/>
          <p:cNvSpPr/>
          <p:nvPr/>
        </p:nvSpPr>
        <p:spPr>
          <a:xfrm>
            <a:off x="0" y="45720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grpSp>
        <p:nvGrpSpPr>
          <p:cNvPr id="164" name="Google Shape;164;p23"/>
          <p:cNvGrpSpPr/>
          <p:nvPr/>
        </p:nvGrpSpPr>
        <p:grpSpPr>
          <a:xfrm>
            <a:off x="1754026" y="1044926"/>
            <a:ext cx="4925493" cy="5114171"/>
            <a:chOff x="1260" y="2122"/>
            <a:chExt cx="8340" cy="9938"/>
          </a:xfrm>
        </p:grpSpPr>
        <p:sp>
          <p:nvSpPr>
            <p:cNvPr id="165" name="Google Shape;165;p23"/>
            <p:cNvSpPr/>
            <p:nvPr/>
          </p:nvSpPr>
          <p:spPr>
            <a:xfrm>
              <a:off x="8880" y="5175"/>
              <a:ext cx="16" cy="765"/>
            </a:xfrm>
            <a:custGeom>
              <a:rect b="b" l="l" r="r" t="t"/>
              <a:pathLst>
                <a:path extrusionOk="0" h="765" w="16">
                  <a:moveTo>
                    <a:pt x="0" y="0"/>
                  </a:moveTo>
                  <a:lnTo>
                    <a:pt x="16" y="765"/>
                  </a:lnTo>
                </a:path>
              </a:pathLst>
            </a:custGeom>
            <a:noFill/>
            <a:ln cap="flat" cmpd="sng" w="9525">
              <a:solidFill>
                <a:srgbClr val="00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166" name="Google Shape;166;p23"/>
            <p:cNvCxnSpPr/>
            <p:nvPr/>
          </p:nvCxnSpPr>
          <p:spPr>
            <a:xfrm rot="10800000">
              <a:off x="5190" y="4635"/>
              <a:ext cx="1200" cy="0"/>
            </a:xfrm>
            <a:prstGeom prst="straightConnector1">
              <a:avLst/>
            </a:prstGeom>
            <a:noFill/>
            <a:ln cap="flat" cmpd="sng" w="9525">
              <a:solidFill>
                <a:srgbClr val="000000"/>
              </a:solidFill>
              <a:prstDash val="solid"/>
              <a:round/>
              <a:headEnd len="sm" w="sm" type="none"/>
              <a:tailEnd len="sm" w="sm" type="none"/>
            </a:ln>
          </p:spPr>
        </p:cxnSp>
        <p:sp>
          <p:nvSpPr>
            <p:cNvPr id="167" name="Google Shape;167;p23"/>
            <p:cNvSpPr txBox="1"/>
            <p:nvPr/>
          </p:nvSpPr>
          <p:spPr>
            <a:xfrm>
              <a:off x="5580" y="2122"/>
              <a:ext cx="1500" cy="9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Blood</a:t>
              </a:r>
              <a:endParaRPr b="0" i="0" sz="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Bank</a:t>
              </a:r>
              <a:endParaRPr b="0" i="0" sz="1800" u="none" cap="none" strike="noStrike">
                <a:solidFill>
                  <a:schemeClr val="dk1"/>
                </a:solidFill>
                <a:latin typeface="Arial"/>
                <a:ea typeface="Arial"/>
                <a:cs typeface="Arial"/>
                <a:sym typeface="Arial"/>
              </a:endParaRPr>
            </a:p>
          </p:txBody>
        </p:sp>
        <p:sp>
          <p:nvSpPr>
            <p:cNvPr id="168" name="Google Shape;168;p23"/>
            <p:cNvSpPr txBox="1"/>
            <p:nvPr/>
          </p:nvSpPr>
          <p:spPr>
            <a:xfrm>
              <a:off x="2700" y="4282"/>
              <a:ext cx="1500" cy="9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Blood</a:t>
              </a:r>
              <a:endParaRPr b="0" i="0" sz="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Donors</a:t>
              </a:r>
              <a:endParaRPr b="0" i="0" sz="1800" u="none" cap="none" strike="noStrike">
                <a:solidFill>
                  <a:schemeClr val="dk1"/>
                </a:solidFill>
                <a:latin typeface="Arial"/>
                <a:ea typeface="Arial"/>
                <a:cs typeface="Arial"/>
                <a:sym typeface="Arial"/>
              </a:endParaRPr>
            </a:p>
          </p:txBody>
        </p:sp>
        <p:sp>
          <p:nvSpPr>
            <p:cNvPr id="169" name="Google Shape;169;p23"/>
            <p:cNvSpPr txBox="1"/>
            <p:nvPr/>
          </p:nvSpPr>
          <p:spPr>
            <a:xfrm>
              <a:off x="8100" y="4282"/>
              <a:ext cx="1500" cy="9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Blood</a:t>
              </a:r>
              <a:endParaRPr b="0" i="0" sz="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Seekers</a:t>
              </a:r>
              <a:endParaRPr b="0" i="0" sz="1800" u="none" cap="none" strike="noStrike">
                <a:solidFill>
                  <a:schemeClr val="dk1"/>
                </a:solidFill>
                <a:latin typeface="Arial"/>
                <a:ea typeface="Arial"/>
                <a:cs typeface="Arial"/>
                <a:sym typeface="Arial"/>
              </a:endParaRPr>
            </a:p>
          </p:txBody>
        </p:sp>
        <p:sp>
          <p:nvSpPr>
            <p:cNvPr id="170" name="Google Shape;170;p23"/>
            <p:cNvSpPr/>
            <p:nvPr/>
          </p:nvSpPr>
          <p:spPr>
            <a:xfrm>
              <a:off x="5820" y="3022"/>
              <a:ext cx="1" cy="705"/>
            </a:xfrm>
            <a:custGeom>
              <a:rect b="b" l="l" r="r" t="t"/>
              <a:pathLst>
                <a:path extrusionOk="0" h="705" w="1">
                  <a:moveTo>
                    <a:pt x="0" y="0"/>
                  </a:moveTo>
                  <a:lnTo>
                    <a:pt x="0" y="705"/>
                  </a:ln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171" name="Google Shape;171;p23"/>
            <p:cNvCxnSpPr/>
            <p:nvPr/>
          </p:nvCxnSpPr>
          <p:spPr>
            <a:xfrm>
              <a:off x="3495" y="3742"/>
              <a:ext cx="0" cy="600"/>
            </a:xfrm>
            <a:prstGeom prst="straightConnector1">
              <a:avLst/>
            </a:prstGeom>
            <a:noFill/>
            <a:ln cap="flat" cmpd="sng" w="9525">
              <a:solidFill>
                <a:srgbClr val="000000"/>
              </a:solidFill>
              <a:prstDash val="solid"/>
              <a:round/>
              <a:headEnd len="sm" w="sm" type="none"/>
              <a:tailEnd len="med" w="med" type="triangle"/>
            </a:ln>
          </p:spPr>
        </p:cxnSp>
        <p:sp>
          <p:nvSpPr>
            <p:cNvPr id="172" name="Google Shape;172;p23"/>
            <p:cNvSpPr/>
            <p:nvPr/>
          </p:nvSpPr>
          <p:spPr>
            <a:xfrm>
              <a:off x="8924" y="3727"/>
              <a:ext cx="1" cy="555"/>
            </a:xfrm>
            <a:custGeom>
              <a:rect b="b" l="l" r="r" t="t"/>
              <a:pathLst>
                <a:path extrusionOk="0" h="555" w="1">
                  <a:moveTo>
                    <a:pt x="0" y="0"/>
                  </a:moveTo>
                  <a:lnTo>
                    <a:pt x="1" y="555"/>
                  </a:lnTo>
                </a:path>
              </a:pathLst>
            </a:custGeom>
            <a:noFill/>
            <a:ln cap="flat" cmpd="sng" w="9525">
              <a:solidFill>
                <a:srgbClr val="00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3" name="Google Shape;173;p23"/>
            <p:cNvSpPr/>
            <p:nvPr/>
          </p:nvSpPr>
          <p:spPr>
            <a:xfrm>
              <a:off x="3495" y="3735"/>
              <a:ext cx="2325" cy="7"/>
            </a:xfrm>
            <a:custGeom>
              <a:rect b="b" l="l" r="r" t="t"/>
              <a:pathLst>
                <a:path extrusionOk="0" h="7" w="2325">
                  <a:moveTo>
                    <a:pt x="0" y="0"/>
                  </a:moveTo>
                  <a:lnTo>
                    <a:pt x="2325" y="7"/>
                  </a:ln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4" name="Google Shape;174;p23"/>
            <p:cNvSpPr/>
            <p:nvPr/>
          </p:nvSpPr>
          <p:spPr>
            <a:xfrm>
              <a:off x="6989" y="3037"/>
              <a:ext cx="1" cy="705"/>
            </a:xfrm>
            <a:custGeom>
              <a:rect b="b" l="l" r="r" t="t"/>
              <a:pathLst>
                <a:path extrusionOk="0" h="705" w="1">
                  <a:moveTo>
                    <a:pt x="0" y="0"/>
                  </a:moveTo>
                  <a:lnTo>
                    <a:pt x="0" y="705"/>
                  </a:ln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5" name="Google Shape;175;p23"/>
            <p:cNvSpPr/>
            <p:nvPr/>
          </p:nvSpPr>
          <p:spPr>
            <a:xfrm>
              <a:off x="6990" y="3735"/>
              <a:ext cx="1935" cy="6"/>
            </a:xfrm>
            <a:custGeom>
              <a:rect b="b" l="l" r="r" t="t"/>
              <a:pathLst>
                <a:path extrusionOk="0" h="6" w="1935">
                  <a:moveTo>
                    <a:pt x="0" y="6"/>
                  </a:moveTo>
                  <a:lnTo>
                    <a:pt x="1935" y="0"/>
                  </a:ln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6" name="Google Shape;176;p23"/>
            <p:cNvSpPr txBox="1"/>
            <p:nvPr/>
          </p:nvSpPr>
          <p:spPr>
            <a:xfrm>
              <a:off x="1260" y="6120"/>
              <a:ext cx="2100" cy="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Registration</a:t>
              </a:r>
              <a:endParaRPr b="0" i="0" sz="1800" u="none" cap="none" strike="noStrike">
                <a:solidFill>
                  <a:schemeClr val="dk1"/>
                </a:solidFill>
                <a:latin typeface="Arial"/>
                <a:ea typeface="Arial"/>
                <a:cs typeface="Arial"/>
                <a:sym typeface="Arial"/>
              </a:endParaRPr>
            </a:p>
          </p:txBody>
        </p:sp>
        <p:sp>
          <p:nvSpPr>
            <p:cNvPr id="177" name="Google Shape;177;p23"/>
            <p:cNvSpPr txBox="1"/>
            <p:nvPr/>
          </p:nvSpPr>
          <p:spPr>
            <a:xfrm>
              <a:off x="8100" y="5940"/>
              <a:ext cx="1500" cy="9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Donor</a:t>
              </a:r>
              <a:endParaRPr b="0" i="0" sz="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Search</a:t>
              </a:r>
              <a:endParaRPr b="0" i="0" sz="1800" u="none" cap="none" strike="noStrike">
                <a:solidFill>
                  <a:schemeClr val="dk1"/>
                </a:solidFill>
                <a:latin typeface="Arial"/>
                <a:ea typeface="Arial"/>
                <a:cs typeface="Arial"/>
                <a:sym typeface="Arial"/>
              </a:endParaRPr>
            </a:p>
          </p:txBody>
        </p:sp>
        <p:sp>
          <p:nvSpPr>
            <p:cNvPr id="178" name="Google Shape;178;p23"/>
            <p:cNvSpPr/>
            <p:nvPr/>
          </p:nvSpPr>
          <p:spPr>
            <a:xfrm>
              <a:off x="3420" y="5175"/>
              <a:ext cx="1" cy="405"/>
            </a:xfrm>
            <a:custGeom>
              <a:rect b="b" l="l" r="r" t="t"/>
              <a:pathLst>
                <a:path extrusionOk="0" h="405" w="1">
                  <a:moveTo>
                    <a:pt x="0" y="0"/>
                  </a:moveTo>
                  <a:lnTo>
                    <a:pt x="1" y="405"/>
                  </a:ln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9" name="Google Shape;179;p23"/>
            <p:cNvSpPr/>
            <p:nvPr/>
          </p:nvSpPr>
          <p:spPr>
            <a:xfrm>
              <a:off x="2265" y="5580"/>
              <a:ext cx="1155" cy="15"/>
            </a:xfrm>
            <a:custGeom>
              <a:rect b="b" l="l" r="r" t="t"/>
              <a:pathLst>
                <a:path extrusionOk="0" h="15" w="1155">
                  <a:moveTo>
                    <a:pt x="1155" y="0"/>
                  </a:moveTo>
                  <a:lnTo>
                    <a:pt x="0" y="15"/>
                  </a:ln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180" name="Google Shape;180;p23"/>
            <p:cNvCxnSpPr/>
            <p:nvPr/>
          </p:nvCxnSpPr>
          <p:spPr>
            <a:xfrm>
              <a:off x="2265" y="5580"/>
              <a:ext cx="0" cy="600"/>
            </a:xfrm>
            <a:prstGeom prst="straightConnector1">
              <a:avLst/>
            </a:prstGeom>
            <a:noFill/>
            <a:ln cap="flat" cmpd="sng" w="9525">
              <a:solidFill>
                <a:srgbClr val="000000"/>
              </a:solidFill>
              <a:prstDash val="solid"/>
              <a:round/>
              <a:headEnd len="sm" w="sm" type="none"/>
              <a:tailEnd len="med" w="med" type="triangle"/>
            </a:ln>
          </p:spPr>
        </p:cxnSp>
        <p:cxnSp>
          <p:nvCxnSpPr>
            <p:cNvPr id="181" name="Google Shape;181;p23"/>
            <p:cNvCxnSpPr/>
            <p:nvPr/>
          </p:nvCxnSpPr>
          <p:spPr>
            <a:xfrm>
              <a:off x="6390" y="3015"/>
              <a:ext cx="0" cy="1500"/>
            </a:xfrm>
            <a:prstGeom prst="straightConnector1">
              <a:avLst/>
            </a:prstGeom>
            <a:noFill/>
            <a:ln cap="flat" cmpd="sng" w="9525">
              <a:solidFill>
                <a:srgbClr val="000000"/>
              </a:solidFill>
              <a:prstDash val="solid"/>
              <a:round/>
              <a:headEnd len="sm" w="sm" type="none"/>
              <a:tailEnd len="sm" w="sm" type="none"/>
            </a:ln>
          </p:spPr>
        </p:cxnSp>
        <p:sp>
          <p:nvSpPr>
            <p:cNvPr id="182" name="Google Shape;182;p23"/>
            <p:cNvSpPr/>
            <p:nvPr/>
          </p:nvSpPr>
          <p:spPr>
            <a:xfrm>
              <a:off x="5295" y="4635"/>
              <a:ext cx="1" cy="5625"/>
            </a:xfrm>
            <a:custGeom>
              <a:rect b="b" l="l" r="r" t="t"/>
              <a:pathLst>
                <a:path extrusionOk="0" h="5625" w="1">
                  <a:moveTo>
                    <a:pt x="0" y="0"/>
                  </a:moveTo>
                  <a:lnTo>
                    <a:pt x="0" y="5625"/>
                  </a:ln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3" name="Google Shape;183;p23"/>
            <p:cNvSpPr txBox="1"/>
            <p:nvPr/>
          </p:nvSpPr>
          <p:spPr>
            <a:xfrm>
              <a:off x="4680" y="11160"/>
              <a:ext cx="1200" cy="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FAQ’s</a:t>
              </a:r>
              <a:endParaRPr b="0" i="0" sz="1800" u="none" cap="none" strike="noStrike">
                <a:solidFill>
                  <a:schemeClr val="dk1"/>
                </a:solidFill>
                <a:latin typeface="Arial"/>
                <a:ea typeface="Arial"/>
                <a:cs typeface="Arial"/>
                <a:sym typeface="Arial"/>
              </a:endParaRPr>
            </a:p>
          </p:txBody>
        </p:sp>
        <p:sp>
          <p:nvSpPr>
            <p:cNvPr id="184" name="Google Shape;184;p23"/>
            <p:cNvSpPr txBox="1"/>
            <p:nvPr/>
          </p:nvSpPr>
          <p:spPr>
            <a:xfrm>
              <a:off x="1860" y="11160"/>
              <a:ext cx="2100" cy="9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General</a:t>
              </a:r>
              <a:endParaRPr b="0" i="0" sz="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Information</a:t>
              </a:r>
              <a:endParaRPr b="0" i="0" sz="1800" u="none" cap="none" strike="noStrike">
                <a:solidFill>
                  <a:schemeClr val="dk1"/>
                </a:solidFill>
                <a:latin typeface="Arial"/>
                <a:ea typeface="Arial"/>
                <a:cs typeface="Arial"/>
                <a:sym typeface="Arial"/>
              </a:endParaRPr>
            </a:p>
          </p:txBody>
        </p:sp>
        <p:sp>
          <p:nvSpPr>
            <p:cNvPr id="185" name="Google Shape;185;p23"/>
            <p:cNvSpPr txBox="1"/>
            <p:nvPr/>
          </p:nvSpPr>
          <p:spPr>
            <a:xfrm>
              <a:off x="6660" y="11160"/>
              <a:ext cx="1800" cy="9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Terms Of</a:t>
              </a:r>
              <a:endParaRPr b="0" i="0" sz="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Service</a:t>
              </a:r>
              <a:endParaRPr b="0" i="0" sz="1800" u="none" cap="none" strike="noStrike">
                <a:solidFill>
                  <a:schemeClr val="dk1"/>
                </a:solidFill>
                <a:latin typeface="Arial"/>
                <a:ea typeface="Arial"/>
                <a:cs typeface="Arial"/>
                <a:sym typeface="Arial"/>
              </a:endParaRPr>
            </a:p>
          </p:txBody>
        </p:sp>
        <p:sp>
          <p:nvSpPr>
            <p:cNvPr id="186" name="Google Shape;186;p23"/>
            <p:cNvSpPr/>
            <p:nvPr/>
          </p:nvSpPr>
          <p:spPr>
            <a:xfrm>
              <a:off x="3060" y="10260"/>
              <a:ext cx="2235" cy="1"/>
            </a:xfrm>
            <a:custGeom>
              <a:rect b="b" l="l" r="r" t="t"/>
              <a:pathLst>
                <a:path extrusionOk="0" h="1" w="2235">
                  <a:moveTo>
                    <a:pt x="2235" y="0"/>
                  </a:moveTo>
                  <a:lnTo>
                    <a:pt x="0" y="0"/>
                  </a:ln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187" name="Google Shape;187;p23"/>
            <p:cNvCxnSpPr/>
            <p:nvPr/>
          </p:nvCxnSpPr>
          <p:spPr>
            <a:xfrm>
              <a:off x="3060" y="10260"/>
              <a:ext cx="0" cy="900"/>
            </a:xfrm>
            <a:prstGeom prst="straightConnector1">
              <a:avLst/>
            </a:prstGeom>
            <a:noFill/>
            <a:ln cap="flat" cmpd="sng" w="9525">
              <a:solidFill>
                <a:srgbClr val="000000"/>
              </a:solidFill>
              <a:prstDash val="solid"/>
              <a:round/>
              <a:headEnd len="sm" w="sm" type="none"/>
              <a:tailEnd len="med" w="med" type="triangle"/>
            </a:ln>
          </p:spPr>
        </p:cxnSp>
        <p:sp>
          <p:nvSpPr>
            <p:cNvPr id="188" name="Google Shape;188;p23"/>
            <p:cNvSpPr/>
            <p:nvPr/>
          </p:nvSpPr>
          <p:spPr>
            <a:xfrm>
              <a:off x="5280" y="10260"/>
              <a:ext cx="2235" cy="1"/>
            </a:xfrm>
            <a:custGeom>
              <a:rect b="b" l="l" r="r" t="t"/>
              <a:pathLst>
                <a:path extrusionOk="0" h="1" w="2235">
                  <a:moveTo>
                    <a:pt x="2235" y="0"/>
                  </a:moveTo>
                  <a:lnTo>
                    <a:pt x="0" y="0"/>
                  </a:ln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189" name="Google Shape;189;p23"/>
            <p:cNvCxnSpPr/>
            <p:nvPr/>
          </p:nvCxnSpPr>
          <p:spPr>
            <a:xfrm>
              <a:off x="5295" y="10260"/>
              <a:ext cx="0" cy="900"/>
            </a:xfrm>
            <a:prstGeom prst="straightConnector1">
              <a:avLst/>
            </a:prstGeom>
            <a:noFill/>
            <a:ln cap="flat" cmpd="sng" w="9525">
              <a:solidFill>
                <a:srgbClr val="000000"/>
              </a:solidFill>
              <a:prstDash val="solid"/>
              <a:round/>
              <a:headEnd len="sm" w="sm" type="none"/>
              <a:tailEnd len="med" w="med" type="triangle"/>
            </a:ln>
          </p:spPr>
        </p:cxnSp>
        <p:cxnSp>
          <p:nvCxnSpPr>
            <p:cNvPr id="190" name="Google Shape;190;p23"/>
            <p:cNvCxnSpPr/>
            <p:nvPr/>
          </p:nvCxnSpPr>
          <p:spPr>
            <a:xfrm>
              <a:off x="7530" y="10260"/>
              <a:ext cx="0" cy="900"/>
            </a:xfrm>
            <a:prstGeom prst="straightConnector1">
              <a:avLst/>
            </a:prstGeom>
            <a:noFill/>
            <a:ln cap="flat" cmpd="sng" w="9525">
              <a:solidFill>
                <a:srgbClr val="000000"/>
              </a:solidFill>
              <a:prstDash val="solid"/>
              <a:round/>
              <a:headEnd len="sm" w="sm" type="none"/>
              <a:tailEnd len="med" w="med" type="triangle"/>
            </a:ln>
          </p:spPr>
        </p:cxn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4"/>
          <p:cNvSpPr txBox="1"/>
          <p:nvPr/>
        </p:nvSpPr>
        <p:spPr>
          <a:xfrm>
            <a:off x="1524000" y="838200"/>
            <a:ext cx="6436556" cy="73866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sng" cap="none" strike="noStrike">
                <a:solidFill>
                  <a:srgbClr val="FF0000"/>
                </a:solidFill>
                <a:latin typeface="Times New Roman"/>
                <a:ea typeface="Times New Roman"/>
                <a:cs typeface="Times New Roman"/>
                <a:sym typeface="Times New Roman"/>
              </a:rPr>
              <a:t>DATABASE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96" name="Google Shape;196;p24"/>
          <p:cNvPicPr preferRelativeResize="0"/>
          <p:nvPr/>
        </p:nvPicPr>
        <p:blipFill rotWithShape="1">
          <a:blip r:embed="rId3">
            <a:alphaModFix/>
          </a:blip>
          <a:srcRect b="0" l="0" r="0" t="0"/>
          <a:stretch/>
        </p:blipFill>
        <p:spPr>
          <a:xfrm>
            <a:off x="688892" y="1799839"/>
            <a:ext cx="7833815" cy="440437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5"/>
          <p:cNvSpPr txBox="1"/>
          <p:nvPr/>
        </p:nvSpPr>
        <p:spPr>
          <a:xfrm>
            <a:off x="1596787" y="914400"/>
            <a:ext cx="5308979"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sng" cap="none" strike="noStrike">
                <a:solidFill>
                  <a:srgbClr val="FF0000"/>
                </a:solidFill>
                <a:latin typeface="Times New Roman"/>
                <a:ea typeface="Times New Roman"/>
                <a:cs typeface="Times New Roman"/>
                <a:sym typeface="Times New Roman"/>
              </a:rPr>
              <a:t>  SCREENS OF THE WORK(CODE)</a:t>
            </a:r>
            <a:endParaRPr b="0" i="0" sz="2400" u="sng" cap="none" strike="noStrike">
              <a:solidFill>
                <a:srgbClr val="FF0000"/>
              </a:solidFill>
              <a:latin typeface="Times New Roman"/>
              <a:ea typeface="Times New Roman"/>
              <a:cs typeface="Times New Roman"/>
              <a:sym typeface="Times New Roman"/>
            </a:endParaRPr>
          </a:p>
        </p:txBody>
      </p:sp>
      <p:pic>
        <p:nvPicPr>
          <p:cNvPr id="202" name="Google Shape;202;p25"/>
          <p:cNvPicPr preferRelativeResize="0"/>
          <p:nvPr/>
        </p:nvPicPr>
        <p:blipFill rotWithShape="1">
          <a:blip r:embed="rId3">
            <a:alphaModFix/>
          </a:blip>
          <a:srcRect b="0" l="0" r="0" t="0"/>
          <a:stretch/>
        </p:blipFill>
        <p:spPr>
          <a:xfrm>
            <a:off x="696037" y="1813849"/>
            <a:ext cx="7765576" cy="484625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6"/>
          <p:cNvSpPr/>
          <p:nvPr/>
        </p:nvSpPr>
        <p:spPr>
          <a:xfrm>
            <a:off x="1790767" y="804867"/>
            <a:ext cx="4743607"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2400" u="sng" cap="none" strike="noStrike">
                <a:solidFill>
                  <a:srgbClr val="FF0000"/>
                </a:solidFill>
                <a:latin typeface="Times New Roman"/>
                <a:ea typeface="Times New Roman"/>
                <a:cs typeface="Times New Roman"/>
                <a:sym typeface="Times New Roman"/>
              </a:rPr>
              <a:t>SCREENS OF THE WORK(CODE)</a:t>
            </a:r>
            <a:endParaRPr b="0" i="0" sz="2400" u="sng" cap="none" strike="noStrike">
              <a:solidFill>
                <a:srgbClr val="FF0000"/>
              </a:solidFill>
              <a:latin typeface="Times New Roman"/>
              <a:ea typeface="Times New Roman"/>
              <a:cs typeface="Times New Roman"/>
              <a:sym typeface="Times New Roman"/>
            </a:endParaRPr>
          </a:p>
        </p:txBody>
      </p:sp>
      <p:pic>
        <p:nvPicPr>
          <p:cNvPr id="208" name="Google Shape;208;p26"/>
          <p:cNvPicPr preferRelativeResize="0"/>
          <p:nvPr/>
        </p:nvPicPr>
        <p:blipFill rotWithShape="1">
          <a:blip r:embed="rId3">
            <a:alphaModFix/>
          </a:blip>
          <a:srcRect b="0" l="0" r="0" t="0"/>
          <a:stretch/>
        </p:blipFill>
        <p:spPr>
          <a:xfrm>
            <a:off x="709684" y="1717010"/>
            <a:ext cx="7765576" cy="501133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7"/>
          <p:cNvSpPr/>
          <p:nvPr/>
        </p:nvSpPr>
        <p:spPr>
          <a:xfrm>
            <a:off x="2320119" y="722981"/>
            <a:ext cx="5233895"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2400" u="sng" cap="none" strike="noStrike">
                <a:solidFill>
                  <a:srgbClr val="FF0000"/>
                </a:solidFill>
                <a:latin typeface="Times New Roman"/>
                <a:ea typeface="Times New Roman"/>
                <a:cs typeface="Times New Roman"/>
                <a:sym typeface="Times New Roman"/>
              </a:rPr>
              <a:t>SCREENS OF THE WORK(CODE)</a:t>
            </a:r>
            <a:endParaRPr b="0" i="0" sz="2400" u="none" cap="none" strike="noStrike">
              <a:solidFill>
                <a:srgbClr val="000000"/>
              </a:solidFill>
              <a:latin typeface="Arial"/>
              <a:ea typeface="Arial"/>
              <a:cs typeface="Arial"/>
              <a:sym typeface="Arial"/>
            </a:endParaRPr>
          </a:p>
        </p:txBody>
      </p:sp>
      <p:pic>
        <p:nvPicPr>
          <p:cNvPr id="214" name="Google Shape;214;p27"/>
          <p:cNvPicPr preferRelativeResize="0"/>
          <p:nvPr/>
        </p:nvPicPr>
        <p:blipFill rotWithShape="1">
          <a:blip r:embed="rId3">
            <a:alphaModFix/>
          </a:blip>
          <a:srcRect b="0" l="0" r="0" t="0"/>
          <a:stretch/>
        </p:blipFill>
        <p:spPr>
          <a:xfrm>
            <a:off x="586854" y="1717010"/>
            <a:ext cx="8011236" cy="484756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8"/>
          <p:cNvSpPr/>
          <p:nvPr/>
        </p:nvSpPr>
        <p:spPr>
          <a:xfrm>
            <a:off x="2131958" y="695685"/>
            <a:ext cx="4743607"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2400" u="sng" cap="none" strike="noStrike">
                <a:solidFill>
                  <a:srgbClr val="FF0000"/>
                </a:solidFill>
                <a:latin typeface="Times New Roman"/>
                <a:ea typeface="Times New Roman"/>
                <a:cs typeface="Times New Roman"/>
                <a:sym typeface="Times New Roman"/>
              </a:rPr>
              <a:t>SCREENS OF THE WORK(CODE)</a:t>
            </a:r>
            <a:endParaRPr b="0" i="0" sz="2400" u="none" cap="none" strike="noStrike">
              <a:solidFill>
                <a:srgbClr val="000000"/>
              </a:solidFill>
              <a:latin typeface="Arial"/>
              <a:ea typeface="Arial"/>
              <a:cs typeface="Arial"/>
              <a:sym typeface="Arial"/>
            </a:endParaRPr>
          </a:p>
        </p:txBody>
      </p:sp>
      <p:pic>
        <p:nvPicPr>
          <p:cNvPr id="220" name="Google Shape;220;p28"/>
          <p:cNvPicPr preferRelativeResize="0"/>
          <p:nvPr/>
        </p:nvPicPr>
        <p:blipFill rotWithShape="1">
          <a:blip r:embed="rId3">
            <a:alphaModFix/>
          </a:blip>
          <a:srcRect b="0" l="0" r="0" t="0"/>
          <a:stretch/>
        </p:blipFill>
        <p:spPr>
          <a:xfrm>
            <a:off x="709684" y="1717010"/>
            <a:ext cx="7779223" cy="491580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9"/>
          <p:cNvSpPr/>
          <p:nvPr/>
        </p:nvSpPr>
        <p:spPr>
          <a:xfrm>
            <a:off x="1998196" y="722980"/>
            <a:ext cx="5120312"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2400" u="sng" cap="none" strike="noStrike">
                <a:solidFill>
                  <a:srgbClr val="FF0000"/>
                </a:solidFill>
                <a:latin typeface="Times New Roman"/>
                <a:ea typeface="Times New Roman"/>
                <a:cs typeface="Times New Roman"/>
                <a:sym typeface="Times New Roman"/>
              </a:rPr>
              <a:t>SCREENS OF THE WORK(OUTPUT)</a:t>
            </a:r>
            <a:endParaRPr b="0" i="0" sz="1400" u="none" cap="none" strike="noStrike">
              <a:solidFill>
                <a:srgbClr val="000000"/>
              </a:solidFill>
              <a:latin typeface="Arial"/>
              <a:ea typeface="Arial"/>
              <a:cs typeface="Arial"/>
              <a:sym typeface="Arial"/>
            </a:endParaRPr>
          </a:p>
        </p:txBody>
      </p:sp>
      <p:pic>
        <p:nvPicPr>
          <p:cNvPr id="226" name="Google Shape;226;p29"/>
          <p:cNvPicPr preferRelativeResize="0"/>
          <p:nvPr/>
        </p:nvPicPr>
        <p:blipFill rotWithShape="1">
          <a:blip r:embed="rId3">
            <a:alphaModFix/>
          </a:blip>
          <a:srcRect b="0" l="0" r="0" t="0"/>
          <a:stretch/>
        </p:blipFill>
        <p:spPr>
          <a:xfrm>
            <a:off x="614149" y="1717010"/>
            <a:ext cx="7888406" cy="476567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0"/>
          <p:cNvSpPr/>
          <p:nvPr/>
        </p:nvSpPr>
        <p:spPr>
          <a:xfrm>
            <a:off x="1897007" y="750276"/>
            <a:ext cx="5077031"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2400" u="sng" cap="none" strike="noStrike">
                <a:solidFill>
                  <a:srgbClr val="FF0000"/>
                </a:solidFill>
                <a:latin typeface="Times New Roman"/>
                <a:ea typeface="Times New Roman"/>
                <a:cs typeface="Times New Roman"/>
                <a:sym typeface="Times New Roman"/>
              </a:rPr>
              <a:t>SCREENS OF THE WORK(OUTPUT)</a:t>
            </a:r>
            <a:endParaRPr b="0" i="0" sz="1400" u="none" cap="none" strike="noStrike">
              <a:solidFill>
                <a:srgbClr val="000000"/>
              </a:solidFill>
              <a:latin typeface="Arial"/>
              <a:ea typeface="Arial"/>
              <a:cs typeface="Arial"/>
              <a:sym typeface="Arial"/>
            </a:endParaRPr>
          </a:p>
        </p:txBody>
      </p:sp>
      <p:pic>
        <p:nvPicPr>
          <p:cNvPr id="232" name="Google Shape;232;p30"/>
          <p:cNvPicPr preferRelativeResize="0"/>
          <p:nvPr/>
        </p:nvPicPr>
        <p:blipFill rotWithShape="1">
          <a:blip r:embed="rId3">
            <a:alphaModFix/>
          </a:blip>
          <a:srcRect b="0" l="0" r="0" t="0"/>
          <a:stretch/>
        </p:blipFill>
        <p:spPr>
          <a:xfrm>
            <a:off x="600500" y="1717010"/>
            <a:ext cx="7970293" cy="483391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1"/>
          <p:cNvSpPr/>
          <p:nvPr/>
        </p:nvSpPr>
        <p:spPr>
          <a:xfrm>
            <a:off x="1716537" y="873106"/>
            <a:ext cx="5274201"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2400" u="sng" cap="none" strike="noStrike">
                <a:solidFill>
                  <a:srgbClr val="FF0000"/>
                </a:solidFill>
                <a:latin typeface="Times New Roman"/>
                <a:ea typeface="Times New Roman"/>
                <a:cs typeface="Times New Roman"/>
                <a:sym typeface="Times New Roman"/>
              </a:rPr>
              <a:t>SCREENS OF THE WORK(OUTPUT)</a:t>
            </a:r>
            <a:endParaRPr b="0" i="0" sz="2400" u="none" cap="none" strike="noStrike">
              <a:solidFill>
                <a:srgbClr val="000000"/>
              </a:solidFill>
              <a:latin typeface="Arial"/>
              <a:ea typeface="Arial"/>
              <a:cs typeface="Arial"/>
              <a:sym typeface="Arial"/>
            </a:endParaRPr>
          </a:p>
        </p:txBody>
      </p:sp>
      <p:pic>
        <p:nvPicPr>
          <p:cNvPr id="238" name="Google Shape;238;p31"/>
          <p:cNvPicPr preferRelativeResize="0"/>
          <p:nvPr/>
        </p:nvPicPr>
        <p:blipFill rotWithShape="1">
          <a:blip r:embed="rId3">
            <a:alphaModFix/>
          </a:blip>
          <a:srcRect b="0" l="0" r="0" t="0"/>
          <a:stretch/>
        </p:blipFill>
        <p:spPr>
          <a:xfrm>
            <a:off x="668740" y="1717010"/>
            <a:ext cx="7915702" cy="47247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nvSpPr>
        <p:spPr>
          <a:xfrm>
            <a:off x="2042203" y="1295400"/>
            <a:ext cx="5425397" cy="381642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PROJECT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BY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CHEKRAPANI-2016CSE085</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JOYCE MARY B-2016CSE095</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KRISHNA VYAS-2016CSE099</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YASHASWINI-2016CSE107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2"/>
          <p:cNvSpPr/>
          <p:nvPr/>
        </p:nvSpPr>
        <p:spPr>
          <a:xfrm>
            <a:off x="1875368" y="709333"/>
            <a:ext cx="5120312"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2400" u="sng" cap="none" strike="noStrike">
                <a:solidFill>
                  <a:srgbClr val="FF0000"/>
                </a:solidFill>
                <a:latin typeface="Times New Roman"/>
                <a:ea typeface="Times New Roman"/>
                <a:cs typeface="Times New Roman"/>
                <a:sym typeface="Times New Roman"/>
              </a:rPr>
              <a:t>SCREENS OF THE WORK(OUTPUT)</a:t>
            </a:r>
            <a:endParaRPr b="0" i="0" sz="2400" u="none" cap="none" strike="noStrike">
              <a:solidFill>
                <a:srgbClr val="000000"/>
              </a:solidFill>
              <a:latin typeface="Arial"/>
              <a:ea typeface="Arial"/>
              <a:cs typeface="Arial"/>
              <a:sym typeface="Arial"/>
            </a:endParaRPr>
          </a:p>
        </p:txBody>
      </p:sp>
      <p:pic>
        <p:nvPicPr>
          <p:cNvPr id="244" name="Google Shape;244;p32"/>
          <p:cNvPicPr preferRelativeResize="0"/>
          <p:nvPr/>
        </p:nvPicPr>
        <p:blipFill rotWithShape="1">
          <a:blip r:embed="rId3">
            <a:alphaModFix/>
          </a:blip>
          <a:srcRect b="0" l="0" r="0" t="0"/>
          <a:stretch/>
        </p:blipFill>
        <p:spPr>
          <a:xfrm>
            <a:off x="627797" y="1717010"/>
            <a:ext cx="7888406" cy="479297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pic>
        <p:nvPicPr>
          <p:cNvPr id="249" name="Google Shape;249;p33"/>
          <p:cNvPicPr preferRelativeResize="0"/>
          <p:nvPr/>
        </p:nvPicPr>
        <p:blipFill rotWithShape="1">
          <a:blip r:embed="rId3">
            <a:alphaModFix/>
          </a:blip>
          <a:srcRect b="0" l="0" r="0" t="0"/>
          <a:stretch/>
        </p:blipFill>
        <p:spPr>
          <a:xfrm>
            <a:off x="423081" y="1566885"/>
            <a:ext cx="8038531" cy="4929449"/>
          </a:xfrm>
          <a:prstGeom prst="rect">
            <a:avLst/>
          </a:prstGeom>
          <a:noFill/>
          <a:ln>
            <a:noFill/>
          </a:ln>
        </p:spPr>
      </p:pic>
      <p:sp>
        <p:nvSpPr>
          <p:cNvPr id="250" name="Google Shape;250;p33"/>
          <p:cNvSpPr/>
          <p:nvPr/>
        </p:nvSpPr>
        <p:spPr>
          <a:xfrm>
            <a:off x="2210906" y="477321"/>
            <a:ext cx="5077031"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2400" u="sng" cap="none" strike="noStrike">
                <a:solidFill>
                  <a:srgbClr val="FF0000"/>
                </a:solidFill>
                <a:latin typeface="Times New Roman"/>
                <a:ea typeface="Times New Roman"/>
                <a:cs typeface="Times New Roman"/>
                <a:sym typeface="Times New Roman"/>
              </a:rPr>
              <a:t>SCREENS OF THE WORK(OUTPUT</a:t>
            </a:r>
            <a:r>
              <a:rPr b="0" i="0" lang="en-US" sz="1400" u="sng" cap="none" strike="noStrike">
                <a:solidFill>
                  <a:srgbClr val="FF0000"/>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4"/>
          <p:cNvSpPr txBox="1"/>
          <p:nvPr/>
        </p:nvSpPr>
        <p:spPr>
          <a:xfrm>
            <a:off x="1122218" y="914400"/>
            <a:ext cx="7243861"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2400" u="sng" cap="none" strike="noStrike">
                <a:solidFill>
                  <a:srgbClr val="FF0000"/>
                </a:solidFill>
                <a:latin typeface="Times New Roman"/>
                <a:ea typeface="Times New Roman"/>
                <a:cs typeface="Times New Roman"/>
                <a:sym typeface="Times New Roman"/>
              </a:rPr>
              <a:t>APPLICATIONS AND DRAWBACKS</a:t>
            </a:r>
            <a:endParaRPr b="0" i="0" sz="2400" u="sng" cap="none" strike="noStrike">
              <a:solidFill>
                <a:srgbClr val="FF0000"/>
              </a:solidFill>
              <a:latin typeface="Times New Roman"/>
              <a:ea typeface="Times New Roman"/>
              <a:cs typeface="Times New Roman"/>
              <a:sym typeface="Times New Roman"/>
            </a:endParaRPr>
          </a:p>
        </p:txBody>
      </p:sp>
      <p:sp>
        <p:nvSpPr>
          <p:cNvPr id="256" name="Google Shape;256;p34"/>
          <p:cNvSpPr/>
          <p:nvPr/>
        </p:nvSpPr>
        <p:spPr>
          <a:xfrm>
            <a:off x="1122218" y="1842655"/>
            <a:ext cx="6899564" cy="400109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With the help of Online Blood Bank Management, people who are having the thought of donating blood gets registered in  Online Blood Bank giving his details. Online Blood Bank Management site is available to everyone easily. It preserves the documents and updates the value when ever the donor or recipient enhances</a:t>
            </a:r>
            <a:r>
              <a:rPr b="0" i="0" lang="en-US" sz="1400" u="none" cap="none" strike="noStrike">
                <a:solidFill>
                  <a:schemeClr val="dk1"/>
                </a:solidFill>
                <a:latin typeface="Times New Roman"/>
                <a:ea typeface="Times New Roman"/>
                <a:cs typeface="Times New Roman"/>
                <a:sym typeface="Times New Roman"/>
              </a:rPr>
              <a:t>.</a:t>
            </a:r>
            <a:endParaRPr/>
          </a:p>
          <a:p>
            <a:pPr indent="0" lvl="0" marL="0" marR="0" rtl="0" algn="just">
              <a:lnSpc>
                <a:spcPct val="100000"/>
              </a:lnSpc>
              <a:spcBef>
                <a:spcPts val="0"/>
              </a:spcBef>
              <a:spcAft>
                <a:spcPts val="0"/>
              </a:spcAft>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The optimization of the code is slow and to implement this to the large group of people is in fact very difficult.</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5"/>
          <p:cNvSpPr txBox="1"/>
          <p:nvPr/>
        </p:nvSpPr>
        <p:spPr>
          <a:xfrm>
            <a:off x="1648551" y="1173707"/>
            <a:ext cx="5475580"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2400" u="sng" cap="none" strike="noStrike">
                <a:solidFill>
                  <a:srgbClr val="FF0000"/>
                </a:solidFill>
                <a:latin typeface="Times New Roman"/>
                <a:ea typeface="Times New Roman"/>
                <a:cs typeface="Times New Roman"/>
                <a:sym typeface="Times New Roman"/>
              </a:rPr>
              <a:t>FUTURE ENHANCEMENT</a:t>
            </a:r>
            <a:endParaRPr b="0" i="0" sz="2400" u="sng" cap="none" strike="noStrike">
              <a:solidFill>
                <a:srgbClr val="FF0000"/>
              </a:solidFill>
              <a:latin typeface="Times New Roman"/>
              <a:ea typeface="Times New Roman"/>
              <a:cs typeface="Times New Roman"/>
              <a:sym typeface="Times New Roman"/>
            </a:endParaRPr>
          </a:p>
        </p:txBody>
      </p:sp>
      <p:sp>
        <p:nvSpPr>
          <p:cNvPr id="262" name="Google Shape;262;p35"/>
          <p:cNvSpPr txBox="1"/>
          <p:nvPr/>
        </p:nvSpPr>
        <p:spPr>
          <a:xfrm>
            <a:off x="1094509" y="2133599"/>
            <a:ext cx="7079673" cy="4154984"/>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To optimize the code and use SQL Database and implement in the large scale and synchronize to the very best of the enhancement. </a:t>
            </a:r>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To be able to reach even to the very end of the city. As there was a little number of contact person’s information given, some people may face difficulty in getting blood fast.  So i like to gather more information regarding the contact persons in other cities as well as villages and will provide much more services for the people and help everyone with humanity.</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6"/>
          <p:cNvSpPr txBox="1"/>
          <p:nvPr/>
        </p:nvSpPr>
        <p:spPr>
          <a:xfrm>
            <a:off x="990600" y="1173480"/>
            <a:ext cx="7315199" cy="35394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sng" cap="none" strike="noStrike">
                <a:solidFill>
                  <a:srgbClr val="FF0000"/>
                </a:solidFill>
                <a:latin typeface="Times New Roman"/>
                <a:ea typeface="Times New Roman"/>
                <a:cs typeface="Times New Roman"/>
                <a:sym typeface="Times New Roman"/>
              </a:rPr>
              <a:t>CONCLUSION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0" i="0" sz="2800" u="sng" cap="none" strike="noStrike">
              <a:solidFill>
                <a:srgbClr val="FF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This project has given us an ample opportunity to design, code, test and implements an application. This has helped in putting into practice of various Software Engineering principles and Database Management concepts like maintaining integrity and consistency of data.</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7"/>
          <p:cNvSpPr txBox="1"/>
          <p:nvPr/>
        </p:nvSpPr>
        <p:spPr>
          <a:xfrm>
            <a:off x="2743201" y="1905000"/>
            <a:ext cx="3586594"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Times New Roman"/>
                <a:ea typeface="Times New Roman"/>
                <a:cs typeface="Times New Roman"/>
                <a:sym typeface="Times New Roman"/>
              </a:rPr>
              <a:t>THANK YOU</a:t>
            </a:r>
            <a:endParaRPr b="0" i="0" sz="3600" u="none" cap="none" strike="noStrike">
              <a:solidFill>
                <a:srgbClr val="FF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nvSpPr>
        <p:spPr>
          <a:xfrm>
            <a:off x="2146416" y="832513"/>
            <a:ext cx="4964067"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2400" u="sng" cap="none" strike="noStrike">
                <a:solidFill>
                  <a:srgbClr val="FF0000"/>
                </a:solidFill>
                <a:latin typeface="Times New Roman"/>
                <a:ea typeface="Times New Roman"/>
                <a:cs typeface="Times New Roman"/>
                <a:sym typeface="Times New Roman"/>
              </a:rPr>
              <a:t>CONTENTS</a:t>
            </a:r>
            <a:endParaRPr b="1" i="0" sz="2400" u="sng" cap="none" strike="noStrike">
              <a:solidFill>
                <a:srgbClr val="FF0000"/>
              </a:solidFill>
              <a:latin typeface="Times New Roman"/>
              <a:ea typeface="Times New Roman"/>
              <a:cs typeface="Times New Roman"/>
              <a:sym typeface="Times New Roman"/>
            </a:endParaRPr>
          </a:p>
        </p:txBody>
      </p:sp>
      <p:sp>
        <p:nvSpPr>
          <p:cNvPr id="100" name="Google Shape;100;p15"/>
          <p:cNvSpPr txBox="1"/>
          <p:nvPr/>
        </p:nvSpPr>
        <p:spPr>
          <a:xfrm>
            <a:off x="900545" y="1925782"/>
            <a:ext cx="3802644" cy="406265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ABSTRACT</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INTRODUCTION</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DESCRIPTION</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DATA FLOW DIAGRAM</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SYSTEM DIAGRAM</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APPLICATION</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DRAWBCAKS</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FUTURE ENHANCEMENT</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CONCLUSION</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descr="Image result for blood" id="105" name="Google Shape;105;p16">
            <a:hlinkClick r:id="rId3"/>
          </p:cNvPr>
          <p:cNvSpPr/>
          <p:nvPr/>
        </p:nvSpPr>
        <p:spPr>
          <a:xfrm>
            <a:off x="3894138" y="-457200"/>
            <a:ext cx="1171575" cy="952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Image result for blood" id="106" name="Google Shape;106;p16">
            <a:hlinkClick r:id="rId4"/>
          </p:cNvPr>
          <p:cNvSpPr/>
          <p:nvPr/>
        </p:nvSpPr>
        <p:spPr>
          <a:xfrm>
            <a:off x="4046538" y="-304800"/>
            <a:ext cx="1171575" cy="952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Image result for blood" id="107" name="Google Shape;107;p16">
            <a:hlinkClick r:id="rId5"/>
          </p:cNvPr>
          <p:cNvSpPr/>
          <p:nvPr/>
        </p:nvSpPr>
        <p:spPr>
          <a:xfrm>
            <a:off x="4113213" y="-471488"/>
            <a:ext cx="714375" cy="9906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Image result for blood" id="108" name="Google Shape;108;p16">
            <a:hlinkClick r:id="rId6"/>
          </p:cNvPr>
          <p:cNvSpPr/>
          <p:nvPr/>
        </p:nvSpPr>
        <p:spPr>
          <a:xfrm>
            <a:off x="4265613" y="-319088"/>
            <a:ext cx="714375" cy="9906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Image result for blood bnk pic" id="109" name="Google Shape;109;p16"/>
          <p:cNvSpPr/>
          <p:nvPr/>
        </p:nvSpPr>
        <p:spPr>
          <a:xfrm>
            <a:off x="63500" y="-776288"/>
            <a:ext cx="2466975" cy="161925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Image result for blood bnk pic" id="110" name="Google Shape;110;p16"/>
          <p:cNvSpPr/>
          <p:nvPr/>
        </p:nvSpPr>
        <p:spPr>
          <a:xfrm>
            <a:off x="215900" y="-623888"/>
            <a:ext cx="2466975" cy="161925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Image result for blood bnk pic" id="111" name="Google Shape;111;p16"/>
          <p:cNvSpPr/>
          <p:nvPr/>
        </p:nvSpPr>
        <p:spPr>
          <a:xfrm>
            <a:off x="368300" y="-471488"/>
            <a:ext cx="2466975" cy="161925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Image result for blood bnk pic" id="112" name="Google Shape;112;p16"/>
          <p:cNvSpPr/>
          <p:nvPr/>
        </p:nvSpPr>
        <p:spPr>
          <a:xfrm>
            <a:off x="520700" y="-319088"/>
            <a:ext cx="2466975" cy="161925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Image result for blood bnk pic" id="113" name="Google Shape;113;p16"/>
          <p:cNvSpPr/>
          <p:nvPr/>
        </p:nvSpPr>
        <p:spPr>
          <a:xfrm>
            <a:off x="63500" y="-776288"/>
            <a:ext cx="1962150" cy="161925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4" name="Google Shape;114;p16"/>
          <p:cNvSpPr txBox="1"/>
          <p:nvPr/>
        </p:nvSpPr>
        <p:spPr>
          <a:xfrm>
            <a:off x="3211789" y="760512"/>
            <a:ext cx="2536272"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sng" cap="none" strike="noStrike">
                <a:solidFill>
                  <a:srgbClr val="FF0000"/>
                </a:solidFill>
                <a:latin typeface="Algerian"/>
                <a:ea typeface="Algerian"/>
                <a:cs typeface="Algerian"/>
                <a:sym typeface="Algerian"/>
              </a:rPr>
              <a:t>ABSTRACT</a:t>
            </a:r>
            <a:endParaRPr b="0" i="0" sz="3600" u="sng" cap="none" strike="noStrike">
              <a:solidFill>
                <a:srgbClr val="FF0000"/>
              </a:solidFill>
              <a:latin typeface="Algerian"/>
              <a:ea typeface="Algerian"/>
              <a:cs typeface="Algerian"/>
              <a:sym typeface="Algerian"/>
            </a:endParaRPr>
          </a:p>
        </p:txBody>
      </p:sp>
      <p:sp>
        <p:nvSpPr>
          <p:cNvPr id="115" name="Google Shape;115;p16"/>
          <p:cNvSpPr txBox="1"/>
          <p:nvPr/>
        </p:nvSpPr>
        <p:spPr>
          <a:xfrm>
            <a:off x="985831" y="1874520"/>
            <a:ext cx="7472369" cy="353943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As we being living in the contemporary world should keenly give approach to the Health issues typically. The number of persons who are in need of blood are increasing in large number day by day.</a:t>
            </a:r>
            <a:r>
              <a:rPr b="0" i="0" lang="en-US" sz="2800" u="none" cap="none" strike="noStrike">
                <a:solidFill>
                  <a:schemeClr val="dk1"/>
                </a:solidFill>
                <a:latin typeface="Times New Roman"/>
                <a:ea typeface="Times New Roman"/>
                <a:cs typeface="Times New Roman"/>
                <a:sym typeface="Times New Roman"/>
              </a:rPr>
              <a:t> </a:t>
            </a:r>
            <a:r>
              <a:rPr b="1" i="0" lang="en-US" sz="2800" u="none" cap="none" strike="noStrike">
                <a:solidFill>
                  <a:schemeClr val="dk1"/>
                </a:solidFill>
                <a:latin typeface="Times New Roman"/>
                <a:ea typeface="Times New Roman"/>
                <a:cs typeface="Times New Roman"/>
                <a:sym typeface="Times New Roman"/>
              </a:rPr>
              <a:t>In order to help people who are in need of blood, Online Blood Bank Management  can be used effectively for getting the details of blood donors having the same blood group</a:t>
            </a:r>
            <a:r>
              <a:rPr b="0" i="0" lang="en-US" sz="2800" u="none" cap="none" strike="noStrike">
                <a:solidFill>
                  <a:schemeClr val="dk1"/>
                </a:solidFill>
                <a:latin typeface="Calibri"/>
                <a:ea typeface="Calibri"/>
                <a:cs typeface="Calibri"/>
                <a:sym typeface="Calibri"/>
              </a:rPr>
              <a:t>.</a:t>
            </a:r>
            <a:r>
              <a:rPr b="1" i="0" lang="en-US" sz="2800" u="none" cap="none" strike="noStrike">
                <a:solidFill>
                  <a:schemeClr val="dk1"/>
                </a:solidFill>
                <a:latin typeface="Times New Roman"/>
                <a:ea typeface="Times New Roman"/>
                <a:cs typeface="Times New Roman"/>
                <a:sym typeface="Times New Roman"/>
              </a:rPr>
              <a:t> </a:t>
            </a:r>
            <a:endParaRPr b="1"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7"/>
          <p:cNvSpPr txBox="1"/>
          <p:nvPr/>
        </p:nvSpPr>
        <p:spPr>
          <a:xfrm>
            <a:off x="609601" y="1066800"/>
            <a:ext cx="7961193" cy="512928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sng" cap="none" strike="noStrike">
                <a:solidFill>
                  <a:srgbClr val="FF0000"/>
                </a:solidFill>
                <a:latin typeface="Times New Roman"/>
                <a:ea typeface="Times New Roman"/>
                <a:cs typeface="Times New Roman"/>
                <a:sym typeface="Times New Roman"/>
              </a:rPr>
              <a:t>INTRODUCTION</a:t>
            </a:r>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The process of building systems has always been complex with system becoming larger, the costs and complexities get multiplied. So the need for better methods for developing systems is widely recognized to be effective and the applied model should meet a few basic requirements. The model should be structured and cover the entire system development process from feasibility study to programming, testing and implementation</a:t>
            </a:r>
            <a:r>
              <a:rPr b="0" i="0" lang="en-US" sz="2800" u="none" cap="none" strike="noStrike">
                <a:solidFill>
                  <a:schemeClr val="dk1"/>
                </a:solidFill>
                <a:latin typeface="Calibri"/>
                <a:ea typeface="Calibri"/>
                <a:cs typeface="Calibri"/>
                <a:sym typeface="Calibri"/>
              </a:rPr>
              <a:t>.</a:t>
            </a:r>
            <a:endParaRPr b="1"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8"/>
          <p:cNvSpPr txBox="1"/>
          <p:nvPr/>
        </p:nvSpPr>
        <p:spPr>
          <a:xfrm>
            <a:off x="304800" y="899160"/>
            <a:ext cx="8001000" cy="58169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sng" cap="none" strike="noStrike">
                <a:solidFill>
                  <a:srgbClr val="FF0000"/>
                </a:solidFill>
                <a:latin typeface="Times New Roman"/>
                <a:ea typeface="Times New Roman"/>
                <a:cs typeface="Times New Roman"/>
                <a:sym typeface="Times New Roman"/>
              </a:rPr>
              <a:t>DESCRIPTION</a:t>
            </a:r>
            <a:endParaRPr/>
          </a:p>
          <a:p>
            <a:pPr indent="0" lvl="0" marL="0" marR="0" rtl="0" algn="ctr">
              <a:lnSpc>
                <a:spcPct val="100000"/>
              </a:lnSpc>
              <a:spcBef>
                <a:spcPts val="0"/>
              </a:spcBef>
              <a:spcAft>
                <a:spcPts val="0"/>
              </a:spcAft>
              <a:buClr>
                <a:srgbClr val="000000"/>
              </a:buClr>
              <a:buSzPts val="3600"/>
              <a:buFont typeface="Arial"/>
              <a:buNone/>
            </a:pPr>
            <a:r>
              <a:t/>
            </a:r>
            <a:endParaRPr b="1" i="0" sz="3600" u="sng" cap="none" strike="noStrike">
              <a:solidFill>
                <a:srgbClr val="FF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600"/>
              <a:buFont typeface="Arial"/>
              <a:buNone/>
            </a:pPr>
            <a:r>
              <a:t/>
            </a:r>
            <a:endParaRPr b="1" i="0" sz="3600" u="sng" cap="none" strike="noStrike">
              <a:solidFill>
                <a:srgbClr val="FF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The Donor and the Recipient plays the major role.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There are types of blood that we have to notice when the recipient indulges in it. The emphasis is given more on the Blood Group.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9"/>
          <p:cNvSpPr txBox="1"/>
          <p:nvPr/>
        </p:nvSpPr>
        <p:spPr>
          <a:xfrm>
            <a:off x="1173708" y="968991"/>
            <a:ext cx="6721374" cy="483209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TYPES OF BLOOD GROUP</a:t>
            </a:r>
            <a:endParaRPr/>
          </a:p>
          <a:p>
            <a:pPr indent="0" lvl="0" marL="0" marR="0" rtl="0" algn="ctr">
              <a:lnSpc>
                <a:spcPct val="100000"/>
              </a:lnSpc>
              <a:spcBef>
                <a:spcPts val="0"/>
              </a:spcBef>
              <a:spcAft>
                <a:spcPts val="0"/>
              </a:spcAft>
              <a:buNone/>
            </a:pPr>
            <a:r>
              <a:t/>
            </a:r>
            <a:endParaRPr b="0" i="0" sz="2800" u="none" cap="none" strike="noStrik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457200" lvl="0" marL="457200" marR="0" rtl="0" algn="just">
              <a:lnSpc>
                <a:spcPct val="100000"/>
              </a:lnSpc>
              <a:spcBef>
                <a:spcPts val="0"/>
              </a:spcBef>
              <a:spcAft>
                <a:spcPts val="0"/>
              </a:spcAft>
              <a:buClr>
                <a:schemeClr val="dk1"/>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Abpositive</a:t>
            </a:r>
            <a:endParaRPr b="0" i="0" sz="2800" u="none" cap="none" strike="noStrike">
              <a:solidFill>
                <a:schemeClr val="dk1"/>
              </a:solidFill>
              <a:latin typeface="Times New Roman"/>
              <a:ea typeface="Times New Roman"/>
              <a:cs typeface="Times New Roman"/>
              <a:sym typeface="Times New Roman"/>
            </a:endParaRPr>
          </a:p>
          <a:p>
            <a:pPr indent="-457200" lvl="0" marL="457200" marR="0" rtl="0" algn="just">
              <a:lnSpc>
                <a:spcPct val="100000"/>
              </a:lnSpc>
              <a:spcBef>
                <a:spcPts val="0"/>
              </a:spcBef>
              <a:spcAft>
                <a:spcPts val="0"/>
              </a:spcAft>
              <a:buClr>
                <a:schemeClr val="dk1"/>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Abnegative</a:t>
            </a:r>
            <a:endParaRPr b="0" i="0" sz="2800" u="none" cap="none" strike="noStrike">
              <a:solidFill>
                <a:schemeClr val="dk1"/>
              </a:solidFill>
              <a:latin typeface="Times New Roman"/>
              <a:ea typeface="Times New Roman"/>
              <a:cs typeface="Times New Roman"/>
              <a:sym typeface="Times New Roman"/>
            </a:endParaRPr>
          </a:p>
          <a:p>
            <a:pPr indent="-457200" lvl="0" marL="457200" marR="0" rtl="0" algn="just">
              <a:lnSpc>
                <a:spcPct val="100000"/>
              </a:lnSpc>
              <a:spcBef>
                <a:spcPts val="0"/>
              </a:spcBef>
              <a:spcAft>
                <a:spcPts val="0"/>
              </a:spcAft>
              <a:buClr>
                <a:schemeClr val="dk1"/>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Opositive </a:t>
            </a:r>
            <a:endParaRPr b="0" i="0" sz="2800" u="none" cap="none" strike="noStrike">
              <a:solidFill>
                <a:srgbClr val="000000"/>
              </a:solidFill>
              <a:latin typeface="Arial"/>
              <a:ea typeface="Arial"/>
              <a:cs typeface="Arial"/>
              <a:sym typeface="Arial"/>
            </a:endParaRPr>
          </a:p>
          <a:p>
            <a:pPr indent="-457200" lvl="0" marL="457200" marR="0" rtl="0" algn="just">
              <a:lnSpc>
                <a:spcPct val="100000"/>
              </a:lnSpc>
              <a:spcBef>
                <a:spcPts val="0"/>
              </a:spcBef>
              <a:spcAft>
                <a:spcPts val="0"/>
              </a:spcAft>
              <a:buClr>
                <a:schemeClr val="dk1"/>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Onegative</a:t>
            </a:r>
            <a:endParaRPr b="0" i="0" sz="2800" u="none" cap="none" strike="noStrike">
              <a:solidFill>
                <a:schemeClr val="dk1"/>
              </a:solidFill>
              <a:latin typeface="Times New Roman"/>
              <a:ea typeface="Times New Roman"/>
              <a:cs typeface="Times New Roman"/>
              <a:sym typeface="Times New Roman"/>
            </a:endParaRPr>
          </a:p>
          <a:p>
            <a:pPr indent="-457200" lvl="0" marL="457200" marR="0" rtl="0" algn="just">
              <a:lnSpc>
                <a:spcPct val="100000"/>
              </a:lnSpc>
              <a:spcBef>
                <a:spcPts val="0"/>
              </a:spcBef>
              <a:spcAft>
                <a:spcPts val="0"/>
              </a:spcAft>
              <a:buClr>
                <a:schemeClr val="dk1"/>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Apositive </a:t>
            </a:r>
            <a:endParaRPr b="0" i="0" sz="2800" u="none" cap="none" strike="noStrike">
              <a:solidFill>
                <a:srgbClr val="000000"/>
              </a:solidFill>
              <a:latin typeface="Arial"/>
              <a:ea typeface="Arial"/>
              <a:cs typeface="Arial"/>
              <a:sym typeface="Arial"/>
            </a:endParaRPr>
          </a:p>
          <a:p>
            <a:pPr indent="-457200" lvl="0" marL="457200" marR="0" rtl="0" algn="just">
              <a:lnSpc>
                <a:spcPct val="100000"/>
              </a:lnSpc>
              <a:spcBef>
                <a:spcPts val="0"/>
              </a:spcBef>
              <a:spcAft>
                <a:spcPts val="0"/>
              </a:spcAft>
              <a:buClr>
                <a:schemeClr val="dk1"/>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Anegative</a:t>
            </a:r>
            <a:endParaRPr b="0" i="0" sz="2800" u="none" cap="none" strike="noStrike">
              <a:solidFill>
                <a:schemeClr val="dk1"/>
              </a:solidFill>
              <a:latin typeface="Times New Roman"/>
              <a:ea typeface="Times New Roman"/>
              <a:cs typeface="Times New Roman"/>
              <a:sym typeface="Times New Roman"/>
            </a:endParaRPr>
          </a:p>
          <a:p>
            <a:pPr indent="-457200" lvl="0" marL="457200" marR="0" rtl="0" algn="just">
              <a:lnSpc>
                <a:spcPct val="100000"/>
              </a:lnSpc>
              <a:spcBef>
                <a:spcPts val="0"/>
              </a:spcBef>
              <a:spcAft>
                <a:spcPts val="0"/>
              </a:spcAft>
              <a:buClr>
                <a:schemeClr val="dk1"/>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Bpositive</a:t>
            </a:r>
            <a:endParaRPr b="0" i="0" sz="2800" u="none" cap="none" strike="noStrike">
              <a:solidFill>
                <a:schemeClr val="dk1"/>
              </a:solidFill>
              <a:latin typeface="Times New Roman"/>
              <a:ea typeface="Times New Roman"/>
              <a:cs typeface="Times New Roman"/>
              <a:sym typeface="Times New Roman"/>
            </a:endParaRPr>
          </a:p>
          <a:p>
            <a:pPr indent="-457200" lvl="0" marL="457200" marR="0" rtl="0" algn="just">
              <a:lnSpc>
                <a:spcPct val="100000"/>
              </a:lnSpc>
              <a:spcBef>
                <a:spcPts val="0"/>
              </a:spcBef>
              <a:spcAft>
                <a:spcPts val="0"/>
              </a:spcAft>
              <a:buClr>
                <a:schemeClr val="dk1"/>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Bnegative</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0"/>
          <p:cNvSpPr txBox="1"/>
          <p:nvPr/>
        </p:nvSpPr>
        <p:spPr>
          <a:xfrm>
            <a:off x="990601" y="1066800"/>
            <a:ext cx="7391399" cy="520142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Algerian"/>
                <a:ea typeface="Algerian"/>
                <a:cs typeface="Algerian"/>
                <a:sym typeface="Algerian"/>
              </a:rPr>
              <a:t>WORKING ENVIRONMENT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sng" cap="none" strike="noStrike">
                <a:solidFill>
                  <a:schemeClr val="dk1"/>
                </a:solidFill>
                <a:latin typeface="Calibri"/>
                <a:ea typeface="Calibri"/>
                <a:cs typeface="Calibri"/>
                <a:sym typeface="Calibri"/>
              </a:rPr>
              <a:t>Software Configuration:</a:t>
            </a:r>
            <a:endParaRPr b="1"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 </a:t>
            </a:r>
            <a:endParaRPr b="1"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Operating System</a:t>
            </a:r>
            <a:r>
              <a:rPr lang="en-US" sz="2800">
                <a:solidFill>
                  <a:schemeClr val="dk1"/>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   Windows 10</a:t>
            </a:r>
            <a:endParaRPr b="1"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Web server</a:t>
            </a:r>
            <a:r>
              <a:rPr lang="en-US" sz="2800">
                <a:solidFill>
                  <a:schemeClr val="dk1"/>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   Personal Web Server</a:t>
            </a:r>
            <a:endParaRPr b="1"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Web Browser	     		:   Internet Explorer</a:t>
            </a:r>
            <a:endParaRPr b="1"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Designing Tool	      	:   Python</a:t>
            </a:r>
            <a:endParaRPr b="1"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Server Side Scripting</a:t>
            </a:r>
            <a:r>
              <a:rPr lang="en-US" sz="2800">
                <a:solidFill>
                  <a:schemeClr val="dk1"/>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   Python 3.6</a:t>
            </a:r>
            <a:endParaRPr b="1"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Backend	                 	:   Spyder </a:t>
            </a:r>
            <a:endParaRPr b="1"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Algerian"/>
              <a:ea typeface="Algerian"/>
              <a:cs typeface="Algerian"/>
              <a:sym typeface="Algerian"/>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Algerian"/>
              <a:ea typeface="Algerian"/>
              <a:cs typeface="Algerian"/>
              <a:sym typeface="Algeri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Arial"/>
              <a:buNone/>
            </a:pPr>
            <a:r>
              <a:rPr lang="en-US" sz="3600">
                <a:solidFill>
                  <a:srgbClr val="FF0000"/>
                </a:solidFill>
                <a:latin typeface="Times New Roman"/>
                <a:ea typeface="Times New Roman"/>
                <a:cs typeface="Times New Roman"/>
                <a:sym typeface="Times New Roman"/>
              </a:rPr>
              <a:t>PACKAGES USED</a:t>
            </a:r>
            <a:endParaRPr sz="1400">
              <a:latin typeface="Arial"/>
              <a:ea typeface="Arial"/>
              <a:cs typeface="Arial"/>
              <a:sym typeface="Arial"/>
            </a:endParaRPr>
          </a:p>
          <a:p>
            <a:pPr indent="0" lvl="0" marL="0" rtl="0" algn="ctr">
              <a:spcBef>
                <a:spcPts val="0"/>
              </a:spcBef>
              <a:spcAft>
                <a:spcPts val="0"/>
              </a:spcAft>
              <a:buNone/>
            </a:pPr>
            <a:r>
              <a:t/>
            </a:r>
            <a:endParaRPr sz="3600">
              <a:solidFill>
                <a:srgbClr val="FF0000"/>
              </a:solidFill>
              <a:latin typeface="Times New Roman"/>
              <a:ea typeface="Times New Roman"/>
              <a:cs typeface="Times New Roman"/>
              <a:sym typeface="Times New Roman"/>
            </a:endParaRPr>
          </a:p>
        </p:txBody>
      </p:sp>
      <p:sp>
        <p:nvSpPr>
          <p:cNvPr id="142" name="Google Shape;142;p21"/>
          <p:cNvSpPr txBox="1"/>
          <p:nvPr>
            <p:ph idx="1" type="body"/>
          </p:nvPr>
        </p:nvSpPr>
        <p:spPr>
          <a:xfrm>
            <a:off x="310425" y="1561225"/>
            <a:ext cx="8229600" cy="4526100"/>
          </a:xfrm>
          <a:prstGeom prst="rect">
            <a:avLst/>
          </a:prstGeom>
        </p:spPr>
        <p:txBody>
          <a:bodyPr anchorCtr="0" anchor="t" bIns="45700" lIns="91425" spcFirstLastPara="1" rIns="91425" wrap="square" tIns="45700">
            <a:noAutofit/>
          </a:bodyPr>
          <a:lstStyle/>
          <a:p>
            <a:pPr indent="-457200" lvl="0" marL="457200" rtl="0" algn="l">
              <a:spcBef>
                <a:spcPts val="0"/>
              </a:spcBef>
              <a:spcAft>
                <a:spcPts val="0"/>
              </a:spcAft>
              <a:buSzPts val="3600"/>
              <a:buFont typeface="Times New Roman"/>
              <a:buAutoNum type="arabicPeriod"/>
            </a:pPr>
            <a:r>
              <a:rPr lang="en-US" sz="3600">
                <a:latin typeface="Times New Roman"/>
                <a:ea typeface="Times New Roman"/>
                <a:cs typeface="Times New Roman"/>
                <a:sym typeface="Times New Roman"/>
              </a:rPr>
              <a:t>xlrd</a:t>
            </a:r>
            <a:endParaRPr sz="3600">
              <a:latin typeface="Times New Roman"/>
              <a:ea typeface="Times New Roman"/>
              <a:cs typeface="Times New Roman"/>
              <a:sym typeface="Times New Roman"/>
            </a:endParaRPr>
          </a:p>
          <a:p>
            <a:pPr indent="-457200" lvl="0" marL="457200" rtl="0" algn="l">
              <a:spcBef>
                <a:spcPts val="0"/>
              </a:spcBef>
              <a:spcAft>
                <a:spcPts val="0"/>
              </a:spcAft>
              <a:buSzPts val="3600"/>
              <a:buFont typeface="Times New Roman"/>
              <a:buAutoNum type="arabicPeriod"/>
            </a:pPr>
            <a:r>
              <a:rPr lang="en-US" sz="3600">
                <a:latin typeface="Times New Roman"/>
                <a:ea typeface="Times New Roman"/>
                <a:cs typeface="Times New Roman"/>
                <a:sym typeface="Times New Roman"/>
              </a:rPr>
              <a:t>openpyxl</a:t>
            </a:r>
            <a:endParaRPr sz="3600">
              <a:latin typeface="Times New Roman"/>
              <a:ea typeface="Times New Roman"/>
              <a:cs typeface="Times New Roman"/>
              <a:sym typeface="Times New Roman"/>
            </a:endParaRPr>
          </a:p>
          <a:p>
            <a:pPr indent="-457200" lvl="0" marL="457200" rtl="0" algn="l">
              <a:spcBef>
                <a:spcPts val="0"/>
              </a:spcBef>
              <a:spcAft>
                <a:spcPts val="0"/>
              </a:spcAft>
              <a:buSzPts val="3600"/>
              <a:buFont typeface="Times New Roman"/>
              <a:buAutoNum type="arabicPeriod"/>
            </a:pPr>
            <a:r>
              <a:rPr lang="en-US" sz="3600">
                <a:latin typeface="Times New Roman"/>
                <a:ea typeface="Times New Roman"/>
                <a:cs typeface="Times New Roman"/>
                <a:sym typeface="Times New Roman"/>
              </a:rPr>
              <a:t>datetime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