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B8AD-7629-D467-00AF-945403DEB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730623-7C09-C7E1-0AE5-C924065FDD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428C50-520A-666E-B6C8-FE125394E9AC}"/>
              </a:ext>
            </a:extLst>
          </p:cNvPr>
          <p:cNvSpPr>
            <a:spLocks noGrp="1"/>
          </p:cNvSpPr>
          <p:nvPr>
            <p:ph type="dt" sz="half" idx="10"/>
          </p:nvPr>
        </p:nvSpPr>
        <p:spPr/>
        <p:txBody>
          <a:bodyPr/>
          <a:lstStyle/>
          <a:p>
            <a:fld id="{D4DBF540-31D9-46CB-93D1-B7BE3462BBDC}" type="datetimeFigureOut">
              <a:rPr lang="en-IN" smtClean="0"/>
              <a:t>15-10-2022</a:t>
            </a:fld>
            <a:endParaRPr lang="en-IN"/>
          </a:p>
        </p:txBody>
      </p:sp>
      <p:sp>
        <p:nvSpPr>
          <p:cNvPr id="5" name="Footer Placeholder 4">
            <a:extLst>
              <a:ext uri="{FF2B5EF4-FFF2-40B4-BE49-F238E27FC236}">
                <a16:creationId xmlns:a16="http://schemas.microsoft.com/office/drawing/2014/main" id="{01B346B9-EEEF-9F34-869D-5CC59AE2D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ED464-2AE4-B44E-BA9B-B572BCC8EFF9}"/>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01775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D732-D4EE-ED6D-A712-D077825FC6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A28CE2-CB3D-FF02-5DF5-8079E7637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79F94-0D69-4554-23AF-F780AF8B868E}"/>
              </a:ext>
            </a:extLst>
          </p:cNvPr>
          <p:cNvSpPr>
            <a:spLocks noGrp="1"/>
          </p:cNvSpPr>
          <p:nvPr>
            <p:ph type="dt" sz="half" idx="10"/>
          </p:nvPr>
        </p:nvSpPr>
        <p:spPr/>
        <p:txBody>
          <a:bodyPr/>
          <a:lstStyle/>
          <a:p>
            <a:fld id="{D4DBF540-31D9-46CB-93D1-B7BE3462BBDC}" type="datetimeFigureOut">
              <a:rPr lang="en-IN" smtClean="0"/>
              <a:t>15-10-2022</a:t>
            </a:fld>
            <a:endParaRPr lang="en-IN"/>
          </a:p>
        </p:txBody>
      </p:sp>
      <p:sp>
        <p:nvSpPr>
          <p:cNvPr id="5" name="Footer Placeholder 4">
            <a:extLst>
              <a:ext uri="{FF2B5EF4-FFF2-40B4-BE49-F238E27FC236}">
                <a16:creationId xmlns:a16="http://schemas.microsoft.com/office/drawing/2014/main" id="{6E9FF054-515A-F511-B263-89869533C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E787C-761E-350C-FA0E-42EF8F05BD9F}"/>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192913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AD2CC2-1498-6FAE-C30A-AA3777C2E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530385-47D7-7373-6404-4E6577FE2E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B05065-D307-66C8-65B4-9FE5AC43B40F}"/>
              </a:ext>
            </a:extLst>
          </p:cNvPr>
          <p:cNvSpPr>
            <a:spLocks noGrp="1"/>
          </p:cNvSpPr>
          <p:nvPr>
            <p:ph type="dt" sz="half" idx="10"/>
          </p:nvPr>
        </p:nvSpPr>
        <p:spPr/>
        <p:txBody>
          <a:bodyPr/>
          <a:lstStyle/>
          <a:p>
            <a:fld id="{D4DBF540-31D9-46CB-93D1-B7BE3462BBDC}" type="datetimeFigureOut">
              <a:rPr lang="en-IN" smtClean="0"/>
              <a:t>15-10-2022</a:t>
            </a:fld>
            <a:endParaRPr lang="en-IN"/>
          </a:p>
        </p:txBody>
      </p:sp>
      <p:sp>
        <p:nvSpPr>
          <p:cNvPr id="5" name="Footer Placeholder 4">
            <a:extLst>
              <a:ext uri="{FF2B5EF4-FFF2-40B4-BE49-F238E27FC236}">
                <a16:creationId xmlns:a16="http://schemas.microsoft.com/office/drawing/2014/main" id="{CCFCB8BD-6128-ECAD-1627-8F875839B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88C74-DB12-474E-8645-89A5117BD709}"/>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229165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DDCB-8C27-AAFA-4A50-B79F5BE618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6FE83B-BFC4-EA76-1D1C-E81599494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5BD35-BE7F-6FCD-CACC-4CEA51094EBF}"/>
              </a:ext>
            </a:extLst>
          </p:cNvPr>
          <p:cNvSpPr>
            <a:spLocks noGrp="1"/>
          </p:cNvSpPr>
          <p:nvPr>
            <p:ph type="dt" sz="half" idx="10"/>
          </p:nvPr>
        </p:nvSpPr>
        <p:spPr/>
        <p:txBody>
          <a:bodyPr/>
          <a:lstStyle/>
          <a:p>
            <a:fld id="{D4DBF540-31D9-46CB-93D1-B7BE3462BBDC}" type="datetimeFigureOut">
              <a:rPr lang="en-IN" smtClean="0"/>
              <a:t>15-10-2022</a:t>
            </a:fld>
            <a:endParaRPr lang="en-IN"/>
          </a:p>
        </p:txBody>
      </p:sp>
      <p:sp>
        <p:nvSpPr>
          <p:cNvPr id="5" name="Footer Placeholder 4">
            <a:extLst>
              <a:ext uri="{FF2B5EF4-FFF2-40B4-BE49-F238E27FC236}">
                <a16:creationId xmlns:a16="http://schemas.microsoft.com/office/drawing/2014/main" id="{0C92D93B-1E1D-68B6-C17E-BDE4DD1C7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4DB4A-0AE6-9D23-0746-C9994F412D03}"/>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153618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6005-58E0-828A-3D5D-5850A4B64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A83EF9-DA40-9247-57C0-B35F836E14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965C8-9089-C067-FC37-85BDAE325B8A}"/>
              </a:ext>
            </a:extLst>
          </p:cNvPr>
          <p:cNvSpPr>
            <a:spLocks noGrp="1"/>
          </p:cNvSpPr>
          <p:nvPr>
            <p:ph type="dt" sz="half" idx="10"/>
          </p:nvPr>
        </p:nvSpPr>
        <p:spPr/>
        <p:txBody>
          <a:bodyPr/>
          <a:lstStyle/>
          <a:p>
            <a:fld id="{D4DBF540-31D9-46CB-93D1-B7BE3462BBDC}" type="datetimeFigureOut">
              <a:rPr lang="en-IN" smtClean="0"/>
              <a:t>15-10-2022</a:t>
            </a:fld>
            <a:endParaRPr lang="en-IN"/>
          </a:p>
        </p:txBody>
      </p:sp>
      <p:sp>
        <p:nvSpPr>
          <p:cNvPr id="5" name="Footer Placeholder 4">
            <a:extLst>
              <a:ext uri="{FF2B5EF4-FFF2-40B4-BE49-F238E27FC236}">
                <a16:creationId xmlns:a16="http://schemas.microsoft.com/office/drawing/2014/main" id="{E17E839C-52DD-628A-7752-7C5AC9872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A989F-B1BC-BEDA-82CE-FDA091432B0C}"/>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91559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6D18-B0F4-F50D-B998-E13261581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EB231F-AACB-38A0-EBBD-2D907094EF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B9243E-D827-8E5D-5663-9FF06B933A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34A170-9831-A644-825C-3E63C84F7387}"/>
              </a:ext>
            </a:extLst>
          </p:cNvPr>
          <p:cNvSpPr>
            <a:spLocks noGrp="1"/>
          </p:cNvSpPr>
          <p:nvPr>
            <p:ph type="dt" sz="half" idx="10"/>
          </p:nvPr>
        </p:nvSpPr>
        <p:spPr/>
        <p:txBody>
          <a:bodyPr/>
          <a:lstStyle/>
          <a:p>
            <a:fld id="{D4DBF540-31D9-46CB-93D1-B7BE3462BBDC}" type="datetimeFigureOut">
              <a:rPr lang="en-IN" smtClean="0"/>
              <a:t>15-10-2022</a:t>
            </a:fld>
            <a:endParaRPr lang="en-IN"/>
          </a:p>
        </p:txBody>
      </p:sp>
      <p:sp>
        <p:nvSpPr>
          <p:cNvPr id="6" name="Footer Placeholder 5">
            <a:extLst>
              <a:ext uri="{FF2B5EF4-FFF2-40B4-BE49-F238E27FC236}">
                <a16:creationId xmlns:a16="http://schemas.microsoft.com/office/drawing/2014/main" id="{CBCAE3B2-3BA8-8A74-739C-EAB8F05CAC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51AA49-4979-B63A-7182-1F21F12EBE5E}"/>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04602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E340-98BB-F0D7-E76A-8D01814200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A6157E-9085-B1A2-97E8-20193AFFC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BC87D5-CE48-8CDE-B805-4A7A25B25D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BE8A3D-8D86-7808-56AE-D6CDEF1DB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97E166-8795-A457-ACEF-B5F12BC15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E530E2-8491-34AF-A3B3-9063BC9DEE80}"/>
              </a:ext>
            </a:extLst>
          </p:cNvPr>
          <p:cNvSpPr>
            <a:spLocks noGrp="1"/>
          </p:cNvSpPr>
          <p:nvPr>
            <p:ph type="dt" sz="half" idx="10"/>
          </p:nvPr>
        </p:nvSpPr>
        <p:spPr/>
        <p:txBody>
          <a:bodyPr/>
          <a:lstStyle/>
          <a:p>
            <a:fld id="{D4DBF540-31D9-46CB-93D1-B7BE3462BBDC}" type="datetimeFigureOut">
              <a:rPr lang="en-IN" smtClean="0"/>
              <a:t>15-10-2022</a:t>
            </a:fld>
            <a:endParaRPr lang="en-IN"/>
          </a:p>
        </p:txBody>
      </p:sp>
      <p:sp>
        <p:nvSpPr>
          <p:cNvPr id="8" name="Footer Placeholder 7">
            <a:extLst>
              <a:ext uri="{FF2B5EF4-FFF2-40B4-BE49-F238E27FC236}">
                <a16:creationId xmlns:a16="http://schemas.microsoft.com/office/drawing/2014/main" id="{6BDB1402-6F43-C174-0DE3-FCEDA5C692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4C07D6-CE24-25C4-3C6B-D5250FEA6957}"/>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63537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F50D-6198-041B-496A-E9F485F472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BFABAD-859D-08B5-E0DE-7184BD64666C}"/>
              </a:ext>
            </a:extLst>
          </p:cNvPr>
          <p:cNvSpPr>
            <a:spLocks noGrp="1"/>
          </p:cNvSpPr>
          <p:nvPr>
            <p:ph type="dt" sz="half" idx="10"/>
          </p:nvPr>
        </p:nvSpPr>
        <p:spPr/>
        <p:txBody>
          <a:bodyPr/>
          <a:lstStyle/>
          <a:p>
            <a:fld id="{D4DBF540-31D9-46CB-93D1-B7BE3462BBDC}" type="datetimeFigureOut">
              <a:rPr lang="en-IN" smtClean="0"/>
              <a:t>15-10-2022</a:t>
            </a:fld>
            <a:endParaRPr lang="en-IN"/>
          </a:p>
        </p:txBody>
      </p:sp>
      <p:sp>
        <p:nvSpPr>
          <p:cNvPr id="4" name="Footer Placeholder 3">
            <a:extLst>
              <a:ext uri="{FF2B5EF4-FFF2-40B4-BE49-F238E27FC236}">
                <a16:creationId xmlns:a16="http://schemas.microsoft.com/office/drawing/2014/main" id="{67270E39-9746-22D5-77CC-DD4871C75A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699816-571B-ABE9-FCE6-337A33EC6BCF}"/>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406278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0531F-0F80-E327-09A0-4C76C151FA85}"/>
              </a:ext>
            </a:extLst>
          </p:cNvPr>
          <p:cNvSpPr>
            <a:spLocks noGrp="1"/>
          </p:cNvSpPr>
          <p:nvPr>
            <p:ph type="dt" sz="half" idx="10"/>
          </p:nvPr>
        </p:nvSpPr>
        <p:spPr/>
        <p:txBody>
          <a:bodyPr/>
          <a:lstStyle/>
          <a:p>
            <a:fld id="{D4DBF540-31D9-46CB-93D1-B7BE3462BBDC}" type="datetimeFigureOut">
              <a:rPr lang="en-IN" smtClean="0"/>
              <a:t>15-10-2022</a:t>
            </a:fld>
            <a:endParaRPr lang="en-IN"/>
          </a:p>
        </p:txBody>
      </p:sp>
      <p:sp>
        <p:nvSpPr>
          <p:cNvPr id="3" name="Footer Placeholder 2">
            <a:extLst>
              <a:ext uri="{FF2B5EF4-FFF2-40B4-BE49-F238E27FC236}">
                <a16:creationId xmlns:a16="http://schemas.microsoft.com/office/drawing/2014/main" id="{2291FF48-5FB3-E80A-CD48-05B976FF3A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D7959C-FBB8-F06D-13A8-AFC1A8577644}"/>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90431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6743-8D7D-1B86-FD7A-E7F1C56BB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66A53C-2BDD-498E-5421-08DD6A378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E03AFF-AC71-434C-B0D4-06C7B7653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0D97C-349C-B089-1301-784ACFB4BFC4}"/>
              </a:ext>
            </a:extLst>
          </p:cNvPr>
          <p:cNvSpPr>
            <a:spLocks noGrp="1"/>
          </p:cNvSpPr>
          <p:nvPr>
            <p:ph type="dt" sz="half" idx="10"/>
          </p:nvPr>
        </p:nvSpPr>
        <p:spPr/>
        <p:txBody>
          <a:bodyPr/>
          <a:lstStyle/>
          <a:p>
            <a:fld id="{D4DBF540-31D9-46CB-93D1-B7BE3462BBDC}" type="datetimeFigureOut">
              <a:rPr lang="en-IN" smtClean="0"/>
              <a:t>15-10-2022</a:t>
            </a:fld>
            <a:endParaRPr lang="en-IN"/>
          </a:p>
        </p:txBody>
      </p:sp>
      <p:sp>
        <p:nvSpPr>
          <p:cNvPr id="6" name="Footer Placeholder 5">
            <a:extLst>
              <a:ext uri="{FF2B5EF4-FFF2-40B4-BE49-F238E27FC236}">
                <a16:creationId xmlns:a16="http://schemas.microsoft.com/office/drawing/2014/main" id="{2BE5228B-A747-634E-8986-C76C214ADF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060876-BC87-3799-4F49-10275174E47E}"/>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5356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2080-0652-14A4-8AF6-9E2DD5239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0FF79C-D606-CD1B-D3FF-382BF0A46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A2D1BF-4D84-A3BE-E4B6-FB712D00D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C1134-6CB3-5BC0-7B75-4D385273177C}"/>
              </a:ext>
            </a:extLst>
          </p:cNvPr>
          <p:cNvSpPr>
            <a:spLocks noGrp="1"/>
          </p:cNvSpPr>
          <p:nvPr>
            <p:ph type="dt" sz="half" idx="10"/>
          </p:nvPr>
        </p:nvSpPr>
        <p:spPr/>
        <p:txBody>
          <a:bodyPr/>
          <a:lstStyle/>
          <a:p>
            <a:fld id="{D4DBF540-31D9-46CB-93D1-B7BE3462BBDC}" type="datetimeFigureOut">
              <a:rPr lang="en-IN" smtClean="0"/>
              <a:t>15-10-2022</a:t>
            </a:fld>
            <a:endParaRPr lang="en-IN"/>
          </a:p>
        </p:txBody>
      </p:sp>
      <p:sp>
        <p:nvSpPr>
          <p:cNvPr id="6" name="Footer Placeholder 5">
            <a:extLst>
              <a:ext uri="{FF2B5EF4-FFF2-40B4-BE49-F238E27FC236}">
                <a16:creationId xmlns:a16="http://schemas.microsoft.com/office/drawing/2014/main" id="{371D935F-B2C8-0711-F1FB-B7AB52B4F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E68DC3-7788-84FC-DCAF-D79B96757FFD}"/>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417529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3C00A-F731-E5C0-384B-4AAE1749C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F13220-8D0E-D9EE-D3D2-2EC65DB7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B7B3C-A719-56BB-A451-9561B9CAD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BF540-31D9-46CB-93D1-B7BE3462BBDC}" type="datetimeFigureOut">
              <a:rPr lang="en-IN" smtClean="0"/>
              <a:t>15-10-2022</a:t>
            </a:fld>
            <a:endParaRPr lang="en-IN"/>
          </a:p>
        </p:txBody>
      </p:sp>
      <p:sp>
        <p:nvSpPr>
          <p:cNvPr id="5" name="Footer Placeholder 4">
            <a:extLst>
              <a:ext uri="{FF2B5EF4-FFF2-40B4-BE49-F238E27FC236}">
                <a16:creationId xmlns:a16="http://schemas.microsoft.com/office/drawing/2014/main" id="{8E3B59B4-09CD-E2DE-4FB1-FBBC87D73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3C1156-290E-13B6-5F3F-E6D5404A7D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29622-DFF6-42E1-9E68-73F97DBEE663}" type="slidenum">
              <a:rPr lang="en-IN" smtClean="0"/>
              <a:t>‹#›</a:t>
            </a:fld>
            <a:endParaRPr lang="en-IN"/>
          </a:p>
        </p:txBody>
      </p:sp>
    </p:spTree>
    <p:extLst>
      <p:ext uri="{BB962C8B-B14F-4D97-AF65-F5344CB8AC3E}">
        <p14:creationId xmlns:p14="http://schemas.microsoft.com/office/powerpoint/2010/main" val="1677556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49D26769-BF89-5893-961E-25C230C27A8F}"/>
              </a:ext>
            </a:extLst>
          </p:cNvPr>
          <p:cNvSpPr/>
          <p:nvPr/>
        </p:nvSpPr>
        <p:spPr>
          <a:xfrm>
            <a:off x="1310078" y="597359"/>
            <a:ext cx="9571851" cy="923330"/>
          </a:xfrm>
          <a:prstGeom prst="rect">
            <a:avLst/>
          </a:prstGeom>
          <a:noFill/>
        </p:spPr>
        <p:txBody>
          <a:bodyPr wrap="none" lIns="91440" tIns="45720" rIns="91440" bIns="45720">
            <a:spAutoFit/>
          </a:bodyPr>
          <a:lstStyle/>
          <a:p>
            <a:pPr algn="ctr"/>
            <a:r>
              <a:rPr lang="en-US" sz="5400" b="1" dirty="0">
                <a:ln w="0">
                  <a:solidFill>
                    <a:srgbClr val="7030A0"/>
                  </a:solidFill>
                </a:ln>
                <a:solidFill>
                  <a:srgbClr val="7030A0"/>
                </a:solidFill>
                <a:effectLst>
                  <a:glow rad="101600">
                    <a:srgbClr val="00B0F0">
                      <a:alpha val="40000"/>
                    </a:srgbClr>
                  </a:glow>
                  <a:reflection blurRad="6350" stA="53000" endA="300" endPos="35500" dir="5400000" sy="-90000" algn="bl" rotWithShape="0"/>
                </a:effectLst>
                <a:latin typeface="Arial Black" panose="020B0A04020102020204" pitchFamily="34" charset="0"/>
              </a:rPr>
              <a:t>HASING AND COLLISION</a:t>
            </a:r>
            <a:endParaRPr lang="en-US" sz="5400" b="1" cap="none" spc="0" dirty="0">
              <a:ln w="0">
                <a:solidFill>
                  <a:srgbClr val="7030A0"/>
                </a:solidFill>
              </a:ln>
              <a:solidFill>
                <a:srgbClr val="7030A0"/>
              </a:solidFill>
              <a:effectLst>
                <a:glow rad="101600">
                  <a:srgbClr val="00B0F0">
                    <a:alpha val="40000"/>
                  </a:srgbClr>
                </a:glow>
                <a:reflection blurRad="6350" stA="53000" endA="300" endPos="35500" dir="5400000" sy="-90000" algn="bl" rotWithShape="0"/>
              </a:effectLst>
              <a:latin typeface="Arial Black" panose="020B0A04020102020204" pitchFamily="34" charset="0"/>
            </a:endParaRPr>
          </a:p>
        </p:txBody>
      </p:sp>
      <p:sp>
        <p:nvSpPr>
          <p:cNvPr id="6" name="TextBox 5">
            <a:extLst>
              <a:ext uri="{FF2B5EF4-FFF2-40B4-BE49-F238E27FC236}">
                <a16:creationId xmlns:a16="http://schemas.microsoft.com/office/drawing/2014/main" id="{B624621A-0458-C8B2-ACE4-64C2D4995CB1}"/>
              </a:ext>
            </a:extLst>
          </p:cNvPr>
          <p:cNvSpPr txBox="1"/>
          <p:nvPr/>
        </p:nvSpPr>
        <p:spPr>
          <a:xfrm>
            <a:off x="678024" y="1940761"/>
            <a:ext cx="10711543" cy="4247317"/>
          </a:xfrm>
          <a:prstGeom prst="rect">
            <a:avLst/>
          </a:prstGeom>
          <a:noFill/>
        </p:spPr>
        <p:txBody>
          <a:bodyPr wrap="square" rtlCol="0">
            <a:spAutoFit/>
          </a:bodyPr>
          <a:lstStyle/>
          <a:p>
            <a:r>
              <a:rPr lang="en-US" b="1" dirty="0">
                <a:solidFill>
                  <a:schemeClr val="bg1"/>
                </a:solidFill>
                <a:latin typeface="Arial Narrow" panose="020B0606020202030204" pitchFamily="34" charset="0"/>
              </a:rPr>
              <a:t> </a:t>
            </a:r>
          </a:p>
          <a:p>
            <a:r>
              <a:rPr lang="en-US" b="1" dirty="0">
                <a:solidFill>
                  <a:schemeClr val="bg1"/>
                </a:solidFill>
                <a:latin typeface="Arial Narrow" panose="020B0606020202030204" pitchFamily="34" charset="0"/>
              </a:rPr>
              <a:t>   </a:t>
            </a:r>
            <a:r>
              <a:rPr lang="en-US" b="1" dirty="0">
                <a:solidFill>
                  <a:srgbClr val="00B050"/>
                </a:solidFill>
                <a:latin typeface="Arial Narrow" panose="020B0606020202030204" pitchFamily="34" charset="0"/>
              </a:rPr>
              <a:t>SUBJECT</a:t>
            </a:r>
            <a:r>
              <a:rPr lang="en-US" dirty="0">
                <a:solidFill>
                  <a:schemeClr val="bg1"/>
                </a:solidFill>
                <a:latin typeface="Arial Narrow" panose="020B0606020202030204" pitchFamily="34" charset="0"/>
              </a:rPr>
              <a:t> </a:t>
            </a:r>
            <a:r>
              <a:rPr lang="en-US" dirty="0">
                <a:solidFill>
                  <a:srgbClr val="00B050"/>
                </a:solidFill>
                <a:latin typeface="Arial Narrow" panose="020B0606020202030204" pitchFamily="34" charset="0"/>
              </a:rPr>
              <a:t>–</a:t>
            </a:r>
            <a:r>
              <a:rPr lang="en-US" dirty="0">
                <a:solidFill>
                  <a:schemeClr val="bg1"/>
                </a:solidFill>
                <a:latin typeface="Arial Narrow" panose="020B0606020202030204" pitchFamily="34" charset="0"/>
              </a:rPr>
              <a:t>  </a:t>
            </a:r>
            <a:r>
              <a:rPr lang="en-US" dirty="0">
                <a:solidFill>
                  <a:srgbClr val="7030A0"/>
                </a:solidFill>
                <a:latin typeface="Arial Narrow" panose="020B0606020202030204" pitchFamily="34" charset="0"/>
              </a:rPr>
              <a:t>Data structure &amp; Algorithm                                                        </a:t>
            </a:r>
            <a:r>
              <a:rPr lang="en-US" b="1" dirty="0">
                <a:solidFill>
                  <a:srgbClr val="00B050"/>
                </a:solidFill>
                <a:latin typeface="Arial Narrow" panose="020B0606020202030204" pitchFamily="34" charset="0"/>
              </a:rPr>
              <a:t>SUBJECT CODE </a:t>
            </a:r>
            <a:r>
              <a:rPr lang="en-US" dirty="0">
                <a:solidFill>
                  <a:srgbClr val="00B050"/>
                </a:solidFill>
                <a:latin typeface="Arial Narrow" panose="020B0606020202030204" pitchFamily="34" charset="0"/>
              </a:rPr>
              <a:t>–</a:t>
            </a:r>
            <a:r>
              <a:rPr lang="en-US" dirty="0">
                <a:solidFill>
                  <a:schemeClr val="bg1"/>
                </a:solidFill>
                <a:latin typeface="Arial Narrow" panose="020B0606020202030204" pitchFamily="34" charset="0"/>
              </a:rPr>
              <a:t>    </a:t>
            </a:r>
            <a:r>
              <a:rPr lang="en-US" dirty="0">
                <a:solidFill>
                  <a:srgbClr val="7030A0"/>
                </a:solidFill>
                <a:latin typeface="Arial Narrow" panose="020B0606020202030204" pitchFamily="34" charset="0"/>
              </a:rPr>
              <a:t> PCC-CS301</a:t>
            </a:r>
          </a:p>
          <a:p>
            <a:r>
              <a:rPr lang="en-US" dirty="0">
                <a:solidFill>
                  <a:schemeClr val="bg1">
                    <a:lumMod val="85000"/>
                  </a:schemeClr>
                </a:solidFill>
                <a:latin typeface="Arial Narrow" panose="020B0606020202030204" pitchFamily="34" charset="0"/>
              </a:rPr>
              <a:t>           </a:t>
            </a:r>
          </a:p>
          <a:p>
            <a:endParaRPr lang="en-US" b="1" dirty="0">
              <a:solidFill>
                <a:schemeClr val="bg1">
                  <a:lumMod val="85000"/>
                </a:schemeClr>
              </a:solidFill>
              <a:latin typeface="Arial Narrow" panose="020B0606020202030204" pitchFamily="34" charset="0"/>
            </a:endParaRPr>
          </a:p>
          <a:p>
            <a:r>
              <a:rPr lang="en-US" b="1" dirty="0">
                <a:solidFill>
                  <a:schemeClr val="bg1">
                    <a:lumMod val="85000"/>
                  </a:schemeClr>
                </a:solidFill>
                <a:latin typeface="Arial Narrow" panose="020B0606020202030204" pitchFamily="34" charset="0"/>
              </a:rPr>
              <a:t>    </a:t>
            </a:r>
            <a:r>
              <a:rPr lang="en-US" b="1" dirty="0">
                <a:solidFill>
                  <a:srgbClr val="00B050"/>
                </a:solidFill>
                <a:latin typeface="Arial Narrow" panose="020B0606020202030204" pitchFamily="34" charset="0"/>
              </a:rPr>
              <a:t>Group –</a:t>
            </a:r>
            <a:r>
              <a:rPr lang="en-US" dirty="0">
                <a:solidFill>
                  <a:schemeClr val="bg1">
                    <a:lumMod val="85000"/>
                  </a:schemeClr>
                </a:solidFill>
                <a:latin typeface="Arial Narrow" panose="020B0606020202030204" pitchFamily="34" charset="0"/>
              </a:rPr>
              <a:t> </a:t>
            </a:r>
            <a:r>
              <a:rPr lang="en-US" dirty="0">
                <a:solidFill>
                  <a:srgbClr val="7030A0"/>
                </a:solidFill>
                <a:latin typeface="Arial Narrow" panose="020B0606020202030204" pitchFamily="34" charset="0"/>
              </a:rPr>
              <a:t>1 						 </a:t>
            </a:r>
            <a:r>
              <a:rPr lang="en-US" b="1" dirty="0">
                <a:solidFill>
                  <a:srgbClr val="00B050"/>
                </a:solidFill>
                <a:latin typeface="Arial Narrow" panose="020B0606020202030204" pitchFamily="34" charset="0"/>
              </a:rPr>
              <a:t>STREAM</a:t>
            </a:r>
            <a:r>
              <a:rPr lang="en-US" dirty="0">
                <a:solidFill>
                  <a:srgbClr val="00B050"/>
                </a:solidFill>
                <a:latin typeface="Arial Narrow" panose="020B0606020202030204" pitchFamily="34" charset="0"/>
              </a:rPr>
              <a:t> –</a:t>
            </a:r>
            <a:r>
              <a:rPr lang="en-US" dirty="0">
                <a:solidFill>
                  <a:schemeClr val="bg1">
                    <a:lumMod val="85000"/>
                  </a:schemeClr>
                </a:solidFill>
                <a:latin typeface="Arial Narrow" panose="020B0606020202030204" pitchFamily="34" charset="0"/>
              </a:rPr>
              <a:t>     </a:t>
            </a:r>
            <a:r>
              <a:rPr lang="en-US" dirty="0">
                <a:solidFill>
                  <a:srgbClr val="7030A0"/>
                </a:solidFill>
                <a:latin typeface="Arial Narrow" panose="020B0606020202030204" pitchFamily="34" charset="0"/>
              </a:rPr>
              <a:t>Computer Science &amp; Engineering</a:t>
            </a:r>
          </a:p>
          <a:p>
            <a:endParaRPr lang="en-US" dirty="0">
              <a:solidFill>
                <a:srgbClr val="7030A0"/>
              </a:solidFill>
              <a:latin typeface="Arial Narrow" panose="020B0606020202030204" pitchFamily="34" charset="0"/>
            </a:endParaRPr>
          </a:p>
          <a:p>
            <a:endParaRPr lang="en-US" dirty="0">
              <a:solidFill>
                <a:srgbClr val="7030A0"/>
              </a:solidFill>
              <a:latin typeface="Arial Narrow" panose="020B0606020202030204" pitchFamily="34" charset="0"/>
            </a:endParaRPr>
          </a:p>
          <a:p>
            <a:r>
              <a:rPr lang="en-US" dirty="0">
                <a:solidFill>
                  <a:srgbClr val="7030A0"/>
                </a:solidFill>
                <a:latin typeface="Arial Narrow" panose="020B0606020202030204" pitchFamily="34" charset="0"/>
              </a:rPr>
              <a:t>    </a:t>
            </a:r>
            <a:r>
              <a:rPr lang="en-US" b="1" dirty="0">
                <a:solidFill>
                  <a:srgbClr val="00B050"/>
                </a:solidFill>
                <a:latin typeface="Arial Narrow" panose="020B0606020202030204" pitchFamily="34" charset="0"/>
              </a:rPr>
              <a:t>STUDENT NAMES </a:t>
            </a:r>
            <a:r>
              <a:rPr lang="en-US" dirty="0">
                <a:solidFill>
                  <a:srgbClr val="00B050"/>
                </a:solidFill>
                <a:latin typeface="Arial Narrow" panose="020B0606020202030204" pitchFamily="34" charset="0"/>
              </a:rPr>
              <a:t>–  </a:t>
            </a:r>
            <a:r>
              <a:rPr lang="en-US" dirty="0" err="1">
                <a:solidFill>
                  <a:srgbClr val="7030A0"/>
                </a:solidFill>
                <a:latin typeface="Arial Narrow" panose="020B0606020202030204" pitchFamily="34" charset="0"/>
              </a:rPr>
              <a:t>Rajanya</a:t>
            </a:r>
            <a:r>
              <a:rPr lang="en-US" dirty="0">
                <a:solidFill>
                  <a:srgbClr val="7030A0"/>
                </a:solidFill>
                <a:latin typeface="Arial Narrow" panose="020B0606020202030204" pitchFamily="34" charset="0"/>
              </a:rPr>
              <a:t> Chakraborty, </a:t>
            </a:r>
            <a:r>
              <a:rPr lang="en-US" dirty="0" err="1">
                <a:solidFill>
                  <a:srgbClr val="7030A0"/>
                </a:solidFill>
                <a:latin typeface="Arial Narrow" panose="020B0606020202030204" pitchFamily="34" charset="0"/>
              </a:rPr>
              <a:t>Hritick</a:t>
            </a:r>
            <a:r>
              <a:rPr lang="en-US" dirty="0">
                <a:solidFill>
                  <a:srgbClr val="7030A0"/>
                </a:solidFill>
                <a:latin typeface="Arial Narrow" panose="020B0606020202030204" pitchFamily="34" charset="0"/>
              </a:rPr>
              <a:t> </a:t>
            </a:r>
            <a:r>
              <a:rPr lang="en-US" dirty="0" err="1">
                <a:solidFill>
                  <a:srgbClr val="7030A0"/>
                </a:solidFill>
                <a:latin typeface="Arial Narrow" panose="020B0606020202030204" pitchFamily="34" charset="0"/>
              </a:rPr>
              <a:t>Modak</a:t>
            </a:r>
            <a:r>
              <a:rPr lang="en-US" dirty="0">
                <a:solidFill>
                  <a:srgbClr val="7030A0"/>
                </a:solidFill>
                <a:latin typeface="Arial Narrow" panose="020B0606020202030204" pitchFamily="34" charset="0"/>
              </a:rPr>
              <a:t> ,</a:t>
            </a:r>
            <a:r>
              <a:rPr lang="en-US" dirty="0">
                <a:solidFill>
                  <a:srgbClr val="00B050"/>
                </a:solidFill>
                <a:latin typeface="Arial Narrow" panose="020B0606020202030204" pitchFamily="34" charset="0"/>
              </a:rPr>
              <a:t> </a:t>
            </a:r>
            <a:r>
              <a:rPr lang="en-US" dirty="0">
                <a:solidFill>
                  <a:srgbClr val="7030A0"/>
                </a:solidFill>
                <a:latin typeface="Arial Narrow" panose="020B0606020202030204" pitchFamily="34" charset="0"/>
              </a:rPr>
              <a:t>Krishnendu Mitra, </a:t>
            </a:r>
            <a:r>
              <a:rPr lang="en-US" dirty="0" err="1">
                <a:solidFill>
                  <a:srgbClr val="7030A0"/>
                </a:solidFill>
                <a:latin typeface="Arial Narrow" panose="020B0606020202030204" pitchFamily="34" charset="0"/>
              </a:rPr>
              <a:t>Souvik</a:t>
            </a:r>
            <a:r>
              <a:rPr lang="en-US" dirty="0">
                <a:solidFill>
                  <a:srgbClr val="7030A0"/>
                </a:solidFill>
                <a:latin typeface="Arial Narrow" panose="020B0606020202030204" pitchFamily="34" charset="0"/>
              </a:rPr>
              <a:t> </a:t>
            </a:r>
            <a:r>
              <a:rPr lang="en-US" dirty="0" err="1">
                <a:solidFill>
                  <a:srgbClr val="7030A0"/>
                </a:solidFill>
                <a:latin typeface="Arial Narrow" panose="020B0606020202030204" pitchFamily="34" charset="0"/>
              </a:rPr>
              <a:t>Mazumder</a:t>
            </a:r>
            <a:r>
              <a:rPr lang="en-US" dirty="0">
                <a:solidFill>
                  <a:srgbClr val="7030A0"/>
                </a:solidFill>
                <a:latin typeface="Arial Narrow" panose="020B0606020202030204" pitchFamily="34" charset="0"/>
              </a:rPr>
              <a:t> </a:t>
            </a:r>
          </a:p>
          <a:p>
            <a:r>
              <a:rPr lang="en-US" dirty="0">
                <a:solidFill>
                  <a:schemeClr val="bg1">
                    <a:lumMod val="85000"/>
                  </a:schemeClr>
                </a:solidFill>
                <a:latin typeface="Arial Narrow" panose="020B0606020202030204" pitchFamily="34" charset="0"/>
              </a:rPr>
              <a:t> </a:t>
            </a:r>
          </a:p>
          <a:p>
            <a:endParaRPr lang="en-US" dirty="0">
              <a:solidFill>
                <a:schemeClr val="bg1">
                  <a:lumMod val="85000"/>
                </a:schemeClr>
              </a:solidFill>
              <a:latin typeface="Arial Narrow" panose="020B0606020202030204" pitchFamily="34" charset="0"/>
            </a:endParaRPr>
          </a:p>
          <a:p>
            <a:r>
              <a:rPr lang="en-US" dirty="0">
                <a:solidFill>
                  <a:schemeClr val="bg1">
                    <a:lumMod val="85000"/>
                  </a:schemeClr>
                </a:solidFill>
                <a:latin typeface="Arial Narrow" panose="020B0606020202030204" pitchFamily="34" charset="0"/>
              </a:rPr>
              <a:t>    </a:t>
            </a:r>
            <a:r>
              <a:rPr lang="en-US" b="1" dirty="0">
                <a:solidFill>
                  <a:srgbClr val="00B050"/>
                </a:solidFill>
                <a:latin typeface="Arial Narrow" panose="020B0606020202030204" pitchFamily="34" charset="0"/>
              </a:rPr>
              <a:t>SEMESTER</a:t>
            </a:r>
            <a:r>
              <a:rPr lang="en-US" dirty="0">
                <a:solidFill>
                  <a:srgbClr val="00B050"/>
                </a:solidFill>
                <a:latin typeface="Arial Narrow" panose="020B0606020202030204" pitchFamily="34" charset="0"/>
              </a:rPr>
              <a:t> –</a:t>
            </a:r>
            <a:r>
              <a:rPr lang="en-US" dirty="0">
                <a:solidFill>
                  <a:schemeClr val="bg1">
                    <a:lumMod val="85000"/>
                  </a:schemeClr>
                </a:solidFill>
                <a:latin typeface="Arial Narrow" panose="020B0606020202030204" pitchFamily="34" charset="0"/>
              </a:rPr>
              <a:t>   </a:t>
            </a:r>
            <a:r>
              <a:rPr lang="en-US" dirty="0">
                <a:solidFill>
                  <a:srgbClr val="7030A0"/>
                </a:solidFill>
                <a:latin typeface="Arial Narrow" panose="020B0606020202030204" pitchFamily="34" charset="0"/>
              </a:rPr>
              <a:t>3</a:t>
            </a:r>
            <a:r>
              <a:rPr lang="en-US" baseline="30000" dirty="0">
                <a:solidFill>
                  <a:srgbClr val="7030A0"/>
                </a:solidFill>
                <a:latin typeface="Arial Narrow" panose="020B0606020202030204" pitchFamily="34" charset="0"/>
              </a:rPr>
              <a:t>rd</a:t>
            </a:r>
            <a:r>
              <a:rPr lang="en-US" dirty="0">
                <a:solidFill>
                  <a:schemeClr val="bg1">
                    <a:lumMod val="85000"/>
                  </a:schemeClr>
                </a:solidFill>
                <a:latin typeface="Arial Narrow" panose="020B0606020202030204" pitchFamily="34" charset="0"/>
              </a:rPr>
              <a:t> 						  </a:t>
            </a:r>
            <a:r>
              <a:rPr lang="en-US" b="1" dirty="0">
                <a:solidFill>
                  <a:srgbClr val="00B050"/>
                </a:solidFill>
                <a:latin typeface="Arial Narrow" panose="020B0606020202030204" pitchFamily="34" charset="0"/>
              </a:rPr>
              <a:t>Year -  </a:t>
            </a:r>
            <a:r>
              <a:rPr lang="en-US" dirty="0">
                <a:solidFill>
                  <a:srgbClr val="7030A0"/>
                </a:solidFill>
                <a:latin typeface="Arial Narrow" panose="020B0606020202030204" pitchFamily="34" charset="0"/>
              </a:rPr>
              <a:t>2</a:t>
            </a:r>
            <a:r>
              <a:rPr lang="en-US" baseline="30000" dirty="0">
                <a:solidFill>
                  <a:srgbClr val="7030A0"/>
                </a:solidFill>
                <a:latin typeface="Arial Narrow" panose="020B0606020202030204" pitchFamily="34" charset="0"/>
              </a:rPr>
              <a:t>nd</a:t>
            </a:r>
            <a:r>
              <a:rPr lang="en-US" b="1" dirty="0">
                <a:solidFill>
                  <a:srgbClr val="00B050"/>
                </a:solidFill>
                <a:latin typeface="Arial Narrow" panose="020B0606020202030204" pitchFamily="34" charset="0"/>
              </a:rPr>
              <a:t> </a:t>
            </a:r>
            <a:r>
              <a:rPr lang="en-US" dirty="0">
                <a:solidFill>
                  <a:schemeClr val="bg1">
                    <a:lumMod val="85000"/>
                  </a:schemeClr>
                </a:solidFill>
                <a:latin typeface="Arial Narrow" panose="020B0606020202030204" pitchFamily="34" charset="0"/>
              </a:rPr>
              <a:t>                                                                                         </a:t>
            </a:r>
          </a:p>
          <a:p>
            <a:endParaRPr lang="en-US" b="1" dirty="0">
              <a:solidFill>
                <a:schemeClr val="bg1">
                  <a:lumMod val="85000"/>
                </a:schemeClr>
              </a:solidFill>
              <a:latin typeface="Arial Narrow" panose="020B0606020202030204" pitchFamily="34" charset="0"/>
            </a:endParaRPr>
          </a:p>
          <a:p>
            <a:endParaRPr lang="en-US" b="1" dirty="0">
              <a:solidFill>
                <a:schemeClr val="bg1">
                  <a:lumMod val="85000"/>
                </a:schemeClr>
              </a:solidFill>
              <a:latin typeface="Arial Narrow" panose="020B0606020202030204" pitchFamily="34" charset="0"/>
            </a:endParaRPr>
          </a:p>
          <a:p>
            <a:r>
              <a:rPr lang="en-US" b="1" dirty="0">
                <a:solidFill>
                  <a:schemeClr val="bg1">
                    <a:lumMod val="85000"/>
                  </a:schemeClr>
                </a:solidFill>
                <a:latin typeface="Arial Narrow" panose="020B0606020202030204" pitchFamily="34" charset="0"/>
              </a:rPr>
              <a:t>    </a:t>
            </a:r>
            <a:r>
              <a:rPr lang="en-US" b="1" dirty="0">
                <a:solidFill>
                  <a:srgbClr val="00B050"/>
                </a:solidFill>
                <a:latin typeface="Arial Narrow" panose="020B0606020202030204" pitchFamily="34" charset="0"/>
              </a:rPr>
              <a:t>UNIVERSITY ROLL NUMBERS </a:t>
            </a:r>
            <a:r>
              <a:rPr lang="en-US" dirty="0">
                <a:solidFill>
                  <a:srgbClr val="00B050"/>
                </a:solidFill>
                <a:latin typeface="Arial Narrow" panose="020B0606020202030204" pitchFamily="34" charset="0"/>
              </a:rPr>
              <a:t>–</a:t>
            </a:r>
            <a:r>
              <a:rPr lang="en-US" dirty="0">
                <a:solidFill>
                  <a:schemeClr val="bg1">
                    <a:lumMod val="85000"/>
                  </a:schemeClr>
                </a:solidFill>
                <a:latin typeface="Arial Narrow" panose="020B0606020202030204" pitchFamily="34" charset="0"/>
              </a:rPr>
              <a:t>    </a:t>
            </a:r>
            <a:r>
              <a:rPr lang="en-US" dirty="0">
                <a:solidFill>
                  <a:srgbClr val="7030A0"/>
                </a:solidFill>
                <a:latin typeface="Arial Narrow" panose="020B0606020202030204" pitchFamily="34" charset="0"/>
              </a:rPr>
              <a:t>23000121002, 23000121003, 23000121011, 23000121012</a:t>
            </a:r>
          </a:p>
          <a:p>
            <a:endParaRPr lang="en-IN" dirty="0">
              <a:solidFill>
                <a:srgbClr val="7030A0"/>
              </a:solidFill>
            </a:endParaRPr>
          </a:p>
        </p:txBody>
      </p:sp>
    </p:spTree>
    <p:extLst>
      <p:ext uri="{BB962C8B-B14F-4D97-AF65-F5344CB8AC3E}">
        <p14:creationId xmlns:p14="http://schemas.microsoft.com/office/powerpoint/2010/main" val="191872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5732338"/>
          </a:xfrm>
          <a:prstGeom prst="rect">
            <a:avLst/>
          </a:prstGeom>
          <a:noFill/>
        </p:spPr>
        <p:txBody>
          <a:bodyPr wrap="square" rtlCol="0">
            <a:spAutoFit/>
          </a:bodyPr>
          <a:lstStyle/>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Applications:</a:t>
            </a:r>
          </a:p>
          <a:p>
            <a:pPr marL="800100" lvl="1" indent="-342900">
              <a:spcAft>
                <a:spcPts val="16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Database indexing – </a:t>
            </a:r>
            <a:r>
              <a:rPr lang="en-US" sz="2000" b="1" dirty="0">
                <a:solidFill>
                  <a:srgbClr val="0070C0"/>
                </a:solidFill>
                <a:latin typeface="Times New Roman" panose="02020603050405020304" pitchFamily="18" charset="0"/>
                <a:cs typeface="Times New Roman" panose="02020603050405020304" pitchFamily="18" charset="0"/>
              </a:rPr>
              <a:t>Hash tables may also be used as disk-based data structure and database indices.</a:t>
            </a:r>
          </a:p>
          <a:p>
            <a:pPr marL="800100" lvl="1" indent="-342900">
              <a:spcAft>
                <a:spcPts val="16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Caches – </a:t>
            </a:r>
            <a:r>
              <a:rPr lang="en-US" sz="2000" b="1" dirty="0">
                <a:solidFill>
                  <a:srgbClr val="0070C0"/>
                </a:solidFill>
                <a:latin typeface="Times New Roman" panose="02020603050405020304" pitchFamily="18" charset="0"/>
                <a:cs typeface="Times New Roman" panose="02020603050405020304" pitchFamily="18" charset="0"/>
              </a:rPr>
              <a:t>Hash tables can be used to implement cache i.e. auxiliary data tables that used to speed up the access to data, which is primarily stored in slower media.</a:t>
            </a:r>
          </a:p>
          <a:p>
            <a:pPr marL="800100" lvl="1" indent="-342900">
              <a:spcAft>
                <a:spcPts val="16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Object representation – </a:t>
            </a:r>
            <a:r>
              <a:rPr lang="en-US" sz="2000" b="1" dirty="0">
                <a:solidFill>
                  <a:srgbClr val="0070C0"/>
                </a:solidFill>
                <a:latin typeface="Times New Roman" panose="02020603050405020304" pitchFamily="18" charset="0"/>
                <a:cs typeface="Times New Roman" panose="02020603050405020304" pitchFamily="18" charset="0"/>
              </a:rPr>
              <a:t>Several dynamic languages, such as Python, Perl, JavaScript, Ruby use hash tables to implement objects.</a:t>
            </a:r>
          </a:p>
          <a:p>
            <a:pPr marL="800100" lvl="1" indent="-342900">
              <a:spcAft>
                <a:spcPts val="16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Algo-faster – </a:t>
            </a:r>
            <a:r>
              <a:rPr lang="en-US" sz="2000" b="1" dirty="0">
                <a:solidFill>
                  <a:srgbClr val="0070C0"/>
                </a:solidFill>
                <a:latin typeface="Times New Roman" panose="02020603050405020304" pitchFamily="18" charset="0"/>
                <a:cs typeface="Times New Roman" panose="02020603050405020304" pitchFamily="18" charset="0"/>
              </a:rPr>
              <a:t>Hash function are used in various algorithms to make our computing faster.</a:t>
            </a:r>
          </a:p>
          <a:p>
            <a:pPr marL="800100" lvl="1" indent="-342900">
              <a:spcAft>
                <a:spcPts val="16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Message Digest - </a:t>
            </a:r>
            <a:r>
              <a:rPr lang="en-US" sz="2000" b="1" dirty="0">
                <a:solidFill>
                  <a:srgbClr val="0070C0"/>
                </a:solidFill>
                <a:latin typeface="Times New Roman" panose="02020603050405020304" pitchFamily="18" charset="0"/>
                <a:cs typeface="Times New Roman" panose="02020603050405020304" pitchFamily="18" charset="0"/>
              </a:rPr>
              <a:t>This is an application of cryptographic Hash Functions. Cryptographic hash functions are the functions which produce an output from which reaching the input is close to impossible. This property of hash functions is called irreversibility. </a:t>
            </a:r>
          </a:p>
          <a:p>
            <a:pPr marL="800100" lvl="1" indent="-342900">
              <a:spcAft>
                <a:spcPts val="16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Password Verification – </a:t>
            </a:r>
            <a:r>
              <a:rPr lang="en-US" sz="2000" b="1" dirty="0">
                <a:solidFill>
                  <a:srgbClr val="0070C0"/>
                </a:solidFill>
                <a:latin typeface="Times New Roman" panose="02020603050405020304" pitchFamily="18" charset="0"/>
                <a:cs typeface="Times New Roman" panose="02020603050405020304" pitchFamily="18" charset="0"/>
              </a:rPr>
              <a:t>Cryptographic hash functions are very commonly used in password verification. </a:t>
            </a:r>
          </a:p>
          <a:p>
            <a:pPr marL="800100" lvl="1" indent="-342900">
              <a:spcAft>
                <a:spcPts val="16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Etc..</a:t>
            </a:r>
          </a:p>
        </p:txBody>
      </p:sp>
    </p:spTree>
    <p:extLst>
      <p:ext uri="{BB962C8B-B14F-4D97-AF65-F5344CB8AC3E}">
        <p14:creationId xmlns:p14="http://schemas.microsoft.com/office/powerpoint/2010/main" val="173322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15B910F0-6F6D-1A2A-B4E5-F3673F6FE848}"/>
              </a:ext>
            </a:extLst>
          </p:cNvPr>
          <p:cNvSpPr/>
          <p:nvPr/>
        </p:nvSpPr>
        <p:spPr>
          <a:xfrm>
            <a:off x="3573205" y="2967335"/>
            <a:ext cx="4796354" cy="923330"/>
          </a:xfrm>
          <a:prstGeom prst="rect">
            <a:avLst/>
          </a:prstGeom>
          <a:noFill/>
        </p:spPr>
        <p:txBody>
          <a:bodyPr wrap="square" lIns="91440" tIns="45720" rIns="91440" bIns="45720">
            <a:spAutoFit/>
          </a:bodyPr>
          <a:lstStyle/>
          <a:p>
            <a:pPr algn="ctr"/>
            <a:r>
              <a:rPr lang="en-US" sz="5400" b="1" cap="none" spc="0" dirty="0">
                <a:ln w="0">
                  <a:solidFill>
                    <a:srgbClr val="00B0F0"/>
                  </a:solidFill>
                </a:ln>
                <a:solidFill>
                  <a:srgbClr val="7030A0"/>
                </a:solidFill>
                <a:effectLst>
                  <a:reflection blurRad="6350" stA="53000" endA="300" endPos="35500" dir="5400000" sy="-90000" algn="bl" rotWithShape="0"/>
                </a:effectLst>
                <a:latin typeface="Arial Black" panose="020B0A04020102020204" pitchFamily="34" charset="0"/>
              </a:rPr>
              <a:t>THE END</a:t>
            </a:r>
          </a:p>
        </p:txBody>
      </p:sp>
    </p:spTree>
    <p:extLst>
      <p:ext uri="{BB962C8B-B14F-4D97-AF65-F5344CB8AC3E}">
        <p14:creationId xmlns:p14="http://schemas.microsoft.com/office/powerpoint/2010/main" val="26617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9AAAD8F-D249-A0EA-ECC2-A92A7B629254}"/>
              </a:ext>
            </a:extLst>
          </p:cNvPr>
          <p:cNvSpPr txBox="1"/>
          <p:nvPr/>
        </p:nvSpPr>
        <p:spPr>
          <a:xfrm>
            <a:off x="111968" y="261257"/>
            <a:ext cx="11672596" cy="523220"/>
          </a:xfrm>
          <a:prstGeom prst="rect">
            <a:avLst/>
          </a:prstGeom>
          <a:noFill/>
        </p:spPr>
        <p:txBody>
          <a:bodyPr wrap="square" rtlCol="0">
            <a:spAutoFit/>
          </a:bodyPr>
          <a:lstStyle/>
          <a:p>
            <a:r>
              <a:rPr lang="en-US" sz="2800" b="1" u="sng" dirty="0">
                <a:solidFill>
                  <a:srgbClr val="7030A0"/>
                </a:solidFill>
                <a:latin typeface="Times New Roman" panose="02020603050405020304" pitchFamily="18" charset="0"/>
                <a:cs typeface="Times New Roman" panose="02020603050405020304" pitchFamily="18" charset="0"/>
              </a:rPr>
              <a:t>Path map:</a:t>
            </a:r>
            <a:r>
              <a:rPr lang="en-US" sz="2800" dirty="0"/>
              <a:t> </a:t>
            </a:r>
            <a:endParaRPr lang="en-IN" sz="2800" dirty="0"/>
          </a:p>
        </p:txBody>
      </p:sp>
      <p:sp>
        <p:nvSpPr>
          <p:cNvPr id="3" name="Rectangle 2">
            <a:extLst>
              <a:ext uri="{FF2B5EF4-FFF2-40B4-BE49-F238E27FC236}">
                <a16:creationId xmlns:a16="http://schemas.microsoft.com/office/drawing/2014/main" id="{7AB42181-92DB-A50B-87C6-51EA104E3BB4}"/>
              </a:ext>
            </a:extLst>
          </p:cNvPr>
          <p:cNvSpPr/>
          <p:nvPr/>
        </p:nvSpPr>
        <p:spPr>
          <a:xfrm>
            <a:off x="914895" y="2015420"/>
            <a:ext cx="2704868" cy="363894"/>
          </a:xfrm>
          <a:prstGeom prst="rect">
            <a:avLst/>
          </a:prstGeom>
          <a:solidFill>
            <a:srgbClr val="00B0F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Introduction of Hashing</a:t>
            </a:r>
            <a:endParaRPr lang="en-IN"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16992BD-0B7D-B0BC-8EA5-A6E4E8A18F24}"/>
              </a:ext>
            </a:extLst>
          </p:cNvPr>
          <p:cNvSpPr/>
          <p:nvPr/>
        </p:nvSpPr>
        <p:spPr>
          <a:xfrm>
            <a:off x="7950425" y="1888106"/>
            <a:ext cx="2704868" cy="363894"/>
          </a:xfrm>
          <a:prstGeom prst="rect">
            <a:avLst/>
          </a:prstGeom>
          <a:solidFill>
            <a:srgbClr val="00B0F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Introduction of Collision</a:t>
            </a:r>
            <a:endParaRPr lang="en-IN" b="1"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5892CB4-71B7-9101-3AF6-4B36F0EBAD82}"/>
              </a:ext>
            </a:extLst>
          </p:cNvPr>
          <p:cNvSpPr/>
          <p:nvPr/>
        </p:nvSpPr>
        <p:spPr>
          <a:xfrm>
            <a:off x="4124130" y="774442"/>
            <a:ext cx="2704868" cy="363894"/>
          </a:xfrm>
          <a:prstGeom prst="roundRect">
            <a:avLst/>
          </a:prstGeom>
          <a:solidFill>
            <a:srgbClr val="7030A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Hashing &amp; Collision</a:t>
            </a:r>
            <a:endParaRPr lang="en-IN" b="1" dirty="0">
              <a:latin typeface="Times New Roman" panose="02020603050405020304" pitchFamily="18" charset="0"/>
              <a:cs typeface="Times New Roman" panose="02020603050405020304" pitchFamily="18" charset="0"/>
            </a:endParaRPr>
          </a:p>
        </p:txBody>
      </p:sp>
      <p:sp>
        <p:nvSpPr>
          <p:cNvPr id="7" name="Rectangle: Diagonal Corners Rounded 6">
            <a:extLst>
              <a:ext uri="{FF2B5EF4-FFF2-40B4-BE49-F238E27FC236}">
                <a16:creationId xmlns:a16="http://schemas.microsoft.com/office/drawing/2014/main" id="{85267912-3059-DBD4-5C85-4481B73DF2AB}"/>
              </a:ext>
            </a:extLst>
          </p:cNvPr>
          <p:cNvSpPr/>
          <p:nvPr/>
        </p:nvSpPr>
        <p:spPr>
          <a:xfrm>
            <a:off x="939421" y="2802162"/>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Strength / Ability</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8" name="Rectangle: Diagonal Corners Rounded 7">
            <a:extLst>
              <a:ext uri="{FF2B5EF4-FFF2-40B4-BE49-F238E27FC236}">
                <a16:creationId xmlns:a16="http://schemas.microsoft.com/office/drawing/2014/main" id="{1B92A356-A876-8C40-F9ED-B7752D006BA1}"/>
              </a:ext>
            </a:extLst>
          </p:cNvPr>
          <p:cNvSpPr/>
          <p:nvPr/>
        </p:nvSpPr>
        <p:spPr>
          <a:xfrm>
            <a:off x="967413" y="3436972"/>
            <a:ext cx="2283113" cy="495370"/>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Implementation of Hashing</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0" name="Rectangle: Diagonal Corners Rounded 9">
            <a:extLst>
              <a:ext uri="{FF2B5EF4-FFF2-40B4-BE49-F238E27FC236}">
                <a16:creationId xmlns:a16="http://schemas.microsoft.com/office/drawing/2014/main" id="{AE1B26AF-F2B8-2C45-F28D-139BF55E9ADF}"/>
              </a:ext>
            </a:extLst>
          </p:cNvPr>
          <p:cNvSpPr/>
          <p:nvPr/>
        </p:nvSpPr>
        <p:spPr>
          <a:xfrm>
            <a:off x="958082" y="4228800"/>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Hash Function</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3" name="Rectangle: Diagonal Corners Rounded 12">
            <a:extLst>
              <a:ext uri="{FF2B5EF4-FFF2-40B4-BE49-F238E27FC236}">
                <a16:creationId xmlns:a16="http://schemas.microsoft.com/office/drawing/2014/main" id="{6FFD9F39-9FAF-246C-4C55-79F26AE0F1C0}"/>
              </a:ext>
            </a:extLst>
          </p:cNvPr>
          <p:cNvSpPr/>
          <p:nvPr/>
        </p:nvSpPr>
        <p:spPr>
          <a:xfrm>
            <a:off x="989182" y="4838401"/>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Hash Table</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4" name="Rectangle: Diagonal Corners Rounded 13">
            <a:extLst>
              <a:ext uri="{FF2B5EF4-FFF2-40B4-BE49-F238E27FC236}">
                <a16:creationId xmlns:a16="http://schemas.microsoft.com/office/drawing/2014/main" id="{D4141EA2-91DE-79D7-F665-BB81DF10F358}"/>
              </a:ext>
            </a:extLst>
          </p:cNvPr>
          <p:cNvSpPr/>
          <p:nvPr/>
        </p:nvSpPr>
        <p:spPr>
          <a:xfrm>
            <a:off x="992292" y="5462806"/>
            <a:ext cx="2283113" cy="495370"/>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Advantage of  Hash Table</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5" name="Rectangle: Diagonal Corners Rounded 14">
            <a:extLst>
              <a:ext uri="{FF2B5EF4-FFF2-40B4-BE49-F238E27FC236}">
                <a16:creationId xmlns:a16="http://schemas.microsoft.com/office/drawing/2014/main" id="{A533676C-DAF9-71D0-45E4-557434DAE71F}"/>
              </a:ext>
            </a:extLst>
          </p:cNvPr>
          <p:cNvSpPr/>
          <p:nvPr/>
        </p:nvSpPr>
        <p:spPr>
          <a:xfrm>
            <a:off x="8173749" y="2674635"/>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Resolution of Collision</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7" name="Rectangle: Diagonal Corners Rounded 16">
            <a:extLst>
              <a:ext uri="{FF2B5EF4-FFF2-40B4-BE49-F238E27FC236}">
                <a16:creationId xmlns:a16="http://schemas.microsoft.com/office/drawing/2014/main" id="{EC013141-DE15-A131-096D-2DE496B1F573}"/>
              </a:ext>
            </a:extLst>
          </p:cNvPr>
          <p:cNvSpPr/>
          <p:nvPr/>
        </p:nvSpPr>
        <p:spPr>
          <a:xfrm>
            <a:off x="8176855" y="3321558"/>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Linear Probing</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8" name="Rectangle: Diagonal Corners Rounded 17">
            <a:extLst>
              <a:ext uri="{FF2B5EF4-FFF2-40B4-BE49-F238E27FC236}">
                <a16:creationId xmlns:a16="http://schemas.microsoft.com/office/drawing/2014/main" id="{9D20F180-BA99-5BE3-3C61-44ED47438511}"/>
              </a:ext>
            </a:extLst>
          </p:cNvPr>
          <p:cNvSpPr/>
          <p:nvPr/>
        </p:nvSpPr>
        <p:spPr>
          <a:xfrm>
            <a:off x="8161303" y="4015140"/>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Quadratic Probing</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9" name="Rectangle: Diagonal Corners Rounded 18">
            <a:extLst>
              <a:ext uri="{FF2B5EF4-FFF2-40B4-BE49-F238E27FC236}">
                <a16:creationId xmlns:a16="http://schemas.microsoft.com/office/drawing/2014/main" id="{F1D5FF5C-238A-56AD-45DD-956734630891}"/>
              </a:ext>
            </a:extLst>
          </p:cNvPr>
          <p:cNvSpPr/>
          <p:nvPr/>
        </p:nvSpPr>
        <p:spPr>
          <a:xfrm>
            <a:off x="8173742" y="4662065"/>
            <a:ext cx="2283113" cy="338344"/>
          </a:xfrm>
          <a:prstGeom prst="round2Diag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Times New Roman" panose="02020603050405020304" pitchFamily="18" charset="0"/>
                <a:cs typeface="Times New Roman" panose="02020603050405020304" pitchFamily="18" charset="0"/>
              </a:rPr>
              <a:t>Double Hashing</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33DFDCE8-AB01-1BC3-74A3-D33CD53584F6}"/>
              </a:ext>
            </a:extLst>
          </p:cNvPr>
          <p:cNvSpPr/>
          <p:nvPr/>
        </p:nvSpPr>
        <p:spPr>
          <a:xfrm>
            <a:off x="7934626" y="5545501"/>
            <a:ext cx="2704868" cy="36389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latin typeface="Times New Roman" panose="02020603050405020304" pitchFamily="18" charset="0"/>
                <a:cs typeface="Times New Roman" panose="02020603050405020304" pitchFamily="18" charset="0"/>
              </a:rPr>
              <a:t>Application of Hashing</a:t>
            </a:r>
            <a:endParaRPr lang="en-IN" b="1" dirty="0">
              <a:solidFill>
                <a:srgbClr val="7030A0"/>
              </a:solidFill>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B7A2428C-AB2B-E973-F6C2-A6181C4F3F2C}"/>
              </a:ext>
            </a:extLst>
          </p:cNvPr>
          <p:cNvCxnSpPr>
            <a:stCxn id="3" idx="0"/>
            <a:endCxn id="3" idx="0"/>
          </p:cNvCxnSpPr>
          <p:nvPr/>
        </p:nvCxnSpPr>
        <p:spPr>
          <a:xfrm>
            <a:off x="2267329" y="201542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EEA4C8-5FE6-29BB-822B-CA7468C1E37A}"/>
              </a:ext>
            </a:extLst>
          </p:cNvPr>
          <p:cNvCxnSpPr/>
          <p:nvPr/>
        </p:nvCxnSpPr>
        <p:spPr>
          <a:xfrm flipV="1">
            <a:off x="2395703" y="1477577"/>
            <a:ext cx="2449162"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3C0BA7BF-1089-6EC5-52E4-20E50D00089B}"/>
              </a:ext>
            </a:extLst>
          </p:cNvPr>
          <p:cNvCxnSpPr/>
          <p:nvPr/>
        </p:nvCxnSpPr>
        <p:spPr>
          <a:xfrm>
            <a:off x="4844865" y="1138336"/>
            <a:ext cx="0" cy="339241"/>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EF21F144-76EF-1DBF-9E41-E7D2A6D63587}"/>
              </a:ext>
            </a:extLst>
          </p:cNvPr>
          <p:cNvCxnSpPr/>
          <p:nvPr/>
        </p:nvCxnSpPr>
        <p:spPr>
          <a:xfrm>
            <a:off x="2395703" y="1468246"/>
            <a:ext cx="0" cy="537843"/>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87DAF22B-ED96-43AA-F2B3-DC323ECF95F7}"/>
              </a:ext>
            </a:extLst>
          </p:cNvPr>
          <p:cNvCxnSpPr/>
          <p:nvPr/>
        </p:nvCxnSpPr>
        <p:spPr>
          <a:xfrm>
            <a:off x="2395703" y="2380857"/>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2A485057-B2EF-55E9-DC9B-407492E95206}"/>
              </a:ext>
            </a:extLst>
          </p:cNvPr>
          <p:cNvCxnSpPr/>
          <p:nvPr/>
        </p:nvCxnSpPr>
        <p:spPr>
          <a:xfrm flipV="1">
            <a:off x="510648" y="3001576"/>
            <a:ext cx="440504"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9641C143-6C1B-BF1A-A6A8-CF7014A1EACE}"/>
              </a:ext>
            </a:extLst>
          </p:cNvPr>
          <p:cNvCxnSpPr/>
          <p:nvPr/>
        </p:nvCxnSpPr>
        <p:spPr>
          <a:xfrm>
            <a:off x="518572" y="2990884"/>
            <a:ext cx="0" cy="727194"/>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E2EA5E3A-B940-535D-3F90-31394EBCD1FF}"/>
              </a:ext>
            </a:extLst>
          </p:cNvPr>
          <p:cNvCxnSpPr>
            <a:cxnSpLocks/>
          </p:cNvCxnSpPr>
          <p:nvPr/>
        </p:nvCxnSpPr>
        <p:spPr>
          <a:xfrm rot="16200000">
            <a:off x="719307" y="3512976"/>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342487C1-53B7-629C-371B-398316520451}"/>
              </a:ext>
            </a:extLst>
          </p:cNvPr>
          <p:cNvCxnSpPr/>
          <p:nvPr/>
        </p:nvCxnSpPr>
        <p:spPr>
          <a:xfrm flipV="1">
            <a:off x="3247632" y="3713812"/>
            <a:ext cx="440504"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BC5C7DEB-AA2B-EC62-95FA-A263C1D34E78}"/>
              </a:ext>
            </a:extLst>
          </p:cNvPr>
          <p:cNvCxnSpPr/>
          <p:nvPr/>
        </p:nvCxnSpPr>
        <p:spPr>
          <a:xfrm>
            <a:off x="3694086" y="3708186"/>
            <a:ext cx="0" cy="66108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F833F583-6882-AE8A-7C58-A03172FB7967}"/>
              </a:ext>
            </a:extLst>
          </p:cNvPr>
          <p:cNvCxnSpPr>
            <a:cxnSpLocks/>
          </p:cNvCxnSpPr>
          <p:nvPr/>
        </p:nvCxnSpPr>
        <p:spPr>
          <a:xfrm rot="5400000" flipH="1">
            <a:off x="3493602" y="4169229"/>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BD4490F9-5926-8CC0-EABE-EDD23821E7F2}"/>
              </a:ext>
            </a:extLst>
          </p:cNvPr>
          <p:cNvCxnSpPr/>
          <p:nvPr/>
        </p:nvCxnSpPr>
        <p:spPr>
          <a:xfrm>
            <a:off x="2081576" y="4569280"/>
            <a:ext cx="0" cy="250907"/>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16E7809C-A824-6957-1E52-B127ADC778CD}"/>
              </a:ext>
            </a:extLst>
          </p:cNvPr>
          <p:cNvCxnSpPr/>
          <p:nvPr/>
        </p:nvCxnSpPr>
        <p:spPr>
          <a:xfrm flipV="1">
            <a:off x="560411" y="5029432"/>
            <a:ext cx="440504"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87465E25-76E7-E4DE-1AFB-AEBFE9EE025E}"/>
              </a:ext>
            </a:extLst>
          </p:cNvPr>
          <p:cNvCxnSpPr/>
          <p:nvPr/>
        </p:nvCxnSpPr>
        <p:spPr>
          <a:xfrm>
            <a:off x="559003" y="5028067"/>
            <a:ext cx="0" cy="727194"/>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251CACE8-F4A4-232D-2B05-8DEABF627C88}"/>
              </a:ext>
            </a:extLst>
          </p:cNvPr>
          <p:cNvCxnSpPr>
            <a:cxnSpLocks/>
          </p:cNvCxnSpPr>
          <p:nvPr/>
        </p:nvCxnSpPr>
        <p:spPr>
          <a:xfrm rot="16200000">
            <a:off x="759739" y="5550163"/>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E3AA583C-A730-04E6-F7F3-3D2EB7E76E2F}"/>
              </a:ext>
            </a:extLst>
          </p:cNvPr>
          <p:cNvCxnSpPr/>
          <p:nvPr/>
        </p:nvCxnSpPr>
        <p:spPr>
          <a:xfrm>
            <a:off x="6232011" y="2051651"/>
            <a:ext cx="0" cy="3675573"/>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41B12273-B617-0B0F-24C6-8EF5A967F600}"/>
              </a:ext>
            </a:extLst>
          </p:cNvPr>
          <p:cNvCxnSpPr/>
          <p:nvPr/>
        </p:nvCxnSpPr>
        <p:spPr>
          <a:xfrm flipV="1">
            <a:off x="3276876" y="5723008"/>
            <a:ext cx="2963488"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0E28121F-F883-CFB8-2A01-37A0174FB559}"/>
              </a:ext>
            </a:extLst>
          </p:cNvPr>
          <p:cNvCxnSpPr>
            <a:cxnSpLocks/>
          </p:cNvCxnSpPr>
          <p:nvPr/>
        </p:nvCxnSpPr>
        <p:spPr>
          <a:xfrm rot="16200000">
            <a:off x="7076560" y="1222607"/>
            <a:ext cx="0" cy="1687982"/>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086FC6ED-98C8-C6DB-5119-B5FD92F8FAC3}"/>
              </a:ext>
            </a:extLst>
          </p:cNvPr>
          <p:cNvCxnSpPr/>
          <p:nvPr/>
        </p:nvCxnSpPr>
        <p:spPr>
          <a:xfrm>
            <a:off x="9387444" y="2214471"/>
            <a:ext cx="0" cy="444498"/>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87FC90A5-1349-144C-F920-CD7BB3FB8726}"/>
              </a:ext>
            </a:extLst>
          </p:cNvPr>
          <p:cNvCxnSpPr/>
          <p:nvPr/>
        </p:nvCxnSpPr>
        <p:spPr>
          <a:xfrm>
            <a:off x="10887982" y="2798053"/>
            <a:ext cx="0" cy="727194"/>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id="{EDC8B018-9DDB-7690-3C22-B7F9F3D100DF}"/>
              </a:ext>
            </a:extLst>
          </p:cNvPr>
          <p:cNvCxnSpPr/>
          <p:nvPr/>
        </p:nvCxnSpPr>
        <p:spPr>
          <a:xfrm flipV="1">
            <a:off x="10460180" y="2808741"/>
            <a:ext cx="440504"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A9688743-9709-B489-EFD4-0B8BADD383B3}"/>
              </a:ext>
            </a:extLst>
          </p:cNvPr>
          <p:cNvCxnSpPr>
            <a:cxnSpLocks/>
          </p:cNvCxnSpPr>
          <p:nvPr/>
        </p:nvCxnSpPr>
        <p:spPr>
          <a:xfrm rot="5400000" flipH="1">
            <a:off x="10687493" y="3324559"/>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FD4802D9-4815-764A-9F81-889B32A6B444}"/>
              </a:ext>
            </a:extLst>
          </p:cNvPr>
          <p:cNvCxnSpPr/>
          <p:nvPr/>
        </p:nvCxnSpPr>
        <p:spPr>
          <a:xfrm flipV="1">
            <a:off x="7754307" y="2836730"/>
            <a:ext cx="440504" cy="2645"/>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04C02ECF-1E2D-C271-CD77-0D328B5EE3E1}"/>
              </a:ext>
            </a:extLst>
          </p:cNvPr>
          <p:cNvCxnSpPr/>
          <p:nvPr/>
        </p:nvCxnSpPr>
        <p:spPr>
          <a:xfrm>
            <a:off x="7762233" y="2833394"/>
            <a:ext cx="0" cy="2074765"/>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49" name="Straight Arrow Connector 48">
            <a:extLst>
              <a:ext uri="{FF2B5EF4-FFF2-40B4-BE49-F238E27FC236}">
                <a16:creationId xmlns:a16="http://schemas.microsoft.com/office/drawing/2014/main" id="{69A3957A-BB13-9BA8-D23F-9601769C97F4}"/>
              </a:ext>
            </a:extLst>
          </p:cNvPr>
          <p:cNvCxnSpPr>
            <a:cxnSpLocks/>
          </p:cNvCxnSpPr>
          <p:nvPr/>
        </p:nvCxnSpPr>
        <p:spPr>
          <a:xfrm rot="16200000">
            <a:off x="7953638" y="4710406"/>
            <a:ext cx="0" cy="404089"/>
          </a:xfrm>
          <a:prstGeom prst="straightConnector1">
            <a:avLst/>
          </a:prstGeom>
          <a:ln>
            <a:solidFill>
              <a:srgbClr val="0070C0"/>
            </a:solidFill>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033E102D-E84A-E1ED-C497-4642A642AF9A}"/>
              </a:ext>
            </a:extLst>
          </p:cNvPr>
          <p:cNvCxnSpPr>
            <a:cxnSpLocks/>
          </p:cNvCxnSpPr>
          <p:nvPr/>
        </p:nvCxnSpPr>
        <p:spPr>
          <a:xfrm rot="16200000">
            <a:off x="7956750" y="4004392"/>
            <a:ext cx="0" cy="404089"/>
          </a:xfrm>
          <a:prstGeom prst="straightConnector1">
            <a:avLst/>
          </a:prstGeom>
          <a:ln>
            <a:solidFill>
              <a:srgbClr val="0070C0"/>
            </a:solidFill>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a:extLst>
              <a:ext uri="{FF2B5EF4-FFF2-40B4-BE49-F238E27FC236}">
                <a16:creationId xmlns:a16="http://schemas.microsoft.com/office/drawing/2014/main" id="{13AB19F7-8BBB-7F6D-D25A-4D0A6B3E3D45}"/>
              </a:ext>
            </a:extLst>
          </p:cNvPr>
          <p:cNvCxnSpPr/>
          <p:nvPr/>
        </p:nvCxnSpPr>
        <p:spPr>
          <a:xfrm>
            <a:off x="9343897" y="3653784"/>
            <a:ext cx="0" cy="333958"/>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52" name="Straight Connector 51">
            <a:extLst>
              <a:ext uri="{FF2B5EF4-FFF2-40B4-BE49-F238E27FC236}">
                <a16:creationId xmlns:a16="http://schemas.microsoft.com/office/drawing/2014/main" id="{086ABBB4-B7C5-9B61-F685-B3400E64ED93}"/>
              </a:ext>
            </a:extLst>
          </p:cNvPr>
          <p:cNvCxnSpPr/>
          <p:nvPr/>
        </p:nvCxnSpPr>
        <p:spPr>
          <a:xfrm flipV="1">
            <a:off x="10444627" y="4155464"/>
            <a:ext cx="440504" cy="2645"/>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53" name="Straight Connector 52">
            <a:extLst>
              <a:ext uri="{FF2B5EF4-FFF2-40B4-BE49-F238E27FC236}">
                <a16:creationId xmlns:a16="http://schemas.microsoft.com/office/drawing/2014/main" id="{38DA6707-5623-38B8-67CC-7FC9614BE9F7}"/>
              </a:ext>
            </a:extLst>
          </p:cNvPr>
          <p:cNvCxnSpPr/>
          <p:nvPr/>
        </p:nvCxnSpPr>
        <p:spPr>
          <a:xfrm>
            <a:off x="10872430" y="4144773"/>
            <a:ext cx="0" cy="727194"/>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54" name="Straight Arrow Connector 53">
            <a:extLst>
              <a:ext uri="{FF2B5EF4-FFF2-40B4-BE49-F238E27FC236}">
                <a16:creationId xmlns:a16="http://schemas.microsoft.com/office/drawing/2014/main" id="{D30ECC85-E55D-50D8-0B14-499154A483D7}"/>
              </a:ext>
            </a:extLst>
          </p:cNvPr>
          <p:cNvCxnSpPr>
            <a:cxnSpLocks/>
          </p:cNvCxnSpPr>
          <p:nvPr/>
        </p:nvCxnSpPr>
        <p:spPr>
          <a:xfrm rot="5400000" flipH="1">
            <a:off x="10681270" y="4661948"/>
            <a:ext cx="0" cy="404089"/>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55" name="Straight Arrow Connector 54">
            <a:extLst>
              <a:ext uri="{FF2B5EF4-FFF2-40B4-BE49-F238E27FC236}">
                <a16:creationId xmlns:a16="http://schemas.microsoft.com/office/drawing/2014/main" id="{A2AEEC79-DBAC-49D6-104E-05B483CF9D6E}"/>
              </a:ext>
            </a:extLst>
          </p:cNvPr>
          <p:cNvCxnSpPr/>
          <p:nvPr/>
        </p:nvCxnSpPr>
        <p:spPr>
          <a:xfrm>
            <a:off x="8389062" y="4993236"/>
            <a:ext cx="0" cy="537843"/>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422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6370975"/>
          </a:xfrm>
          <a:prstGeom prst="rect">
            <a:avLst/>
          </a:prstGeom>
          <a:noFill/>
        </p:spPr>
        <p:txBody>
          <a:bodyPr wrap="square" rtlCol="0">
            <a:spAutoFit/>
          </a:bodyPr>
          <a:lstStyle/>
          <a:p>
            <a:r>
              <a:rPr lang="en-US" sz="2400" b="1" u="sng" dirty="0">
                <a:solidFill>
                  <a:srgbClr val="7030A0"/>
                </a:solidFill>
                <a:latin typeface="Times New Roman" panose="02020603050405020304" pitchFamily="18" charset="0"/>
                <a:cs typeface="Times New Roman" panose="02020603050405020304" pitchFamily="18" charset="0"/>
              </a:rPr>
              <a:t>Introduction of Hashing:</a:t>
            </a:r>
            <a:endParaRPr lang="en-US" dirty="0">
              <a:latin typeface="Times New Roman" panose="02020603050405020304" pitchFamily="18" charset="0"/>
              <a:cs typeface="Times New Roman" panose="02020603050405020304" pitchFamily="18" charset="0"/>
            </a:endParaRPr>
          </a:p>
          <a:p>
            <a:r>
              <a:rPr lang="en-US" sz="2000" b="1" i="0" dirty="0">
                <a:solidFill>
                  <a:srgbClr val="0070C0"/>
                </a:solidFill>
                <a:effectLst/>
                <a:latin typeface="Times New Roman" panose="02020603050405020304" pitchFamily="18" charset="0"/>
                <a:cs typeface="Times New Roman" panose="02020603050405020304" pitchFamily="18" charset="0"/>
              </a:rPr>
              <a:t>	Hashing in the data structure is a technique of mapping a large chunk of data into small tables using a </a:t>
            </a:r>
            <a:r>
              <a:rPr lang="en-US" sz="2000" b="1" i="0" dirty="0">
                <a:solidFill>
                  <a:srgbClr val="00B0F0"/>
                </a:solidFill>
                <a:effectLst/>
                <a:latin typeface="Times New Roman" panose="02020603050405020304" pitchFamily="18" charset="0"/>
                <a:cs typeface="Times New Roman" panose="02020603050405020304" pitchFamily="18" charset="0"/>
              </a:rPr>
              <a:t>hashing function</a:t>
            </a:r>
            <a:r>
              <a:rPr lang="en-US" sz="2000" b="1" i="0" dirty="0">
                <a:solidFill>
                  <a:srgbClr val="0070C0"/>
                </a:solidFill>
                <a:effectLst/>
                <a:latin typeface="Times New Roman" panose="02020603050405020304" pitchFamily="18" charset="0"/>
                <a:cs typeface="Times New Roman" panose="02020603050405020304" pitchFamily="18" charset="0"/>
              </a:rPr>
              <a:t>. It is also known as the message digest function. It is a technique that uniquely identifies a specific item from a collection of similar items.</a:t>
            </a:r>
            <a:r>
              <a:rPr lang="en-US" sz="2000" b="1" i="0" dirty="0">
                <a:solidFill>
                  <a:srgbClr val="0070C0"/>
                </a:solidFill>
                <a:effectLst/>
                <a:latin typeface="arial" panose="020B0604020202020204" pitchFamily="34" charset="0"/>
              </a:rPr>
              <a:t> </a:t>
            </a:r>
            <a:endParaRPr lang="en-US" sz="2000" b="1" dirty="0">
              <a:solidFill>
                <a:srgbClr val="0070C0"/>
              </a:solidFill>
              <a:latin typeface="arial" panose="020B0604020202020204" pitchFamily="34" charset="0"/>
              <a:cs typeface="Times New Roman" panose="02020603050405020304" pitchFamily="18" charset="0"/>
            </a:endParaRP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Hashing is a technique that used to uniquely identify a specific object from a group of similar objects.</a:t>
            </a: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400" b="1" u="sng" dirty="0">
                <a:solidFill>
                  <a:srgbClr val="7030A0"/>
                </a:solidFill>
                <a:latin typeface="Times New Roman" panose="02020603050405020304" pitchFamily="18" charset="0"/>
                <a:cs typeface="Times New Roman" panose="02020603050405020304" pitchFamily="18" charset="0"/>
              </a:rPr>
              <a:t>Example:</a:t>
            </a:r>
            <a:r>
              <a:rPr lang="en-US" sz="2400" b="1" dirty="0">
                <a:solidFill>
                  <a:srgbClr val="0070C0"/>
                </a:solidFill>
                <a:latin typeface="Times New Roman" panose="02020603050405020304" pitchFamily="18" charset="0"/>
                <a:cs typeface="Times New Roman" panose="02020603050405020304" pitchFamily="18" charset="0"/>
              </a:rPr>
              <a:t> </a:t>
            </a:r>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	In School/University, each student is assigned a unique roll number that can be used to retrieve information about them, like there name, father’s name, </a:t>
            </a:r>
          </a:p>
          <a:p>
            <a:r>
              <a:rPr lang="en-US" sz="2000" b="1" dirty="0">
                <a:solidFill>
                  <a:srgbClr val="0070C0"/>
                </a:solidFill>
                <a:latin typeface="Times New Roman" panose="02020603050405020304" pitchFamily="18" charset="0"/>
                <a:cs typeface="Times New Roman" panose="02020603050405020304" pitchFamily="18" charset="0"/>
              </a:rPr>
              <a:t>address, class, registration year etc. In this example the </a:t>
            </a:r>
          </a:p>
          <a:p>
            <a:r>
              <a:rPr lang="en-US" sz="2000" b="1" dirty="0">
                <a:solidFill>
                  <a:srgbClr val="0070C0"/>
                </a:solidFill>
                <a:latin typeface="Times New Roman" panose="02020603050405020304" pitchFamily="18" charset="0"/>
                <a:cs typeface="Times New Roman" panose="02020603050405020304" pitchFamily="18" charset="0"/>
              </a:rPr>
              <a:t>students were hashed to a unique number.</a:t>
            </a:r>
          </a:p>
          <a:p>
            <a:endParaRPr lang="en-US" sz="2000" b="1" dirty="0">
              <a:solidFill>
                <a:srgbClr val="0070C0"/>
              </a:solidFill>
              <a:latin typeface="Times New Roman" panose="02020603050405020304" pitchFamily="18" charset="0"/>
              <a:cs typeface="Times New Roman" panose="02020603050405020304" pitchFamily="18" charset="0"/>
            </a:endParaRP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	Assume that we have an object and we want </a:t>
            </a:r>
          </a:p>
          <a:p>
            <a:r>
              <a:rPr lang="en-US" sz="2000" b="1" dirty="0">
                <a:solidFill>
                  <a:srgbClr val="0070C0"/>
                </a:solidFill>
                <a:latin typeface="Times New Roman" panose="02020603050405020304" pitchFamily="18" charset="0"/>
                <a:cs typeface="Times New Roman" panose="02020603050405020304" pitchFamily="18" charset="0"/>
              </a:rPr>
              <a:t>to assign a key to it make searching easy. To store the </a:t>
            </a:r>
          </a:p>
          <a:p>
            <a:r>
              <a:rPr lang="en-US" sz="2000" b="1" dirty="0">
                <a:solidFill>
                  <a:srgbClr val="0070C0"/>
                </a:solidFill>
                <a:latin typeface="Times New Roman" panose="02020603050405020304" pitchFamily="18" charset="0"/>
                <a:cs typeface="Times New Roman" panose="02020603050405020304" pitchFamily="18" charset="0"/>
              </a:rPr>
              <a:t>key/value pair. We can use a simple array like a data </a:t>
            </a:r>
          </a:p>
          <a:p>
            <a:r>
              <a:rPr lang="en-US" sz="2000" b="1" dirty="0">
                <a:solidFill>
                  <a:srgbClr val="0070C0"/>
                </a:solidFill>
                <a:latin typeface="Times New Roman" panose="02020603050405020304" pitchFamily="18" charset="0"/>
                <a:cs typeface="Times New Roman" panose="02020603050405020304" pitchFamily="18" charset="0"/>
              </a:rPr>
              <a:t>structure where keys can be used directly as an index </a:t>
            </a:r>
          </a:p>
          <a:p>
            <a:r>
              <a:rPr lang="en-US" sz="2000" b="1" dirty="0">
                <a:solidFill>
                  <a:srgbClr val="0070C0"/>
                </a:solidFill>
                <a:latin typeface="Times New Roman" panose="02020603050405020304" pitchFamily="18" charset="0"/>
                <a:cs typeface="Times New Roman" panose="02020603050405020304" pitchFamily="18" charset="0"/>
              </a:rPr>
              <a:t>to store values. However, in case where the keys are large </a:t>
            </a:r>
          </a:p>
          <a:p>
            <a:r>
              <a:rPr lang="en-US" sz="2000" b="1" dirty="0">
                <a:solidFill>
                  <a:srgbClr val="0070C0"/>
                </a:solidFill>
                <a:latin typeface="Times New Roman" panose="02020603050405020304" pitchFamily="18" charset="0"/>
                <a:cs typeface="Times New Roman" panose="02020603050405020304" pitchFamily="18" charset="0"/>
              </a:rPr>
              <a:t>and cannot be used directly as an index, we should used Hashing.</a:t>
            </a:r>
          </a:p>
        </p:txBody>
      </p:sp>
      <p:sp>
        <p:nvSpPr>
          <p:cNvPr id="2" name="Rectangle 1">
            <a:extLst>
              <a:ext uri="{FF2B5EF4-FFF2-40B4-BE49-F238E27FC236}">
                <a16:creationId xmlns:a16="http://schemas.microsoft.com/office/drawing/2014/main" id="{E8B2770D-79D8-F4F4-1D00-EBD6ABEC0C76}"/>
              </a:ext>
            </a:extLst>
          </p:cNvPr>
          <p:cNvSpPr/>
          <p:nvPr/>
        </p:nvSpPr>
        <p:spPr>
          <a:xfrm>
            <a:off x="8192281" y="3247053"/>
            <a:ext cx="1642188" cy="70912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4540DBD-6623-7351-0ACB-488500363CA5}"/>
              </a:ext>
            </a:extLst>
          </p:cNvPr>
          <p:cNvSpPr/>
          <p:nvPr/>
        </p:nvSpPr>
        <p:spPr>
          <a:xfrm>
            <a:off x="8232711" y="3465193"/>
            <a:ext cx="1555106" cy="484343"/>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B050"/>
                </a:solidFill>
                <a:latin typeface="Times New Roman" panose="02020603050405020304" pitchFamily="18" charset="0"/>
                <a:cs typeface="Times New Roman" panose="02020603050405020304" pitchFamily="18" charset="0"/>
              </a:rPr>
              <a:t>Student Roll Number</a:t>
            </a:r>
            <a:endParaRPr lang="en-IN" sz="1400" b="1" dirty="0">
              <a:solidFill>
                <a:srgbClr val="00B05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5ACF20E-839D-445C-2123-1F7A57F6FF92}"/>
              </a:ext>
            </a:extLst>
          </p:cNvPr>
          <p:cNvSpPr/>
          <p:nvPr/>
        </p:nvSpPr>
        <p:spPr>
          <a:xfrm>
            <a:off x="8150183" y="3219264"/>
            <a:ext cx="986167" cy="261610"/>
          </a:xfrm>
          <a:prstGeom prst="rect">
            <a:avLst/>
          </a:prstGeom>
          <a:noFill/>
        </p:spPr>
        <p:txBody>
          <a:bodyPr wrap="none" lIns="91440" tIns="45720" rIns="91440" bIns="45720">
            <a:spAutoFit/>
          </a:bodyPr>
          <a:lstStyle/>
          <a:p>
            <a:pPr algn="ctr"/>
            <a:r>
              <a:rPr lang="en-US" sz="1100" b="1" cap="none" spc="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Student Keys</a:t>
            </a:r>
          </a:p>
        </p:txBody>
      </p:sp>
      <p:sp>
        <p:nvSpPr>
          <p:cNvPr id="7" name="Rectangle: Rounded Corners 6">
            <a:extLst>
              <a:ext uri="{FF2B5EF4-FFF2-40B4-BE49-F238E27FC236}">
                <a16:creationId xmlns:a16="http://schemas.microsoft.com/office/drawing/2014/main" id="{C7AB1C4A-592F-2046-C0B3-0FD8778646BC}"/>
              </a:ext>
            </a:extLst>
          </p:cNvPr>
          <p:cNvSpPr/>
          <p:nvPr/>
        </p:nvSpPr>
        <p:spPr>
          <a:xfrm>
            <a:off x="7081935" y="4264092"/>
            <a:ext cx="1315617" cy="1707502"/>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B050"/>
                </a:solidFill>
              </a:rPr>
              <a:t>1.  Name</a:t>
            </a:r>
          </a:p>
          <a:p>
            <a:r>
              <a:rPr lang="en-IN" sz="1200" b="1" dirty="0">
                <a:solidFill>
                  <a:srgbClr val="00B050"/>
                </a:solidFill>
              </a:rPr>
              <a:t>2.  Class</a:t>
            </a:r>
          </a:p>
          <a:p>
            <a:r>
              <a:rPr lang="en-IN" sz="1200" b="1" dirty="0">
                <a:solidFill>
                  <a:srgbClr val="00B050"/>
                </a:solidFill>
              </a:rPr>
              <a:t>3.  Roll number</a:t>
            </a:r>
          </a:p>
          <a:p>
            <a:r>
              <a:rPr lang="en-IN" sz="1200" b="1" dirty="0">
                <a:solidFill>
                  <a:srgbClr val="00B050"/>
                </a:solidFill>
              </a:rPr>
              <a:t>4.  Marks</a:t>
            </a:r>
          </a:p>
          <a:p>
            <a:r>
              <a:rPr lang="en-IN" sz="1200" b="1" dirty="0">
                <a:solidFill>
                  <a:srgbClr val="00B050"/>
                </a:solidFill>
              </a:rPr>
              <a:t>5.  Subject combination</a:t>
            </a:r>
          </a:p>
          <a:p>
            <a:r>
              <a:rPr lang="en-IN" sz="1200" b="1" dirty="0">
                <a:solidFill>
                  <a:srgbClr val="00B050"/>
                </a:solidFill>
              </a:rPr>
              <a:t>6.  Photo</a:t>
            </a:r>
          </a:p>
          <a:p>
            <a:r>
              <a:rPr lang="en-IN" sz="1200" b="1" dirty="0">
                <a:solidFill>
                  <a:srgbClr val="00B050"/>
                </a:solidFill>
              </a:rPr>
              <a:t>7.  Aim</a:t>
            </a:r>
          </a:p>
        </p:txBody>
      </p:sp>
      <p:sp>
        <p:nvSpPr>
          <p:cNvPr id="8" name="Rectangle: Rounded Corners 7">
            <a:extLst>
              <a:ext uri="{FF2B5EF4-FFF2-40B4-BE49-F238E27FC236}">
                <a16:creationId xmlns:a16="http://schemas.microsoft.com/office/drawing/2014/main" id="{718D8F91-30A7-A1A2-B395-E6DD74114353}"/>
              </a:ext>
            </a:extLst>
          </p:cNvPr>
          <p:cNvSpPr/>
          <p:nvPr/>
        </p:nvSpPr>
        <p:spPr>
          <a:xfrm>
            <a:off x="9977536" y="4220547"/>
            <a:ext cx="1480457" cy="1321836"/>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200" b="1" dirty="0">
                <a:solidFill>
                  <a:srgbClr val="00B050"/>
                </a:solidFill>
              </a:rPr>
              <a:t>Gradient Names</a:t>
            </a:r>
          </a:p>
          <a:p>
            <a:pPr marL="228600" indent="-228600">
              <a:buAutoNum type="arabicPeriod"/>
            </a:pPr>
            <a:r>
              <a:rPr lang="en-US" sz="1200" b="1" dirty="0">
                <a:solidFill>
                  <a:srgbClr val="00B050"/>
                </a:solidFill>
              </a:rPr>
              <a:t>Address</a:t>
            </a:r>
          </a:p>
          <a:p>
            <a:pPr marL="228600" indent="-228600">
              <a:buAutoNum type="arabicPeriod"/>
            </a:pPr>
            <a:r>
              <a:rPr lang="en-US" sz="1200" b="1" dirty="0">
                <a:solidFill>
                  <a:srgbClr val="00B050"/>
                </a:solidFill>
              </a:rPr>
              <a:t>Email/mobile</a:t>
            </a:r>
          </a:p>
          <a:p>
            <a:pPr marL="228600" indent="-228600">
              <a:buAutoNum type="arabicPeriod"/>
            </a:pPr>
            <a:r>
              <a:rPr lang="en-US" sz="1200" b="1" dirty="0">
                <a:solidFill>
                  <a:srgbClr val="00B050"/>
                </a:solidFill>
              </a:rPr>
              <a:t>Past History</a:t>
            </a:r>
          </a:p>
          <a:p>
            <a:pPr marL="228600" indent="-228600">
              <a:buAutoNum type="arabicPeriod"/>
            </a:pPr>
            <a:r>
              <a:rPr lang="en-US" sz="1200" b="1" dirty="0">
                <a:solidFill>
                  <a:srgbClr val="00B050"/>
                </a:solidFill>
              </a:rPr>
              <a:t>Income status</a:t>
            </a:r>
          </a:p>
        </p:txBody>
      </p:sp>
      <p:sp>
        <p:nvSpPr>
          <p:cNvPr id="9" name="Rectangle: Rounded Corners 8">
            <a:extLst>
              <a:ext uri="{FF2B5EF4-FFF2-40B4-BE49-F238E27FC236}">
                <a16:creationId xmlns:a16="http://schemas.microsoft.com/office/drawing/2014/main" id="{5BDBEC68-3E9B-3729-F2B8-ECB64C16F650}"/>
              </a:ext>
            </a:extLst>
          </p:cNvPr>
          <p:cNvSpPr/>
          <p:nvPr/>
        </p:nvSpPr>
        <p:spPr>
          <a:xfrm>
            <a:off x="8693016" y="5666161"/>
            <a:ext cx="1642188" cy="691716"/>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200" b="1" dirty="0">
                <a:solidFill>
                  <a:srgbClr val="00B050"/>
                </a:solidFill>
              </a:rPr>
              <a:t>Login Id</a:t>
            </a:r>
          </a:p>
          <a:p>
            <a:pPr marL="228600" indent="-228600">
              <a:buAutoNum type="arabicPeriod"/>
            </a:pPr>
            <a:r>
              <a:rPr lang="en-US" sz="1200" b="1" dirty="0">
                <a:solidFill>
                  <a:srgbClr val="00B050"/>
                </a:solidFill>
              </a:rPr>
              <a:t>Password</a:t>
            </a:r>
          </a:p>
          <a:p>
            <a:pPr marL="228600" indent="-228600">
              <a:buAutoNum type="arabicPeriod"/>
            </a:pPr>
            <a:r>
              <a:rPr lang="en-US" sz="1200" b="1" dirty="0">
                <a:solidFill>
                  <a:srgbClr val="00B050"/>
                </a:solidFill>
              </a:rPr>
              <a:t>User system</a:t>
            </a:r>
          </a:p>
        </p:txBody>
      </p:sp>
      <p:cxnSp>
        <p:nvCxnSpPr>
          <p:cNvPr id="11" name="Straight Connector 10">
            <a:extLst>
              <a:ext uri="{FF2B5EF4-FFF2-40B4-BE49-F238E27FC236}">
                <a16:creationId xmlns:a16="http://schemas.microsoft.com/office/drawing/2014/main" id="{98B92FCC-4484-33D2-04C1-F019A7A7D2F9}"/>
              </a:ext>
            </a:extLst>
          </p:cNvPr>
          <p:cNvCxnSpPr/>
          <p:nvPr/>
        </p:nvCxnSpPr>
        <p:spPr>
          <a:xfrm flipH="1">
            <a:off x="7772400" y="3741575"/>
            <a:ext cx="419881"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54DA1546-E7A8-63F3-CF33-1986BEBFDD5F}"/>
              </a:ext>
            </a:extLst>
          </p:cNvPr>
          <p:cNvCxnSpPr>
            <a:cxnSpLocks/>
          </p:cNvCxnSpPr>
          <p:nvPr/>
        </p:nvCxnSpPr>
        <p:spPr>
          <a:xfrm>
            <a:off x="7763069" y="3735511"/>
            <a:ext cx="9331" cy="543975"/>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CBEF6FE4-1ABF-03C0-CFF2-382500928D5D}"/>
              </a:ext>
            </a:extLst>
          </p:cNvPr>
          <p:cNvCxnSpPr/>
          <p:nvPr/>
        </p:nvCxnSpPr>
        <p:spPr>
          <a:xfrm flipH="1">
            <a:off x="8391851" y="4948338"/>
            <a:ext cx="1594498"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CD035377-8E80-4D5B-C53E-F082A491E232}"/>
              </a:ext>
            </a:extLst>
          </p:cNvPr>
          <p:cNvCxnSpPr/>
          <p:nvPr/>
        </p:nvCxnSpPr>
        <p:spPr>
          <a:xfrm flipH="1">
            <a:off x="7865589" y="6189306"/>
            <a:ext cx="818230"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35C79276-D8C6-5B96-30CF-3CEF616ECCAA}"/>
              </a:ext>
            </a:extLst>
          </p:cNvPr>
          <p:cNvCxnSpPr>
            <a:cxnSpLocks/>
          </p:cNvCxnSpPr>
          <p:nvPr/>
        </p:nvCxnSpPr>
        <p:spPr>
          <a:xfrm>
            <a:off x="7868814" y="5966653"/>
            <a:ext cx="9331" cy="230698"/>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20772BA1-4D1A-BB30-6B39-E8DD4D7AE32F}"/>
              </a:ext>
            </a:extLst>
          </p:cNvPr>
          <p:cNvCxnSpPr>
            <a:cxnSpLocks/>
          </p:cNvCxnSpPr>
          <p:nvPr/>
        </p:nvCxnSpPr>
        <p:spPr>
          <a:xfrm>
            <a:off x="9557658" y="5213411"/>
            <a:ext cx="9331" cy="449566"/>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D9575494-7509-AF61-387B-B68AB37CEB11}"/>
              </a:ext>
            </a:extLst>
          </p:cNvPr>
          <p:cNvCxnSpPr/>
          <p:nvPr/>
        </p:nvCxnSpPr>
        <p:spPr>
          <a:xfrm flipH="1">
            <a:off x="9548323" y="5218926"/>
            <a:ext cx="419881"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2E61047F-1854-CB99-CE77-CFD369FF9192}"/>
              </a:ext>
            </a:extLst>
          </p:cNvPr>
          <p:cNvCxnSpPr/>
          <p:nvPr/>
        </p:nvCxnSpPr>
        <p:spPr>
          <a:xfrm flipH="1">
            <a:off x="10328728" y="6108441"/>
            <a:ext cx="1197970"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AF142052-6B26-CCC6-90EA-FCADC218B23C}"/>
              </a:ext>
            </a:extLst>
          </p:cNvPr>
          <p:cNvCxnSpPr/>
          <p:nvPr/>
        </p:nvCxnSpPr>
        <p:spPr>
          <a:xfrm flipH="1">
            <a:off x="11445545" y="4960774"/>
            <a:ext cx="419881"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9F972C6E-972A-394B-7FA7-2928F70BB47D}"/>
              </a:ext>
            </a:extLst>
          </p:cNvPr>
          <p:cNvCxnSpPr>
            <a:cxnSpLocks/>
          </p:cNvCxnSpPr>
          <p:nvPr/>
        </p:nvCxnSpPr>
        <p:spPr>
          <a:xfrm>
            <a:off x="11856097" y="4422868"/>
            <a:ext cx="9331" cy="543975"/>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0B3CA5AD-06C8-57AF-AB7E-74D824E59D4F}"/>
              </a:ext>
            </a:extLst>
          </p:cNvPr>
          <p:cNvCxnSpPr/>
          <p:nvPr/>
        </p:nvCxnSpPr>
        <p:spPr>
          <a:xfrm flipH="1">
            <a:off x="11845482" y="4422711"/>
            <a:ext cx="260714"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051BE6A0-11F6-1D27-63C9-DF8EF9F45DA3}"/>
              </a:ext>
            </a:extLst>
          </p:cNvPr>
          <p:cNvCxnSpPr/>
          <p:nvPr/>
        </p:nvCxnSpPr>
        <p:spPr>
          <a:xfrm flipH="1">
            <a:off x="9818654" y="3750905"/>
            <a:ext cx="1197970"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37" name="Rectangle 36">
            <a:extLst>
              <a:ext uri="{FF2B5EF4-FFF2-40B4-BE49-F238E27FC236}">
                <a16:creationId xmlns:a16="http://schemas.microsoft.com/office/drawing/2014/main" id="{A01C2B48-BC67-2EE2-39E2-CCD8569E1BEA}"/>
              </a:ext>
            </a:extLst>
          </p:cNvPr>
          <p:cNvSpPr/>
          <p:nvPr/>
        </p:nvSpPr>
        <p:spPr>
          <a:xfrm>
            <a:off x="8069292" y="6391667"/>
            <a:ext cx="3070071" cy="369332"/>
          </a:xfrm>
          <a:prstGeom prst="rect">
            <a:avLst/>
          </a:prstGeom>
          <a:noFill/>
        </p:spPr>
        <p:txBody>
          <a:bodyPr wrap="none" lIns="91440" tIns="45720" rIns="91440" bIns="45720">
            <a:spAutoFit/>
          </a:bodyPr>
          <a:lstStyle/>
          <a:p>
            <a:pPr algn="ctr"/>
            <a:r>
              <a:rPr lang="en-US" b="1" cap="none" spc="0"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of a Student Database</a:t>
            </a:r>
          </a:p>
        </p:txBody>
      </p:sp>
      <p:sp>
        <p:nvSpPr>
          <p:cNvPr id="38" name="Rectangle 37">
            <a:extLst>
              <a:ext uri="{FF2B5EF4-FFF2-40B4-BE49-F238E27FC236}">
                <a16:creationId xmlns:a16="http://schemas.microsoft.com/office/drawing/2014/main" id="{478B3E23-AD0B-5DD3-05C2-CFC9053AA568}"/>
              </a:ext>
            </a:extLst>
          </p:cNvPr>
          <p:cNvSpPr/>
          <p:nvPr/>
        </p:nvSpPr>
        <p:spPr>
          <a:xfrm>
            <a:off x="6760277" y="3772869"/>
            <a:ext cx="1066319"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user_info</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6A520BCE-06D1-C49D-4F54-60EAFD24A7FC}"/>
              </a:ext>
            </a:extLst>
          </p:cNvPr>
          <p:cNvSpPr/>
          <p:nvPr/>
        </p:nvSpPr>
        <p:spPr>
          <a:xfrm>
            <a:off x="8651607" y="4662394"/>
            <a:ext cx="1096775"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user_cont</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24F8214E-68B5-FBBC-F461-FFF05EAB303F}"/>
              </a:ext>
            </a:extLst>
          </p:cNvPr>
          <p:cNvSpPr/>
          <p:nvPr/>
        </p:nvSpPr>
        <p:spPr>
          <a:xfrm>
            <a:off x="7561268" y="6121081"/>
            <a:ext cx="1007007"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user_det</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BF6205E-B700-64B1-F753-E04DA94D1632}"/>
              </a:ext>
            </a:extLst>
          </p:cNvPr>
          <p:cNvSpPr/>
          <p:nvPr/>
        </p:nvSpPr>
        <p:spPr>
          <a:xfrm>
            <a:off x="10008914" y="3707561"/>
            <a:ext cx="1585690"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user_struct</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(flask)</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129693C7-2136-6D79-95EC-26154A07E9AE}"/>
              </a:ext>
            </a:extLst>
          </p:cNvPr>
          <p:cNvSpPr/>
          <p:nvPr/>
        </p:nvSpPr>
        <p:spPr>
          <a:xfrm>
            <a:off x="10544699" y="5828720"/>
            <a:ext cx="1584024"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user_fees</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(C-year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Isosceles Triangle 9">
            <a:extLst>
              <a:ext uri="{FF2B5EF4-FFF2-40B4-BE49-F238E27FC236}">
                <a16:creationId xmlns:a16="http://schemas.microsoft.com/office/drawing/2014/main" id="{A17BF472-788C-060A-8322-DB55AB7038E8}"/>
              </a:ext>
            </a:extLst>
          </p:cNvPr>
          <p:cNvSpPr/>
          <p:nvPr/>
        </p:nvSpPr>
        <p:spPr>
          <a:xfrm rot="5400000">
            <a:off x="1186350" y="750738"/>
            <a:ext cx="173624" cy="130446"/>
          </a:xfrm>
          <a:prstGeom prst="triangl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690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5986254"/>
          </a:xfrm>
          <a:prstGeom prst="rect">
            <a:avLst/>
          </a:prstGeom>
          <a:noFill/>
        </p:spPr>
        <p:txBody>
          <a:bodyPr wrap="square" rtlCol="0">
            <a:spAutoFit/>
          </a:bodyPr>
          <a:lstStyle/>
          <a:p>
            <a:r>
              <a:rPr lang="en-US" sz="2400" b="1" u="sng" dirty="0">
                <a:solidFill>
                  <a:srgbClr val="7030A0"/>
                </a:solidFill>
                <a:latin typeface="Times New Roman" panose="02020603050405020304" pitchFamily="18" charset="0"/>
                <a:cs typeface="Times New Roman" panose="02020603050405020304" pitchFamily="18" charset="0"/>
              </a:rPr>
              <a:t>Strength or Ability:</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In Hashing, large keys are converted into small keys by using hash function.</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The values are then stored in a data structure called hash table.</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The idea of hashing is to distribute entries uniformly across an array.</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Each element is assigned a key.</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By using that key we can access the element in </a:t>
            </a:r>
            <a:r>
              <a:rPr lang="en-US" sz="2000" b="1" dirty="0">
                <a:solidFill>
                  <a:srgbClr val="00B050"/>
                </a:solidFill>
                <a:latin typeface="Times New Roman" panose="02020603050405020304" pitchFamily="18" charset="0"/>
                <a:cs typeface="Times New Roman" panose="02020603050405020304" pitchFamily="18" charset="0"/>
              </a:rPr>
              <a:t>O(1)</a:t>
            </a:r>
            <a:r>
              <a:rPr lang="en-US" sz="2000" b="1" dirty="0">
                <a:solidFill>
                  <a:srgbClr val="0070C0"/>
                </a:solidFill>
                <a:latin typeface="Times New Roman" panose="02020603050405020304" pitchFamily="18" charset="0"/>
                <a:cs typeface="Times New Roman" panose="02020603050405020304" pitchFamily="18" charset="0"/>
              </a:rPr>
              <a:t> time.</a:t>
            </a:r>
            <a:endParaRPr lang="en-US" sz="2000" b="1" dirty="0">
              <a:solidFill>
                <a:srgbClr val="7030A0"/>
              </a:solidFill>
              <a:latin typeface="Times New Roman" panose="02020603050405020304" pitchFamily="18" charset="0"/>
              <a:cs typeface="Times New Roman" panose="02020603050405020304" pitchFamily="18" charset="0"/>
            </a:endParaRPr>
          </a:p>
          <a:p>
            <a:pPr marL="800100" lvl="1" indent="-342900">
              <a:spcAft>
                <a:spcPts val="300"/>
              </a:spcAft>
              <a:buFont typeface="Arial" panose="020B0604020202020204" pitchFamily="34" charset="0"/>
              <a:buChar char="•"/>
            </a:pPr>
            <a:endParaRPr lang="en-US" sz="2000" b="1" dirty="0">
              <a:solidFill>
                <a:srgbClr val="7030A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Implementation of Hashing:</a:t>
            </a:r>
          </a:p>
          <a:p>
            <a:pPr>
              <a:spcAft>
                <a:spcPts val="300"/>
              </a:spcAft>
            </a:pPr>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An element is converted into an integer by using a </a:t>
            </a:r>
            <a:r>
              <a:rPr lang="en-US" sz="2000" b="1" dirty="0">
                <a:solidFill>
                  <a:srgbClr val="00B0F0"/>
                </a:solidFill>
                <a:latin typeface="Times New Roman" panose="02020603050405020304" pitchFamily="18" charset="0"/>
                <a:cs typeface="Times New Roman" panose="02020603050405020304" pitchFamily="18" charset="0"/>
              </a:rPr>
              <a:t>hash function</a:t>
            </a:r>
            <a:r>
              <a:rPr lang="en-US" sz="2000" b="1" dirty="0">
                <a:solidFill>
                  <a:srgbClr val="0070C0"/>
                </a:solidFill>
                <a:latin typeface="Times New Roman" panose="02020603050405020304" pitchFamily="18" charset="0"/>
                <a:cs typeface="Times New Roman" panose="02020603050405020304" pitchFamily="18" charset="0"/>
              </a:rPr>
              <a:t>. This element can be used as an index to store the original element, which falls into the </a:t>
            </a:r>
            <a:r>
              <a:rPr lang="en-US" sz="2000" b="1" dirty="0">
                <a:solidFill>
                  <a:srgbClr val="00B0F0"/>
                </a:solidFill>
                <a:latin typeface="Times New Roman" panose="02020603050405020304" pitchFamily="18" charset="0"/>
                <a:cs typeface="Times New Roman" panose="02020603050405020304" pitchFamily="18" charset="0"/>
              </a:rPr>
              <a:t>hash table</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Hash Table</a:t>
            </a:r>
            <a:endParaRPr lang="en-US" sz="20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The element is stored in the hash table where it can be quickly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retrieved using hashed key.</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hash = </a:t>
            </a:r>
            <a:r>
              <a:rPr lang="en-US" sz="2000" b="1" dirty="0" err="1">
                <a:solidFill>
                  <a:srgbClr val="0070C0"/>
                </a:solidFill>
                <a:latin typeface="Times New Roman" panose="02020603050405020304" pitchFamily="18" charset="0"/>
                <a:cs typeface="Times New Roman" panose="02020603050405020304" pitchFamily="18" charset="0"/>
              </a:rPr>
              <a:t>hashFunction</a:t>
            </a:r>
            <a:r>
              <a:rPr lang="en-US" sz="2000" b="1" dirty="0">
                <a:solidFill>
                  <a:srgbClr val="0070C0"/>
                </a:solidFill>
                <a:latin typeface="Times New Roman" panose="02020603050405020304" pitchFamily="18" charset="0"/>
                <a:cs typeface="Times New Roman" panose="02020603050405020304" pitchFamily="18" charset="0"/>
              </a:rPr>
              <a:t>(key)			</a:t>
            </a:r>
            <a:endParaRPr lang="en-US" b="1" dirty="0">
              <a:solidFill>
                <a:srgbClr val="00B050"/>
              </a:solidFill>
              <a:latin typeface="Times New Roman" panose="02020603050405020304" pitchFamily="18" charset="0"/>
              <a:cs typeface="Times New Roman" panose="02020603050405020304" pitchFamily="18" charset="0"/>
            </a:endParaRP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index = hash % </a:t>
            </a:r>
            <a:r>
              <a:rPr lang="en-US" sz="2000" b="1" dirty="0" err="1">
                <a:solidFill>
                  <a:srgbClr val="0070C0"/>
                </a:solidFill>
                <a:latin typeface="Times New Roman" panose="02020603050405020304" pitchFamily="18" charset="0"/>
                <a:cs typeface="Times New Roman" panose="02020603050405020304" pitchFamily="18" charset="0"/>
              </a:rPr>
              <a:t>array_size</a:t>
            </a:r>
            <a:r>
              <a:rPr lang="en-US" sz="2000" b="1" dirty="0">
                <a:solidFill>
                  <a:srgbClr val="0070C0"/>
                </a:solidFill>
                <a:latin typeface="Times New Roman" panose="02020603050405020304" pitchFamily="18" charset="0"/>
                <a:cs typeface="Times New Roman" panose="02020603050405020304" pitchFamily="18" charset="0"/>
              </a:rPr>
              <a:t>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Like -  </a:t>
            </a:r>
            <a:r>
              <a:rPr lang="en-US" sz="2000" b="1" dirty="0">
                <a:solidFill>
                  <a:srgbClr val="00B050"/>
                </a:solidFill>
                <a:latin typeface="Times New Roman" panose="02020603050405020304" pitchFamily="18" charset="0"/>
                <a:cs typeface="Times New Roman" panose="02020603050405020304" pitchFamily="18" charset="0"/>
              </a:rPr>
              <a:t>List[ 11, 12, 13, 14, 15 ]</a:t>
            </a:r>
          </a:p>
          <a:p>
            <a:pPr>
              <a:spcAft>
                <a:spcPts val="300"/>
              </a:spcAft>
            </a:pPr>
            <a:endParaRPr lang="en-US" sz="20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Hash(ƒ) = [ x % 10 ]</a:t>
            </a:r>
          </a:p>
        </p:txBody>
      </p:sp>
      <p:graphicFrame>
        <p:nvGraphicFramePr>
          <p:cNvPr id="2" name="Table 4">
            <a:extLst>
              <a:ext uri="{FF2B5EF4-FFF2-40B4-BE49-F238E27FC236}">
                <a16:creationId xmlns:a16="http://schemas.microsoft.com/office/drawing/2014/main" id="{863C515D-2AAB-C6EC-3F92-D43734682199}"/>
              </a:ext>
            </a:extLst>
          </p:cNvPr>
          <p:cNvGraphicFramePr>
            <a:graphicFrameLocks noGrp="1"/>
          </p:cNvGraphicFramePr>
          <p:nvPr>
            <p:extLst>
              <p:ext uri="{D42A27DB-BD31-4B8C-83A1-F6EECF244321}">
                <p14:modId xmlns:p14="http://schemas.microsoft.com/office/powerpoint/2010/main" val="3432409647"/>
              </p:ext>
            </p:extLst>
          </p:nvPr>
        </p:nvGraphicFramePr>
        <p:xfrm>
          <a:off x="9798544" y="3775584"/>
          <a:ext cx="539410" cy="2926080"/>
        </p:xfrm>
        <a:graphic>
          <a:graphicData uri="http://schemas.openxmlformats.org/drawingml/2006/table">
            <a:tbl>
              <a:tblPr firstRow="1" bandRow="1">
                <a:tableStyleId>{5C22544A-7EE6-4342-B048-85BDC9FD1C3A}</a:tableStyleId>
              </a:tblPr>
              <a:tblGrid>
                <a:gridCol w="539410">
                  <a:extLst>
                    <a:ext uri="{9D8B030D-6E8A-4147-A177-3AD203B41FA5}">
                      <a16:colId xmlns:a16="http://schemas.microsoft.com/office/drawing/2014/main" val="2566556373"/>
                    </a:ext>
                  </a:extLst>
                </a:gridCol>
              </a:tblGrid>
              <a:tr h="331103">
                <a:tc>
                  <a:txBody>
                    <a:bodyPr/>
                    <a:lstStyle/>
                    <a:p>
                      <a:pPr algn="ctr"/>
                      <a:endParaRPr lang="en-IN" b="1" dirty="0">
                        <a:solidFill>
                          <a:srgbClr val="00B050"/>
                        </a:solidFill>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8928041"/>
                  </a:ext>
                </a:extLst>
              </a:tr>
              <a:tr h="331103">
                <a:tc>
                  <a:txBody>
                    <a:bodyPr/>
                    <a:lstStyle/>
                    <a:p>
                      <a:pPr algn="ctr"/>
                      <a:r>
                        <a:rPr lang="en-US" b="1" dirty="0">
                          <a:solidFill>
                            <a:srgbClr val="00B050"/>
                          </a:solidFill>
                        </a:rPr>
                        <a:t>11</a:t>
                      </a: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1390844"/>
                  </a:ext>
                </a:extLst>
              </a:tr>
              <a:tr h="331103">
                <a:tc>
                  <a:txBody>
                    <a:bodyPr/>
                    <a:lstStyle/>
                    <a:p>
                      <a:pPr algn="ctr"/>
                      <a:r>
                        <a:rPr lang="en-US" b="1" dirty="0">
                          <a:solidFill>
                            <a:srgbClr val="00B050"/>
                          </a:solidFill>
                        </a:rPr>
                        <a:t>12</a:t>
                      </a:r>
                      <a:endParaRPr lang="en-IN" b="1" dirty="0">
                        <a:solidFill>
                          <a:srgbClr val="00B050"/>
                        </a:solidFill>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6612219"/>
                  </a:ext>
                </a:extLst>
              </a:tr>
              <a:tr h="331103">
                <a:tc>
                  <a:txBody>
                    <a:bodyPr/>
                    <a:lstStyle/>
                    <a:p>
                      <a:pPr algn="ctr"/>
                      <a:r>
                        <a:rPr lang="en-US" b="1" dirty="0">
                          <a:solidFill>
                            <a:srgbClr val="00B050"/>
                          </a:solidFill>
                        </a:rPr>
                        <a:t>13</a:t>
                      </a:r>
                      <a:endParaRPr lang="en-IN" b="1" dirty="0">
                        <a:solidFill>
                          <a:srgbClr val="00B050"/>
                        </a:solidFill>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6918556"/>
                  </a:ext>
                </a:extLst>
              </a:tr>
              <a:tr h="331103">
                <a:tc>
                  <a:txBody>
                    <a:bodyPr/>
                    <a:lstStyle/>
                    <a:p>
                      <a:pPr algn="ctr"/>
                      <a:r>
                        <a:rPr lang="en-US" b="1" dirty="0">
                          <a:solidFill>
                            <a:srgbClr val="00B050"/>
                          </a:solidFill>
                        </a:rPr>
                        <a:t>14</a:t>
                      </a:r>
                      <a:endParaRPr lang="en-IN" b="1" dirty="0">
                        <a:solidFill>
                          <a:srgbClr val="00B050"/>
                        </a:solidFill>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6005558"/>
                  </a:ext>
                </a:extLst>
              </a:tr>
              <a:tr h="331103">
                <a:tc>
                  <a:txBody>
                    <a:bodyPr/>
                    <a:lstStyle/>
                    <a:p>
                      <a:pPr algn="ctr"/>
                      <a:r>
                        <a:rPr lang="en-US" b="1" dirty="0">
                          <a:solidFill>
                            <a:srgbClr val="00B050"/>
                          </a:solidFill>
                        </a:rPr>
                        <a:t>15</a:t>
                      </a:r>
                      <a:endParaRPr lang="en-IN" b="1" dirty="0">
                        <a:solidFill>
                          <a:srgbClr val="00B050"/>
                        </a:solidFill>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7112633"/>
                  </a:ext>
                </a:extLst>
              </a:tr>
              <a:tr h="331103">
                <a:tc>
                  <a:txBody>
                    <a:bodyPr/>
                    <a:lstStyle/>
                    <a:p>
                      <a:pPr algn="ctr"/>
                      <a:endParaRPr lang="en-IN" b="1" dirty="0">
                        <a:solidFill>
                          <a:srgbClr val="00B050"/>
                        </a:solidFill>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3384226"/>
                  </a:ext>
                </a:extLst>
              </a:tr>
              <a:tr h="331103">
                <a:tc>
                  <a:txBody>
                    <a:bodyPr/>
                    <a:lstStyle/>
                    <a:p>
                      <a:pPr algn="ctr"/>
                      <a:endParaRPr lang="en-IN" b="1" dirty="0">
                        <a:solidFill>
                          <a:srgbClr val="00B050"/>
                        </a:solidFill>
                      </a:endParaRPr>
                    </a:p>
                  </a:txBody>
                  <a:tcPr marL="100584" marR="1005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8985259"/>
                  </a:ext>
                </a:extLst>
              </a:tr>
            </a:tbl>
          </a:graphicData>
        </a:graphic>
      </p:graphicFrame>
      <p:graphicFrame>
        <p:nvGraphicFramePr>
          <p:cNvPr id="6" name="Table 4">
            <a:extLst>
              <a:ext uri="{FF2B5EF4-FFF2-40B4-BE49-F238E27FC236}">
                <a16:creationId xmlns:a16="http://schemas.microsoft.com/office/drawing/2014/main" id="{125E8ADB-08A0-56A8-5367-E46F3AFF6B4F}"/>
              </a:ext>
            </a:extLst>
          </p:cNvPr>
          <p:cNvGraphicFramePr>
            <a:graphicFrameLocks noGrp="1"/>
          </p:cNvGraphicFramePr>
          <p:nvPr>
            <p:extLst>
              <p:ext uri="{D42A27DB-BD31-4B8C-83A1-F6EECF244321}">
                <p14:modId xmlns:p14="http://schemas.microsoft.com/office/powerpoint/2010/main" val="4138606533"/>
              </p:ext>
            </p:extLst>
          </p:nvPr>
        </p:nvGraphicFramePr>
        <p:xfrm>
          <a:off x="10313436" y="3775582"/>
          <a:ext cx="490373" cy="2926080"/>
        </p:xfrm>
        <a:graphic>
          <a:graphicData uri="http://schemas.openxmlformats.org/drawingml/2006/table">
            <a:tbl>
              <a:tblPr firstRow="1" bandRow="1">
                <a:tableStyleId>{5C22544A-7EE6-4342-B048-85BDC9FD1C3A}</a:tableStyleId>
              </a:tblPr>
              <a:tblGrid>
                <a:gridCol w="490373">
                  <a:extLst>
                    <a:ext uri="{9D8B030D-6E8A-4147-A177-3AD203B41FA5}">
                      <a16:colId xmlns:a16="http://schemas.microsoft.com/office/drawing/2014/main" val="2566556373"/>
                    </a:ext>
                  </a:extLst>
                </a:gridCol>
              </a:tblGrid>
              <a:tr h="331103">
                <a:tc>
                  <a:txBody>
                    <a:bodyPr/>
                    <a:lstStyle/>
                    <a:p>
                      <a:pPr algn="ctr"/>
                      <a:r>
                        <a:rPr lang="en-US" b="1" dirty="0">
                          <a:solidFill>
                            <a:srgbClr val="7030A0"/>
                          </a:solidFill>
                        </a:rPr>
                        <a:t>0</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8928041"/>
                  </a:ext>
                </a:extLst>
              </a:tr>
              <a:tr h="331103">
                <a:tc>
                  <a:txBody>
                    <a:bodyPr/>
                    <a:lstStyle/>
                    <a:p>
                      <a:pPr algn="ctr"/>
                      <a:r>
                        <a:rPr lang="en-US" b="1" dirty="0">
                          <a:solidFill>
                            <a:srgbClr val="7030A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1390844"/>
                  </a:ext>
                </a:extLst>
              </a:tr>
              <a:tr h="331103">
                <a:tc>
                  <a:txBody>
                    <a:bodyPr/>
                    <a:lstStyle/>
                    <a:p>
                      <a:pPr algn="ctr"/>
                      <a:r>
                        <a:rPr lang="en-US" b="1" dirty="0">
                          <a:solidFill>
                            <a:srgbClr val="7030A0"/>
                          </a:solidFill>
                        </a:rPr>
                        <a:t>2</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6612219"/>
                  </a:ext>
                </a:extLst>
              </a:tr>
              <a:tr h="331103">
                <a:tc>
                  <a:txBody>
                    <a:bodyPr/>
                    <a:lstStyle/>
                    <a:p>
                      <a:pPr algn="ctr"/>
                      <a:r>
                        <a:rPr lang="en-US" b="1" dirty="0">
                          <a:solidFill>
                            <a:srgbClr val="7030A0"/>
                          </a:solidFill>
                        </a:rPr>
                        <a:t>3</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6918556"/>
                  </a:ext>
                </a:extLst>
              </a:tr>
              <a:tr h="331103">
                <a:tc>
                  <a:txBody>
                    <a:bodyPr/>
                    <a:lstStyle/>
                    <a:p>
                      <a:pPr algn="ctr"/>
                      <a:r>
                        <a:rPr lang="en-US" b="1" dirty="0">
                          <a:solidFill>
                            <a:srgbClr val="7030A0"/>
                          </a:solidFill>
                        </a:rPr>
                        <a:t>4</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6005558"/>
                  </a:ext>
                </a:extLst>
              </a:tr>
              <a:tr h="331103">
                <a:tc>
                  <a:txBody>
                    <a:bodyPr/>
                    <a:lstStyle/>
                    <a:p>
                      <a:pPr algn="ctr"/>
                      <a:r>
                        <a:rPr lang="en-US" b="1" dirty="0">
                          <a:solidFill>
                            <a:srgbClr val="7030A0"/>
                          </a:solidFill>
                        </a:rPr>
                        <a:t>5</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7112633"/>
                  </a:ext>
                </a:extLst>
              </a:tr>
              <a:tr h="331103">
                <a:tc>
                  <a:txBody>
                    <a:bodyPr/>
                    <a:lstStyle/>
                    <a:p>
                      <a:pPr algn="ctr"/>
                      <a:r>
                        <a:rPr lang="en-US" b="1" dirty="0">
                          <a:solidFill>
                            <a:srgbClr val="7030A0"/>
                          </a:solidFill>
                        </a:rPr>
                        <a:t>6</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3384226"/>
                  </a:ext>
                </a:extLst>
              </a:tr>
              <a:tr h="331103">
                <a:tc>
                  <a:txBody>
                    <a:bodyPr/>
                    <a:lstStyle/>
                    <a:p>
                      <a:pPr algn="ctr"/>
                      <a:r>
                        <a:rPr lang="en-US" b="1" dirty="0">
                          <a:solidFill>
                            <a:srgbClr val="7030A0"/>
                          </a:solidFill>
                        </a:rPr>
                        <a:t>7</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5186893"/>
                  </a:ext>
                </a:extLst>
              </a:tr>
            </a:tbl>
          </a:graphicData>
        </a:graphic>
      </p:graphicFrame>
      <p:cxnSp>
        <p:nvCxnSpPr>
          <p:cNvPr id="10" name="Straight Connector 9">
            <a:extLst>
              <a:ext uri="{FF2B5EF4-FFF2-40B4-BE49-F238E27FC236}">
                <a16:creationId xmlns:a16="http://schemas.microsoft.com/office/drawing/2014/main" id="{E93FFEC6-CD09-7F2C-8F1A-FC8AD07E56DA}"/>
              </a:ext>
            </a:extLst>
          </p:cNvPr>
          <p:cNvCxnSpPr/>
          <p:nvPr/>
        </p:nvCxnSpPr>
        <p:spPr>
          <a:xfrm flipV="1">
            <a:off x="3592286" y="4338734"/>
            <a:ext cx="6139543" cy="1586204"/>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68DA98D6-6239-D68D-DF21-301D3B198361}"/>
              </a:ext>
            </a:extLst>
          </p:cNvPr>
          <p:cNvCxnSpPr>
            <a:cxnSpLocks/>
          </p:cNvCxnSpPr>
          <p:nvPr/>
        </p:nvCxnSpPr>
        <p:spPr>
          <a:xfrm flipV="1">
            <a:off x="3629608" y="4730615"/>
            <a:ext cx="6074229" cy="1250307"/>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B8A09C7C-75BA-0D70-3A07-8E586FA23F9E}"/>
              </a:ext>
            </a:extLst>
          </p:cNvPr>
          <p:cNvCxnSpPr>
            <a:cxnSpLocks/>
          </p:cNvCxnSpPr>
          <p:nvPr/>
        </p:nvCxnSpPr>
        <p:spPr>
          <a:xfrm flipV="1">
            <a:off x="3592286" y="5087170"/>
            <a:ext cx="6159760" cy="980424"/>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BAA601C6-67C3-1CF3-ADC5-2988613575AD}"/>
              </a:ext>
            </a:extLst>
          </p:cNvPr>
          <p:cNvCxnSpPr>
            <a:cxnSpLocks/>
          </p:cNvCxnSpPr>
          <p:nvPr/>
        </p:nvCxnSpPr>
        <p:spPr>
          <a:xfrm flipV="1">
            <a:off x="3638939" y="5430408"/>
            <a:ext cx="6055567" cy="671804"/>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FA85555F-E814-2392-771B-928EE89CC0C5}"/>
              </a:ext>
            </a:extLst>
          </p:cNvPr>
          <p:cNvCxnSpPr>
            <a:cxnSpLocks/>
          </p:cNvCxnSpPr>
          <p:nvPr/>
        </p:nvCxnSpPr>
        <p:spPr>
          <a:xfrm flipV="1">
            <a:off x="3638939" y="5833658"/>
            <a:ext cx="6055567" cy="312110"/>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25D9F8D3-C2A9-F10D-D7C2-010426E7310B}"/>
              </a:ext>
            </a:extLst>
          </p:cNvPr>
          <p:cNvSpPr/>
          <p:nvPr/>
        </p:nvSpPr>
        <p:spPr>
          <a:xfrm rot="20809650">
            <a:off x="7837146" y="4653590"/>
            <a:ext cx="1321196"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11 % 10 = 1</a:t>
            </a:r>
          </a:p>
        </p:txBody>
      </p:sp>
      <p:sp>
        <p:nvSpPr>
          <p:cNvPr id="34" name="Rectangle 33">
            <a:extLst>
              <a:ext uri="{FF2B5EF4-FFF2-40B4-BE49-F238E27FC236}">
                <a16:creationId xmlns:a16="http://schemas.microsoft.com/office/drawing/2014/main" id="{9DC5AFB8-C403-8AA3-352D-A38835AAD666}"/>
              </a:ext>
            </a:extLst>
          </p:cNvPr>
          <p:cNvSpPr/>
          <p:nvPr/>
        </p:nvSpPr>
        <p:spPr>
          <a:xfrm rot="20888344">
            <a:off x="8094439" y="4972533"/>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12 % 10 = 2</a:t>
            </a:r>
          </a:p>
        </p:txBody>
      </p:sp>
      <p:sp>
        <p:nvSpPr>
          <p:cNvPr id="35" name="Rectangle 34">
            <a:extLst>
              <a:ext uri="{FF2B5EF4-FFF2-40B4-BE49-F238E27FC236}">
                <a16:creationId xmlns:a16="http://schemas.microsoft.com/office/drawing/2014/main" id="{D9CF1B22-CE0E-85DE-9474-EC7F180011A2}"/>
              </a:ext>
            </a:extLst>
          </p:cNvPr>
          <p:cNvSpPr/>
          <p:nvPr/>
        </p:nvSpPr>
        <p:spPr>
          <a:xfrm rot="21039649">
            <a:off x="8180130" y="5244008"/>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13 % 10 = 3</a:t>
            </a:r>
          </a:p>
        </p:txBody>
      </p:sp>
      <p:sp>
        <p:nvSpPr>
          <p:cNvPr id="36" name="Rectangle 35">
            <a:extLst>
              <a:ext uri="{FF2B5EF4-FFF2-40B4-BE49-F238E27FC236}">
                <a16:creationId xmlns:a16="http://schemas.microsoft.com/office/drawing/2014/main" id="{E341557F-88A8-011E-71EF-CD03F61AD4B0}"/>
              </a:ext>
            </a:extLst>
          </p:cNvPr>
          <p:cNvSpPr/>
          <p:nvPr/>
        </p:nvSpPr>
        <p:spPr>
          <a:xfrm rot="21171701">
            <a:off x="8244409" y="5493493"/>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14 % 10 = 4</a:t>
            </a:r>
          </a:p>
        </p:txBody>
      </p:sp>
      <p:sp>
        <p:nvSpPr>
          <p:cNvPr id="37" name="Rectangle 36">
            <a:extLst>
              <a:ext uri="{FF2B5EF4-FFF2-40B4-BE49-F238E27FC236}">
                <a16:creationId xmlns:a16="http://schemas.microsoft.com/office/drawing/2014/main" id="{32FDF228-3832-7034-BE0A-A6CFCC4D28EF}"/>
              </a:ext>
            </a:extLst>
          </p:cNvPr>
          <p:cNvSpPr/>
          <p:nvPr/>
        </p:nvSpPr>
        <p:spPr>
          <a:xfrm rot="21420878">
            <a:off x="8292288" y="5858808"/>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15 % 10 = 5</a:t>
            </a:r>
          </a:p>
        </p:txBody>
      </p:sp>
    </p:spTree>
    <p:extLst>
      <p:ext uri="{BB962C8B-B14F-4D97-AF65-F5344CB8AC3E}">
        <p14:creationId xmlns:p14="http://schemas.microsoft.com/office/powerpoint/2010/main" val="195206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AEEE50-5026-F637-C262-B628C4E13B46}"/>
                  </a:ext>
                </a:extLst>
              </p:cNvPr>
              <p:cNvSpPr txBox="1"/>
              <p:nvPr/>
            </p:nvSpPr>
            <p:spPr>
              <a:xfrm>
                <a:off x="382555" y="195942"/>
                <a:ext cx="11467323" cy="5721823"/>
              </a:xfrm>
              <a:prstGeom prst="rect">
                <a:avLst/>
              </a:prstGeom>
              <a:noFill/>
            </p:spPr>
            <p:txBody>
              <a:bodyPr wrap="square" rtlCol="0">
                <a:spAutoFit/>
              </a:bodyPr>
              <a:lstStyle/>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Hash Function: </a:t>
                </a:r>
              </a:p>
              <a:p>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A hash function is any function that can be used to map a data set of arbitrary size to a fixed size, which falls into the hash table. The values </a:t>
                </a:r>
              </a:p>
              <a:p>
                <a:r>
                  <a:rPr lang="en-US" sz="2000" b="1" dirty="0">
                    <a:solidFill>
                      <a:srgbClr val="0070C0"/>
                    </a:solidFill>
                    <a:latin typeface="Times New Roman" panose="02020603050405020304" pitchFamily="18" charset="0"/>
                    <a:cs typeface="Times New Roman" panose="02020603050405020304" pitchFamily="18" charset="0"/>
                  </a:rPr>
                  <a:t>returned by a hash function are called hash </a:t>
                </a:r>
              </a:p>
              <a:p>
                <a:r>
                  <a:rPr lang="en-US" sz="2000" b="1" dirty="0">
                    <a:solidFill>
                      <a:srgbClr val="0070C0"/>
                    </a:solidFill>
                    <a:latin typeface="Times New Roman" panose="02020603050405020304" pitchFamily="18" charset="0"/>
                    <a:cs typeface="Times New Roman" panose="02020603050405020304" pitchFamily="18" charset="0"/>
                  </a:rPr>
                  <a:t>values, hash codes, hash sums or simply hashes.			</a:t>
                </a:r>
              </a:p>
              <a:p>
                <a:pPr marL="609600" indent="-609600" eaLnBrk="1" hangingPunct="1">
                  <a:spcAft>
                    <a:spcPts val="20"/>
                  </a:spcAft>
                  <a:buFontTx/>
                  <a:buAutoNum type="arabicPeriod"/>
                </a:pPr>
                <a:r>
                  <a:rPr lang="en-US" altLang="en-US" b="1" dirty="0">
                    <a:solidFill>
                      <a:srgbClr val="00B050"/>
                    </a:solidFill>
                    <a:latin typeface="Times New Roman" panose="02020603050405020304" pitchFamily="18" charset="0"/>
                    <a:cs typeface="Times New Roman" panose="02020603050405020304" pitchFamily="18" charset="0"/>
                  </a:rPr>
                  <a:t>h(s) = S</a:t>
                </a:r>
                <a:r>
                  <a:rPr lang="en-US" altLang="en-US" b="1" baseline="-25000" dirty="0">
                    <a:solidFill>
                      <a:srgbClr val="00B050"/>
                    </a:solidFill>
                    <a:latin typeface="Times New Roman" panose="02020603050405020304" pitchFamily="18" charset="0"/>
                    <a:cs typeface="Times New Roman" panose="02020603050405020304" pitchFamily="18" charset="0"/>
                  </a:rPr>
                  <a:t>0</a:t>
                </a:r>
                <a:r>
                  <a:rPr lang="en-US" altLang="en-US" b="1" dirty="0">
                    <a:solidFill>
                      <a:srgbClr val="00B050"/>
                    </a:solidFill>
                    <a:latin typeface="Times New Roman" panose="02020603050405020304" pitchFamily="18" charset="0"/>
                    <a:cs typeface="Times New Roman" panose="02020603050405020304" pitchFamily="18" charset="0"/>
                  </a:rPr>
                  <a:t> % </a:t>
                </a:r>
                <a:r>
                  <a:rPr lang="en-US" altLang="en-US" b="1" dirty="0" err="1">
                    <a:solidFill>
                      <a:srgbClr val="00B050"/>
                    </a:solidFill>
                    <a:latin typeface="Times New Roman" panose="02020603050405020304" pitchFamily="18" charset="0"/>
                    <a:cs typeface="Times New Roman" panose="02020603050405020304" pitchFamily="18" charset="0"/>
                  </a:rPr>
                  <a:t>TableSize</a:t>
                </a:r>
                <a:endParaRPr lang="en-US" altLang="en-US" b="1" dirty="0">
                  <a:solidFill>
                    <a:srgbClr val="00B050"/>
                  </a:solidFill>
                  <a:latin typeface="Times New Roman" panose="02020603050405020304" pitchFamily="18" charset="0"/>
                  <a:cs typeface="Times New Roman" panose="02020603050405020304" pitchFamily="18" charset="0"/>
                </a:endParaRPr>
              </a:p>
              <a:p>
                <a:pPr marL="609600" indent="-609600" eaLnBrk="1" hangingPunct="1">
                  <a:spcAft>
                    <a:spcPts val="20"/>
                  </a:spcAft>
                  <a:buFontTx/>
                  <a:buAutoNum type="arabicPeriod"/>
                </a:pPr>
                <a:r>
                  <a:rPr lang="en-US" altLang="en-US" b="1" dirty="0">
                    <a:solidFill>
                      <a:srgbClr val="00B050"/>
                    </a:solidFill>
                    <a:latin typeface="Times New Roman" panose="02020603050405020304" pitchFamily="18" charset="0"/>
                    <a:cs typeface="Times New Roman" panose="02020603050405020304" pitchFamily="18" charset="0"/>
                  </a:rPr>
                  <a:t>h(s) = S</a:t>
                </a:r>
                <a:r>
                  <a:rPr lang="en-US" altLang="en-US" b="1" baseline="-25000" dirty="0">
                    <a:solidFill>
                      <a:srgbClr val="00B050"/>
                    </a:solidFill>
                    <a:latin typeface="Times New Roman" panose="02020603050405020304" pitchFamily="18" charset="0"/>
                    <a:cs typeface="Times New Roman" panose="02020603050405020304" pitchFamily="18" charset="0"/>
                  </a:rPr>
                  <a:t>1</a:t>
                </a:r>
                <a:r>
                  <a:rPr lang="en-US" altLang="en-US" b="1" dirty="0">
                    <a:solidFill>
                      <a:srgbClr val="00B050"/>
                    </a:solidFill>
                    <a:latin typeface="Times New Roman" panose="02020603050405020304" pitchFamily="18" charset="0"/>
                    <a:cs typeface="Times New Roman" panose="02020603050405020304" pitchFamily="18" charset="0"/>
                  </a:rPr>
                  <a:t> % 10</a:t>
                </a:r>
              </a:p>
              <a:p>
                <a:pPr marL="609600" indent="-609600" eaLnBrk="1" hangingPunct="1">
                  <a:spcAft>
                    <a:spcPts val="20"/>
                  </a:spcAft>
                  <a:buFontTx/>
                  <a:buAutoNum type="arabicPeriod"/>
                </a:pPr>
                <a:r>
                  <a:rPr lang="en-US" altLang="en-US" b="1" dirty="0">
                    <a:solidFill>
                      <a:srgbClr val="00B050"/>
                    </a:solidFill>
                    <a:latin typeface="Times New Roman" panose="02020603050405020304" pitchFamily="18" charset="0"/>
                    <a:cs typeface="Times New Roman" panose="02020603050405020304" pitchFamily="18" charset="0"/>
                  </a:rPr>
                  <a:t>h(s) = ( </a:t>
                </a:r>
                <a14:m>
                  <m:oMath xmlns:m="http://schemas.openxmlformats.org/officeDocument/2006/math">
                    <m:nary>
                      <m:naryPr>
                        <m:chr m:val="∑"/>
                        <m:ctrlPr>
                          <a:rPr lang="en-US" altLang="en-US" b="1" i="1" smtClean="0">
                            <a:solidFill>
                              <a:srgbClr val="00B050"/>
                            </a:solidFill>
                            <a:latin typeface="Cambria Math" panose="02040503050406030204" pitchFamily="18" charset="0"/>
                            <a:cs typeface="Times New Roman" panose="02020603050405020304" pitchFamily="18" charset="0"/>
                          </a:rPr>
                        </m:ctrlPr>
                      </m:naryPr>
                      <m:sub>
                        <m:r>
                          <m:rPr>
                            <m:brk m:alnAt="23"/>
                          </m:rPr>
                          <a:rPr lang="en-IN" altLang="en-US" b="1" i="1" smtClean="0">
                            <a:solidFill>
                              <a:srgbClr val="00B050"/>
                            </a:solidFill>
                            <a:latin typeface="Cambria Math" panose="02040503050406030204" pitchFamily="18" charset="0"/>
                            <a:cs typeface="Times New Roman" panose="02020603050405020304" pitchFamily="18" charset="0"/>
                          </a:rPr>
                          <m:t>𝒊</m:t>
                        </m:r>
                        <m:r>
                          <a:rPr lang="en-IN" altLang="en-US" b="1" i="1" smtClean="0">
                            <a:solidFill>
                              <a:srgbClr val="00B050"/>
                            </a:solidFill>
                            <a:latin typeface="Cambria Math" panose="02040503050406030204" pitchFamily="18" charset="0"/>
                            <a:cs typeface="Times New Roman" panose="02020603050405020304" pitchFamily="18" charset="0"/>
                          </a:rPr>
                          <m:t> = </m:t>
                        </m:r>
                        <m:r>
                          <a:rPr lang="en-IN" altLang="en-US" b="1" i="1" smtClean="0">
                            <a:solidFill>
                              <a:srgbClr val="00B050"/>
                            </a:solidFill>
                            <a:latin typeface="Cambria Math" panose="02040503050406030204" pitchFamily="18" charset="0"/>
                            <a:cs typeface="Times New Roman" panose="02020603050405020304" pitchFamily="18" charset="0"/>
                          </a:rPr>
                          <m:t>𝟎</m:t>
                        </m:r>
                      </m:sub>
                      <m:sup>
                        <m:r>
                          <a:rPr lang="en-IN" altLang="en-US" b="1" i="1" smtClean="0">
                            <a:solidFill>
                              <a:srgbClr val="00B050"/>
                            </a:solidFill>
                            <a:latin typeface="Cambria Math" panose="02040503050406030204" pitchFamily="18" charset="0"/>
                            <a:cs typeface="Times New Roman" panose="02020603050405020304" pitchFamily="18" charset="0"/>
                          </a:rPr>
                          <m:t>𝒌</m:t>
                        </m:r>
                        <m:r>
                          <a:rPr lang="en-IN" altLang="en-US" b="1" i="1" smtClean="0">
                            <a:solidFill>
                              <a:srgbClr val="00B050"/>
                            </a:solidFill>
                            <a:latin typeface="Cambria Math" panose="02040503050406030204" pitchFamily="18" charset="0"/>
                            <a:cs typeface="Times New Roman" panose="02020603050405020304" pitchFamily="18" charset="0"/>
                          </a:rPr>
                          <m:t>−</m:t>
                        </m:r>
                        <m:r>
                          <a:rPr lang="en-IN" altLang="en-US" b="1" i="1" smtClean="0">
                            <a:solidFill>
                              <a:srgbClr val="00B050"/>
                            </a:solidFill>
                            <a:latin typeface="Cambria Math" panose="02040503050406030204" pitchFamily="18" charset="0"/>
                            <a:cs typeface="Times New Roman" panose="02020603050405020304" pitchFamily="18" charset="0"/>
                          </a:rPr>
                          <m:t>𝟏</m:t>
                        </m:r>
                      </m:sup>
                      <m:e>
                        <m:r>
                          <a:rPr lang="en-IN" altLang="en-US" b="1" i="1" smtClean="0">
                            <a:solidFill>
                              <a:srgbClr val="00B050"/>
                            </a:solidFill>
                            <a:latin typeface="Cambria Math" panose="02040503050406030204" pitchFamily="18" charset="0"/>
                            <a:cs typeface="Times New Roman" panose="02020603050405020304" pitchFamily="18" charset="0"/>
                          </a:rPr>
                          <m:t>𝑺</m:t>
                        </m:r>
                        <m:r>
                          <a:rPr lang="en-IN" altLang="en-US" b="1" i="1" smtClean="0">
                            <a:solidFill>
                              <a:srgbClr val="00B050"/>
                            </a:solidFill>
                            <a:latin typeface="Cambria Math" panose="02040503050406030204" pitchFamily="18" charset="0"/>
                            <a:cs typeface="Times New Roman" panose="02020603050405020304" pitchFamily="18" charset="0"/>
                          </a:rPr>
                          <m:t> </m:t>
                        </m:r>
                        <m:r>
                          <a:rPr lang="en-IN" altLang="en-US" b="1" i="1" baseline="-25000" smtClean="0">
                            <a:solidFill>
                              <a:srgbClr val="00B050"/>
                            </a:solidFill>
                            <a:latin typeface="Cambria Math" panose="02040503050406030204" pitchFamily="18" charset="0"/>
                            <a:cs typeface="Times New Roman" panose="02020603050405020304" pitchFamily="18" charset="0"/>
                          </a:rPr>
                          <m:t>𝒊</m:t>
                        </m:r>
                      </m:e>
                    </m:nary>
                    <m:r>
                      <a:rPr lang="en-IN" altLang="en-US" b="1" i="1" smtClean="0">
                        <a:solidFill>
                          <a:srgbClr val="00B050"/>
                        </a:solidFill>
                        <a:latin typeface="Cambria Math" panose="02040503050406030204" pitchFamily="18" charset="0"/>
                        <a:cs typeface="Times New Roman" panose="02020603050405020304" pitchFamily="18" charset="0"/>
                      </a:rPr>
                      <m:t> </m:t>
                    </m:r>
                  </m:oMath>
                </a14:m>
                <a:r>
                  <a:rPr lang="en-US" altLang="en-US" b="1" dirty="0">
                    <a:solidFill>
                      <a:srgbClr val="00B050"/>
                    </a:solidFill>
                    <a:latin typeface="Times New Roman" panose="02020603050405020304" pitchFamily="18" charset="0"/>
                    <a:cs typeface="Times New Roman" panose="02020603050405020304" pitchFamily="18" charset="0"/>
                  </a:rPr>
                  <a:t>) % </a:t>
                </a:r>
                <a:r>
                  <a:rPr lang="en-US" altLang="en-US" b="1" dirty="0" err="1">
                    <a:solidFill>
                      <a:srgbClr val="00B050"/>
                    </a:solidFill>
                    <a:latin typeface="Times New Roman" panose="02020603050405020304" pitchFamily="18" charset="0"/>
                    <a:cs typeface="Times New Roman" panose="02020603050405020304" pitchFamily="18" charset="0"/>
                  </a:rPr>
                  <a:t>TableSize</a:t>
                </a:r>
                <a:endParaRPr lang="en-US" altLang="en-US" b="1" dirty="0">
                  <a:solidFill>
                    <a:srgbClr val="00B050"/>
                  </a:solidFill>
                  <a:latin typeface="Times New Roman" panose="02020603050405020304" pitchFamily="18" charset="0"/>
                  <a:cs typeface="Times New Roman" panose="02020603050405020304" pitchFamily="18" charset="0"/>
                </a:endParaRPr>
              </a:p>
              <a:p>
                <a:pPr marL="609600" indent="-609600" eaLnBrk="1" hangingPunct="1">
                  <a:spcAft>
                    <a:spcPts val="20"/>
                  </a:spcAft>
                  <a:buFontTx/>
                  <a:buAutoNum type="arabicPeriod"/>
                </a:pPr>
                <a:r>
                  <a:rPr lang="en-US" altLang="en-US" b="1" dirty="0">
                    <a:solidFill>
                      <a:srgbClr val="00B050"/>
                    </a:solidFill>
                    <a:latin typeface="Times New Roman" panose="02020603050405020304" pitchFamily="18" charset="0"/>
                    <a:cs typeface="Times New Roman" panose="02020603050405020304" pitchFamily="18" charset="0"/>
                  </a:rPr>
                  <a:t>h(s) = ( </a:t>
                </a:r>
                <a14:m>
                  <m:oMath xmlns:m="http://schemas.openxmlformats.org/officeDocument/2006/math">
                    <m:nary>
                      <m:naryPr>
                        <m:chr m:val="∑"/>
                        <m:ctrlPr>
                          <a:rPr lang="en-US" altLang="en-US" b="1" i="1" smtClean="0">
                            <a:solidFill>
                              <a:srgbClr val="00B050"/>
                            </a:solidFill>
                            <a:latin typeface="Cambria Math" panose="02040503050406030204" pitchFamily="18" charset="0"/>
                            <a:cs typeface="Times New Roman" panose="02020603050405020304" pitchFamily="18" charset="0"/>
                          </a:rPr>
                        </m:ctrlPr>
                      </m:naryPr>
                      <m:sub>
                        <m:r>
                          <m:rPr>
                            <m:brk m:alnAt="23"/>
                          </m:rPr>
                          <a:rPr lang="en-IN" altLang="en-US" b="1" i="1" smtClean="0">
                            <a:solidFill>
                              <a:srgbClr val="00B050"/>
                            </a:solidFill>
                            <a:latin typeface="Cambria Math" panose="02040503050406030204" pitchFamily="18" charset="0"/>
                            <a:cs typeface="Times New Roman" panose="02020603050405020304" pitchFamily="18" charset="0"/>
                          </a:rPr>
                          <m:t>𝒊</m:t>
                        </m:r>
                        <m:r>
                          <a:rPr lang="en-IN" altLang="en-US" b="1" i="1" smtClean="0">
                            <a:solidFill>
                              <a:srgbClr val="00B050"/>
                            </a:solidFill>
                            <a:latin typeface="Cambria Math" panose="02040503050406030204" pitchFamily="18" charset="0"/>
                            <a:cs typeface="Times New Roman" panose="02020603050405020304" pitchFamily="18" charset="0"/>
                          </a:rPr>
                          <m:t> = </m:t>
                        </m:r>
                        <m:r>
                          <a:rPr lang="en-IN" altLang="en-US" b="1" i="1" smtClean="0">
                            <a:solidFill>
                              <a:srgbClr val="00B050"/>
                            </a:solidFill>
                            <a:latin typeface="Cambria Math" panose="02040503050406030204" pitchFamily="18" charset="0"/>
                            <a:cs typeface="Times New Roman" panose="02020603050405020304" pitchFamily="18" charset="0"/>
                          </a:rPr>
                          <m:t>𝟎</m:t>
                        </m:r>
                      </m:sub>
                      <m:sup>
                        <m:r>
                          <a:rPr lang="en-IN" altLang="en-US" b="1" i="1" smtClean="0">
                            <a:solidFill>
                              <a:srgbClr val="00B050"/>
                            </a:solidFill>
                            <a:latin typeface="Cambria Math" panose="02040503050406030204" pitchFamily="18" charset="0"/>
                            <a:cs typeface="Times New Roman" panose="02020603050405020304" pitchFamily="18" charset="0"/>
                          </a:rPr>
                          <m:t>𝒌</m:t>
                        </m:r>
                        <m:r>
                          <a:rPr lang="en-IN" altLang="en-US" b="1" i="1" smtClean="0">
                            <a:solidFill>
                              <a:srgbClr val="00B050"/>
                            </a:solidFill>
                            <a:latin typeface="Cambria Math" panose="02040503050406030204" pitchFamily="18" charset="0"/>
                            <a:cs typeface="Times New Roman" panose="02020603050405020304" pitchFamily="18" charset="0"/>
                          </a:rPr>
                          <m:t>−</m:t>
                        </m:r>
                        <m:r>
                          <a:rPr lang="en-IN" altLang="en-US" b="1" i="1" smtClean="0">
                            <a:solidFill>
                              <a:srgbClr val="00B050"/>
                            </a:solidFill>
                            <a:latin typeface="Cambria Math" panose="02040503050406030204" pitchFamily="18" charset="0"/>
                            <a:cs typeface="Times New Roman" panose="02020603050405020304" pitchFamily="18" charset="0"/>
                          </a:rPr>
                          <m:t>𝟏</m:t>
                        </m:r>
                      </m:sup>
                      <m:e>
                        <m:r>
                          <a:rPr lang="en-IN" altLang="en-US" b="1" i="1" smtClean="0">
                            <a:solidFill>
                              <a:srgbClr val="00B050"/>
                            </a:solidFill>
                            <a:latin typeface="Cambria Math" panose="02040503050406030204" pitchFamily="18" charset="0"/>
                            <a:cs typeface="Times New Roman" panose="02020603050405020304" pitchFamily="18" charset="0"/>
                          </a:rPr>
                          <m:t>𝑺</m:t>
                        </m:r>
                        <m:r>
                          <a:rPr lang="en-IN" altLang="en-US" b="1" i="1" smtClean="0">
                            <a:solidFill>
                              <a:srgbClr val="00B050"/>
                            </a:solidFill>
                            <a:latin typeface="Cambria Math" panose="02040503050406030204" pitchFamily="18" charset="0"/>
                            <a:cs typeface="Times New Roman" panose="02020603050405020304" pitchFamily="18" charset="0"/>
                          </a:rPr>
                          <m:t> </m:t>
                        </m:r>
                        <m:r>
                          <a:rPr lang="en-IN" altLang="en-US" b="1" i="1" baseline="-25000" smtClean="0">
                            <a:solidFill>
                              <a:srgbClr val="00B050"/>
                            </a:solidFill>
                            <a:latin typeface="Cambria Math" panose="02040503050406030204" pitchFamily="18" charset="0"/>
                            <a:cs typeface="Times New Roman" panose="02020603050405020304" pitchFamily="18" charset="0"/>
                          </a:rPr>
                          <m:t>𝒊</m:t>
                        </m:r>
                      </m:e>
                    </m:nary>
                    <m:r>
                      <a:rPr lang="en-IN" altLang="en-US" b="1" i="1" smtClean="0">
                        <a:solidFill>
                          <a:srgbClr val="00B050"/>
                        </a:solidFill>
                        <a:latin typeface="Cambria Math" panose="02040503050406030204" pitchFamily="18" charset="0"/>
                        <a:cs typeface="Times New Roman" panose="02020603050405020304" pitchFamily="18" charset="0"/>
                      </a:rPr>
                      <m:t>  ∗</m:t>
                    </m:r>
                    <m:r>
                      <a:rPr lang="en-IN" altLang="en-US" b="1" i="1" smtClean="0">
                        <a:solidFill>
                          <a:srgbClr val="00B050"/>
                        </a:solidFill>
                        <a:latin typeface="Cambria Math" panose="02040503050406030204" pitchFamily="18" charset="0"/>
                        <a:cs typeface="Times New Roman" panose="02020603050405020304" pitchFamily="18" charset="0"/>
                      </a:rPr>
                      <m:t>𝟑𝟕</m:t>
                    </m:r>
                    <m:r>
                      <a:rPr lang="en-IN" altLang="en-US" b="1" i="1" baseline="30000" smtClean="0">
                        <a:solidFill>
                          <a:srgbClr val="00B050"/>
                        </a:solidFill>
                        <a:latin typeface="Cambria Math" panose="02040503050406030204" pitchFamily="18" charset="0"/>
                        <a:cs typeface="Times New Roman" panose="02020603050405020304" pitchFamily="18" charset="0"/>
                      </a:rPr>
                      <m:t>𝒊</m:t>
                    </m:r>
                  </m:oMath>
                </a14:m>
                <a:r>
                  <a:rPr lang="en-US" altLang="en-US" b="1" dirty="0">
                    <a:solidFill>
                      <a:srgbClr val="00B050"/>
                    </a:solidFill>
                    <a:latin typeface="Times New Roman" panose="02020603050405020304" pitchFamily="18" charset="0"/>
                    <a:cs typeface="Times New Roman" panose="02020603050405020304" pitchFamily="18" charset="0"/>
                  </a:rPr>
                  <a:t> ) % </a:t>
                </a:r>
                <a:r>
                  <a:rPr lang="en-US" altLang="en-US" b="1" dirty="0" err="1">
                    <a:solidFill>
                      <a:srgbClr val="00B050"/>
                    </a:solidFill>
                    <a:latin typeface="Times New Roman" panose="02020603050405020304" pitchFamily="18" charset="0"/>
                    <a:cs typeface="Times New Roman" panose="02020603050405020304" pitchFamily="18" charset="0"/>
                  </a:rPr>
                  <a:t>TableSize</a:t>
                </a:r>
                <a:endParaRPr lang="en-US" b="1" dirty="0">
                  <a:solidFill>
                    <a:srgbClr val="00B050"/>
                  </a:solidFill>
                  <a:latin typeface="Times New Roman" panose="02020603050405020304" pitchFamily="18" charset="0"/>
                  <a:cs typeface="Times New Roman" panose="02020603050405020304" pitchFamily="18" charset="0"/>
                </a:endParaRP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400" b="1" u="sng" dirty="0">
                    <a:solidFill>
                      <a:srgbClr val="7030A0"/>
                    </a:solidFill>
                    <a:latin typeface="Times New Roman" panose="02020603050405020304" pitchFamily="18" charset="0"/>
                    <a:cs typeface="Times New Roman" panose="02020603050405020304" pitchFamily="18" charset="0"/>
                  </a:rPr>
                  <a:t>Hash Table:</a:t>
                </a:r>
              </a:p>
              <a:p>
                <a:r>
                  <a:rPr lang="en-US" sz="2000" b="1" dirty="0">
                    <a:solidFill>
                      <a:srgbClr val="0070C0"/>
                    </a:solidFill>
                    <a:latin typeface="Times New Roman" panose="02020603050405020304" pitchFamily="18" charset="0"/>
                    <a:cs typeface="Times New Roman" panose="02020603050405020304" pitchFamily="18" charset="0"/>
                  </a:rPr>
                  <a:t>	A hash table is a data structure that is used to store keys/values pairs. It uses a hash function to compute an index into an array in which an element will be inserted or searched. By using a good hash function, hashing can work well. Under reasonable assumption, the average time required to search for an element in a hash table is </a:t>
                </a:r>
                <a:r>
                  <a:rPr lang="en-US" sz="2000" b="1" dirty="0">
                    <a:solidFill>
                      <a:srgbClr val="00B050"/>
                    </a:solidFill>
                    <a:latin typeface="Times New Roman" panose="02020603050405020304" pitchFamily="18" charset="0"/>
                    <a:cs typeface="Times New Roman" panose="02020603050405020304" pitchFamily="18" charset="0"/>
                  </a:rPr>
                  <a:t>O(1)</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List[ 17, 10, 32, 51, 95, 89, 12, 65, 143]</a:t>
                </a:r>
                <a:r>
                  <a:rPr lang="en-US" sz="2000" b="1" dirty="0">
                    <a:solidFill>
                      <a:srgbClr val="0070C0"/>
                    </a:solidFill>
                    <a:latin typeface="Times New Roman" panose="02020603050405020304" pitchFamily="18" charset="0"/>
                    <a:cs typeface="Times New Roman" panose="02020603050405020304" pitchFamily="18" charset="0"/>
                  </a:rPr>
                  <a:t>  </a:t>
                </a:r>
              </a:p>
              <a:p>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h(s) = [s % 15]</a:t>
                </a:r>
              </a:p>
              <a:p>
                <a:r>
                  <a:rPr lang="en-US" sz="2000" b="1" dirty="0">
                    <a:solidFill>
                      <a:srgbClr val="0070C0"/>
                    </a:solidFill>
                    <a:latin typeface="Times New Roman" panose="02020603050405020304" pitchFamily="18" charset="0"/>
                    <a:cs typeface="Times New Roman" panose="02020603050405020304" pitchFamily="18" charset="0"/>
                  </a:rPr>
                  <a:t>Like- </a:t>
                </a:r>
                <a:r>
                  <a:rPr lang="en-US" sz="2000" b="1" dirty="0">
                    <a:solidFill>
                      <a:srgbClr val="00B050"/>
                    </a:solidFill>
                    <a:latin typeface="Times New Roman" panose="02020603050405020304" pitchFamily="18" charset="0"/>
                    <a:cs typeface="Times New Roman" panose="02020603050405020304" pitchFamily="18" charset="0"/>
                  </a:rPr>
                  <a:t>List[ 20, 32, 24, 10, 6, 14]</a:t>
                </a:r>
              </a:p>
              <a:p>
                <a:r>
                  <a:rPr lang="en-US" sz="2000" b="1" dirty="0">
                    <a:solidFill>
                      <a:srgbClr val="00B050"/>
                    </a:solidFill>
                    <a:latin typeface="Times New Roman" panose="02020603050405020304" pitchFamily="18" charset="0"/>
                    <a:cs typeface="Times New Roman" panose="02020603050405020304" pitchFamily="18" charset="0"/>
                  </a:rPr>
                  <a:t>     h(k) = [k % </a:t>
                </a:r>
                <a:r>
                  <a:rPr lang="en-US" sz="2000" b="1" dirty="0" err="1">
                    <a:solidFill>
                      <a:srgbClr val="00B050"/>
                    </a:solidFill>
                    <a:latin typeface="Times New Roman" panose="02020603050405020304" pitchFamily="18" charset="0"/>
                    <a:cs typeface="Times New Roman" panose="02020603050405020304" pitchFamily="18" charset="0"/>
                  </a:rPr>
                  <a:t>TableSize</a:t>
                </a:r>
                <a:r>
                  <a:rPr lang="en-US" sz="2000" b="1" dirty="0">
                    <a:solidFill>
                      <a:srgbClr val="00B050"/>
                    </a:solidFill>
                    <a:latin typeface="Times New Roman" panose="02020603050405020304" pitchFamily="18" charset="0"/>
                    <a:cs typeface="Times New Roman" panose="02020603050405020304" pitchFamily="18" charset="0"/>
                  </a:rPr>
                  <a:t>]</a:t>
                </a:r>
              </a:p>
            </p:txBody>
          </p:sp>
        </mc:Choice>
        <mc:Fallback>
          <p:sp>
            <p:nvSpPr>
              <p:cNvPr id="3" name="TextBox 2">
                <a:extLst>
                  <a:ext uri="{FF2B5EF4-FFF2-40B4-BE49-F238E27FC236}">
                    <a16:creationId xmlns:a16="http://schemas.microsoft.com/office/drawing/2014/main" id="{A9AEEE50-5026-F637-C262-B628C4E13B46}"/>
                  </a:ext>
                </a:extLst>
              </p:cNvPr>
              <p:cNvSpPr txBox="1">
                <a:spLocks noRot="1" noChangeAspect="1" noMove="1" noResize="1" noEditPoints="1" noAdjustHandles="1" noChangeArrowheads="1" noChangeShapeType="1" noTextEdit="1"/>
              </p:cNvSpPr>
              <p:nvPr/>
            </p:nvSpPr>
            <p:spPr>
              <a:xfrm>
                <a:off x="382555" y="195942"/>
                <a:ext cx="11467323" cy="5721823"/>
              </a:xfrm>
              <a:prstGeom prst="rect">
                <a:avLst/>
              </a:prstGeom>
              <a:blipFill>
                <a:blip r:embed="rId3"/>
                <a:stretch>
                  <a:fillRect l="-851" t="-852" r="-53" b="-958"/>
                </a:stretch>
              </a:blipFill>
            </p:spPr>
            <p:txBody>
              <a:bodyPr/>
              <a:lstStyle/>
              <a:p>
                <a:r>
                  <a:rPr lang="en-IN">
                    <a:noFill/>
                  </a:rPr>
                  <a:t> </a:t>
                </a:r>
              </a:p>
            </p:txBody>
          </p:sp>
        </mc:Fallback>
      </mc:AlternateContent>
      <p:sp>
        <p:nvSpPr>
          <p:cNvPr id="2" name="Rectangle: Single Corner Snipped 1">
            <a:extLst>
              <a:ext uri="{FF2B5EF4-FFF2-40B4-BE49-F238E27FC236}">
                <a16:creationId xmlns:a16="http://schemas.microsoft.com/office/drawing/2014/main" id="{7AB7B305-D6AE-6A15-65B5-F4969A569B74}"/>
              </a:ext>
            </a:extLst>
          </p:cNvPr>
          <p:cNvSpPr/>
          <p:nvPr/>
        </p:nvSpPr>
        <p:spPr>
          <a:xfrm>
            <a:off x="6223519" y="1240968"/>
            <a:ext cx="653142" cy="830428"/>
          </a:xfrm>
          <a:prstGeom prst="snip1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33372D70-9C8D-AE61-15A6-922472EC56DF}"/>
              </a:ext>
            </a:extLst>
          </p:cNvPr>
          <p:cNvCxnSpPr>
            <a:cxnSpLocks/>
          </p:cNvCxnSpPr>
          <p:nvPr/>
        </p:nvCxnSpPr>
        <p:spPr>
          <a:xfrm>
            <a:off x="6746032" y="1240968"/>
            <a:ext cx="0" cy="16795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013F51C4-FEC7-F89B-A043-FC7535558B53}"/>
              </a:ext>
            </a:extLst>
          </p:cNvPr>
          <p:cNvCxnSpPr>
            <a:cxnSpLocks/>
          </p:cNvCxnSpPr>
          <p:nvPr/>
        </p:nvCxnSpPr>
        <p:spPr>
          <a:xfrm flipV="1">
            <a:off x="6746032" y="1389858"/>
            <a:ext cx="130629" cy="1906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721385FA-867C-EBA2-E160-1E95DFCFAB8D}"/>
              </a:ext>
            </a:extLst>
          </p:cNvPr>
          <p:cNvCxnSpPr/>
          <p:nvPr/>
        </p:nvCxnSpPr>
        <p:spPr>
          <a:xfrm>
            <a:off x="6288836" y="1389858"/>
            <a:ext cx="261257"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43E6348D-8FA5-7CC3-12C2-1046F6CF62F2}"/>
              </a:ext>
            </a:extLst>
          </p:cNvPr>
          <p:cNvCxnSpPr/>
          <p:nvPr/>
        </p:nvCxnSpPr>
        <p:spPr>
          <a:xfrm>
            <a:off x="6291948" y="1504935"/>
            <a:ext cx="261257"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8B7AE319-8AA2-31BE-2191-5421DE6E1E1B}"/>
              </a:ext>
            </a:extLst>
          </p:cNvPr>
          <p:cNvCxnSpPr>
            <a:cxnSpLocks/>
          </p:cNvCxnSpPr>
          <p:nvPr/>
        </p:nvCxnSpPr>
        <p:spPr>
          <a:xfrm>
            <a:off x="6285725" y="1620011"/>
            <a:ext cx="525621"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60AEED6A-4C62-E81C-DB6B-EBE99603E437}"/>
              </a:ext>
            </a:extLst>
          </p:cNvPr>
          <p:cNvCxnSpPr>
            <a:cxnSpLocks/>
          </p:cNvCxnSpPr>
          <p:nvPr/>
        </p:nvCxnSpPr>
        <p:spPr>
          <a:xfrm>
            <a:off x="6288832" y="1744418"/>
            <a:ext cx="525621"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A1715D2F-621B-F893-9733-82B90FF23790}"/>
              </a:ext>
            </a:extLst>
          </p:cNvPr>
          <p:cNvCxnSpPr>
            <a:cxnSpLocks/>
          </p:cNvCxnSpPr>
          <p:nvPr/>
        </p:nvCxnSpPr>
        <p:spPr>
          <a:xfrm>
            <a:off x="6291938" y="1868825"/>
            <a:ext cx="525621"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grpSp>
        <p:nvGrpSpPr>
          <p:cNvPr id="31" name="Group 30">
            <a:extLst>
              <a:ext uri="{FF2B5EF4-FFF2-40B4-BE49-F238E27FC236}">
                <a16:creationId xmlns:a16="http://schemas.microsoft.com/office/drawing/2014/main" id="{2DC7EDB7-FEA8-20DE-4BCD-E615EC3F13E3}"/>
              </a:ext>
            </a:extLst>
          </p:cNvPr>
          <p:cNvGrpSpPr/>
          <p:nvPr/>
        </p:nvGrpSpPr>
        <p:grpSpPr>
          <a:xfrm>
            <a:off x="10238797" y="1234746"/>
            <a:ext cx="653142" cy="830428"/>
            <a:chOff x="6223519" y="1240968"/>
            <a:chExt cx="653142" cy="830428"/>
          </a:xfrm>
        </p:grpSpPr>
        <p:sp>
          <p:nvSpPr>
            <p:cNvPr id="32" name="Rectangle: Single Corner Snipped 31">
              <a:extLst>
                <a:ext uri="{FF2B5EF4-FFF2-40B4-BE49-F238E27FC236}">
                  <a16:creationId xmlns:a16="http://schemas.microsoft.com/office/drawing/2014/main" id="{07CC40AC-B451-F343-B007-3D977B718FD4}"/>
                </a:ext>
              </a:extLst>
            </p:cNvPr>
            <p:cNvSpPr/>
            <p:nvPr/>
          </p:nvSpPr>
          <p:spPr>
            <a:xfrm>
              <a:off x="6223519" y="1240968"/>
              <a:ext cx="653142" cy="830428"/>
            </a:xfrm>
            <a:prstGeom prst="snip1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3" name="Straight Connector 32">
              <a:extLst>
                <a:ext uri="{FF2B5EF4-FFF2-40B4-BE49-F238E27FC236}">
                  <a16:creationId xmlns:a16="http://schemas.microsoft.com/office/drawing/2014/main" id="{3DF2F324-8CC4-52AC-5E69-C00306C9E3F1}"/>
                </a:ext>
              </a:extLst>
            </p:cNvPr>
            <p:cNvCxnSpPr>
              <a:cxnSpLocks/>
            </p:cNvCxnSpPr>
            <p:nvPr/>
          </p:nvCxnSpPr>
          <p:spPr>
            <a:xfrm>
              <a:off x="6746032" y="1240968"/>
              <a:ext cx="0" cy="16795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167C8BA6-35F3-7FC5-973B-B9BC6840FCDE}"/>
                </a:ext>
              </a:extLst>
            </p:cNvPr>
            <p:cNvCxnSpPr>
              <a:cxnSpLocks/>
            </p:cNvCxnSpPr>
            <p:nvPr/>
          </p:nvCxnSpPr>
          <p:spPr>
            <a:xfrm flipV="1">
              <a:off x="6746032" y="1389858"/>
              <a:ext cx="130629" cy="1906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grpSp>
      <p:sp>
        <p:nvSpPr>
          <p:cNvPr id="40" name="TextBox 39">
            <a:extLst>
              <a:ext uri="{FF2B5EF4-FFF2-40B4-BE49-F238E27FC236}">
                <a16:creationId xmlns:a16="http://schemas.microsoft.com/office/drawing/2014/main" id="{60CF4517-6CA4-8D98-343F-351FC1AF3EC9}"/>
              </a:ext>
            </a:extLst>
          </p:cNvPr>
          <p:cNvSpPr txBox="1"/>
          <p:nvPr/>
        </p:nvSpPr>
        <p:spPr>
          <a:xfrm>
            <a:off x="10238798" y="1383636"/>
            <a:ext cx="734002" cy="584775"/>
          </a:xfrm>
          <a:prstGeom prst="rect">
            <a:avLst/>
          </a:prstGeom>
          <a:noFill/>
        </p:spPr>
        <p:txBody>
          <a:bodyPr wrap="square" rtlCol="0">
            <a:spAutoFit/>
          </a:bodyPr>
          <a:lstStyle/>
          <a:p>
            <a:r>
              <a:rPr lang="en-US" sz="800" b="1" dirty="0">
                <a:solidFill>
                  <a:srgbClr val="00B050"/>
                </a:solidFill>
              </a:rPr>
              <a:t>f2ff9e8b7</a:t>
            </a:r>
          </a:p>
          <a:p>
            <a:r>
              <a:rPr lang="en-US" sz="800" b="1" dirty="0">
                <a:solidFill>
                  <a:srgbClr val="00B050"/>
                </a:solidFill>
              </a:rPr>
              <a:t>B2e09b70</a:t>
            </a:r>
          </a:p>
          <a:p>
            <a:r>
              <a:rPr lang="en-US" sz="800" b="1" dirty="0">
                <a:solidFill>
                  <a:srgbClr val="00B050"/>
                </a:solidFill>
              </a:rPr>
              <a:t>25a5d78e</a:t>
            </a:r>
          </a:p>
          <a:p>
            <a:r>
              <a:rPr lang="en-US" sz="800" b="1" dirty="0">
                <a:solidFill>
                  <a:srgbClr val="00B050"/>
                </a:solidFill>
              </a:rPr>
              <a:t>Ooc5dd9a</a:t>
            </a:r>
          </a:p>
        </p:txBody>
      </p:sp>
      <p:sp>
        <p:nvSpPr>
          <p:cNvPr id="41" name="Rectangle 40">
            <a:extLst>
              <a:ext uri="{FF2B5EF4-FFF2-40B4-BE49-F238E27FC236}">
                <a16:creationId xmlns:a16="http://schemas.microsoft.com/office/drawing/2014/main" id="{6A918724-10BA-719F-958E-CA41F61D7832}"/>
              </a:ext>
            </a:extLst>
          </p:cNvPr>
          <p:cNvSpPr/>
          <p:nvPr/>
        </p:nvSpPr>
        <p:spPr>
          <a:xfrm>
            <a:off x="7912359" y="1290733"/>
            <a:ext cx="1045028" cy="746044"/>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07CA7B66-7A61-FBC7-1ABE-7A24A1169309}"/>
              </a:ext>
            </a:extLst>
          </p:cNvPr>
          <p:cNvSpPr/>
          <p:nvPr/>
        </p:nvSpPr>
        <p:spPr>
          <a:xfrm>
            <a:off x="7949680" y="1474239"/>
            <a:ext cx="979715" cy="531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DB89E353-FFF2-292E-8B75-1597AB8BEA6D}"/>
              </a:ext>
            </a:extLst>
          </p:cNvPr>
          <p:cNvSpPr/>
          <p:nvPr/>
        </p:nvSpPr>
        <p:spPr>
          <a:xfrm>
            <a:off x="8406882" y="1343603"/>
            <a:ext cx="111968" cy="933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6514F14E-9DEB-E5C4-6469-90DF1FA91221}"/>
              </a:ext>
            </a:extLst>
          </p:cNvPr>
          <p:cNvSpPr/>
          <p:nvPr/>
        </p:nvSpPr>
        <p:spPr>
          <a:xfrm>
            <a:off x="8577944" y="1346708"/>
            <a:ext cx="111968" cy="933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D5F87B22-AAB3-6067-248A-640C1B22B9EE}"/>
              </a:ext>
            </a:extLst>
          </p:cNvPr>
          <p:cNvSpPr/>
          <p:nvPr/>
        </p:nvSpPr>
        <p:spPr>
          <a:xfrm>
            <a:off x="8758337" y="1340483"/>
            <a:ext cx="111968" cy="933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95E548DF-ECA8-B421-0323-19F6BE0D5EBD}"/>
              </a:ext>
            </a:extLst>
          </p:cNvPr>
          <p:cNvSpPr/>
          <p:nvPr/>
        </p:nvSpPr>
        <p:spPr>
          <a:xfrm>
            <a:off x="7862595" y="1548693"/>
            <a:ext cx="1160103" cy="323165"/>
          </a:xfrm>
          <a:prstGeom prst="rect">
            <a:avLst/>
          </a:prstGeom>
          <a:noFill/>
        </p:spPr>
        <p:txBody>
          <a:bodyPr wrap="square" lIns="91440" tIns="45720" rIns="91440" bIns="45720">
            <a:spAutoFit/>
          </a:bodyPr>
          <a:lstStyle/>
          <a:p>
            <a:pPr algn="ctr"/>
            <a:r>
              <a:rPr lang="en-US" sz="1500" b="1" cap="none" spc="0" dirty="0">
                <a:ln w="0"/>
                <a:solidFill>
                  <a:srgbClr val="00B050"/>
                </a:solidFill>
                <a:effectLst>
                  <a:outerShdw blurRad="38100" dist="25400" dir="5400000" algn="ctr" rotWithShape="0">
                    <a:srgbClr val="6E747A">
                      <a:alpha val="43000"/>
                    </a:srgbClr>
                  </a:outerShdw>
                </a:effectLst>
                <a:cs typeface="Times New Roman" panose="02020603050405020304" pitchFamily="18" charset="0"/>
              </a:rPr>
              <a:t>#</a:t>
            </a:r>
            <a:r>
              <a:rPr lang="en-US" sz="15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SHA-486</a:t>
            </a:r>
          </a:p>
        </p:txBody>
      </p:sp>
      <p:sp>
        <p:nvSpPr>
          <p:cNvPr id="50" name="Arrow: Right 49">
            <a:extLst>
              <a:ext uri="{FF2B5EF4-FFF2-40B4-BE49-F238E27FC236}">
                <a16:creationId xmlns:a16="http://schemas.microsoft.com/office/drawing/2014/main" id="{16FF7C67-944B-F848-2153-7B80CB9749EB}"/>
              </a:ext>
            </a:extLst>
          </p:cNvPr>
          <p:cNvSpPr/>
          <p:nvPr/>
        </p:nvSpPr>
        <p:spPr>
          <a:xfrm>
            <a:off x="7063129" y="1548693"/>
            <a:ext cx="653142" cy="338554"/>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Arrow: Right 50">
            <a:extLst>
              <a:ext uri="{FF2B5EF4-FFF2-40B4-BE49-F238E27FC236}">
                <a16:creationId xmlns:a16="http://schemas.microsoft.com/office/drawing/2014/main" id="{78793918-A5CC-CC8A-0451-45672B258E80}"/>
              </a:ext>
            </a:extLst>
          </p:cNvPr>
          <p:cNvSpPr/>
          <p:nvPr/>
        </p:nvSpPr>
        <p:spPr>
          <a:xfrm>
            <a:off x="9262199" y="1522471"/>
            <a:ext cx="653142" cy="338554"/>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a:extLst>
              <a:ext uri="{FF2B5EF4-FFF2-40B4-BE49-F238E27FC236}">
                <a16:creationId xmlns:a16="http://schemas.microsoft.com/office/drawing/2014/main" id="{D2850433-14DE-B4B4-4FFD-BBDC77FBC294}"/>
              </a:ext>
            </a:extLst>
          </p:cNvPr>
          <p:cNvSpPr/>
          <p:nvPr/>
        </p:nvSpPr>
        <p:spPr>
          <a:xfrm>
            <a:off x="5940830" y="2051009"/>
            <a:ext cx="1140761" cy="338554"/>
          </a:xfrm>
          <a:prstGeom prst="rect">
            <a:avLst/>
          </a:prstGeom>
          <a:noFill/>
        </p:spPr>
        <p:txBody>
          <a:bodyPr wrap="none" lIns="91440" tIns="45720" rIns="91440" bIns="45720">
            <a:spAutoFit/>
          </a:bodyPr>
          <a:lstStyle/>
          <a:p>
            <a:pPr algn="ctr"/>
            <a:r>
              <a:rPr lang="en-US" sz="1600" b="1" cap="none" spc="0" dirty="0">
                <a:ln w="0"/>
                <a:solidFill>
                  <a:srgbClr val="00B050"/>
                </a:solidFill>
                <a:effectLst>
                  <a:outerShdw blurRad="38100" dist="25400" dir="5400000" algn="ctr" rotWithShape="0">
                    <a:srgbClr val="6E747A">
                      <a:alpha val="43000"/>
                    </a:srgbClr>
                  </a:outerShdw>
                </a:effectLst>
              </a:rPr>
              <a:t>Simple text</a:t>
            </a:r>
          </a:p>
        </p:txBody>
      </p:sp>
      <p:sp>
        <p:nvSpPr>
          <p:cNvPr id="53" name="Rectangle 52">
            <a:extLst>
              <a:ext uri="{FF2B5EF4-FFF2-40B4-BE49-F238E27FC236}">
                <a16:creationId xmlns:a16="http://schemas.microsoft.com/office/drawing/2014/main" id="{18997F69-A8D1-C8A6-8999-2FEC108D1709}"/>
              </a:ext>
            </a:extLst>
          </p:cNvPr>
          <p:cNvSpPr/>
          <p:nvPr/>
        </p:nvSpPr>
        <p:spPr>
          <a:xfrm>
            <a:off x="7788967" y="2057286"/>
            <a:ext cx="1369286" cy="338554"/>
          </a:xfrm>
          <a:prstGeom prst="rect">
            <a:avLst/>
          </a:prstGeom>
          <a:noFill/>
        </p:spPr>
        <p:txBody>
          <a:bodyPr wrap="none" lIns="91440" tIns="45720" rIns="91440" bIns="45720">
            <a:spAutoFit/>
          </a:bodyPr>
          <a:lstStyle/>
          <a:p>
            <a:pPr algn="ctr"/>
            <a:r>
              <a:rPr lang="en-US" sz="1600" b="1" dirty="0">
                <a:ln w="0"/>
                <a:solidFill>
                  <a:srgbClr val="00B050"/>
                </a:solidFill>
                <a:effectLst>
                  <a:outerShdw blurRad="38100" dist="25400" dir="5400000" algn="ctr" rotWithShape="0">
                    <a:srgbClr val="6E747A">
                      <a:alpha val="43000"/>
                    </a:srgbClr>
                  </a:outerShdw>
                </a:effectLst>
              </a:rPr>
              <a:t>Hash function</a:t>
            </a:r>
            <a:endParaRPr lang="en-US" sz="1600" b="1" cap="none" spc="0" dirty="0">
              <a:ln w="0"/>
              <a:solidFill>
                <a:srgbClr val="00B050"/>
              </a:solidFill>
              <a:effectLst>
                <a:outerShdw blurRad="38100" dist="25400" dir="5400000" algn="ctr" rotWithShape="0">
                  <a:srgbClr val="6E747A">
                    <a:alpha val="43000"/>
                  </a:srgbClr>
                </a:outerShdw>
              </a:effectLst>
            </a:endParaRPr>
          </a:p>
        </p:txBody>
      </p:sp>
      <p:sp>
        <p:nvSpPr>
          <p:cNvPr id="54" name="Rectangle 53">
            <a:extLst>
              <a:ext uri="{FF2B5EF4-FFF2-40B4-BE49-F238E27FC236}">
                <a16:creationId xmlns:a16="http://schemas.microsoft.com/office/drawing/2014/main" id="{F25351B8-D1E5-FE4C-7AEA-6BE15270D11B}"/>
              </a:ext>
            </a:extLst>
          </p:cNvPr>
          <p:cNvSpPr/>
          <p:nvPr/>
        </p:nvSpPr>
        <p:spPr>
          <a:xfrm>
            <a:off x="9976967" y="2065174"/>
            <a:ext cx="1200072" cy="338554"/>
          </a:xfrm>
          <a:prstGeom prst="rect">
            <a:avLst/>
          </a:prstGeom>
          <a:noFill/>
        </p:spPr>
        <p:txBody>
          <a:bodyPr wrap="none" lIns="91440" tIns="45720" rIns="91440" bIns="45720">
            <a:spAutoFit/>
          </a:bodyPr>
          <a:lstStyle/>
          <a:p>
            <a:pPr algn="ctr"/>
            <a:r>
              <a:rPr lang="en-US" sz="1600" b="1" dirty="0">
                <a:ln w="0"/>
                <a:solidFill>
                  <a:srgbClr val="00B050"/>
                </a:solidFill>
                <a:effectLst>
                  <a:outerShdw blurRad="38100" dist="25400" dir="5400000" algn="ctr" rotWithShape="0">
                    <a:srgbClr val="6E747A">
                      <a:alpha val="43000"/>
                    </a:srgbClr>
                  </a:outerShdw>
                </a:effectLst>
              </a:rPr>
              <a:t>Hashed text</a:t>
            </a:r>
            <a:endParaRPr lang="en-US" sz="1600" b="1" cap="none" spc="0" dirty="0">
              <a:ln w="0"/>
              <a:solidFill>
                <a:srgbClr val="00B050"/>
              </a:solidFill>
              <a:effectLst>
                <a:outerShdw blurRad="38100" dist="25400" dir="5400000" algn="ctr" rotWithShape="0">
                  <a:srgbClr val="6E747A">
                    <a:alpha val="43000"/>
                  </a:srgbClr>
                </a:outerShdw>
              </a:effectLst>
            </a:endParaRPr>
          </a:p>
        </p:txBody>
      </p:sp>
      <p:graphicFrame>
        <p:nvGraphicFramePr>
          <p:cNvPr id="9" name="Table 8">
            <a:extLst>
              <a:ext uri="{FF2B5EF4-FFF2-40B4-BE49-F238E27FC236}">
                <a16:creationId xmlns:a16="http://schemas.microsoft.com/office/drawing/2014/main" id="{20C8B031-FACA-E6C3-632B-42699037C40C}"/>
              </a:ext>
            </a:extLst>
          </p:cNvPr>
          <p:cNvGraphicFramePr>
            <a:graphicFrameLocks noGrp="1"/>
          </p:cNvGraphicFramePr>
          <p:nvPr>
            <p:extLst>
              <p:ext uri="{D42A27DB-BD31-4B8C-83A1-F6EECF244321}">
                <p14:modId xmlns:p14="http://schemas.microsoft.com/office/powerpoint/2010/main" val="2709485712"/>
              </p:ext>
            </p:extLst>
          </p:nvPr>
        </p:nvGraphicFramePr>
        <p:xfrm>
          <a:off x="4880609" y="4638755"/>
          <a:ext cx="599356" cy="1995054"/>
        </p:xfrm>
        <a:graphic>
          <a:graphicData uri="http://schemas.openxmlformats.org/drawingml/2006/table">
            <a:tbl>
              <a:tblPr firstRow="1" bandRow="1">
                <a:tableStyleId>{5C22544A-7EE6-4342-B048-85BDC9FD1C3A}</a:tableStyleId>
              </a:tblPr>
              <a:tblGrid>
                <a:gridCol w="599356">
                  <a:extLst>
                    <a:ext uri="{9D8B030D-6E8A-4147-A177-3AD203B41FA5}">
                      <a16:colId xmlns:a16="http://schemas.microsoft.com/office/drawing/2014/main" val="1620257842"/>
                    </a:ext>
                  </a:extLst>
                </a:gridCol>
              </a:tblGrid>
              <a:tr h="332509">
                <a:tc>
                  <a:txBody>
                    <a:bodyPr/>
                    <a:lstStyle/>
                    <a:p>
                      <a:pPr algn="ctr"/>
                      <a:r>
                        <a:rPr lang="en-IN" sz="1600" b="1" dirty="0">
                          <a:solidFill>
                            <a:srgbClr val="7030A0"/>
                          </a:solidFill>
                        </a:rPr>
                        <a:t>0</a:t>
                      </a:r>
                    </a:p>
                  </a:txBody>
                  <a:tcPr marL="286978" marR="286978" marT="41564" marB="415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0128475"/>
                  </a:ext>
                </a:extLst>
              </a:tr>
              <a:tr h="332509">
                <a:tc>
                  <a:txBody>
                    <a:bodyPr/>
                    <a:lstStyle/>
                    <a:p>
                      <a:pPr algn="ctr"/>
                      <a:r>
                        <a:rPr lang="en-IN" sz="1600" b="1" dirty="0">
                          <a:solidFill>
                            <a:srgbClr val="7030A0"/>
                          </a:solidFill>
                        </a:rPr>
                        <a:t>1</a:t>
                      </a:r>
                    </a:p>
                  </a:txBody>
                  <a:tcPr marL="286978" marR="286978" marT="41564" marB="415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0797910"/>
                  </a:ext>
                </a:extLst>
              </a:tr>
              <a:tr h="332509">
                <a:tc>
                  <a:txBody>
                    <a:bodyPr/>
                    <a:lstStyle/>
                    <a:p>
                      <a:pPr algn="ctr"/>
                      <a:r>
                        <a:rPr lang="en-IN" sz="1600" b="1" dirty="0">
                          <a:solidFill>
                            <a:srgbClr val="7030A0"/>
                          </a:solidFill>
                        </a:rPr>
                        <a:t>2</a:t>
                      </a:r>
                    </a:p>
                  </a:txBody>
                  <a:tcPr marL="286978" marR="286978" marT="41564" marB="415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0876279"/>
                  </a:ext>
                </a:extLst>
              </a:tr>
              <a:tr h="332509">
                <a:tc>
                  <a:txBody>
                    <a:bodyPr/>
                    <a:lstStyle/>
                    <a:p>
                      <a:pPr algn="ctr"/>
                      <a:r>
                        <a:rPr lang="en-IN" sz="1600" b="1" dirty="0">
                          <a:solidFill>
                            <a:srgbClr val="7030A0"/>
                          </a:solidFill>
                        </a:rPr>
                        <a:t>3</a:t>
                      </a:r>
                    </a:p>
                  </a:txBody>
                  <a:tcPr marL="286978" marR="286978" marT="41564" marB="415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9363904"/>
                  </a:ext>
                </a:extLst>
              </a:tr>
              <a:tr h="332509">
                <a:tc>
                  <a:txBody>
                    <a:bodyPr/>
                    <a:lstStyle/>
                    <a:p>
                      <a:pPr algn="ctr"/>
                      <a:r>
                        <a:rPr lang="en-IN" sz="1600" b="1" dirty="0">
                          <a:solidFill>
                            <a:srgbClr val="7030A0"/>
                          </a:solidFill>
                        </a:rPr>
                        <a:t>4</a:t>
                      </a:r>
                    </a:p>
                  </a:txBody>
                  <a:tcPr marL="286978" marR="286978" marT="41564" marB="415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8092256"/>
                  </a:ext>
                </a:extLst>
              </a:tr>
              <a:tr h="332509">
                <a:tc>
                  <a:txBody>
                    <a:bodyPr/>
                    <a:lstStyle/>
                    <a:p>
                      <a:pPr algn="ctr"/>
                      <a:r>
                        <a:rPr lang="en-IN" sz="1600" b="1" dirty="0">
                          <a:solidFill>
                            <a:srgbClr val="7030A0"/>
                          </a:solidFill>
                        </a:rPr>
                        <a:t>5</a:t>
                      </a:r>
                    </a:p>
                  </a:txBody>
                  <a:tcPr marL="286978" marR="286978" marT="41564" marB="415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122876"/>
                  </a:ext>
                </a:extLst>
              </a:tr>
            </a:tbl>
          </a:graphicData>
        </a:graphic>
      </p:graphicFrame>
      <p:graphicFrame>
        <p:nvGraphicFramePr>
          <p:cNvPr id="10" name="Table 9">
            <a:extLst>
              <a:ext uri="{FF2B5EF4-FFF2-40B4-BE49-F238E27FC236}">
                <a16:creationId xmlns:a16="http://schemas.microsoft.com/office/drawing/2014/main" id="{58A73646-214E-792D-10BB-0C7F83352729}"/>
              </a:ext>
            </a:extLst>
          </p:cNvPr>
          <p:cNvGraphicFramePr>
            <a:graphicFrameLocks noGrp="1"/>
          </p:cNvGraphicFramePr>
          <p:nvPr>
            <p:extLst>
              <p:ext uri="{D42A27DB-BD31-4B8C-83A1-F6EECF244321}">
                <p14:modId xmlns:p14="http://schemas.microsoft.com/office/powerpoint/2010/main" val="3193425230"/>
              </p:ext>
            </p:extLst>
          </p:nvPr>
        </p:nvGraphicFramePr>
        <p:xfrm>
          <a:off x="4465742" y="4660520"/>
          <a:ext cx="548453" cy="1995054"/>
        </p:xfrm>
        <a:graphic>
          <a:graphicData uri="http://schemas.openxmlformats.org/drawingml/2006/table">
            <a:tbl>
              <a:tblPr firstRow="1" bandRow="1">
                <a:tableStyleId>{5C22544A-7EE6-4342-B048-85BDC9FD1C3A}</a:tableStyleId>
              </a:tblPr>
              <a:tblGrid>
                <a:gridCol w="548453">
                  <a:extLst>
                    <a:ext uri="{9D8B030D-6E8A-4147-A177-3AD203B41FA5}">
                      <a16:colId xmlns:a16="http://schemas.microsoft.com/office/drawing/2014/main" val="1620257842"/>
                    </a:ext>
                  </a:extLst>
                </a:gridCol>
              </a:tblGrid>
              <a:tr h="332509">
                <a:tc>
                  <a:txBody>
                    <a:bodyPr/>
                    <a:lstStyle/>
                    <a:p>
                      <a:pPr algn="ctr"/>
                      <a:r>
                        <a:rPr lang="en-IN" sz="1600" b="1" dirty="0">
                          <a:solidFill>
                            <a:srgbClr val="00B050"/>
                          </a:solidFill>
                          <a:latin typeface="+mn-lt"/>
                        </a:rPr>
                        <a:t>6</a:t>
                      </a:r>
                    </a:p>
                  </a:txBody>
                  <a:tcPr marL="147265" marR="147265"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0128475"/>
                  </a:ext>
                </a:extLst>
              </a:tr>
              <a:tr h="332509">
                <a:tc>
                  <a:txBody>
                    <a:bodyPr/>
                    <a:lstStyle/>
                    <a:p>
                      <a:pPr algn="ctr"/>
                      <a:r>
                        <a:rPr lang="en-IN" sz="1600" b="1" dirty="0">
                          <a:solidFill>
                            <a:srgbClr val="00B050"/>
                          </a:solidFill>
                          <a:latin typeface="+mn-lt"/>
                        </a:rPr>
                        <a:t>10</a:t>
                      </a:r>
                    </a:p>
                  </a:txBody>
                  <a:tcPr marL="147265" marR="147265"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0797910"/>
                  </a:ext>
                </a:extLst>
              </a:tr>
              <a:tr h="332509">
                <a:tc>
                  <a:txBody>
                    <a:bodyPr/>
                    <a:lstStyle/>
                    <a:p>
                      <a:pPr algn="ctr"/>
                      <a:r>
                        <a:rPr lang="en-IN" sz="1600" b="1" dirty="0">
                          <a:solidFill>
                            <a:srgbClr val="00B050"/>
                          </a:solidFill>
                          <a:latin typeface="+mn-lt"/>
                        </a:rPr>
                        <a:t>14</a:t>
                      </a:r>
                    </a:p>
                  </a:txBody>
                  <a:tcPr marL="147265" marR="147265"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0876279"/>
                  </a:ext>
                </a:extLst>
              </a:tr>
              <a:tr h="332509">
                <a:tc>
                  <a:txBody>
                    <a:bodyPr/>
                    <a:lstStyle/>
                    <a:p>
                      <a:pPr algn="l"/>
                      <a:r>
                        <a:rPr lang="en-US" sz="1600" b="1" dirty="0">
                          <a:solidFill>
                            <a:srgbClr val="00B050"/>
                          </a:solidFill>
                          <a:latin typeface="+mn-lt"/>
                          <a:cs typeface="Times New Roman" panose="02020603050405020304" pitchFamily="18" charset="0"/>
                        </a:rPr>
                        <a:t>20</a:t>
                      </a:r>
                      <a:endParaRPr lang="en-IN" sz="1600" b="1" dirty="0">
                        <a:solidFill>
                          <a:srgbClr val="00B050"/>
                        </a:solidFill>
                        <a:latin typeface="+mn-lt"/>
                      </a:endParaRPr>
                    </a:p>
                  </a:txBody>
                  <a:tcPr marL="147265" marR="147265"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363904"/>
                  </a:ext>
                </a:extLst>
              </a:tr>
              <a:tr h="332509">
                <a:tc>
                  <a:txBody>
                    <a:bodyPr/>
                    <a:lstStyle/>
                    <a:p>
                      <a:pPr algn="ctr"/>
                      <a:r>
                        <a:rPr lang="en-IN" sz="1600" b="1" dirty="0">
                          <a:solidFill>
                            <a:srgbClr val="00B050"/>
                          </a:solidFill>
                          <a:latin typeface="+mn-lt"/>
                        </a:rPr>
                        <a:t>24</a:t>
                      </a:r>
                    </a:p>
                  </a:txBody>
                  <a:tcPr marL="147265" marR="147265"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8092256"/>
                  </a:ext>
                </a:extLst>
              </a:tr>
              <a:tr h="332509">
                <a:tc>
                  <a:txBody>
                    <a:bodyPr/>
                    <a:lstStyle/>
                    <a:p>
                      <a:pPr algn="ctr"/>
                      <a:r>
                        <a:rPr lang="en-IN" sz="1600" b="1" dirty="0">
                          <a:solidFill>
                            <a:srgbClr val="00B050"/>
                          </a:solidFill>
                          <a:latin typeface="+mn-lt"/>
                        </a:rPr>
                        <a:t>32</a:t>
                      </a:r>
                    </a:p>
                  </a:txBody>
                  <a:tcPr marL="147265" marR="147265"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122876"/>
                  </a:ext>
                </a:extLst>
              </a:tr>
            </a:tbl>
          </a:graphicData>
        </a:graphic>
      </p:graphicFrame>
      <p:graphicFrame>
        <p:nvGraphicFramePr>
          <p:cNvPr id="5" name="Table 5">
            <a:extLst>
              <a:ext uri="{FF2B5EF4-FFF2-40B4-BE49-F238E27FC236}">
                <a16:creationId xmlns:a16="http://schemas.microsoft.com/office/drawing/2014/main" id="{340B43B1-7577-3F98-AF52-92405518762B}"/>
              </a:ext>
            </a:extLst>
          </p:cNvPr>
          <p:cNvGraphicFramePr>
            <a:graphicFrameLocks noGrp="1"/>
          </p:cNvGraphicFramePr>
          <p:nvPr>
            <p:extLst>
              <p:ext uri="{D42A27DB-BD31-4B8C-83A1-F6EECF244321}">
                <p14:modId xmlns:p14="http://schemas.microsoft.com/office/powerpoint/2010/main" val="2343885436"/>
              </p:ext>
            </p:extLst>
          </p:nvPr>
        </p:nvGraphicFramePr>
        <p:xfrm>
          <a:off x="6387879" y="5646352"/>
          <a:ext cx="3447065" cy="407924"/>
        </p:xfrm>
        <a:graphic>
          <a:graphicData uri="http://schemas.openxmlformats.org/drawingml/2006/table">
            <a:tbl>
              <a:tblPr firstRow="1" bandRow="1">
                <a:tableStyleId>{5C22544A-7EE6-4342-B048-85BDC9FD1C3A}</a:tableStyleId>
              </a:tblPr>
              <a:tblGrid>
                <a:gridCol w="689413">
                  <a:extLst>
                    <a:ext uri="{9D8B030D-6E8A-4147-A177-3AD203B41FA5}">
                      <a16:colId xmlns:a16="http://schemas.microsoft.com/office/drawing/2014/main" val="168666167"/>
                    </a:ext>
                  </a:extLst>
                </a:gridCol>
                <a:gridCol w="689413">
                  <a:extLst>
                    <a:ext uri="{9D8B030D-6E8A-4147-A177-3AD203B41FA5}">
                      <a16:colId xmlns:a16="http://schemas.microsoft.com/office/drawing/2014/main" val="1963553356"/>
                    </a:ext>
                  </a:extLst>
                </a:gridCol>
                <a:gridCol w="689413">
                  <a:extLst>
                    <a:ext uri="{9D8B030D-6E8A-4147-A177-3AD203B41FA5}">
                      <a16:colId xmlns:a16="http://schemas.microsoft.com/office/drawing/2014/main" val="2558459095"/>
                    </a:ext>
                  </a:extLst>
                </a:gridCol>
                <a:gridCol w="689413">
                  <a:extLst>
                    <a:ext uri="{9D8B030D-6E8A-4147-A177-3AD203B41FA5}">
                      <a16:colId xmlns:a16="http://schemas.microsoft.com/office/drawing/2014/main" val="2747415338"/>
                    </a:ext>
                  </a:extLst>
                </a:gridCol>
                <a:gridCol w="689413">
                  <a:extLst>
                    <a:ext uri="{9D8B030D-6E8A-4147-A177-3AD203B41FA5}">
                      <a16:colId xmlns:a16="http://schemas.microsoft.com/office/drawing/2014/main" val="3482242613"/>
                    </a:ext>
                  </a:extLst>
                </a:gridCol>
              </a:tblGrid>
              <a:tr h="407924">
                <a:tc>
                  <a:txBody>
                    <a:bodyPr/>
                    <a:lstStyle/>
                    <a:p>
                      <a:pPr algn="ctr"/>
                      <a:r>
                        <a:rPr lang="en-IN" sz="1600" dirty="0">
                          <a:solidFill>
                            <a:srgbClr val="00B050"/>
                          </a:solidFill>
                        </a:rPr>
                        <a:t>10</a:t>
                      </a:r>
                    </a:p>
                  </a:txBody>
                  <a:tcPr marL="38779" marR="38779"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solidFill>
                            <a:srgbClr val="00B050"/>
                          </a:solidFill>
                        </a:rPr>
                        <a:t>17</a:t>
                      </a:r>
                    </a:p>
                  </a:txBody>
                  <a:tcPr marL="38779" marR="38779"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solidFill>
                            <a:srgbClr val="00B050"/>
                          </a:solidFill>
                        </a:rPr>
                        <a:t>32</a:t>
                      </a:r>
                    </a:p>
                  </a:txBody>
                  <a:tcPr marL="38779" marR="38779"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solidFill>
                            <a:srgbClr val="00B050"/>
                          </a:solidFill>
                        </a:rPr>
                        <a:t>51</a:t>
                      </a:r>
                    </a:p>
                  </a:txBody>
                  <a:tcPr marL="38779" marR="38779"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solidFill>
                            <a:srgbClr val="00B050"/>
                          </a:solidFill>
                        </a:rPr>
                        <a:t>95</a:t>
                      </a:r>
                    </a:p>
                  </a:txBody>
                  <a:tcPr marL="38779" marR="38779"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4466564"/>
                  </a:ext>
                </a:extLst>
              </a:tr>
            </a:tbl>
          </a:graphicData>
        </a:graphic>
      </p:graphicFrame>
      <p:graphicFrame>
        <p:nvGraphicFramePr>
          <p:cNvPr id="6" name="Table 5">
            <a:extLst>
              <a:ext uri="{FF2B5EF4-FFF2-40B4-BE49-F238E27FC236}">
                <a16:creationId xmlns:a16="http://schemas.microsoft.com/office/drawing/2014/main" id="{3025C598-4315-76F6-2D56-5965256C210B}"/>
              </a:ext>
            </a:extLst>
          </p:cNvPr>
          <p:cNvGraphicFramePr>
            <a:graphicFrameLocks noGrp="1"/>
          </p:cNvGraphicFramePr>
          <p:nvPr>
            <p:extLst>
              <p:ext uri="{D42A27DB-BD31-4B8C-83A1-F6EECF244321}">
                <p14:modId xmlns:p14="http://schemas.microsoft.com/office/powerpoint/2010/main" val="2582802672"/>
              </p:ext>
            </p:extLst>
          </p:nvPr>
        </p:nvGraphicFramePr>
        <p:xfrm>
          <a:off x="6390989" y="6032021"/>
          <a:ext cx="3447065" cy="407924"/>
        </p:xfrm>
        <a:graphic>
          <a:graphicData uri="http://schemas.openxmlformats.org/drawingml/2006/table">
            <a:tbl>
              <a:tblPr firstRow="1" bandRow="1">
                <a:tableStyleId>{5C22544A-7EE6-4342-B048-85BDC9FD1C3A}</a:tableStyleId>
              </a:tblPr>
              <a:tblGrid>
                <a:gridCol w="689413">
                  <a:extLst>
                    <a:ext uri="{9D8B030D-6E8A-4147-A177-3AD203B41FA5}">
                      <a16:colId xmlns:a16="http://schemas.microsoft.com/office/drawing/2014/main" val="168666167"/>
                    </a:ext>
                  </a:extLst>
                </a:gridCol>
                <a:gridCol w="689413">
                  <a:extLst>
                    <a:ext uri="{9D8B030D-6E8A-4147-A177-3AD203B41FA5}">
                      <a16:colId xmlns:a16="http://schemas.microsoft.com/office/drawing/2014/main" val="1963553356"/>
                    </a:ext>
                  </a:extLst>
                </a:gridCol>
                <a:gridCol w="689413">
                  <a:extLst>
                    <a:ext uri="{9D8B030D-6E8A-4147-A177-3AD203B41FA5}">
                      <a16:colId xmlns:a16="http://schemas.microsoft.com/office/drawing/2014/main" val="2558459095"/>
                    </a:ext>
                  </a:extLst>
                </a:gridCol>
                <a:gridCol w="689413">
                  <a:extLst>
                    <a:ext uri="{9D8B030D-6E8A-4147-A177-3AD203B41FA5}">
                      <a16:colId xmlns:a16="http://schemas.microsoft.com/office/drawing/2014/main" val="2747415338"/>
                    </a:ext>
                  </a:extLst>
                </a:gridCol>
                <a:gridCol w="689413">
                  <a:extLst>
                    <a:ext uri="{9D8B030D-6E8A-4147-A177-3AD203B41FA5}">
                      <a16:colId xmlns:a16="http://schemas.microsoft.com/office/drawing/2014/main" val="3482242613"/>
                    </a:ext>
                  </a:extLst>
                </a:gridCol>
              </a:tblGrid>
              <a:tr h="407924">
                <a:tc>
                  <a:txBody>
                    <a:bodyPr/>
                    <a:lstStyle/>
                    <a:p>
                      <a:pPr algn="ctr"/>
                      <a:r>
                        <a:rPr lang="en-IN" sz="1600" dirty="0">
                          <a:solidFill>
                            <a:srgbClr val="7030A0"/>
                          </a:solidFill>
                        </a:rPr>
                        <a:t>0</a:t>
                      </a:r>
                    </a:p>
                  </a:txBody>
                  <a:tcPr marL="38779" marR="38779"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dirty="0">
                          <a:solidFill>
                            <a:srgbClr val="7030A0"/>
                          </a:solidFill>
                        </a:rPr>
                        <a:t>1</a:t>
                      </a:r>
                    </a:p>
                  </a:txBody>
                  <a:tcPr marL="38779" marR="38779"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dirty="0">
                          <a:solidFill>
                            <a:srgbClr val="7030A0"/>
                          </a:solidFill>
                        </a:rPr>
                        <a:t>2</a:t>
                      </a:r>
                    </a:p>
                  </a:txBody>
                  <a:tcPr marL="38779" marR="38779"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dirty="0">
                          <a:solidFill>
                            <a:srgbClr val="7030A0"/>
                          </a:solidFill>
                        </a:rPr>
                        <a:t>3</a:t>
                      </a:r>
                    </a:p>
                  </a:txBody>
                  <a:tcPr marL="38779" marR="38779"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600" dirty="0">
                          <a:solidFill>
                            <a:srgbClr val="7030A0"/>
                          </a:solidFill>
                        </a:rPr>
                        <a:t>4</a:t>
                      </a:r>
                    </a:p>
                  </a:txBody>
                  <a:tcPr marL="38779" marR="38779"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4466564"/>
                  </a:ext>
                </a:extLst>
              </a:tr>
            </a:tbl>
          </a:graphicData>
        </a:graphic>
      </p:graphicFrame>
    </p:spTree>
    <p:extLst>
      <p:ext uri="{BB962C8B-B14F-4D97-AF65-F5344CB8AC3E}">
        <p14:creationId xmlns:p14="http://schemas.microsoft.com/office/powerpoint/2010/main" val="299837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3908762"/>
          </a:xfrm>
          <a:prstGeom prst="rect">
            <a:avLst/>
          </a:prstGeom>
          <a:noFill/>
        </p:spPr>
        <p:txBody>
          <a:bodyPr wrap="square" rtlCol="0">
            <a:spAutoFit/>
          </a:bodyPr>
          <a:lstStyle/>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Introduction of Collision:</a:t>
            </a:r>
          </a:p>
          <a:p>
            <a:pPr>
              <a:spcAft>
                <a:spcPts val="300"/>
              </a:spcAft>
            </a:pPr>
            <a:r>
              <a:rPr lang="en-US" sz="2000" b="1" dirty="0">
                <a:solidFill>
                  <a:srgbClr val="7030A0"/>
                </a:solidFill>
                <a:latin typeface="Times New Roman" panose="02020603050405020304" pitchFamily="18" charset="0"/>
                <a:cs typeface="Times New Roman" panose="02020603050405020304" pitchFamily="18" charset="0"/>
              </a:rPr>
              <a:t>	</a:t>
            </a:r>
            <a:r>
              <a:rPr lang="en-US" sz="2000" b="0" i="0" dirty="0">
                <a:solidFill>
                  <a:srgbClr val="202124"/>
                </a:solidFill>
                <a:effectLst/>
                <a:latin typeface="arial" panose="020B0604020202020204" pitchFamily="34" charset="0"/>
              </a:rPr>
              <a:t> </a:t>
            </a:r>
            <a:r>
              <a:rPr lang="en-US" sz="2000" b="1" i="0" dirty="0">
                <a:solidFill>
                  <a:srgbClr val="0070C0"/>
                </a:solidFill>
                <a:effectLst/>
                <a:latin typeface="Times New Roman" panose="02020603050405020304" pitchFamily="18" charset="0"/>
                <a:cs typeface="Times New Roman" panose="02020603050405020304" pitchFamily="18" charset="0"/>
              </a:rPr>
              <a:t>A collision occurs when more than one value to be hashed by a particular hash function hash to the same slot in the table or data structure (hash table) being generated by the hash function.</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Like – </a:t>
            </a:r>
            <a:r>
              <a:rPr lang="en-US" sz="2000" b="1" dirty="0">
                <a:solidFill>
                  <a:srgbClr val="00B050"/>
                </a:solidFill>
                <a:latin typeface="Times New Roman" panose="02020603050405020304" pitchFamily="18" charset="0"/>
                <a:cs typeface="Times New Roman" panose="02020603050405020304" pitchFamily="18" charset="0"/>
              </a:rPr>
              <a:t>List[ 11, 12 , 13 , 23 , 14 ]				</a:t>
            </a:r>
            <a:r>
              <a:rPr lang="en-US" sz="1600" b="1" dirty="0">
                <a:solidFill>
                  <a:srgbClr val="00B050"/>
                </a:solidFill>
                <a:latin typeface="Times New Roman" panose="02020603050405020304" pitchFamily="18" charset="0"/>
                <a:cs typeface="Times New Roman" panose="02020603050405020304" pitchFamily="18" charset="0"/>
              </a:rPr>
              <a:t>Hash Table</a:t>
            </a:r>
            <a:r>
              <a:rPr lang="en-US" sz="2000" b="1" dirty="0">
                <a:solidFill>
                  <a:srgbClr val="00B050"/>
                </a:solidFill>
                <a:latin typeface="Times New Roman" panose="02020603050405020304" pitchFamily="18" charset="0"/>
                <a:cs typeface="Times New Roman" panose="02020603050405020304" pitchFamily="18" charset="0"/>
              </a:rPr>
              <a:t>				</a:t>
            </a:r>
          </a:p>
          <a:p>
            <a:pPr>
              <a:spcAft>
                <a:spcPts val="300"/>
              </a:spcAft>
            </a:pPr>
            <a:r>
              <a:rPr lang="en-US" sz="2000" b="1" dirty="0">
                <a:solidFill>
                  <a:srgbClr val="00B050"/>
                </a:solidFill>
                <a:latin typeface="Times New Roman" panose="02020603050405020304" pitchFamily="18" charset="0"/>
                <a:cs typeface="Times New Roman" panose="02020603050405020304" pitchFamily="18" charset="0"/>
              </a:rPr>
              <a:t>	 Hash(ƒ) = [ x % 10 ]</a:t>
            </a:r>
          </a:p>
          <a:p>
            <a:pPr>
              <a:spcAft>
                <a:spcPts val="300"/>
              </a:spcAft>
            </a:pPr>
            <a:r>
              <a:rPr lang="en-US" sz="2000" b="1" dirty="0">
                <a:solidFill>
                  <a:srgbClr val="00B050"/>
                </a:solidFill>
                <a:latin typeface="Times New Roman" panose="02020603050405020304" pitchFamily="18" charset="0"/>
                <a:cs typeface="Times New Roman" panose="02020603050405020304" pitchFamily="18" charset="0"/>
              </a:rPr>
              <a:t>Where 13 and 23 have same hash value 3</a:t>
            </a:r>
            <a:endParaRPr lang="en-US" sz="2000" b="1" i="0" dirty="0">
              <a:solidFill>
                <a:srgbClr val="00B050"/>
              </a:solidFill>
              <a:effectLst/>
              <a:latin typeface="Times New Roman" panose="02020603050405020304" pitchFamily="18" charset="0"/>
              <a:cs typeface="Times New Roman" panose="02020603050405020304" pitchFamily="18" charset="0"/>
            </a:endParaRPr>
          </a:p>
          <a:p>
            <a:pPr>
              <a:spcAft>
                <a:spcPts val="300"/>
              </a:spcAft>
            </a:pPr>
            <a:endParaRPr lang="en-US" sz="20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 Resolution of Collision: </a:t>
            </a:r>
          </a:p>
          <a:p>
            <a:pPr>
              <a:spcAft>
                <a:spcPts val="300"/>
              </a:spcAft>
            </a:pPr>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If </a:t>
            </a:r>
            <a:r>
              <a:rPr lang="en-US" sz="2000" b="1" dirty="0">
                <a:solidFill>
                  <a:srgbClr val="00B050"/>
                </a:solidFill>
                <a:latin typeface="Times New Roman" panose="02020603050405020304" pitchFamily="18" charset="0"/>
                <a:cs typeface="Times New Roman" panose="02020603050405020304" pitchFamily="18" charset="0"/>
              </a:rPr>
              <a:t>k</a:t>
            </a:r>
            <a:r>
              <a:rPr lang="en-US" sz="2000" b="1" baseline="-25000" dirty="0">
                <a:solidFill>
                  <a:srgbClr val="00B050"/>
                </a:solidFill>
                <a:latin typeface="Times New Roman" panose="02020603050405020304" pitchFamily="18" charset="0"/>
                <a:cs typeface="Times New Roman" panose="02020603050405020304" pitchFamily="18" charset="0"/>
              </a:rPr>
              <a:t>1</a:t>
            </a:r>
            <a:r>
              <a:rPr lang="en-US" sz="2000" b="1" dirty="0">
                <a:solidFill>
                  <a:srgbClr val="0070C0"/>
                </a:solidFill>
                <a:latin typeface="Times New Roman" panose="02020603050405020304" pitchFamily="18" charset="0"/>
                <a:cs typeface="Times New Roman" panose="02020603050405020304" pitchFamily="18" charset="0"/>
              </a:rPr>
              <a:t> and </a:t>
            </a:r>
            <a:r>
              <a:rPr lang="en-US" sz="2000" b="1" dirty="0">
                <a:solidFill>
                  <a:srgbClr val="00B050"/>
                </a:solidFill>
                <a:latin typeface="Times New Roman" panose="02020603050405020304" pitchFamily="18" charset="0"/>
                <a:cs typeface="Times New Roman" panose="02020603050405020304" pitchFamily="18" charset="0"/>
              </a:rPr>
              <a:t>k</a:t>
            </a:r>
            <a:r>
              <a:rPr lang="en-US" sz="2000" b="1" baseline="-25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70C0"/>
                </a:solidFill>
                <a:latin typeface="Times New Roman" panose="02020603050405020304" pitchFamily="18" charset="0"/>
                <a:cs typeface="Times New Roman" panose="02020603050405020304" pitchFamily="18" charset="0"/>
              </a:rPr>
              <a:t> are two different keys, it is possible that </a:t>
            </a:r>
            <a:r>
              <a:rPr lang="en-US" sz="2000" b="1" dirty="0">
                <a:solidFill>
                  <a:srgbClr val="00B050"/>
                </a:solidFill>
                <a:latin typeface="Times New Roman" panose="02020603050405020304" pitchFamily="18" charset="0"/>
                <a:cs typeface="Times New Roman" panose="02020603050405020304" pitchFamily="18" charset="0"/>
              </a:rPr>
              <a:t>h(k</a:t>
            </a:r>
            <a:r>
              <a:rPr lang="en-US" sz="2000" b="1" baseline="-25000" dirty="0">
                <a:solidFill>
                  <a:srgbClr val="00B050"/>
                </a:solidFill>
                <a:latin typeface="Times New Roman" panose="02020603050405020304" pitchFamily="18" charset="0"/>
                <a:cs typeface="Times New Roman" panose="02020603050405020304" pitchFamily="18" charset="0"/>
              </a:rPr>
              <a:t>1</a:t>
            </a:r>
            <a:r>
              <a:rPr lang="en-US" sz="2000" b="1" dirty="0">
                <a:solidFill>
                  <a:srgbClr val="00B050"/>
                </a:solidFill>
                <a:latin typeface="Times New Roman" panose="02020603050405020304" pitchFamily="18" charset="0"/>
                <a:cs typeface="Times New Roman" panose="02020603050405020304" pitchFamily="18" charset="0"/>
              </a:rPr>
              <a:t>)</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a:solidFill>
                  <a:srgbClr val="00B050"/>
                </a:solidFill>
                <a:latin typeface="Times New Roman" panose="02020603050405020304" pitchFamily="18" charset="0"/>
                <a:cs typeface="Times New Roman" panose="02020603050405020304" pitchFamily="18" charset="0"/>
              </a:rPr>
              <a:t>h(k</a:t>
            </a:r>
            <a:r>
              <a:rPr lang="en-US" sz="2000" b="1" baseline="-25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B050"/>
                </a:solidFill>
                <a:latin typeface="Times New Roman" panose="02020603050405020304" pitchFamily="18" charset="0"/>
                <a:cs typeface="Times New Roman" panose="02020603050405020304" pitchFamily="18" charset="0"/>
              </a:rPr>
              <a:t>)</a:t>
            </a:r>
            <a:r>
              <a:rPr lang="en-US" sz="2000" b="1" dirty="0">
                <a:solidFill>
                  <a:srgbClr val="0070C0"/>
                </a:solidFill>
                <a:latin typeface="Times New Roman" panose="02020603050405020304" pitchFamily="18" charset="0"/>
                <a:cs typeface="Times New Roman" panose="02020603050405020304" pitchFamily="18" charset="0"/>
              </a:rPr>
              <a:t>. We know that this is a collision. That’s why the collision resolution is the most important issue in hash table implementations.</a:t>
            </a:r>
          </a:p>
          <a:p>
            <a:pPr>
              <a:spcAft>
                <a:spcPts val="300"/>
              </a:spcAft>
            </a:pPr>
            <a:endParaRPr lang="en-US" sz="20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031EFB92-BC05-220C-A6AD-84CB25C306E5}"/>
              </a:ext>
            </a:extLst>
          </p:cNvPr>
          <p:cNvGraphicFramePr>
            <a:graphicFrameLocks noGrp="1"/>
          </p:cNvGraphicFramePr>
          <p:nvPr>
            <p:extLst>
              <p:ext uri="{D42A27DB-BD31-4B8C-83A1-F6EECF244321}">
                <p14:modId xmlns:p14="http://schemas.microsoft.com/office/powerpoint/2010/main" val="2158157455"/>
              </p:ext>
            </p:extLst>
          </p:nvPr>
        </p:nvGraphicFramePr>
        <p:xfrm>
          <a:off x="5673012" y="1764702"/>
          <a:ext cx="3387015" cy="370840"/>
        </p:xfrm>
        <a:graphic>
          <a:graphicData uri="http://schemas.openxmlformats.org/drawingml/2006/table">
            <a:tbl>
              <a:tblPr firstRow="1" bandRow="1">
                <a:tableStyleId>{5C22544A-7EE6-4342-B048-85BDC9FD1C3A}</a:tableStyleId>
              </a:tblPr>
              <a:tblGrid>
                <a:gridCol w="677403">
                  <a:extLst>
                    <a:ext uri="{9D8B030D-6E8A-4147-A177-3AD203B41FA5}">
                      <a16:colId xmlns:a16="http://schemas.microsoft.com/office/drawing/2014/main" val="2337200506"/>
                    </a:ext>
                  </a:extLst>
                </a:gridCol>
                <a:gridCol w="677403">
                  <a:extLst>
                    <a:ext uri="{9D8B030D-6E8A-4147-A177-3AD203B41FA5}">
                      <a16:colId xmlns:a16="http://schemas.microsoft.com/office/drawing/2014/main" val="3811761075"/>
                    </a:ext>
                  </a:extLst>
                </a:gridCol>
                <a:gridCol w="677403">
                  <a:extLst>
                    <a:ext uri="{9D8B030D-6E8A-4147-A177-3AD203B41FA5}">
                      <a16:colId xmlns:a16="http://schemas.microsoft.com/office/drawing/2014/main" val="2522207996"/>
                    </a:ext>
                  </a:extLst>
                </a:gridCol>
                <a:gridCol w="677403">
                  <a:extLst>
                    <a:ext uri="{9D8B030D-6E8A-4147-A177-3AD203B41FA5}">
                      <a16:colId xmlns:a16="http://schemas.microsoft.com/office/drawing/2014/main" val="3260031025"/>
                    </a:ext>
                  </a:extLst>
                </a:gridCol>
                <a:gridCol w="677403">
                  <a:extLst>
                    <a:ext uri="{9D8B030D-6E8A-4147-A177-3AD203B41FA5}">
                      <a16:colId xmlns:a16="http://schemas.microsoft.com/office/drawing/2014/main" val="994386610"/>
                    </a:ext>
                  </a:extLst>
                </a:gridCol>
              </a:tblGrid>
              <a:tr h="370840">
                <a:tc>
                  <a:txBody>
                    <a:bodyPr/>
                    <a:lstStyle/>
                    <a:p>
                      <a:pPr algn="ct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11</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12</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14</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19470900"/>
                  </a:ext>
                </a:extLst>
              </a:tr>
            </a:tbl>
          </a:graphicData>
        </a:graphic>
      </p:graphicFrame>
      <p:graphicFrame>
        <p:nvGraphicFramePr>
          <p:cNvPr id="6" name="Table 5">
            <a:extLst>
              <a:ext uri="{FF2B5EF4-FFF2-40B4-BE49-F238E27FC236}">
                <a16:creationId xmlns:a16="http://schemas.microsoft.com/office/drawing/2014/main" id="{BE873DA8-EF1B-5FFE-77B7-F7B55A804673}"/>
              </a:ext>
            </a:extLst>
          </p:cNvPr>
          <p:cNvGraphicFramePr>
            <a:graphicFrameLocks noGrp="1"/>
          </p:cNvGraphicFramePr>
          <p:nvPr>
            <p:extLst>
              <p:ext uri="{D42A27DB-BD31-4B8C-83A1-F6EECF244321}">
                <p14:modId xmlns:p14="http://schemas.microsoft.com/office/powerpoint/2010/main" val="3178690551"/>
              </p:ext>
            </p:extLst>
          </p:nvPr>
        </p:nvGraphicFramePr>
        <p:xfrm>
          <a:off x="5673011" y="2132511"/>
          <a:ext cx="3387015" cy="365760"/>
        </p:xfrm>
        <a:graphic>
          <a:graphicData uri="http://schemas.openxmlformats.org/drawingml/2006/table">
            <a:tbl>
              <a:tblPr firstRow="1" bandRow="1">
                <a:tableStyleId>{5C22544A-7EE6-4342-B048-85BDC9FD1C3A}</a:tableStyleId>
              </a:tblPr>
              <a:tblGrid>
                <a:gridCol w="677403">
                  <a:extLst>
                    <a:ext uri="{9D8B030D-6E8A-4147-A177-3AD203B41FA5}">
                      <a16:colId xmlns:a16="http://schemas.microsoft.com/office/drawing/2014/main" val="2337200506"/>
                    </a:ext>
                  </a:extLst>
                </a:gridCol>
                <a:gridCol w="677403">
                  <a:extLst>
                    <a:ext uri="{9D8B030D-6E8A-4147-A177-3AD203B41FA5}">
                      <a16:colId xmlns:a16="http://schemas.microsoft.com/office/drawing/2014/main" val="3811761075"/>
                    </a:ext>
                  </a:extLst>
                </a:gridCol>
                <a:gridCol w="677403">
                  <a:extLst>
                    <a:ext uri="{9D8B030D-6E8A-4147-A177-3AD203B41FA5}">
                      <a16:colId xmlns:a16="http://schemas.microsoft.com/office/drawing/2014/main" val="2522207996"/>
                    </a:ext>
                  </a:extLst>
                </a:gridCol>
                <a:gridCol w="677403">
                  <a:extLst>
                    <a:ext uri="{9D8B030D-6E8A-4147-A177-3AD203B41FA5}">
                      <a16:colId xmlns:a16="http://schemas.microsoft.com/office/drawing/2014/main" val="3260031025"/>
                    </a:ext>
                  </a:extLst>
                </a:gridCol>
                <a:gridCol w="677403">
                  <a:extLst>
                    <a:ext uri="{9D8B030D-6E8A-4147-A177-3AD203B41FA5}">
                      <a16:colId xmlns:a16="http://schemas.microsoft.com/office/drawing/2014/main" val="994386610"/>
                    </a:ext>
                  </a:extLst>
                </a:gridCol>
              </a:tblGrid>
              <a:tr h="216546">
                <a:tc>
                  <a:txBody>
                    <a:bodyPr/>
                    <a:lstStyle/>
                    <a:p>
                      <a:pPr algn="ctr"/>
                      <a:r>
                        <a:rPr lang="en-US" dirty="0">
                          <a:solidFill>
                            <a:srgbClr val="7030A0"/>
                          </a:solidFill>
                        </a:rPr>
                        <a:t>0</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2</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3</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4</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9470900"/>
                  </a:ext>
                </a:extLst>
              </a:tr>
            </a:tbl>
          </a:graphicData>
        </a:graphic>
      </p:graphicFrame>
      <p:sp>
        <p:nvSpPr>
          <p:cNvPr id="2" name="Rectangle: Rounded Corners 1">
            <a:extLst>
              <a:ext uri="{FF2B5EF4-FFF2-40B4-BE49-F238E27FC236}">
                <a16:creationId xmlns:a16="http://schemas.microsoft.com/office/drawing/2014/main" id="{63C5409A-E5B7-A02E-12F7-020ECDF7883F}"/>
              </a:ext>
            </a:extLst>
          </p:cNvPr>
          <p:cNvSpPr/>
          <p:nvPr/>
        </p:nvSpPr>
        <p:spPr>
          <a:xfrm>
            <a:off x="4273419" y="3902996"/>
            <a:ext cx="2528597" cy="36576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Times New Roman" panose="02020603050405020304" pitchFamily="18" charset="0"/>
                <a:cs typeface="Times New Roman" panose="02020603050405020304" pitchFamily="18" charset="0"/>
              </a:rPr>
              <a:t>Resolution of Collision</a:t>
            </a:r>
            <a:endParaRPr lang="en-IN" b="1" dirty="0">
              <a:solidFill>
                <a:srgbClr val="00B05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3E9BA065-F97D-409A-EB99-D338A3AB9662}"/>
              </a:ext>
            </a:extLst>
          </p:cNvPr>
          <p:cNvCxnSpPr>
            <a:cxnSpLocks/>
          </p:cNvCxnSpPr>
          <p:nvPr/>
        </p:nvCxnSpPr>
        <p:spPr>
          <a:xfrm>
            <a:off x="1474239" y="4665306"/>
            <a:ext cx="9367932"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7BC49A0A-B1F5-03D5-AE02-EE8DBCF45ABE}"/>
              </a:ext>
            </a:extLst>
          </p:cNvPr>
          <p:cNvCxnSpPr>
            <a:cxnSpLocks/>
            <a:stCxn id="2" idx="2"/>
          </p:cNvCxnSpPr>
          <p:nvPr/>
        </p:nvCxnSpPr>
        <p:spPr>
          <a:xfrm>
            <a:off x="5537718" y="4268756"/>
            <a:ext cx="0" cy="386689"/>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24" name="Rectangle: Diagonal Corners Rounded 23">
            <a:extLst>
              <a:ext uri="{FF2B5EF4-FFF2-40B4-BE49-F238E27FC236}">
                <a16:creationId xmlns:a16="http://schemas.microsoft.com/office/drawing/2014/main" id="{82AEE16B-6E29-C00F-A235-476C2B607966}"/>
              </a:ext>
            </a:extLst>
          </p:cNvPr>
          <p:cNvSpPr/>
          <p:nvPr/>
        </p:nvSpPr>
        <p:spPr>
          <a:xfrm>
            <a:off x="335897" y="4982932"/>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Times New Roman" panose="02020603050405020304" pitchFamily="18" charset="0"/>
                <a:cs typeface="Times New Roman" panose="02020603050405020304" pitchFamily="18" charset="0"/>
              </a:rPr>
              <a:t>S</a:t>
            </a:r>
            <a:r>
              <a:rPr lang="en-US" sz="1800" b="1" dirty="0">
                <a:solidFill>
                  <a:srgbClr val="00B050"/>
                </a:solidFill>
                <a:latin typeface="Times New Roman" panose="02020603050405020304" pitchFamily="18" charset="0"/>
                <a:cs typeface="Times New Roman" panose="02020603050405020304" pitchFamily="18" charset="0"/>
              </a:rPr>
              <a:t>eparate Chaining</a:t>
            </a:r>
            <a:endParaRPr lang="en-IN" b="1" dirty="0">
              <a:solidFill>
                <a:srgbClr val="00B050"/>
              </a:solidFill>
            </a:endParaRPr>
          </a:p>
        </p:txBody>
      </p:sp>
      <p:cxnSp>
        <p:nvCxnSpPr>
          <p:cNvPr id="35" name="Straight Connector 34">
            <a:extLst>
              <a:ext uri="{FF2B5EF4-FFF2-40B4-BE49-F238E27FC236}">
                <a16:creationId xmlns:a16="http://schemas.microsoft.com/office/drawing/2014/main" id="{F9D7CED3-08B1-33CE-B7FF-6855F06B9278}"/>
              </a:ext>
            </a:extLst>
          </p:cNvPr>
          <p:cNvCxnSpPr>
            <a:cxnSpLocks/>
          </p:cNvCxnSpPr>
          <p:nvPr/>
        </p:nvCxnSpPr>
        <p:spPr>
          <a:xfrm flipH="1" flipV="1">
            <a:off x="1483561" y="4655445"/>
            <a:ext cx="1" cy="327487"/>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36" name="Rectangle: Diagonal Corners Rounded 35">
            <a:extLst>
              <a:ext uri="{FF2B5EF4-FFF2-40B4-BE49-F238E27FC236}">
                <a16:creationId xmlns:a16="http://schemas.microsoft.com/office/drawing/2014/main" id="{20935DE9-A8DB-647B-150A-3D734788A030}"/>
              </a:ext>
            </a:extLst>
          </p:cNvPr>
          <p:cNvSpPr/>
          <p:nvPr/>
        </p:nvSpPr>
        <p:spPr>
          <a:xfrm>
            <a:off x="8204708" y="4967379"/>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B050"/>
                </a:solidFill>
                <a:latin typeface="Times New Roman" panose="02020603050405020304" pitchFamily="18" charset="0"/>
                <a:cs typeface="Times New Roman" panose="02020603050405020304" pitchFamily="18" charset="0"/>
              </a:rPr>
              <a:t>Linear Probing</a:t>
            </a:r>
            <a:endParaRPr lang="en-IN" b="1" dirty="0">
              <a:solidFill>
                <a:srgbClr val="00B050"/>
              </a:solidFill>
            </a:endParaRPr>
          </a:p>
        </p:txBody>
      </p:sp>
      <p:sp>
        <p:nvSpPr>
          <p:cNvPr id="41" name="Rectangle: Diagonal Corners Rounded 40">
            <a:extLst>
              <a:ext uri="{FF2B5EF4-FFF2-40B4-BE49-F238E27FC236}">
                <a16:creationId xmlns:a16="http://schemas.microsoft.com/office/drawing/2014/main" id="{DA9FDC83-9F22-C163-B065-E461EE9169A1}"/>
              </a:ext>
            </a:extLst>
          </p:cNvPr>
          <p:cNvSpPr/>
          <p:nvPr/>
        </p:nvSpPr>
        <p:spPr>
          <a:xfrm>
            <a:off x="8207817" y="5604971"/>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B050"/>
                </a:solidFill>
                <a:latin typeface="Times New Roman" panose="02020603050405020304" pitchFamily="18" charset="0"/>
                <a:cs typeface="Times New Roman" panose="02020603050405020304" pitchFamily="18" charset="0"/>
              </a:rPr>
              <a:t>Quadratic Probing</a:t>
            </a:r>
            <a:endParaRPr lang="en-IN" b="1" dirty="0">
              <a:solidFill>
                <a:srgbClr val="00B050"/>
              </a:solidFill>
            </a:endParaRPr>
          </a:p>
        </p:txBody>
      </p:sp>
      <p:sp>
        <p:nvSpPr>
          <p:cNvPr id="42" name="Rectangle: Diagonal Corners Rounded 41">
            <a:extLst>
              <a:ext uri="{FF2B5EF4-FFF2-40B4-BE49-F238E27FC236}">
                <a16:creationId xmlns:a16="http://schemas.microsoft.com/office/drawing/2014/main" id="{7828DFA8-ED1F-2138-B0E4-2293A27B0721}"/>
              </a:ext>
            </a:extLst>
          </p:cNvPr>
          <p:cNvSpPr/>
          <p:nvPr/>
        </p:nvSpPr>
        <p:spPr>
          <a:xfrm>
            <a:off x="8220258" y="6242566"/>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B050"/>
                </a:solidFill>
                <a:latin typeface="Times New Roman" panose="02020603050405020304" pitchFamily="18" charset="0"/>
                <a:cs typeface="Times New Roman" panose="02020603050405020304" pitchFamily="18" charset="0"/>
              </a:rPr>
              <a:t>Double Hashing</a:t>
            </a:r>
            <a:endParaRPr lang="en-IN" b="1" dirty="0">
              <a:solidFill>
                <a:srgbClr val="00B050"/>
              </a:solidFill>
            </a:endParaRPr>
          </a:p>
        </p:txBody>
      </p:sp>
      <p:cxnSp>
        <p:nvCxnSpPr>
          <p:cNvPr id="65" name="Straight Connector 64">
            <a:extLst>
              <a:ext uri="{FF2B5EF4-FFF2-40B4-BE49-F238E27FC236}">
                <a16:creationId xmlns:a16="http://schemas.microsoft.com/office/drawing/2014/main" id="{91886DB8-6D97-537E-42DD-88A36E176902}"/>
              </a:ext>
            </a:extLst>
          </p:cNvPr>
          <p:cNvCxnSpPr/>
          <p:nvPr/>
        </p:nvCxnSpPr>
        <p:spPr>
          <a:xfrm flipV="1">
            <a:off x="10832841" y="4655445"/>
            <a:ext cx="0" cy="187598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70" name="Straight Connector 69">
            <a:extLst>
              <a:ext uri="{FF2B5EF4-FFF2-40B4-BE49-F238E27FC236}">
                <a16:creationId xmlns:a16="http://schemas.microsoft.com/office/drawing/2014/main" id="{C3303EA1-B0C6-A01F-9414-64762D056567}"/>
              </a:ext>
            </a:extLst>
          </p:cNvPr>
          <p:cNvCxnSpPr>
            <a:cxnSpLocks/>
          </p:cNvCxnSpPr>
          <p:nvPr/>
        </p:nvCxnSpPr>
        <p:spPr>
          <a:xfrm>
            <a:off x="10574685" y="5167794"/>
            <a:ext cx="258156"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74" name="Straight Connector 73">
            <a:extLst>
              <a:ext uri="{FF2B5EF4-FFF2-40B4-BE49-F238E27FC236}">
                <a16:creationId xmlns:a16="http://schemas.microsoft.com/office/drawing/2014/main" id="{BAEA102F-9CF4-3D51-E6E0-3C8F04E6A494}"/>
              </a:ext>
            </a:extLst>
          </p:cNvPr>
          <p:cNvCxnSpPr>
            <a:cxnSpLocks/>
          </p:cNvCxnSpPr>
          <p:nvPr/>
        </p:nvCxnSpPr>
        <p:spPr>
          <a:xfrm>
            <a:off x="10577791" y="5814715"/>
            <a:ext cx="258156"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75" name="Straight Connector 74">
            <a:extLst>
              <a:ext uri="{FF2B5EF4-FFF2-40B4-BE49-F238E27FC236}">
                <a16:creationId xmlns:a16="http://schemas.microsoft.com/office/drawing/2014/main" id="{C7797EE7-25A6-64DA-C50B-FA27C0BA3E85}"/>
              </a:ext>
            </a:extLst>
          </p:cNvPr>
          <p:cNvCxnSpPr>
            <a:cxnSpLocks/>
          </p:cNvCxnSpPr>
          <p:nvPr/>
        </p:nvCxnSpPr>
        <p:spPr>
          <a:xfrm>
            <a:off x="10580900" y="6517624"/>
            <a:ext cx="258156"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76" name="Rectangle 75">
            <a:extLst>
              <a:ext uri="{FF2B5EF4-FFF2-40B4-BE49-F238E27FC236}">
                <a16:creationId xmlns:a16="http://schemas.microsoft.com/office/drawing/2014/main" id="{4E775DC5-4250-B5A8-E063-D5E2D1BF4A91}"/>
              </a:ext>
            </a:extLst>
          </p:cNvPr>
          <p:cNvSpPr/>
          <p:nvPr/>
        </p:nvSpPr>
        <p:spPr>
          <a:xfrm>
            <a:off x="2337336" y="4310947"/>
            <a:ext cx="1601721" cy="369332"/>
          </a:xfrm>
          <a:prstGeom prst="rect">
            <a:avLst/>
          </a:prstGeom>
          <a:noFill/>
        </p:spPr>
        <p:txBody>
          <a:bodyPr wrap="none" lIns="91440" tIns="45720" rIns="91440" bIns="45720">
            <a:spAutoFit/>
          </a:bodyPr>
          <a:lstStyle/>
          <a:p>
            <a:pPr algn="ctr"/>
            <a:r>
              <a:rPr lang="en-US" b="1" cap="none" spc="0"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Open Hashing</a:t>
            </a:r>
          </a:p>
        </p:txBody>
      </p:sp>
      <p:sp>
        <p:nvSpPr>
          <p:cNvPr id="77" name="Rectangle 76">
            <a:extLst>
              <a:ext uri="{FF2B5EF4-FFF2-40B4-BE49-F238E27FC236}">
                <a16:creationId xmlns:a16="http://schemas.microsoft.com/office/drawing/2014/main" id="{6A85CBCC-15FF-F11E-2B58-8CBD1D7B5E60}"/>
              </a:ext>
            </a:extLst>
          </p:cNvPr>
          <p:cNvSpPr/>
          <p:nvPr/>
        </p:nvSpPr>
        <p:spPr>
          <a:xfrm>
            <a:off x="7546921" y="4323386"/>
            <a:ext cx="1601722" cy="369332"/>
          </a:xfrm>
          <a:prstGeom prst="rect">
            <a:avLst/>
          </a:prstGeom>
          <a:noFill/>
        </p:spPr>
        <p:txBody>
          <a:bodyPr wrap="none" lIns="91440" tIns="45720" rIns="91440" bIns="45720">
            <a:spAutoFit/>
          </a:bodyPr>
          <a:lstStyle/>
          <a:p>
            <a:pPr algn="ctr"/>
            <a:r>
              <a:rPr lang="en-US" b="1"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Close</a:t>
            </a:r>
            <a:r>
              <a:rPr lang="en-US" b="1" cap="none" spc="0"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Hashing</a:t>
            </a:r>
          </a:p>
        </p:txBody>
      </p:sp>
    </p:spTree>
    <p:extLst>
      <p:ext uri="{BB962C8B-B14F-4D97-AF65-F5344CB8AC3E}">
        <p14:creationId xmlns:p14="http://schemas.microsoft.com/office/powerpoint/2010/main" val="245499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149286"/>
            <a:ext cx="11467323" cy="6732612"/>
          </a:xfrm>
          <a:prstGeom prst="rect">
            <a:avLst/>
          </a:prstGeom>
          <a:noFill/>
        </p:spPr>
        <p:txBody>
          <a:bodyPr wrap="square" rtlCol="0">
            <a:spAutoFit/>
          </a:bodyPr>
          <a:lstStyle/>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Separate Chaining(open hashing):</a:t>
            </a:r>
          </a:p>
          <a:p>
            <a:pPr>
              <a:spcAft>
                <a:spcPts val="300"/>
              </a:spcAft>
            </a:pPr>
            <a:r>
              <a:rPr lang="en-US" sz="2000" b="1" i="0" dirty="0">
                <a:solidFill>
                  <a:srgbClr val="0070C0"/>
                </a:solidFill>
                <a:effectLst/>
                <a:latin typeface="Times New Roman" panose="02020603050405020304" pitchFamily="18" charset="0"/>
                <a:cs typeface="Times New Roman" panose="02020603050405020304" pitchFamily="18" charset="0"/>
              </a:rPr>
              <a:t>	A scheme in which each position in the hash table has a list to handle collisions. Each position may be just a link to the list (direct chaining) or may be an item and a link, essentially, the head of a list.</a:t>
            </a:r>
            <a:endParaRPr lang="en-US" sz="20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b="1" dirty="0">
                <a:solidFill>
                  <a:srgbClr val="0070C0"/>
                </a:solidFill>
                <a:latin typeface="Times New Roman" panose="02020603050405020304" pitchFamily="18" charset="0"/>
                <a:cs typeface="Times New Roman" panose="02020603050405020304" pitchFamily="18" charset="0"/>
              </a:rPr>
              <a:t>Like</a:t>
            </a:r>
            <a:r>
              <a:rPr lang="en-US" b="1" dirty="0">
                <a:solidFill>
                  <a:srgbClr val="00B050"/>
                </a:solidFill>
                <a:latin typeface="Times New Roman" panose="02020603050405020304" pitchFamily="18" charset="0"/>
                <a:cs typeface="Times New Roman" panose="02020603050405020304" pitchFamily="18" charset="0"/>
              </a:rPr>
              <a:t>- List[ 11, 12, 13, 23, 14, 34, 53 ]</a:t>
            </a:r>
          </a:p>
          <a:p>
            <a:pPr>
              <a:spcAft>
                <a:spcPts val="300"/>
              </a:spcAft>
            </a:pPr>
            <a:r>
              <a:rPr lang="en-US" b="1" dirty="0">
                <a:solidFill>
                  <a:srgbClr val="00B050"/>
                </a:solidFill>
                <a:latin typeface="Times New Roman" panose="02020603050405020304" pitchFamily="18" charset="0"/>
                <a:cs typeface="Times New Roman" panose="02020603050405020304" pitchFamily="18" charset="0"/>
              </a:rPr>
              <a:t>	Hash(ƒ) = [ x % 10 ]</a:t>
            </a:r>
            <a:endParaRPr lang="en-US" b="1" u="sng" dirty="0">
              <a:solidFill>
                <a:srgbClr val="7030A0"/>
              </a:solidFill>
              <a:latin typeface="Times New Roman" panose="02020603050405020304" pitchFamily="18" charset="0"/>
              <a:cs typeface="Times New Roman" panose="02020603050405020304" pitchFamily="18" charset="0"/>
            </a:endParaRPr>
          </a:p>
          <a:p>
            <a:pPr>
              <a:spcAft>
                <a:spcPts val="300"/>
              </a:spcAft>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r>
              <a:rPr lang="en-US" b="1" dirty="0">
                <a:solidFill>
                  <a:srgbClr val="0070C0"/>
                </a:solidFill>
                <a:latin typeface="Times New Roman" panose="02020603050405020304" pitchFamily="18" charset="0"/>
                <a:cs typeface="Times New Roman" panose="02020603050405020304" pitchFamily="18" charset="0"/>
              </a:rPr>
              <a:t>In separate chaining the load factor can</a:t>
            </a:r>
          </a:p>
          <a:p>
            <a:pPr>
              <a:spcAft>
                <a:spcPts val="300"/>
              </a:spcAft>
            </a:pPr>
            <a:r>
              <a:rPr lang="en-US" b="1" dirty="0">
                <a:solidFill>
                  <a:srgbClr val="0070C0"/>
                </a:solidFill>
                <a:latin typeface="Times New Roman" panose="02020603050405020304" pitchFamily="18" charset="0"/>
                <a:cs typeface="Times New Roman" panose="02020603050405020304" pitchFamily="18" charset="0"/>
              </a:rPr>
              <a:t>rise above 1 without hurting </a:t>
            </a:r>
          </a:p>
          <a:p>
            <a:pPr>
              <a:spcAft>
                <a:spcPts val="300"/>
              </a:spcAft>
            </a:pPr>
            <a:r>
              <a:rPr lang="en-US" b="1" dirty="0">
                <a:solidFill>
                  <a:srgbClr val="0070C0"/>
                </a:solidFill>
                <a:latin typeface="Times New Roman" panose="02020603050405020304" pitchFamily="18" charset="0"/>
                <a:cs typeface="Times New Roman" panose="02020603050405020304" pitchFamily="18" charset="0"/>
              </a:rPr>
              <a:t>performance very much.</a:t>
            </a:r>
          </a:p>
          <a:p>
            <a:pPr>
              <a:spcAft>
                <a:spcPts val="300"/>
              </a:spcAft>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Linear Probing:</a:t>
            </a:r>
            <a:r>
              <a:rPr lang="en-US" sz="2000" b="1" dirty="0">
                <a:solidFill>
                  <a:srgbClr val="0070C0"/>
                </a:solidFill>
                <a:latin typeface="Times New Roman" panose="02020603050405020304" pitchFamily="18" charset="0"/>
                <a:cs typeface="Times New Roman" panose="02020603050405020304" pitchFamily="18" charset="0"/>
              </a:rPr>
              <a:t> </a:t>
            </a:r>
          </a:p>
          <a:p>
            <a:pPr algn="l"/>
            <a:r>
              <a:rPr lang="en-US" sz="2000" b="1" dirty="0">
                <a:solidFill>
                  <a:srgbClr val="000000"/>
                </a:solidFill>
                <a:latin typeface="Verdana" panose="020B0604030504040204" pitchFamily="34" charset="0"/>
              </a:rPr>
              <a:t>	</a:t>
            </a:r>
            <a:r>
              <a:rPr lang="en-US" b="1" i="0" dirty="0">
                <a:solidFill>
                  <a:srgbClr val="0070C0"/>
                </a:solidFill>
                <a:effectLst/>
                <a:latin typeface="Times New Roman" panose="02020603050405020304" pitchFamily="18" charset="0"/>
                <a:cs typeface="Times New Roman" panose="02020603050405020304" pitchFamily="18" charset="0"/>
              </a:rPr>
              <a:t>A </a:t>
            </a:r>
            <a:r>
              <a:rPr lang="en-US" b="1" dirty="0">
                <a:solidFill>
                  <a:srgbClr val="0070C0"/>
                </a:solidFill>
                <a:effectLst/>
                <a:latin typeface="Times New Roman" panose="02020603050405020304" pitchFamily="18" charset="0"/>
                <a:cs typeface="Times New Roman" panose="02020603050405020304" pitchFamily="18" charset="0"/>
              </a:rPr>
              <a:t>hash</a:t>
            </a:r>
            <a:r>
              <a:rPr lang="en-US" b="1" i="1"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table</a:t>
            </a:r>
            <a:r>
              <a:rPr lang="en-US" b="1" i="0" dirty="0">
                <a:solidFill>
                  <a:srgbClr val="0070C0"/>
                </a:solidFill>
                <a:effectLst/>
                <a:latin typeface="Times New Roman" panose="02020603050405020304" pitchFamily="18" charset="0"/>
                <a:cs typeface="Times New Roman" panose="02020603050405020304" pitchFamily="18" charset="0"/>
              </a:rPr>
              <a:t> in which a </a:t>
            </a:r>
            <a:r>
              <a:rPr lang="en-US" b="1" dirty="0">
                <a:solidFill>
                  <a:srgbClr val="0070C0"/>
                </a:solidFill>
                <a:effectLst/>
                <a:latin typeface="Times New Roman" panose="02020603050405020304" pitchFamily="18" charset="0"/>
                <a:cs typeface="Times New Roman" panose="02020603050405020304" pitchFamily="18" charset="0"/>
              </a:rPr>
              <a:t>collision</a:t>
            </a:r>
            <a:r>
              <a:rPr lang="en-US" b="1" i="0" dirty="0">
                <a:solidFill>
                  <a:srgbClr val="0070C0"/>
                </a:solidFill>
                <a:effectLst/>
                <a:latin typeface="Times New Roman" panose="02020603050405020304" pitchFamily="18" charset="0"/>
                <a:cs typeface="Times New Roman" panose="02020603050405020304" pitchFamily="18" charset="0"/>
              </a:rPr>
              <a:t> is resolved by putting the item in the next empty place in the array following the occupied place. Even with a moderate </a:t>
            </a:r>
            <a:r>
              <a:rPr lang="en-US" b="1" dirty="0">
                <a:solidFill>
                  <a:srgbClr val="0070C0"/>
                </a:solidFill>
                <a:effectLst/>
                <a:latin typeface="Times New Roman" panose="02020603050405020304" pitchFamily="18" charset="0"/>
                <a:cs typeface="Times New Roman" panose="02020603050405020304" pitchFamily="18" charset="0"/>
              </a:rPr>
              <a:t>load</a:t>
            </a:r>
            <a:r>
              <a:rPr lang="en-US" b="1" i="1"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factor</a:t>
            </a:r>
            <a:r>
              <a:rPr lang="en-US" b="1" i="0"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primary</a:t>
            </a:r>
          </a:p>
          <a:p>
            <a:pPr algn="l"/>
            <a:r>
              <a:rPr lang="en-US" b="1" i="1"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clustering</a:t>
            </a:r>
            <a:r>
              <a:rPr lang="en-US" b="1" i="0" dirty="0">
                <a:solidFill>
                  <a:srgbClr val="0070C0"/>
                </a:solidFill>
                <a:effectLst/>
                <a:latin typeface="Times New Roman" panose="02020603050405020304" pitchFamily="18" charset="0"/>
                <a:cs typeface="Times New Roman" panose="02020603050405020304" pitchFamily="18" charset="0"/>
              </a:rPr>
              <a:t> tends to slow retrieval.</a:t>
            </a:r>
            <a:endParaRPr lang="en-US" sz="2000" b="1" dirty="0">
              <a:solidFill>
                <a:srgbClr val="0070C0"/>
              </a:solidFill>
              <a:latin typeface="Times New Roman" panose="02020603050405020304" pitchFamily="18" charset="0"/>
              <a:cs typeface="Times New Roman" panose="02020603050405020304" pitchFamily="18" charset="0"/>
            </a:endParaRP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Linear probing is when the interval between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successive probes is fixed . Let’s assume that hashed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index for a particular entry is index. The 			Like- </a:t>
            </a:r>
            <a:r>
              <a:rPr lang="en-US" b="1" dirty="0">
                <a:solidFill>
                  <a:srgbClr val="00B050"/>
                </a:solidFill>
                <a:latin typeface="Times New Roman" panose="02020603050405020304" pitchFamily="18" charset="0"/>
                <a:cs typeface="Times New Roman" panose="02020603050405020304" pitchFamily="18" charset="0"/>
              </a:rPr>
              <a:t>List[ 11, 12, 13, 23, 14]</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probing sequence for linear probing will be –		</a:t>
            </a:r>
            <a:r>
              <a:rPr lang="en-US" b="1" dirty="0">
                <a:solidFill>
                  <a:srgbClr val="00B050"/>
                </a:solidFill>
                <a:latin typeface="Times New Roman" panose="02020603050405020304" pitchFamily="18" charset="0"/>
                <a:cs typeface="Times New Roman" panose="02020603050405020304" pitchFamily="18" charset="0"/>
              </a:rPr>
              <a:t>Hash(ƒ) = [ (x + a</a:t>
            </a:r>
            <a:r>
              <a:rPr lang="en-US" b="1" baseline="-25000" dirty="0">
                <a:solidFill>
                  <a:srgbClr val="00B050"/>
                </a:solidFill>
                <a:latin typeface="Times New Roman" panose="02020603050405020304" pitchFamily="18" charset="0"/>
                <a:cs typeface="Times New Roman" panose="02020603050405020304" pitchFamily="18" charset="0"/>
              </a:rPr>
              <a:t>t</a:t>
            </a:r>
            <a:r>
              <a:rPr lang="en-US" b="1" dirty="0">
                <a:solidFill>
                  <a:srgbClr val="00B050"/>
                </a:solidFill>
                <a:latin typeface="Times New Roman" panose="02020603050405020304" pitchFamily="18" charset="0"/>
                <a:cs typeface="Times New Roman" panose="02020603050405020304" pitchFamily="18" charset="0"/>
              </a:rPr>
              <a:t>) % 10]</a:t>
            </a:r>
          </a:p>
          <a:p>
            <a:pPr lvl="1">
              <a:spcAft>
                <a:spcPts val="300"/>
              </a:spcAft>
            </a:pPr>
            <a:r>
              <a:rPr lang="en-US" sz="1600" b="1" dirty="0">
                <a:solidFill>
                  <a:srgbClr val="00B050"/>
                </a:solidFill>
                <a:latin typeface="Times New Roman" panose="02020603050405020304" pitchFamily="18" charset="0"/>
                <a:cs typeface="Times New Roman" panose="02020603050405020304" pitchFamily="18" charset="0"/>
              </a:rPr>
              <a:t>index = index % </a:t>
            </a:r>
            <a:r>
              <a:rPr lang="en-US" sz="1600" b="1" dirty="0" err="1">
                <a:solidFill>
                  <a:srgbClr val="00B050"/>
                </a:solidFill>
                <a:latin typeface="Times New Roman" panose="02020603050405020304" pitchFamily="18" charset="0"/>
                <a:cs typeface="Times New Roman" panose="02020603050405020304" pitchFamily="18" charset="0"/>
              </a:rPr>
              <a:t>hashTableSize</a:t>
            </a:r>
            <a:endParaRPr lang="en-US" sz="1600" b="1" dirty="0">
              <a:solidFill>
                <a:srgbClr val="00B050"/>
              </a:solidFill>
              <a:latin typeface="Times New Roman" panose="02020603050405020304" pitchFamily="18" charset="0"/>
              <a:cs typeface="Times New Roman" panose="02020603050405020304" pitchFamily="18" charset="0"/>
            </a:endParaRPr>
          </a:p>
          <a:p>
            <a:pPr lvl="1">
              <a:spcAft>
                <a:spcPts val="300"/>
              </a:spcAft>
            </a:pPr>
            <a:r>
              <a:rPr lang="en-US" sz="1600" b="1" dirty="0">
                <a:solidFill>
                  <a:srgbClr val="00B050"/>
                </a:solidFill>
                <a:latin typeface="Times New Roman" panose="02020603050405020304" pitchFamily="18" charset="0"/>
                <a:cs typeface="Times New Roman" panose="02020603050405020304" pitchFamily="18" charset="0"/>
              </a:rPr>
              <a:t>index = (index + </a:t>
            </a:r>
            <a:r>
              <a:rPr lang="en-US" sz="1600" b="1" dirty="0" err="1">
                <a:solidFill>
                  <a:srgbClr val="00B050"/>
                </a:solidFill>
                <a:latin typeface="Times New Roman" panose="02020603050405020304" pitchFamily="18" charset="0"/>
                <a:cs typeface="Times New Roman" panose="02020603050405020304" pitchFamily="18" charset="0"/>
              </a:rPr>
              <a:t>attempt_time</a:t>
            </a:r>
            <a:r>
              <a:rPr lang="en-US" sz="1600" b="1" dirty="0">
                <a:solidFill>
                  <a:srgbClr val="00B050"/>
                </a:solidFill>
                <a:latin typeface="Times New Roman" panose="02020603050405020304" pitchFamily="18" charset="0"/>
                <a:cs typeface="Times New Roman" panose="02020603050405020304" pitchFamily="18" charset="0"/>
              </a:rPr>
              <a:t>) % </a:t>
            </a:r>
            <a:r>
              <a:rPr lang="en-US" sz="1600" b="1" dirty="0" err="1">
                <a:solidFill>
                  <a:srgbClr val="00B050"/>
                </a:solidFill>
                <a:latin typeface="Times New Roman" panose="02020603050405020304" pitchFamily="18" charset="0"/>
                <a:cs typeface="Times New Roman" panose="02020603050405020304" pitchFamily="18" charset="0"/>
              </a:rPr>
              <a:t>hashTableSize</a:t>
            </a:r>
            <a:endParaRPr lang="en-US" sz="1600" b="1" dirty="0">
              <a:solidFill>
                <a:srgbClr val="00B050"/>
              </a:solidFill>
              <a:latin typeface="Times New Roman" panose="02020603050405020304" pitchFamily="18"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C36868AE-A64A-2A38-E857-E0D2BE291E1D}"/>
              </a:ext>
            </a:extLst>
          </p:cNvPr>
          <p:cNvGraphicFramePr>
            <a:graphicFrameLocks noGrp="1"/>
          </p:cNvGraphicFramePr>
          <p:nvPr>
            <p:extLst>
              <p:ext uri="{D42A27DB-BD31-4B8C-83A1-F6EECF244321}">
                <p14:modId xmlns:p14="http://schemas.microsoft.com/office/powerpoint/2010/main" val="3857329802"/>
              </p:ext>
            </p:extLst>
          </p:nvPr>
        </p:nvGraphicFramePr>
        <p:xfrm>
          <a:off x="4980472" y="1652726"/>
          <a:ext cx="543249" cy="1854200"/>
        </p:xfrm>
        <a:graphic>
          <a:graphicData uri="http://schemas.openxmlformats.org/drawingml/2006/table">
            <a:tbl>
              <a:tblPr firstRow="1" bandRow="1">
                <a:tableStyleId>{5C22544A-7EE6-4342-B048-85BDC9FD1C3A}</a:tableStyleId>
              </a:tblPr>
              <a:tblGrid>
                <a:gridCol w="543249">
                  <a:extLst>
                    <a:ext uri="{9D8B030D-6E8A-4147-A177-3AD203B41FA5}">
                      <a16:colId xmlns:a16="http://schemas.microsoft.com/office/drawing/2014/main" val="3725649014"/>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43613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987987"/>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146514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368030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8399503"/>
                  </a:ext>
                </a:extLst>
              </a:tr>
            </a:tbl>
          </a:graphicData>
        </a:graphic>
      </p:graphicFrame>
      <p:graphicFrame>
        <p:nvGraphicFramePr>
          <p:cNvPr id="5" name="Table 4">
            <a:extLst>
              <a:ext uri="{FF2B5EF4-FFF2-40B4-BE49-F238E27FC236}">
                <a16:creationId xmlns:a16="http://schemas.microsoft.com/office/drawing/2014/main" id="{EFF3ED33-0F15-2570-E0AE-EB1A8F4EE524}"/>
              </a:ext>
            </a:extLst>
          </p:cNvPr>
          <p:cNvGraphicFramePr>
            <a:graphicFrameLocks noGrp="1"/>
          </p:cNvGraphicFramePr>
          <p:nvPr>
            <p:extLst>
              <p:ext uri="{D42A27DB-BD31-4B8C-83A1-F6EECF244321}">
                <p14:modId xmlns:p14="http://schemas.microsoft.com/office/powerpoint/2010/main" val="2426616695"/>
              </p:ext>
            </p:extLst>
          </p:nvPr>
        </p:nvGraphicFramePr>
        <p:xfrm>
          <a:off x="4507720" y="1683837"/>
          <a:ext cx="543249" cy="1854200"/>
        </p:xfrm>
        <a:graphic>
          <a:graphicData uri="http://schemas.openxmlformats.org/drawingml/2006/table">
            <a:tbl>
              <a:tblPr firstRow="1" bandRow="1">
                <a:tableStyleId>{5C22544A-7EE6-4342-B048-85BDC9FD1C3A}</a:tableStyleId>
              </a:tblPr>
              <a:tblGrid>
                <a:gridCol w="543249">
                  <a:extLst>
                    <a:ext uri="{9D8B030D-6E8A-4147-A177-3AD203B41FA5}">
                      <a16:colId xmlns:a16="http://schemas.microsoft.com/office/drawing/2014/main" val="3725649014"/>
                    </a:ext>
                  </a:extLst>
                </a:gridCol>
              </a:tblGrid>
              <a:tr h="370840">
                <a:tc>
                  <a:txBody>
                    <a:bodyPr/>
                    <a:lstStyle/>
                    <a:p>
                      <a:pPr algn="ctr"/>
                      <a:r>
                        <a:rPr lang="en-US" b="1" dirty="0">
                          <a:solidFill>
                            <a:srgbClr val="7030A0"/>
                          </a:solidFill>
                        </a:rPr>
                        <a:t>0</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7436130"/>
                  </a:ext>
                </a:extLst>
              </a:tr>
              <a:tr h="370840">
                <a:tc>
                  <a:txBody>
                    <a:bodyPr/>
                    <a:lstStyle/>
                    <a:p>
                      <a:pPr algn="ctr"/>
                      <a:r>
                        <a:rPr lang="en-US" b="1" dirty="0">
                          <a:solidFill>
                            <a:srgbClr val="7030A0"/>
                          </a:solidFill>
                        </a:rPr>
                        <a:t>1</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987987"/>
                  </a:ext>
                </a:extLst>
              </a:tr>
              <a:tr h="370840">
                <a:tc>
                  <a:txBody>
                    <a:bodyPr/>
                    <a:lstStyle/>
                    <a:p>
                      <a:pPr algn="ctr"/>
                      <a:r>
                        <a:rPr lang="en-US" b="1" dirty="0">
                          <a:solidFill>
                            <a:srgbClr val="7030A0"/>
                          </a:solidFill>
                        </a:rPr>
                        <a:t>2</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1465146"/>
                  </a:ext>
                </a:extLst>
              </a:tr>
              <a:tr h="370840">
                <a:tc>
                  <a:txBody>
                    <a:bodyPr/>
                    <a:lstStyle/>
                    <a:p>
                      <a:pPr algn="ctr"/>
                      <a:r>
                        <a:rPr lang="en-US" b="1" dirty="0">
                          <a:solidFill>
                            <a:srgbClr val="7030A0"/>
                          </a:solidFill>
                        </a:rPr>
                        <a:t>3</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3680309"/>
                  </a:ext>
                </a:extLst>
              </a:tr>
              <a:tr h="370840">
                <a:tc>
                  <a:txBody>
                    <a:bodyPr/>
                    <a:lstStyle/>
                    <a:p>
                      <a:pPr algn="ctr"/>
                      <a:r>
                        <a:rPr lang="en-US" b="1" dirty="0">
                          <a:solidFill>
                            <a:srgbClr val="7030A0"/>
                          </a:solidFill>
                        </a:rPr>
                        <a:t>4</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8399503"/>
                  </a:ext>
                </a:extLst>
              </a:tr>
            </a:tbl>
          </a:graphicData>
        </a:graphic>
      </p:graphicFrame>
      <p:graphicFrame>
        <p:nvGraphicFramePr>
          <p:cNvPr id="7" name="Table 7">
            <a:extLst>
              <a:ext uri="{FF2B5EF4-FFF2-40B4-BE49-F238E27FC236}">
                <a16:creationId xmlns:a16="http://schemas.microsoft.com/office/drawing/2014/main" id="{A14ECF02-3A30-33B4-BFB4-0D3167FAE853}"/>
              </a:ext>
            </a:extLst>
          </p:cNvPr>
          <p:cNvGraphicFramePr>
            <a:graphicFrameLocks noGrp="1"/>
          </p:cNvGraphicFramePr>
          <p:nvPr>
            <p:extLst>
              <p:ext uri="{D42A27DB-BD31-4B8C-83A1-F6EECF244321}">
                <p14:modId xmlns:p14="http://schemas.microsoft.com/office/powerpoint/2010/main" val="720530128"/>
              </p:ext>
            </p:extLst>
          </p:nvPr>
        </p:nvGraphicFramePr>
        <p:xfrm>
          <a:off x="6012027" y="1993704"/>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11</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8" name="Table 7">
            <a:extLst>
              <a:ext uri="{FF2B5EF4-FFF2-40B4-BE49-F238E27FC236}">
                <a16:creationId xmlns:a16="http://schemas.microsoft.com/office/drawing/2014/main" id="{3D9B50A2-1D3B-B4DB-2AE2-0816697525D9}"/>
              </a:ext>
            </a:extLst>
          </p:cNvPr>
          <p:cNvGraphicFramePr>
            <a:graphicFrameLocks noGrp="1"/>
          </p:cNvGraphicFramePr>
          <p:nvPr>
            <p:extLst>
              <p:ext uri="{D42A27DB-BD31-4B8C-83A1-F6EECF244321}">
                <p14:modId xmlns:p14="http://schemas.microsoft.com/office/powerpoint/2010/main" val="2925238237"/>
              </p:ext>
            </p:extLst>
          </p:nvPr>
        </p:nvGraphicFramePr>
        <p:xfrm>
          <a:off x="6015139" y="2388698"/>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12</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9" name="Table 8">
            <a:extLst>
              <a:ext uri="{FF2B5EF4-FFF2-40B4-BE49-F238E27FC236}">
                <a16:creationId xmlns:a16="http://schemas.microsoft.com/office/drawing/2014/main" id="{E9583FBD-E820-E8B0-9FCE-73A090B8D532}"/>
              </a:ext>
            </a:extLst>
          </p:cNvPr>
          <p:cNvGraphicFramePr>
            <a:graphicFrameLocks noGrp="1"/>
          </p:cNvGraphicFramePr>
          <p:nvPr>
            <p:extLst>
              <p:ext uri="{D42A27DB-BD31-4B8C-83A1-F6EECF244321}">
                <p14:modId xmlns:p14="http://schemas.microsoft.com/office/powerpoint/2010/main" val="3530867907"/>
              </p:ext>
            </p:extLst>
          </p:nvPr>
        </p:nvGraphicFramePr>
        <p:xfrm>
          <a:off x="6018249" y="2783697"/>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13</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0" name="Table 9">
            <a:extLst>
              <a:ext uri="{FF2B5EF4-FFF2-40B4-BE49-F238E27FC236}">
                <a16:creationId xmlns:a16="http://schemas.microsoft.com/office/drawing/2014/main" id="{18857E3E-B897-495F-810B-33407CBF2488}"/>
              </a:ext>
            </a:extLst>
          </p:cNvPr>
          <p:cNvGraphicFramePr>
            <a:graphicFrameLocks noGrp="1"/>
          </p:cNvGraphicFramePr>
          <p:nvPr>
            <p:extLst>
              <p:ext uri="{D42A27DB-BD31-4B8C-83A1-F6EECF244321}">
                <p14:modId xmlns:p14="http://schemas.microsoft.com/office/powerpoint/2010/main" val="3541777128"/>
              </p:ext>
            </p:extLst>
          </p:nvPr>
        </p:nvGraphicFramePr>
        <p:xfrm>
          <a:off x="7476938" y="2777475"/>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23</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1" name="Table 10">
            <a:extLst>
              <a:ext uri="{FF2B5EF4-FFF2-40B4-BE49-F238E27FC236}">
                <a16:creationId xmlns:a16="http://schemas.microsoft.com/office/drawing/2014/main" id="{C6E2D265-1B1E-08BC-4CF7-ABE08FEA83B8}"/>
              </a:ext>
            </a:extLst>
          </p:cNvPr>
          <p:cNvGraphicFramePr>
            <a:graphicFrameLocks noGrp="1"/>
          </p:cNvGraphicFramePr>
          <p:nvPr>
            <p:extLst>
              <p:ext uri="{D42A27DB-BD31-4B8C-83A1-F6EECF244321}">
                <p14:modId xmlns:p14="http://schemas.microsoft.com/office/powerpoint/2010/main" val="2702194444"/>
              </p:ext>
            </p:extLst>
          </p:nvPr>
        </p:nvGraphicFramePr>
        <p:xfrm>
          <a:off x="8944958" y="2761924"/>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53</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2" name="Table 11">
            <a:extLst>
              <a:ext uri="{FF2B5EF4-FFF2-40B4-BE49-F238E27FC236}">
                <a16:creationId xmlns:a16="http://schemas.microsoft.com/office/drawing/2014/main" id="{3E89B240-BBEC-3805-4F07-2AFBAA92273E}"/>
              </a:ext>
            </a:extLst>
          </p:cNvPr>
          <p:cNvGraphicFramePr>
            <a:graphicFrameLocks noGrp="1"/>
          </p:cNvGraphicFramePr>
          <p:nvPr>
            <p:extLst>
              <p:ext uri="{D42A27DB-BD31-4B8C-83A1-F6EECF244321}">
                <p14:modId xmlns:p14="http://schemas.microsoft.com/office/powerpoint/2010/main" val="83566991"/>
              </p:ext>
            </p:extLst>
          </p:nvPr>
        </p:nvGraphicFramePr>
        <p:xfrm>
          <a:off x="6021361" y="3178701"/>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14</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3" name="Table 12">
            <a:extLst>
              <a:ext uri="{FF2B5EF4-FFF2-40B4-BE49-F238E27FC236}">
                <a16:creationId xmlns:a16="http://schemas.microsoft.com/office/drawing/2014/main" id="{B1677574-FC5B-8747-2BA4-711E502849A9}"/>
              </a:ext>
            </a:extLst>
          </p:cNvPr>
          <p:cNvGraphicFramePr>
            <a:graphicFrameLocks noGrp="1"/>
          </p:cNvGraphicFramePr>
          <p:nvPr>
            <p:extLst>
              <p:ext uri="{D42A27DB-BD31-4B8C-83A1-F6EECF244321}">
                <p14:modId xmlns:p14="http://schemas.microsoft.com/office/powerpoint/2010/main" val="1887612608"/>
              </p:ext>
            </p:extLst>
          </p:nvPr>
        </p:nvGraphicFramePr>
        <p:xfrm>
          <a:off x="7480051" y="3181804"/>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34</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cxnSp>
        <p:nvCxnSpPr>
          <p:cNvPr id="15" name="Straight Arrow Connector 14">
            <a:extLst>
              <a:ext uri="{FF2B5EF4-FFF2-40B4-BE49-F238E27FC236}">
                <a16:creationId xmlns:a16="http://schemas.microsoft.com/office/drawing/2014/main" id="{3DE6602A-EC7F-FEE3-131A-F453370DE089}"/>
              </a:ext>
            </a:extLst>
          </p:cNvPr>
          <p:cNvCxnSpPr>
            <a:cxnSpLocks/>
          </p:cNvCxnSpPr>
          <p:nvPr/>
        </p:nvCxnSpPr>
        <p:spPr>
          <a:xfrm>
            <a:off x="5404584" y="2202017"/>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F31FFFBC-07DA-3A92-4EF6-5D779AE467CC}"/>
              </a:ext>
            </a:extLst>
          </p:cNvPr>
          <p:cNvCxnSpPr>
            <a:cxnSpLocks/>
          </p:cNvCxnSpPr>
          <p:nvPr/>
        </p:nvCxnSpPr>
        <p:spPr>
          <a:xfrm>
            <a:off x="5404584" y="2587683"/>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D7B8EDE6-8000-71B5-C230-253968246E7F}"/>
              </a:ext>
            </a:extLst>
          </p:cNvPr>
          <p:cNvCxnSpPr>
            <a:cxnSpLocks/>
          </p:cNvCxnSpPr>
          <p:nvPr/>
        </p:nvCxnSpPr>
        <p:spPr>
          <a:xfrm>
            <a:off x="5407693" y="2926704"/>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B2F51AEF-B0B0-35D5-33A8-072CD68ED722}"/>
              </a:ext>
            </a:extLst>
          </p:cNvPr>
          <p:cNvCxnSpPr>
            <a:cxnSpLocks/>
          </p:cNvCxnSpPr>
          <p:nvPr/>
        </p:nvCxnSpPr>
        <p:spPr>
          <a:xfrm>
            <a:off x="5410800" y="3321698"/>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08520E30-F692-D28B-AED9-88AED9C72ABF}"/>
              </a:ext>
            </a:extLst>
          </p:cNvPr>
          <p:cNvCxnSpPr>
            <a:cxnSpLocks/>
          </p:cNvCxnSpPr>
          <p:nvPr/>
        </p:nvCxnSpPr>
        <p:spPr>
          <a:xfrm>
            <a:off x="6850828" y="3352803"/>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E874A87E-BC9F-22CD-0B7D-95BC878E7001}"/>
              </a:ext>
            </a:extLst>
          </p:cNvPr>
          <p:cNvCxnSpPr>
            <a:cxnSpLocks/>
          </p:cNvCxnSpPr>
          <p:nvPr/>
        </p:nvCxnSpPr>
        <p:spPr>
          <a:xfrm>
            <a:off x="6853932" y="2954696"/>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2F15C61B-73E2-0BFB-258F-5C730A54907A}"/>
              </a:ext>
            </a:extLst>
          </p:cNvPr>
          <p:cNvCxnSpPr>
            <a:cxnSpLocks/>
          </p:cNvCxnSpPr>
          <p:nvPr/>
        </p:nvCxnSpPr>
        <p:spPr>
          <a:xfrm>
            <a:off x="8321952" y="2948474"/>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sp>
        <p:nvSpPr>
          <p:cNvPr id="50" name="Rectangle 49">
            <a:extLst>
              <a:ext uri="{FF2B5EF4-FFF2-40B4-BE49-F238E27FC236}">
                <a16:creationId xmlns:a16="http://schemas.microsoft.com/office/drawing/2014/main" id="{BC73C281-05FB-AB94-71C0-B388E46B9BC8}"/>
              </a:ext>
            </a:extLst>
          </p:cNvPr>
          <p:cNvSpPr/>
          <p:nvPr/>
        </p:nvSpPr>
        <p:spPr>
          <a:xfrm>
            <a:off x="4665098" y="1306479"/>
            <a:ext cx="1294265" cy="369332"/>
          </a:xfrm>
          <a:prstGeom prst="rect">
            <a:avLst/>
          </a:prstGeom>
          <a:noFill/>
        </p:spPr>
        <p:txBody>
          <a:bodyPr wrap="none" lIns="91440" tIns="45720" rIns="91440" bIns="45720">
            <a:spAutoFit/>
          </a:bodyPr>
          <a:lstStyle/>
          <a:p>
            <a:pPr algn="ct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Hash Table</a:t>
            </a:r>
          </a:p>
        </p:txBody>
      </p:sp>
      <p:graphicFrame>
        <p:nvGraphicFramePr>
          <p:cNvPr id="14" name="Table 15">
            <a:extLst>
              <a:ext uri="{FF2B5EF4-FFF2-40B4-BE49-F238E27FC236}">
                <a16:creationId xmlns:a16="http://schemas.microsoft.com/office/drawing/2014/main" id="{391EDD09-A79F-04EA-28D6-6A2D1FF2C36C}"/>
              </a:ext>
            </a:extLst>
          </p:cNvPr>
          <p:cNvGraphicFramePr>
            <a:graphicFrameLocks noGrp="1"/>
          </p:cNvGraphicFramePr>
          <p:nvPr>
            <p:extLst>
              <p:ext uri="{D42A27DB-BD31-4B8C-83A1-F6EECF244321}">
                <p14:modId xmlns:p14="http://schemas.microsoft.com/office/powerpoint/2010/main" val="2300588885"/>
              </p:ext>
            </p:extLst>
          </p:nvPr>
        </p:nvGraphicFramePr>
        <p:xfrm>
          <a:off x="7369111" y="4741155"/>
          <a:ext cx="3613020" cy="370840"/>
        </p:xfrm>
        <a:graphic>
          <a:graphicData uri="http://schemas.openxmlformats.org/drawingml/2006/table">
            <a:tbl>
              <a:tblPr firstRow="1" bandRow="1">
                <a:tableStyleId>{5C22544A-7EE6-4342-B048-85BDC9FD1C3A}</a:tableStyleId>
              </a:tblPr>
              <a:tblGrid>
                <a:gridCol w="722604">
                  <a:extLst>
                    <a:ext uri="{9D8B030D-6E8A-4147-A177-3AD203B41FA5}">
                      <a16:colId xmlns:a16="http://schemas.microsoft.com/office/drawing/2014/main" val="3297219556"/>
                    </a:ext>
                  </a:extLst>
                </a:gridCol>
                <a:gridCol w="722604">
                  <a:extLst>
                    <a:ext uri="{9D8B030D-6E8A-4147-A177-3AD203B41FA5}">
                      <a16:colId xmlns:a16="http://schemas.microsoft.com/office/drawing/2014/main" val="2947668381"/>
                    </a:ext>
                  </a:extLst>
                </a:gridCol>
                <a:gridCol w="722604">
                  <a:extLst>
                    <a:ext uri="{9D8B030D-6E8A-4147-A177-3AD203B41FA5}">
                      <a16:colId xmlns:a16="http://schemas.microsoft.com/office/drawing/2014/main" val="1720315399"/>
                    </a:ext>
                  </a:extLst>
                </a:gridCol>
                <a:gridCol w="722604">
                  <a:extLst>
                    <a:ext uri="{9D8B030D-6E8A-4147-A177-3AD203B41FA5}">
                      <a16:colId xmlns:a16="http://schemas.microsoft.com/office/drawing/2014/main" val="2352992717"/>
                    </a:ext>
                  </a:extLst>
                </a:gridCol>
                <a:gridCol w="722604">
                  <a:extLst>
                    <a:ext uri="{9D8B030D-6E8A-4147-A177-3AD203B41FA5}">
                      <a16:colId xmlns:a16="http://schemas.microsoft.com/office/drawing/2014/main" val="3848122746"/>
                    </a:ext>
                  </a:extLst>
                </a:gridCol>
              </a:tblGrid>
              <a:tr h="370840">
                <a:tc>
                  <a:txBody>
                    <a:bodyPr/>
                    <a:lstStyle/>
                    <a:p>
                      <a:pPr algn="ctr"/>
                      <a:r>
                        <a:rPr lang="en-US" dirty="0">
                          <a:solidFill>
                            <a:srgbClr val="00B050"/>
                          </a:solidFill>
                        </a:rPr>
                        <a:t>14</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11</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12</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13</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23</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1420100"/>
                  </a:ext>
                </a:extLst>
              </a:tr>
            </a:tbl>
          </a:graphicData>
        </a:graphic>
      </p:graphicFrame>
      <p:graphicFrame>
        <p:nvGraphicFramePr>
          <p:cNvPr id="16" name="Table 15">
            <a:extLst>
              <a:ext uri="{FF2B5EF4-FFF2-40B4-BE49-F238E27FC236}">
                <a16:creationId xmlns:a16="http://schemas.microsoft.com/office/drawing/2014/main" id="{D2F8C640-B432-AFE6-FC3F-1A80A19F9150}"/>
              </a:ext>
            </a:extLst>
          </p:cNvPr>
          <p:cNvGraphicFramePr>
            <a:graphicFrameLocks noGrp="1"/>
          </p:cNvGraphicFramePr>
          <p:nvPr>
            <p:extLst>
              <p:ext uri="{D42A27DB-BD31-4B8C-83A1-F6EECF244321}">
                <p14:modId xmlns:p14="http://schemas.microsoft.com/office/powerpoint/2010/main" val="469855668"/>
              </p:ext>
            </p:extLst>
          </p:nvPr>
        </p:nvGraphicFramePr>
        <p:xfrm>
          <a:off x="7372218" y="5070840"/>
          <a:ext cx="3613020" cy="370840"/>
        </p:xfrm>
        <a:graphic>
          <a:graphicData uri="http://schemas.openxmlformats.org/drawingml/2006/table">
            <a:tbl>
              <a:tblPr firstRow="1" bandRow="1">
                <a:tableStyleId>{5C22544A-7EE6-4342-B048-85BDC9FD1C3A}</a:tableStyleId>
              </a:tblPr>
              <a:tblGrid>
                <a:gridCol w="722604">
                  <a:extLst>
                    <a:ext uri="{9D8B030D-6E8A-4147-A177-3AD203B41FA5}">
                      <a16:colId xmlns:a16="http://schemas.microsoft.com/office/drawing/2014/main" val="3297219556"/>
                    </a:ext>
                  </a:extLst>
                </a:gridCol>
                <a:gridCol w="722604">
                  <a:extLst>
                    <a:ext uri="{9D8B030D-6E8A-4147-A177-3AD203B41FA5}">
                      <a16:colId xmlns:a16="http://schemas.microsoft.com/office/drawing/2014/main" val="2947668381"/>
                    </a:ext>
                  </a:extLst>
                </a:gridCol>
                <a:gridCol w="722604">
                  <a:extLst>
                    <a:ext uri="{9D8B030D-6E8A-4147-A177-3AD203B41FA5}">
                      <a16:colId xmlns:a16="http://schemas.microsoft.com/office/drawing/2014/main" val="1720315399"/>
                    </a:ext>
                  </a:extLst>
                </a:gridCol>
                <a:gridCol w="722604">
                  <a:extLst>
                    <a:ext uri="{9D8B030D-6E8A-4147-A177-3AD203B41FA5}">
                      <a16:colId xmlns:a16="http://schemas.microsoft.com/office/drawing/2014/main" val="2352992717"/>
                    </a:ext>
                  </a:extLst>
                </a:gridCol>
                <a:gridCol w="722604">
                  <a:extLst>
                    <a:ext uri="{9D8B030D-6E8A-4147-A177-3AD203B41FA5}">
                      <a16:colId xmlns:a16="http://schemas.microsoft.com/office/drawing/2014/main" val="3848122746"/>
                    </a:ext>
                  </a:extLst>
                </a:gridCol>
              </a:tblGrid>
              <a:tr h="370840">
                <a:tc>
                  <a:txBody>
                    <a:bodyPr/>
                    <a:lstStyle/>
                    <a:p>
                      <a:pPr algn="ctr"/>
                      <a:r>
                        <a:rPr lang="en-US" dirty="0">
                          <a:solidFill>
                            <a:srgbClr val="7030A0"/>
                          </a:solidFill>
                        </a:rPr>
                        <a:t>0</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2</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3</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4</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1420100"/>
                  </a:ext>
                </a:extLst>
              </a:tr>
            </a:tbl>
          </a:graphicData>
        </a:graphic>
      </p:graphicFrame>
      <p:sp>
        <p:nvSpPr>
          <p:cNvPr id="17" name="Rectangle 16">
            <a:extLst>
              <a:ext uri="{FF2B5EF4-FFF2-40B4-BE49-F238E27FC236}">
                <a16:creationId xmlns:a16="http://schemas.microsoft.com/office/drawing/2014/main" id="{CAFE7D90-5201-4212-0977-26A64189122C}"/>
              </a:ext>
            </a:extLst>
          </p:cNvPr>
          <p:cNvSpPr/>
          <p:nvPr/>
        </p:nvSpPr>
        <p:spPr>
          <a:xfrm>
            <a:off x="8232501" y="4379367"/>
            <a:ext cx="1294265" cy="369332"/>
          </a:xfrm>
          <a:prstGeom prst="rect">
            <a:avLst/>
          </a:prstGeom>
          <a:noFill/>
        </p:spPr>
        <p:txBody>
          <a:bodyPr wrap="none" lIns="91440" tIns="45720" rIns="91440" bIns="45720">
            <a:spAutoFit/>
          </a:bodyPr>
          <a:lstStyle/>
          <a:p>
            <a:pPr algn="ct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Hash Table</a:t>
            </a:r>
          </a:p>
        </p:txBody>
      </p:sp>
    </p:spTree>
    <p:extLst>
      <p:ext uri="{BB962C8B-B14F-4D97-AF65-F5344CB8AC3E}">
        <p14:creationId xmlns:p14="http://schemas.microsoft.com/office/powerpoint/2010/main" val="5637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121293"/>
            <a:ext cx="11467323" cy="6624891"/>
          </a:xfrm>
          <a:prstGeom prst="rect">
            <a:avLst/>
          </a:prstGeom>
          <a:noFill/>
        </p:spPr>
        <p:txBody>
          <a:bodyPr wrap="square" rtlCol="0">
            <a:spAutoFit/>
          </a:bodyPr>
          <a:lstStyle/>
          <a:p>
            <a:pPr>
              <a:spcAft>
                <a:spcPts val="300"/>
              </a:spcAft>
            </a:pPr>
            <a:r>
              <a:rPr lang="en-US" altLang="en-US" sz="2200" b="1" u="sng" dirty="0">
                <a:solidFill>
                  <a:srgbClr val="7030A0"/>
                </a:solidFill>
                <a:latin typeface="Times New Roman" panose="02020603050405020304" pitchFamily="18" charset="0"/>
                <a:cs typeface="Times New Roman" panose="02020603050405020304" pitchFamily="18" charset="0"/>
              </a:rPr>
              <a:t>Load Factor in Linear Probing:</a:t>
            </a:r>
            <a:endParaRPr lang="en-US" sz="2200" b="1" u="sng" dirty="0">
              <a:solidFill>
                <a:srgbClr val="7030A0"/>
              </a:solidFill>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altLang="en-US" b="1" dirty="0">
                <a:solidFill>
                  <a:srgbClr val="0070C0"/>
                </a:solidFill>
                <a:latin typeface="Times New Roman" panose="02020603050405020304" pitchFamily="18" charset="0"/>
                <a:cs typeface="Times New Roman" panose="02020603050405020304" pitchFamily="18" charset="0"/>
              </a:rPr>
              <a:t>For any </a:t>
            </a:r>
            <a:r>
              <a:rPr lang="en-US" altLang="en-US" b="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&lt; 1</a:t>
            </a:r>
            <a:r>
              <a:rPr lang="en-US" altLang="en-US" b="1" dirty="0">
                <a:solidFill>
                  <a:srgbClr val="0070C0"/>
                </a:solidFill>
                <a:latin typeface="Times New Roman" panose="02020603050405020304" pitchFamily="18" charset="0"/>
                <a:cs typeface="Times New Roman" panose="02020603050405020304" pitchFamily="18" charset="0"/>
                <a:sym typeface="Symbol" panose="05050102010706020507" pitchFamily="18" charset="2"/>
              </a:rPr>
              <a:t>, linear probing will find an empty slot</a:t>
            </a:r>
          </a:p>
          <a:p>
            <a:pPr marL="285750" indent="-285750" eaLnBrk="1" hangingPunct="1">
              <a:buFont typeface="Arial" panose="020B0604020202020204" pitchFamily="34" charset="0"/>
              <a:buChar char="•"/>
            </a:pPr>
            <a:r>
              <a:rPr lang="en-US" altLang="en-US" b="1" dirty="0">
                <a:solidFill>
                  <a:srgbClr val="0070C0"/>
                </a:solidFill>
                <a:latin typeface="Times New Roman" panose="02020603050405020304" pitchFamily="18" charset="0"/>
                <a:cs typeface="Times New Roman" panose="02020603050405020304" pitchFamily="18" charset="0"/>
                <a:sym typeface="Symbol" panose="05050102010706020507" pitchFamily="18" charset="2"/>
              </a:rPr>
              <a:t>Expected # of probes (for large table sizes)</a:t>
            </a:r>
          </a:p>
          <a:p>
            <a:pPr marL="285750" indent="-285750">
              <a:buFont typeface="Arial" panose="020B0604020202020204" pitchFamily="34" charset="0"/>
              <a:buChar char="•"/>
            </a:pPr>
            <a:r>
              <a:rPr lang="en-US" altLang="en-US" sz="1800" b="1" dirty="0">
                <a:solidFill>
                  <a:srgbClr val="0070C0"/>
                </a:solidFill>
                <a:latin typeface="Times New Roman" panose="02020603050405020304" pitchFamily="18" charset="0"/>
                <a:cs typeface="Times New Roman" panose="02020603050405020304" pitchFamily="18" charset="0"/>
              </a:rPr>
              <a:t>Performance quickly degrades for </a:t>
            </a:r>
            <a:r>
              <a:rPr lang="en-US" altLang="en-US" sz="1800" b="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&gt; ½</a:t>
            </a:r>
            <a:endParaRPr lang="en-US" altLang="en-US" b="1" u="sng" dirty="0">
              <a:solidFill>
                <a:srgbClr val="00B050"/>
              </a:solidFill>
              <a:latin typeface="Times New Roman" panose="02020603050405020304" pitchFamily="18" charset="0"/>
              <a:cs typeface="Times New Roman" panose="02020603050405020304" pitchFamily="18" charset="0"/>
              <a:sym typeface="Symbol" panose="05050102010706020507" pitchFamily="18" charset="2"/>
            </a:endParaRPr>
          </a:p>
          <a:p>
            <a:pPr marL="285750" indent="-285750">
              <a:buFont typeface="Arial" panose="020B0604020202020204" pitchFamily="34" charset="0"/>
              <a:buChar char="•"/>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Quadratic Probing:</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Quadratic probing is an open addressing scheme in computer programming for resolving hash collisions in hash tables. Quadratic probing operates by taking the original hash index and adding successive values of an arbitrary quadratic polynomial until an open slot is found.</a:t>
            </a:r>
          </a:p>
          <a:p>
            <a:pPr lvl="1">
              <a:spcAft>
                <a:spcPts val="300"/>
              </a:spcAft>
            </a:pPr>
            <a:r>
              <a:rPr lang="en-US" sz="2000" b="1" dirty="0">
                <a:solidFill>
                  <a:srgbClr val="00B050"/>
                </a:solidFill>
                <a:latin typeface="Times New Roman" panose="02020603050405020304" pitchFamily="18" charset="0"/>
                <a:cs typeface="Times New Roman" panose="02020603050405020304" pitchFamily="18" charset="0"/>
              </a:rPr>
              <a:t>index = index % </a:t>
            </a:r>
            <a:r>
              <a:rPr lang="en-US" sz="2000" b="1" dirty="0" err="1">
                <a:solidFill>
                  <a:srgbClr val="00B050"/>
                </a:solidFill>
                <a:latin typeface="Times New Roman" panose="02020603050405020304" pitchFamily="18" charset="0"/>
                <a:cs typeface="Times New Roman" panose="02020603050405020304" pitchFamily="18" charset="0"/>
              </a:rPr>
              <a:t>hashTableSize</a:t>
            </a:r>
            <a:endParaRPr lang="en-US" sz="2000" b="1" dirty="0">
              <a:solidFill>
                <a:srgbClr val="00B050"/>
              </a:solidFill>
              <a:latin typeface="Times New Roman" panose="02020603050405020304" pitchFamily="18" charset="0"/>
              <a:cs typeface="Times New Roman" panose="02020603050405020304" pitchFamily="18" charset="0"/>
            </a:endParaRPr>
          </a:p>
          <a:p>
            <a:pPr lvl="1">
              <a:spcAft>
                <a:spcPts val="300"/>
              </a:spcAft>
            </a:pPr>
            <a:r>
              <a:rPr lang="en-US" sz="2000" b="1" dirty="0">
                <a:solidFill>
                  <a:srgbClr val="00B050"/>
                </a:solidFill>
                <a:latin typeface="Times New Roman" panose="02020603050405020304" pitchFamily="18" charset="0"/>
                <a:cs typeface="Times New Roman" panose="02020603050405020304" pitchFamily="18" charset="0"/>
              </a:rPr>
              <a:t>index = (index + (</a:t>
            </a:r>
            <a:r>
              <a:rPr lang="en-US" sz="2000" b="1" dirty="0" err="1">
                <a:solidFill>
                  <a:srgbClr val="00B050"/>
                </a:solidFill>
                <a:latin typeface="Times New Roman" panose="02020603050405020304" pitchFamily="18" charset="0"/>
                <a:cs typeface="Times New Roman" panose="02020603050405020304" pitchFamily="18" charset="0"/>
              </a:rPr>
              <a:t>attempt_time</a:t>
            </a:r>
            <a:r>
              <a:rPr lang="en-US" sz="2000" b="1" dirty="0">
                <a:solidFill>
                  <a:srgbClr val="00B050"/>
                </a:solidFill>
                <a:latin typeface="Times New Roman" panose="02020603050405020304" pitchFamily="18" charset="0"/>
                <a:cs typeface="Times New Roman" panose="02020603050405020304" pitchFamily="18" charset="0"/>
              </a:rPr>
              <a:t>)</a:t>
            </a:r>
            <a:r>
              <a:rPr lang="en-US" sz="2200" b="1" baseline="30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B050"/>
                </a:solidFill>
                <a:latin typeface="Times New Roman" panose="02020603050405020304" pitchFamily="18" charset="0"/>
                <a:cs typeface="Times New Roman" panose="02020603050405020304" pitchFamily="18" charset="0"/>
              </a:rPr>
              <a:t> ) % </a:t>
            </a:r>
            <a:r>
              <a:rPr lang="en-US" sz="2000" b="1" dirty="0" err="1">
                <a:solidFill>
                  <a:srgbClr val="00B050"/>
                </a:solidFill>
                <a:latin typeface="Times New Roman" panose="02020603050405020304" pitchFamily="18" charset="0"/>
                <a:cs typeface="Times New Roman" panose="02020603050405020304" pitchFamily="18" charset="0"/>
              </a:rPr>
              <a:t>hashTableSize</a:t>
            </a:r>
            <a:endParaRPr lang="en-US" sz="2000" b="1" dirty="0">
              <a:solidFill>
                <a:srgbClr val="00B050"/>
              </a:solidFill>
              <a:latin typeface="Times New Roman" panose="02020603050405020304" pitchFamily="18" charset="0"/>
              <a:cs typeface="Times New Roman" panose="02020603050405020304" pitchFamily="18" charset="0"/>
            </a:endParaRPr>
          </a:p>
          <a:p>
            <a:r>
              <a:rPr lang="en-US" sz="2000" b="1" dirty="0">
                <a:solidFill>
                  <a:srgbClr val="00B05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Like</a:t>
            </a:r>
            <a:r>
              <a:rPr lang="en-US" sz="2000" b="1" dirty="0">
                <a:solidFill>
                  <a:srgbClr val="00B050"/>
                </a:solidFill>
                <a:latin typeface="Times New Roman" panose="02020603050405020304" pitchFamily="18" charset="0"/>
                <a:cs typeface="Times New Roman" panose="02020603050405020304" pitchFamily="18" charset="0"/>
              </a:rPr>
              <a:t> – List[ 11, 12 , 13, 14, 23 ]</a:t>
            </a:r>
          </a:p>
          <a:p>
            <a:r>
              <a:rPr lang="en-US" sz="2000" b="1" dirty="0">
                <a:solidFill>
                  <a:srgbClr val="00B050"/>
                </a:solidFill>
                <a:latin typeface="Times New Roman" panose="02020603050405020304" pitchFamily="18" charset="0"/>
                <a:cs typeface="Times New Roman" panose="02020603050405020304" pitchFamily="18" charset="0"/>
              </a:rPr>
              <a:t>	Hash(ƒ) = [ (x + (a</a:t>
            </a:r>
            <a:r>
              <a:rPr lang="en-US" sz="2000" b="1" baseline="-25000" dirty="0">
                <a:solidFill>
                  <a:srgbClr val="00B050"/>
                </a:solidFill>
                <a:latin typeface="Times New Roman" panose="02020603050405020304" pitchFamily="18" charset="0"/>
                <a:cs typeface="Times New Roman" panose="02020603050405020304" pitchFamily="18" charset="0"/>
              </a:rPr>
              <a:t>t</a:t>
            </a:r>
            <a:r>
              <a:rPr lang="en-US" sz="2000" b="1" dirty="0">
                <a:solidFill>
                  <a:srgbClr val="00B050"/>
                </a:solidFill>
                <a:latin typeface="Times New Roman" panose="02020603050405020304" pitchFamily="18" charset="0"/>
                <a:cs typeface="Times New Roman" panose="02020603050405020304" pitchFamily="18" charset="0"/>
              </a:rPr>
              <a:t>)</a:t>
            </a:r>
            <a:r>
              <a:rPr lang="en-US" sz="2000" b="1" baseline="30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B050"/>
                </a:solidFill>
                <a:latin typeface="Times New Roman" panose="02020603050405020304" pitchFamily="18" charset="0"/>
                <a:cs typeface="Times New Roman" panose="02020603050405020304" pitchFamily="18" charset="0"/>
              </a:rPr>
              <a:t> ) % 10 ]</a:t>
            </a:r>
            <a:endParaRPr lang="en-US" sz="2000" b="1" u="sng" dirty="0">
              <a:solidFill>
                <a:srgbClr val="7030A0"/>
              </a:solidFill>
              <a:latin typeface="Times New Roman" panose="02020603050405020304" pitchFamily="18" charset="0"/>
              <a:cs typeface="Times New Roman" panose="02020603050405020304" pitchFamily="18" charset="0"/>
            </a:endParaRPr>
          </a:p>
          <a:p>
            <a:endParaRPr lang="en-US" sz="2000" b="1" dirty="0">
              <a:solidFill>
                <a:srgbClr val="0070C0"/>
              </a:solidFill>
            </a:endParaRPr>
          </a:p>
          <a:p>
            <a:r>
              <a:rPr lang="en-US" sz="2000" b="1" dirty="0">
                <a:solidFill>
                  <a:srgbClr val="0070C0"/>
                </a:solidFill>
              </a:rPr>
              <a:t>For </a:t>
            </a:r>
            <a:r>
              <a:rPr lang="en-US" sz="2000" b="1" i="1" dirty="0">
                <a:solidFill>
                  <a:srgbClr val="0070C0"/>
                </a:solidFill>
              </a:rPr>
              <a:t>any</a:t>
            </a:r>
            <a:r>
              <a:rPr lang="en-US" sz="2000" b="1" dirty="0">
                <a:solidFill>
                  <a:srgbClr val="0070C0"/>
                </a:solidFill>
              </a:rPr>
              <a:t> </a:t>
            </a:r>
            <a:r>
              <a:rPr lang="en-US" sz="2000" b="1" dirty="0">
                <a:solidFill>
                  <a:srgbClr val="00B050"/>
                </a:solidFill>
                <a:sym typeface="Symbol" pitchFamily="18" charset="2"/>
              </a:rPr>
              <a:t> &lt; ½</a:t>
            </a:r>
            <a:r>
              <a:rPr lang="en-US" sz="2000" b="1" dirty="0">
                <a:solidFill>
                  <a:srgbClr val="0070C0"/>
                </a:solidFill>
                <a:sym typeface="Symbol" pitchFamily="18" charset="2"/>
              </a:rPr>
              <a:t>, quadratic probing will find an empty slot;</a:t>
            </a:r>
          </a:p>
          <a:p>
            <a:r>
              <a:rPr lang="en-US" sz="2000" b="1" dirty="0">
                <a:solidFill>
                  <a:srgbClr val="0070C0"/>
                </a:solidFill>
                <a:sym typeface="Symbol" pitchFamily="18" charset="2"/>
              </a:rPr>
              <a:t>for bigger </a:t>
            </a:r>
            <a:r>
              <a:rPr lang="en-US" sz="2000" b="1" dirty="0">
                <a:solidFill>
                  <a:srgbClr val="00B050"/>
                </a:solidFill>
                <a:sym typeface="Symbol" pitchFamily="18" charset="2"/>
              </a:rPr>
              <a:t></a:t>
            </a:r>
            <a:r>
              <a:rPr lang="en-US" sz="2000" b="1" dirty="0">
                <a:solidFill>
                  <a:srgbClr val="0070C0"/>
                </a:solidFill>
                <a:sym typeface="Symbol" pitchFamily="18" charset="2"/>
              </a:rPr>
              <a:t>, quadratic probing </a:t>
            </a:r>
            <a:r>
              <a:rPr lang="en-US" sz="2000" b="1" i="1" dirty="0">
                <a:solidFill>
                  <a:srgbClr val="0070C0"/>
                </a:solidFill>
                <a:sym typeface="Symbol" pitchFamily="18" charset="2"/>
              </a:rPr>
              <a:t>may</a:t>
            </a:r>
            <a:r>
              <a:rPr lang="en-US" sz="2000" b="1" dirty="0">
                <a:solidFill>
                  <a:srgbClr val="0070C0"/>
                </a:solidFill>
                <a:sym typeface="Symbol" pitchFamily="18" charset="2"/>
              </a:rPr>
              <a:t> find a slot</a:t>
            </a:r>
            <a:endParaRPr lang="en-US" sz="2400" b="1" u="sng" dirty="0">
              <a:solidFill>
                <a:srgbClr val="7030A0"/>
              </a:solidFill>
              <a:latin typeface="Times New Roman" panose="02020603050405020304" pitchFamily="18" charset="0"/>
              <a:cs typeface="Times New Roman" panose="02020603050405020304" pitchFamily="18" charset="0"/>
            </a:endParaRPr>
          </a:p>
          <a:p>
            <a:endParaRPr lang="en-US" sz="2400" b="1" u="sng" dirty="0">
              <a:solidFill>
                <a:srgbClr val="7030A0"/>
              </a:solidFill>
              <a:latin typeface="Times New Roman" panose="02020603050405020304" pitchFamily="18" charset="0"/>
              <a:cs typeface="Times New Roman" panose="02020603050405020304" pitchFamily="18" charset="0"/>
            </a:endParaRPr>
          </a:p>
          <a:p>
            <a:r>
              <a:rPr lang="en-US" sz="2400" b="1" u="sng" dirty="0">
                <a:solidFill>
                  <a:srgbClr val="7030A0"/>
                </a:solidFill>
                <a:latin typeface="Times New Roman" panose="02020603050405020304" pitchFamily="18" charset="0"/>
                <a:cs typeface="Times New Roman" panose="02020603050405020304" pitchFamily="18" charset="0"/>
              </a:rPr>
              <a:t>Double Hashing:</a:t>
            </a:r>
          </a:p>
          <a:p>
            <a:pPr algn="l" fontAlgn="base"/>
            <a:r>
              <a:rPr lang="en-US" sz="2000" b="1" i="0" dirty="0">
                <a:solidFill>
                  <a:srgbClr val="0070C0"/>
                </a:solidFill>
                <a:effectLst/>
                <a:latin typeface="Times New Roman" panose="02020603050405020304" pitchFamily="18" charset="0"/>
                <a:cs typeface="Times New Roman" panose="02020603050405020304" pitchFamily="18" charset="0"/>
              </a:rPr>
              <a:t>	Double hashing is a collision resolving technique in Open Addressed Hash tables. Double hashing uses the idea of applying a second hash function to key when a collision occurs.</a:t>
            </a:r>
            <a:endParaRPr lang="en-US" sz="2000" b="1" u="sng" dirty="0">
              <a:solidFill>
                <a:srgbClr val="0070C0"/>
              </a:solidFill>
              <a:latin typeface="Times New Roman" panose="02020603050405020304" pitchFamily="18"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53CF45BB-0684-42C1-7AAC-E8C12F6C2100}"/>
              </a:ext>
            </a:extLst>
          </p:cNvPr>
          <p:cNvGraphicFramePr>
            <a:graphicFrameLocks noGrp="1"/>
          </p:cNvGraphicFramePr>
          <p:nvPr>
            <p:extLst>
              <p:ext uri="{D42A27DB-BD31-4B8C-83A1-F6EECF244321}">
                <p14:modId xmlns:p14="http://schemas.microsoft.com/office/powerpoint/2010/main" val="1603947636"/>
              </p:ext>
            </p:extLst>
          </p:nvPr>
        </p:nvGraphicFramePr>
        <p:xfrm>
          <a:off x="8117634" y="3584171"/>
          <a:ext cx="625150" cy="1860145"/>
        </p:xfrm>
        <a:graphic>
          <a:graphicData uri="http://schemas.openxmlformats.org/drawingml/2006/table">
            <a:tbl>
              <a:tblPr firstRow="1" bandRow="1">
                <a:tableStyleId>{5C22544A-7EE6-4342-B048-85BDC9FD1C3A}</a:tableStyleId>
              </a:tblPr>
              <a:tblGrid>
                <a:gridCol w="625150">
                  <a:extLst>
                    <a:ext uri="{9D8B030D-6E8A-4147-A177-3AD203B41FA5}">
                      <a16:colId xmlns:a16="http://schemas.microsoft.com/office/drawing/2014/main" val="3506252214"/>
                    </a:ext>
                  </a:extLst>
                </a:gridCol>
              </a:tblGrid>
              <a:tr h="370840">
                <a:tc>
                  <a:txBody>
                    <a:bodyPr/>
                    <a:lstStyle/>
                    <a:p>
                      <a:pPr algn="ctr"/>
                      <a:r>
                        <a:rPr lang="en-US" b="1" dirty="0">
                          <a:solidFill>
                            <a:srgbClr val="00B050"/>
                          </a:solidFill>
                        </a:rPr>
                        <a:t>23</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97689328"/>
                  </a:ext>
                </a:extLst>
              </a:tr>
              <a:tr h="370840">
                <a:tc>
                  <a:txBody>
                    <a:bodyPr/>
                    <a:lstStyle/>
                    <a:p>
                      <a:pPr algn="ctr"/>
                      <a:r>
                        <a:rPr lang="en-US" b="1" dirty="0">
                          <a:solidFill>
                            <a:srgbClr val="00B050"/>
                          </a:solidFill>
                        </a:rPr>
                        <a:t>11</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7911863"/>
                  </a:ext>
                </a:extLst>
              </a:tr>
              <a:tr h="376785">
                <a:tc>
                  <a:txBody>
                    <a:bodyPr/>
                    <a:lstStyle/>
                    <a:p>
                      <a:pPr algn="ctr"/>
                      <a:r>
                        <a:rPr lang="en-US" b="1" dirty="0">
                          <a:solidFill>
                            <a:srgbClr val="00B050"/>
                          </a:solidFill>
                        </a:rPr>
                        <a:t>12</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5935315"/>
                  </a:ext>
                </a:extLst>
              </a:tr>
              <a:tr h="370840">
                <a:tc>
                  <a:txBody>
                    <a:bodyPr/>
                    <a:lstStyle/>
                    <a:p>
                      <a:pPr algn="ctr"/>
                      <a:r>
                        <a:rPr lang="en-US" b="1" dirty="0">
                          <a:solidFill>
                            <a:srgbClr val="00B050"/>
                          </a:solidFill>
                        </a:rPr>
                        <a:t>13</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4479566"/>
                  </a:ext>
                </a:extLst>
              </a:tr>
              <a:tr h="370840">
                <a:tc>
                  <a:txBody>
                    <a:bodyPr/>
                    <a:lstStyle/>
                    <a:p>
                      <a:pPr algn="ctr"/>
                      <a:r>
                        <a:rPr lang="en-US" b="1" dirty="0">
                          <a:solidFill>
                            <a:srgbClr val="00B050"/>
                          </a:solidFill>
                        </a:rPr>
                        <a:t>14</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1611441"/>
                  </a:ext>
                </a:extLst>
              </a:tr>
            </a:tbl>
          </a:graphicData>
        </a:graphic>
      </p:graphicFrame>
      <p:graphicFrame>
        <p:nvGraphicFramePr>
          <p:cNvPr id="5" name="Table 4">
            <a:extLst>
              <a:ext uri="{FF2B5EF4-FFF2-40B4-BE49-F238E27FC236}">
                <a16:creationId xmlns:a16="http://schemas.microsoft.com/office/drawing/2014/main" id="{416B7369-0EB6-F3F2-B7D5-E89A87C453A9}"/>
              </a:ext>
            </a:extLst>
          </p:cNvPr>
          <p:cNvGraphicFramePr>
            <a:graphicFrameLocks noGrp="1"/>
          </p:cNvGraphicFramePr>
          <p:nvPr>
            <p:extLst>
              <p:ext uri="{D42A27DB-BD31-4B8C-83A1-F6EECF244321}">
                <p14:modId xmlns:p14="http://schemas.microsoft.com/office/powerpoint/2010/main" val="2060306378"/>
              </p:ext>
            </p:extLst>
          </p:nvPr>
        </p:nvGraphicFramePr>
        <p:xfrm>
          <a:off x="8577946" y="3577956"/>
          <a:ext cx="625150" cy="1860145"/>
        </p:xfrm>
        <a:graphic>
          <a:graphicData uri="http://schemas.openxmlformats.org/drawingml/2006/table">
            <a:tbl>
              <a:tblPr firstRow="1" bandRow="1">
                <a:tableStyleId>{5C22544A-7EE6-4342-B048-85BDC9FD1C3A}</a:tableStyleId>
              </a:tblPr>
              <a:tblGrid>
                <a:gridCol w="625150">
                  <a:extLst>
                    <a:ext uri="{9D8B030D-6E8A-4147-A177-3AD203B41FA5}">
                      <a16:colId xmlns:a16="http://schemas.microsoft.com/office/drawing/2014/main" val="3506252214"/>
                    </a:ext>
                  </a:extLst>
                </a:gridCol>
              </a:tblGrid>
              <a:tr h="370840">
                <a:tc>
                  <a:txBody>
                    <a:bodyPr/>
                    <a:lstStyle/>
                    <a:p>
                      <a:pPr algn="ctr"/>
                      <a:r>
                        <a:rPr lang="en-US" b="1" dirty="0">
                          <a:solidFill>
                            <a:srgbClr val="7030A0"/>
                          </a:solidFill>
                        </a:rPr>
                        <a:t>0</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689328"/>
                  </a:ext>
                </a:extLst>
              </a:tr>
              <a:tr h="370840">
                <a:tc>
                  <a:txBody>
                    <a:bodyPr/>
                    <a:lstStyle/>
                    <a:p>
                      <a:pPr algn="ctr"/>
                      <a:r>
                        <a:rPr lang="en-US" b="1" dirty="0">
                          <a:solidFill>
                            <a:srgbClr val="7030A0"/>
                          </a:solidFill>
                        </a:rPr>
                        <a:t>1</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7911863"/>
                  </a:ext>
                </a:extLst>
              </a:tr>
              <a:tr h="376785">
                <a:tc>
                  <a:txBody>
                    <a:bodyPr/>
                    <a:lstStyle/>
                    <a:p>
                      <a:pPr algn="ctr"/>
                      <a:r>
                        <a:rPr lang="en-US" b="1" dirty="0">
                          <a:solidFill>
                            <a:srgbClr val="7030A0"/>
                          </a:solidFill>
                        </a:rPr>
                        <a:t>2</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5935315"/>
                  </a:ext>
                </a:extLst>
              </a:tr>
              <a:tr h="370840">
                <a:tc>
                  <a:txBody>
                    <a:bodyPr/>
                    <a:lstStyle/>
                    <a:p>
                      <a:pPr algn="ctr"/>
                      <a:r>
                        <a:rPr lang="en-US" b="1" dirty="0">
                          <a:solidFill>
                            <a:srgbClr val="7030A0"/>
                          </a:solidFill>
                        </a:rPr>
                        <a:t>3</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4479566"/>
                  </a:ext>
                </a:extLst>
              </a:tr>
              <a:tr h="370840">
                <a:tc>
                  <a:txBody>
                    <a:bodyPr/>
                    <a:lstStyle/>
                    <a:p>
                      <a:pPr algn="ctr"/>
                      <a:r>
                        <a:rPr lang="en-US" b="1" dirty="0">
                          <a:solidFill>
                            <a:srgbClr val="7030A0"/>
                          </a:solidFill>
                        </a:rPr>
                        <a:t>4</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1611441"/>
                  </a:ext>
                </a:extLst>
              </a:tr>
            </a:tbl>
          </a:graphicData>
        </a:graphic>
      </p:graphicFrame>
      <p:sp>
        <p:nvSpPr>
          <p:cNvPr id="6" name="Rectangle 5">
            <a:extLst>
              <a:ext uri="{FF2B5EF4-FFF2-40B4-BE49-F238E27FC236}">
                <a16:creationId xmlns:a16="http://schemas.microsoft.com/office/drawing/2014/main" id="{FC58207F-6D09-DB2B-0313-DE67421AB56C}"/>
              </a:ext>
            </a:extLst>
          </p:cNvPr>
          <p:cNvSpPr/>
          <p:nvPr/>
        </p:nvSpPr>
        <p:spPr>
          <a:xfrm>
            <a:off x="7932363" y="3140197"/>
            <a:ext cx="1294265" cy="369332"/>
          </a:xfrm>
          <a:prstGeom prst="rect">
            <a:avLst/>
          </a:prstGeom>
          <a:noFill/>
        </p:spPr>
        <p:txBody>
          <a:bodyPr wrap="none" lIns="91440" tIns="45720" rIns="91440" bIns="45720">
            <a:spAutoFit/>
          </a:bodyPr>
          <a:lstStyle/>
          <a:p>
            <a:pPr algn="ct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Hash Table</a:t>
            </a:r>
          </a:p>
        </p:txBody>
      </p:sp>
      <p:pic>
        <p:nvPicPr>
          <p:cNvPr id="8" name="Picture 7">
            <a:extLst>
              <a:ext uri="{FF2B5EF4-FFF2-40B4-BE49-F238E27FC236}">
                <a16:creationId xmlns:a16="http://schemas.microsoft.com/office/drawing/2014/main" id="{9AE6096D-A861-49B2-CF28-B0949973FFE3}"/>
              </a:ext>
            </a:extLst>
          </p:cNvPr>
          <p:cNvPicPr>
            <a:picLocks noChangeAspect="1"/>
          </p:cNvPicPr>
          <p:nvPr/>
        </p:nvPicPr>
        <p:blipFill>
          <a:blip r:embed="rId3">
            <a:duotone>
              <a:schemeClr val="accent6">
                <a:shade val="45000"/>
                <a:satMod val="135000"/>
              </a:schemeClr>
              <a:prstClr val="white"/>
            </a:duotone>
          </a:blip>
          <a:stretch>
            <a:fillRect/>
          </a:stretch>
        </p:blipFill>
        <p:spPr>
          <a:xfrm>
            <a:off x="6591761" y="627943"/>
            <a:ext cx="1322479" cy="675552"/>
          </a:xfrm>
          <a:prstGeom prst="rect">
            <a:avLst/>
          </a:prstGeom>
        </p:spPr>
      </p:pic>
      <p:pic>
        <p:nvPicPr>
          <p:cNvPr id="10" name="Picture 9">
            <a:extLst>
              <a:ext uri="{FF2B5EF4-FFF2-40B4-BE49-F238E27FC236}">
                <a16:creationId xmlns:a16="http://schemas.microsoft.com/office/drawing/2014/main" id="{91B34D14-E9C2-183A-7D3D-83029CE48251}"/>
              </a:ext>
            </a:extLst>
          </p:cNvPr>
          <p:cNvPicPr>
            <a:picLocks noChangeAspect="1"/>
          </p:cNvPicPr>
          <p:nvPr/>
        </p:nvPicPr>
        <p:blipFill>
          <a:blip r:embed="rId4">
            <a:duotone>
              <a:schemeClr val="accent6">
                <a:shade val="45000"/>
                <a:satMod val="135000"/>
              </a:schemeClr>
              <a:prstClr val="white"/>
            </a:duotone>
          </a:blip>
          <a:stretch>
            <a:fillRect/>
          </a:stretch>
        </p:blipFill>
        <p:spPr>
          <a:xfrm>
            <a:off x="9231514" y="609794"/>
            <a:ext cx="1454727" cy="730513"/>
          </a:xfrm>
          <a:prstGeom prst="rect">
            <a:avLst/>
          </a:prstGeom>
        </p:spPr>
      </p:pic>
      <p:sp>
        <p:nvSpPr>
          <p:cNvPr id="11" name="Rectangle 10">
            <a:extLst>
              <a:ext uri="{FF2B5EF4-FFF2-40B4-BE49-F238E27FC236}">
                <a16:creationId xmlns:a16="http://schemas.microsoft.com/office/drawing/2014/main" id="{DAC493CA-0DC3-8BB8-1C10-DF425F385B14}"/>
              </a:ext>
            </a:extLst>
          </p:cNvPr>
          <p:cNvSpPr/>
          <p:nvPr/>
        </p:nvSpPr>
        <p:spPr>
          <a:xfrm>
            <a:off x="6429949" y="1317735"/>
            <a:ext cx="1794980" cy="369332"/>
          </a:xfrm>
          <a:prstGeom prst="rect">
            <a:avLst/>
          </a:prstGeom>
          <a:noFill/>
        </p:spPr>
        <p:txBody>
          <a:bodyPr wrap="none" lIns="91440" tIns="45720" rIns="91440" bIns="45720">
            <a:spAutoFit/>
          </a:bodyPr>
          <a:lstStyle/>
          <a:p>
            <a:pPr algn="ctr"/>
            <a:r>
              <a:rPr lang="en-US" altLang="en-US" sz="1800" dirty="0">
                <a:solidFill>
                  <a:srgbClr val="00B050"/>
                </a:solidFill>
                <a:sym typeface="Symbol" panose="05050102010706020507" pitchFamily="18" charset="2"/>
              </a:rPr>
              <a:t>successful search</a:t>
            </a:r>
            <a:endPar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670C785-D85D-C538-2C23-A8D55B25F070}"/>
              </a:ext>
            </a:extLst>
          </p:cNvPr>
          <p:cNvSpPr/>
          <p:nvPr/>
        </p:nvSpPr>
        <p:spPr>
          <a:xfrm>
            <a:off x="8951796" y="1339509"/>
            <a:ext cx="2038636" cy="369332"/>
          </a:xfrm>
          <a:prstGeom prst="rect">
            <a:avLst/>
          </a:prstGeom>
          <a:noFill/>
        </p:spPr>
        <p:txBody>
          <a:bodyPr wrap="none" lIns="91440" tIns="45720" rIns="91440" bIns="45720">
            <a:spAutoFit/>
          </a:bodyPr>
          <a:lstStyle/>
          <a:p>
            <a:pPr algn="ctr"/>
            <a:r>
              <a:rPr lang="en-US" altLang="en-US" sz="1800">
                <a:solidFill>
                  <a:srgbClr val="00B050"/>
                </a:solidFill>
              </a:rPr>
              <a:t>unsuccessful search</a:t>
            </a:r>
            <a:endPar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5986254"/>
          </a:xfrm>
          <a:prstGeom prst="rect">
            <a:avLst/>
          </a:prstGeom>
          <a:noFill/>
        </p:spPr>
        <p:txBody>
          <a:bodyPr wrap="square" rtlCol="0">
            <a:spAutoFit/>
          </a:bodyPr>
          <a:lstStyle/>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Double hashing is similar to linear probing and the only difference is the interval between successive probes. The interval between probes is computed by using two hash functions.</a:t>
            </a: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r>
              <a:rPr lang="en-US" altLang="en-US" b="1" dirty="0">
                <a:solidFill>
                  <a:srgbClr val="00B050"/>
                </a:solidFill>
              </a:rPr>
              <a:t>f(</a:t>
            </a:r>
            <a:r>
              <a:rPr lang="en-US" altLang="en-US" b="1" dirty="0" err="1">
                <a:solidFill>
                  <a:srgbClr val="00B050"/>
                </a:solidFill>
              </a:rPr>
              <a:t>i</a:t>
            </a:r>
            <a:r>
              <a:rPr lang="en-US" altLang="en-US" b="1" dirty="0">
                <a:solidFill>
                  <a:srgbClr val="00B050"/>
                </a:solidFill>
              </a:rPr>
              <a:t>) = </a:t>
            </a:r>
            <a:r>
              <a:rPr lang="en-US" altLang="en-US" b="1" dirty="0" err="1">
                <a:solidFill>
                  <a:srgbClr val="00B050"/>
                </a:solidFill>
              </a:rPr>
              <a:t>i</a:t>
            </a:r>
            <a:r>
              <a:rPr lang="en-US" altLang="en-US" b="1" dirty="0">
                <a:solidFill>
                  <a:srgbClr val="00B050"/>
                </a:solidFill>
              </a:rPr>
              <a:t> * g(k)</a:t>
            </a:r>
          </a:p>
          <a:p>
            <a:pPr>
              <a:spcAft>
                <a:spcPts val="300"/>
              </a:spcAft>
            </a:pPr>
            <a:r>
              <a:rPr lang="en-US" altLang="en-US" b="1" dirty="0">
                <a:solidFill>
                  <a:srgbClr val="0070C0"/>
                </a:solidFill>
              </a:rPr>
              <a:t>Probe sequence is</a:t>
            </a:r>
            <a:r>
              <a:rPr lang="en-US" altLang="en-US" dirty="0"/>
              <a:t> </a:t>
            </a:r>
            <a:r>
              <a:rPr lang="en-US" altLang="en-US" b="1" dirty="0" err="1">
                <a:solidFill>
                  <a:srgbClr val="00B050"/>
                </a:solidFill>
              </a:rPr>
              <a:t>i</a:t>
            </a:r>
            <a:r>
              <a:rPr lang="en-US" altLang="en-US" b="1" baseline="30000" dirty="0" err="1">
                <a:solidFill>
                  <a:srgbClr val="00B050"/>
                </a:solidFill>
              </a:rPr>
              <a:t>th</a:t>
            </a:r>
            <a:r>
              <a:rPr lang="en-US" altLang="en-US" b="1" dirty="0">
                <a:solidFill>
                  <a:srgbClr val="00B050"/>
                </a:solidFill>
              </a:rPr>
              <a:t> probe = (h(</a:t>
            </a:r>
            <a:r>
              <a:rPr lang="en-US" altLang="en-US" b="1" u="sng" dirty="0">
                <a:solidFill>
                  <a:srgbClr val="00B050"/>
                </a:solidFill>
              </a:rPr>
              <a:t>k</a:t>
            </a:r>
            <a:r>
              <a:rPr lang="en-US" altLang="en-US" b="1" dirty="0">
                <a:solidFill>
                  <a:srgbClr val="00B050"/>
                </a:solidFill>
              </a:rPr>
              <a:t>) + </a:t>
            </a:r>
            <a:r>
              <a:rPr lang="en-US" altLang="en-US" b="1" dirty="0" err="1">
                <a:solidFill>
                  <a:srgbClr val="00B050"/>
                </a:solidFill>
              </a:rPr>
              <a:t>i</a:t>
            </a:r>
            <a:r>
              <a:rPr lang="en-US" altLang="en-US" b="1" dirty="0">
                <a:solidFill>
                  <a:srgbClr val="00B050"/>
                </a:solidFill>
              </a:rPr>
              <a:t> * g(</a:t>
            </a:r>
            <a:r>
              <a:rPr lang="en-US" altLang="en-US" b="1" u="sng" dirty="0">
                <a:solidFill>
                  <a:srgbClr val="00B050"/>
                </a:solidFill>
              </a:rPr>
              <a:t>k</a:t>
            </a:r>
            <a:r>
              <a:rPr lang="en-US" altLang="en-US" b="1" dirty="0">
                <a:solidFill>
                  <a:srgbClr val="00B050"/>
                </a:solidFill>
              </a:rPr>
              <a:t>)) % </a:t>
            </a:r>
            <a:r>
              <a:rPr lang="en-US" altLang="en-US" b="1" dirty="0" err="1">
                <a:solidFill>
                  <a:srgbClr val="00B050"/>
                </a:solidFill>
              </a:rPr>
              <a:t>TableSize</a:t>
            </a:r>
            <a:endParaRPr lang="en-US" altLang="en-US" b="1" dirty="0">
              <a:solidFill>
                <a:srgbClr val="00B050"/>
              </a:solidFill>
            </a:endParaRPr>
          </a:p>
          <a:p>
            <a:pPr>
              <a:spcAft>
                <a:spcPts val="300"/>
              </a:spcAft>
            </a:pPr>
            <a:r>
              <a:rPr lang="en-US" b="1" dirty="0">
                <a:solidFill>
                  <a:srgbClr val="0070C0"/>
                </a:solidFill>
                <a:latin typeface="Times New Roman" panose="02020603050405020304" pitchFamily="18" charset="0"/>
                <a:cs typeface="Times New Roman" panose="02020603050405020304" pitchFamily="18" charset="0"/>
              </a:rPr>
              <a:t>Like-</a:t>
            </a:r>
          </a:p>
          <a:p>
            <a:pPr>
              <a:spcAft>
                <a:spcPts val="300"/>
              </a:spcAft>
            </a:pPr>
            <a:r>
              <a:rPr lang="en-US" b="1" dirty="0">
                <a:solidFill>
                  <a:srgbClr val="00B050"/>
                </a:solidFill>
                <a:latin typeface="Times New Roman" panose="02020603050405020304" pitchFamily="18" charset="0"/>
                <a:cs typeface="Times New Roman" panose="02020603050405020304" pitchFamily="18" charset="0"/>
              </a:rPr>
              <a:t>List[ 76, 93, 40, 47, 10, 55 ]</a:t>
            </a:r>
          </a:p>
          <a:p>
            <a:pPr>
              <a:spcAft>
                <a:spcPts val="300"/>
              </a:spcAft>
            </a:pPr>
            <a:r>
              <a:rPr lang="en-US" altLang="en-US" b="1" dirty="0">
                <a:solidFill>
                  <a:srgbClr val="00B050"/>
                </a:solidFill>
              </a:rPr>
              <a:t>h(k) = k % 7 and g(k) = 5 – (k % 5)</a:t>
            </a:r>
          </a:p>
          <a:p>
            <a:pPr>
              <a:spcAft>
                <a:spcPts val="300"/>
              </a:spcAft>
            </a:pPr>
            <a:endParaRPr lang="en-US" altLang="en-US" b="1" dirty="0">
              <a:solidFill>
                <a:srgbClr val="00B050"/>
              </a:solidFill>
            </a:endParaRPr>
          </a:p>
          <a:p>
            <a:pPr>
              <a:spcAft>
                <a:spcPts val="300"/>
              </a:spcAft>
            </a:pPr>
            <a:endParaRPr lang="en-US" altLang="en-US" b="1" dirty="0">
              <a:solidFill>
                <a:srgbClr val="00B050"/>
              </a:solidFill>
            </a:endParaRPr>
          </a:p>
          <a:p>
            <a:pPr>
              <a:spcAft>
                <a:spcPts val="300"/>
              </a:spcAft>
            </a:pPr>
            <a:r>
              <a:rPr lang="en-US" altLang="en-US" sz="2400" b="1" u="sng" dirty="0">
                <a:solidFill>
                  <a:srgbClr val="7030A0"/>
                </a:solidFill>
                <a:latin typeface="Times New Roman" panose="02020603050405020304" pitchFamily="18" charset="0"/>
                <a:cs typeface="Times New Roman" panose="02020603050405020304" pitchFamily="18" charset="0"/>
              </a:rPr>
              <a:t>Re-hashing:</a:t>
            </a:r>
          </a:p>
          <a:p>
            <a:pPr>
              <a:spcAft>
                <a:spcPts val="300"/>
              </a:spcAft>
            </a:pPr>
            <a:r>
              <a:rPr lang="en-US" altLang="en-US" sz="2000" b="1" dirty="0">
                <a:solidFill>
                  <a:srgbClr val="0070C0"/>
                </a:solidFill>
                <a:latin typeface="Times New Roman" panose="02020603050405020304" pitchFamily="18" charset="0"/>
                <a:cs typeface="Times New Roman" panose="02020603050405020304" pitchFamily="18" charset="0"/>
              </a:rPr>
              <a:t>	When the table gets too full, create a bigger table (usually 2x as large) and hash all the items from the original table into the new table.</a:t>
            </a:r>
          </a:p>
          <a:p>
            <a:pPr eaLnBrk="1" hangingPunct="1"/>
            <a:r>
              <a:rPr lang="en-US" altLang="en-US" sz="2000" b="1" dirty="0">
                <a:solidFill>
                  <a:srgbClr val="00B050"/>
                </a:solidFill>
              </a:rPr>
              <a:t>When to rehash-</a:t>
            </a:r>
          </a:p>
          <a:p>
            <a:pPr marL="742950" lvl="1" indent="-285750" eaLnBrk="1" hangingPunct="1">
              <a:buFont typeface="Arial" panose="020B0604020202020204" pitchFamily="34" charset="0"/>
              <a:buChar char="•"/>
            </a:pPr>
            <a:r>
              <a:rPr lang="en-US" altLang="en-US" b="1" dirty="0">
                <a:solidFill>
                  <a:srgbClr val="0070C0"/>
                </a:solidFill>
                <a:latin typeface="Times New Roman" panose="02020603050405020304" pitchFamily="18" charset="0"/>
                <a:cs typeface="Times New Roman" panose="02020603050405020304" pitchFamily="18" charset="0"/>
              </a:rPr>
              <a:t>half full (</a:t>
            </a:r>
            <a:r>
              <a:rPr lang="en-US" altLang="en-US" b="1" dirty="0">
                <a:solidFill>
                  <a:srgbClr val="0070C0"/>
                </a:solidFill>
                <a:latin typeface="Times New Roman" panose="02020603050405020304" pitchFamily="18" charset="0"/>
                <a:cs typeface="Times New Roman" panose="02020603050405020304" pitchFamily="18" charset="0"/>
                <a:sym typeface="Symbol" panose="05050102010706020507" pitchFamily="18" charset="2"/>
              </a:rPr>
              <a:t> = 0.5)</a:t>
            </a:r>
          </a:p>
          <a:p>
            <a:pPr marL="742950" lvl="1" indent="-285750" eaLnBrk="1" hangingPunct="1">
              <a:buFont typeface="Arial" panose="020B0604020202020204" pitchFamily="34" charset="0"/>
              <a:buChar char="•"/>
            </a:pPr>
            <a:r>
              <a:rPr lang="en-US" altLang="en-US" b="1" dirty="0">
                <a:solidFill>
                  <a:srgbClr val="0070C0"/>
                </a:solidFill>
                <a:latin typeface="Times New Roman" panose="02020603050405020304" pitchFamily="18" charset="0"/>
                <a:cs typeface="Times New Roman" panose="02020603050405020304" pitchFamily="18" charset="0"/>
                <a:sym typeface="Symbol" panose="05050102010706020507" pitchFamily="18" charset="2"/>
              </a:rPr>
              <a:t>when an insertion fails</a:t>
            </a:r>
          </a:p>
          <a:p>
            <a:pPr marL="742950" lvl="1" indent="-285750" eaLnBrk="1" hangingPunct="1">
              <a:buFont typeface="Arial" panose="020B0604020202020204" pitchFamily="34" charset="0"/>
              <a:buChar char="•"/>
            </a:pPr>
            <a:r>
              <a:rPr lang="en-US" altLang="en-US" b="1" dirty="0">
                <a:solidFill>
                  <a:srgbClr val="0070C0"/>
                </a:solidFill>
                <a:latin typeface="Times New Roman" panose="02020603050405020304" pitchFamily="18" charset="0"/>
                <a:cs typeface="Times New Roman" panose="02020603050405020304" pitchFamily="18" charset="0"/>
                <a:sym typeface="Symbol" panose="05050102010706020507" pitchFamily="18" charset="2"/>
              </a:rPr>
              <a:t>some other threshold</a:t>
            </a:r>
          </a:p>
          <a:p>
            <a:r>
              <a:rPr lang="en-US" b="1" dirty="0">
                <a:solidFill>
                  <a:srgbClr val="0070C0"/>
                </a:solidFill>
                <a:latin typeface="Times New Roman" panose="02020603050405020304" pitchFamily="18" charset="0"/>
                <a:cs typeface="Times New Roman" panose="02020603050405020304" pitchFamily="18" charset="0"/>
              </a:rPr>
              <a:t>Like-</a:t>
            </a:r>
          </a:p>
          <a:p>
            <a:r>
              <a:rPr lang="en-US" b="1" dirty="0">
                <a:solidFill>
                  <a:srgbClr val="00B050"/>
                </a:solidFill>
                <a:latin typeface="Times New Roman" panose="02020603050405020304" pitchFamily="18" charset="0"/>
                <a:cs typeface="Times New Roman" panose="02020603050405020304" pitchFamily="18" charset="0"/>
              </a:rPr>
              <a:t>List[ 17, 10, 32, 51, 95, 89, 143]</a:t>
            </a:r>
            <a:r>
              <a:rPr lang="en-US" b="1" dirty="0">
                <a:solidFill>
                  <a:srgbClr val="0070C0"/>
                </a:solidFill>
                <a:latin typeface="Times New Roman" panose="02020603050405020304" pitchFamily="18" charset="0"/>
                <a:cs typeface="Times New Roman" panose="02020603050405020304" pitchFamily="18" charset="0"/>
              </a:rPr>
              <a:t>  </a:t>
            </a:r>
          </a:p>
          <a:p>
            <a:r>
              <a:rPr lang="en-US" b="1" dirty="0">
                <a:solidFill>
                  <a:srgbClr val="00B050"/>
                </a:solidFill>
                <a:latin typeface="Times New Roman" panose="02020603050405020304" pitchFamily="18" charset="0"/>
                <a:cs typeface="Times New Roman" panose="02020603050405020304" pitchFamily="18" charset="0"/>
              </a:rPr>
              <a:t>h(s) = [s % 15]</a:t>
            </a:r>
          </a:p>
        </p:txBody>
      </p:sp>
      <p:sp>
        <p:nvSpPr>
          <p:cNvPr id="111" name="Rectangle 110">
            <a:extLst>
              <a:ext uri="{FF2B5EF4-FFF2-40B4-BE49-F238E27FC236}">
                <a16:creationId xmlns:a16="http://schemas.microsoft.com/office/drawing/2014/main" id="{9ED78ED1-3AF0-53AA-7344-A4469B18BF4F}"/>
              </a:ext>
            </a:extLst>
          </p:cNvPr>
          <p:cNvSpPr/>
          <p:nvPr/>
        </p:nvSpPr>
        <p:spPr>
          <a:xfrm>
            <a:off x="6924655" y="1777926"/>
            <a:ext cx="1294265" cy="369332"/>
          </a:xfrm>
          <a:prstGeom prst="rect">
            <a:avLst/>
          </a:prstGeom>
          <a:noFill/>
        </p:spPr>
        <p:txBody>
          <a:bodyPr wrap="none" lIns="91440" tIns="45720" rIns="91440" bIns="45720">
            <a:spAutoFit/>
          </a:bodyPr>
          <a:lstStyle/>
          <a:p>
            <a:pPr algn="ct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Hash Table</a:t>
            </a:r>
          </a:p>
        </p:txBody>
      </p:sp>
      <p:graphicFrame>
        <p:nvGraphicFramePr>
          <p:cNvPr id="112" name="Table 112">
            <a:extLst>
              <a:ext uri="{FF2B5EF4-FFF2-40B4-BE49-F238E27FC236}">
                <a16:creationId xmlns:a16="http://schemas.microsoft.com/office/drawing/2014/main" id="{AD26596C-5E36-A459-D216-6FABD52BC4E9}"/>
              </a:ext>
            </a:extLst>
          </p:cNvPr>
          <p:cNvGraphicFramePr>
            <a:graphicFrameLocks noGrp="1"/>
          </p:cNvGraphicFramePr>
          <p:nvPr>
            <p:extLst>
              <p:ext uri="{D42A27DB-BD31-4B8C-83A1-F6EECF244321}">
                <p14:modId xmlns:p14="http://schemas.microsoft.com/office/powerpoint/2010/main" val="810907219"/>
              </p:ext>
            </p:extLst>
          </p:nvPr>
        </p:nvGraphicFramePr>
        <p:xfrm>
          <a:off x="4645483" y="4685181"/>
          <a:ext cx="512385" cy="1854200"/>
        </p:xfrm>
        <a:graphic>
          <a:graphicData uri="http://schemas.openxmlformats.org/drawingml/2006/table">
            <a:tbl>
              <a:tblPr firstRow="1" bandRow="1">
                <a:tableStyleId>{5C22544A-7EE6-4342-B048-85BDC9FD1C3A}</a:tableStyleId>
              </a:tblPr>
              <a:tblGrid>
                <a:gridCol w="512385">
                  <a:extLst>
                    <a:ext uri="{9D8B030D-6E8A-4147-A177-3AD203B41FA5}">
                      <a16:colId xmlns:a16="http://schemas.microsoft.com/office/drawing/2014/main" val="3476865855"/>
                    </a:ext>
                  </a:extLst>
                </a:gridCol>
              </a:tblGrid>
              <a:tr h="370840">
                <a:tc>
                  <a:txBody>
                    <a:bodyPr/>
                    <a:lstStyle/>
                    <a:p>
                      <a:pPr algn="ctr"/>
                      <a:r>
                        <a:rPr lang="en-IN" b="1" dirty="0">
                          <a:solidFill>
                            <a:srgbClr val="00B050"/>
                          </a:solidFill>
                        </a:rPr>
                        <a:t>10</a:t>
                      </a:r>
                    </a:p>
                  </a:txBody>
                  <a:tcPr marL="5765" marR="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173239"/>
                  </a:ext>
                </a:extLst>
              </a:tr>
              <a:tr h="370840">
                <a:tc>
                  <a:txBody>
                    <a:bodyPr/>
                    <a:lstStyle/>
                    <a:p>
                      <a:pPr algn="ctr"/>
                      <a:r>
                        <a:rPr lang="en-IN" b="1" dirty="0">
                          <a:solidFill>
                            <a:srgbClr val="00B050"/>
                          </a:solidFill>
                        </a:rPr>
                        <a:t>17</a:t>
                      </a:r>
                    </a:p>
                  </a:txBody>
                  <a:tcPr marL="5765" marR="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8808769"/>
                  </a:ext>
                </a:extLst>
              </a:tr>
              <a:tr h="370840">
                <a:tc>
                  <a:txBody>
                    <a:bodyPr/>
                    <a:lstStyle/>
                    <a:p>
                      <a:pPr algn="ctr"/>
                      <a:r>
                        <a:rPr lang="en-IN" b="1" dirty="0">
                          <a:solidFill>
                            <a:srgbClr val="00B050"/>
                          </a:solidFill>
                        </a:rPr>
                        <a:t>32</a:t>
                      </a:r>
                    </a:p>
                  </a:txBody>
                  <a:tcPr marL="5765" marR="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0141803"/>
                  </a:ext>
                </a:extLst>
              </a:tr>
              <a:tr h="370840">
                <a:tc>
                  <a:txBody>
                    <a:bodyPr/>
                    <a:lstStyle/>
                    <a:p>
                      <a:pPr algn="ctr"/>
                      <a:r>
                        <a:rPr lang="en-IN" b="1" dirty="0">
                          <a:solidFill>
                            <a:srgbClr val="00B050"/>
                          </a:solidFill>
                        </a:rPr>
                        <a:t>51</a:t>
                      </a:r>
                    </a:p>
                  </a:txBody>
                  <a:tcPr marL="5765" marR="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3795104"/>
                  </a:ext>
                </a:extLst>
              </a:tr>
              <a:tr h="370840">
                <a:tc>
                  <a:txBody>
                    <a:bodyPr/>
                    <a:lstStyle/>
                    <a:p>
                      <a:pPr algn="ctr"/>
                      <a:r>
                        <a:rPr lang="en-IN" b="1" dirty="0">
                          <a:solidFill>
                            <a:srgbClr val="00B050"/>
                          </a:solidFill>
                        </a:rPr>
                        <a:t>95</a:t>
                      </a:r>
                    </a:p>
                  </a:txBody>
                  <a:tcPr marL="5765" marR="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9692335"/>
                  </a:ext>
                </a:extLst>
              </a:tr>
            </a:tbl>
          </a:graphicData>
        </a:graphic>
      </p:graphicFrame>
      <p:graphicFrame>
        <p:nvGraphicFramePr>
          <p:cNvPr id="113" name="Table 112">
            <a:extLst>
              <a:ext uri="{FF2B5EF4-FFF2-40B4-BE49-F238E27FC236}">
                <a16:creationId xmlns:a16="http://schemas.microsoft.com/office/drawing/2014/main" id="{D23654DE-B6FF-4773-968E-3C082E9B99DC}"/>
              </a:ext>
            </a:extLst>
          </p:cNvPr>
          <p:cNvGraphicFramePr>
            <a:graphicFrameLocks noGrp="1"/>
          </p:cNvGraphicFramePr>
          <p:nvPr>
            <p:extLst>
              <p:ext uri="{D42A27DB-BD31-4B8C-83A1-F6EECF244321}">
                <p14:modId xmlns:p14="http://schemas.microsoft.com/office/powerpoint/2010/main" val="4053587871"/>
              </p:ext>
            </p:extLst>
          </p:nvPr>
        </p:nvGraphicFramePr>
        <p:xfrm>
          <a:off x="5068474" y="4697621"/>
          <a:ext cx="512385" cy="1854200"/>
        </p:xfrm>
        <a:graphic>
          <a:graphicData uri="http://schemas.openxmlformats.org/drawingml/2006/table">
            <a:tbl>
              <a:tblPr firstRow="1" bandRow="1">
                <a:tableStyleId>{5C22544A-7EE6-4342-B048-85BDC9FD1C3A}</a:tableStyleId>
              </a:tblPr>
              <a:tblGrid>
                <a:gridCol w="512385">
                  <a:extLst>
                    <a:ext uri="{9D8B030D-6E8A-4147-A177-3AD203B41FA5}">
                      <a16:colId xmlns:a16="http://schemas.microsoft.com/office/drawing/2014/main" val="3476865855"/>
                    </a:ext>
                  </a:extLst>
                </a:gridCol>
              </a:tblGrid>
              <a:tr h="370840">
                <a:tc>
                  <a:txBody>
                    <a:bodyPr/>
                    <a:lstStyle/>
                    <a:p>
                      <a:pPr algn="ctr"/>
                      <a:r>
                        <a:rPr lang="en-IN" b="1" dirty="0">
                          <a:solidFill>
                            <a:srgbClr val="7030A0"/>
                          </a:solidFill>
                        </a:rPr>
                        <a:t>0</a:t>
                      </a:r>
                    </a:p>
                  </a:txBody>
                  <a:tcPr marL="5765" marR="576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173239"/>
                  </a:ext>
                </a:extLst>
              </a:tr>
              <a:tr h="370840">
                <a:tc>
                  <a:txBody>
                    <a:bodyPr/>
                    <a:lstStyle/>
                    <a:p>
                      <a:pPr algn="ctr"/>
                      <a:r>
                        <a:rPr lang="en-IN" b="1" dirty="0">
                          <a:solidFill>
                            <a:srgbClr val="7030A0"/>
                          </a:solidFill>
                        </a:rPr>
                        <a:t>1</a:t>
                      </a:r>
                    </a:p>
                  </a:txBody>
                  <a:tcPr marL="5765" marR="576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8808769"/>
                  </a:ext>
                </a:extLst>
              </a:tr>
              <a:tr h="370840">
                <a:tc>
                  <a:txBody>
                    <a:bodyPr/>
                    <a:lstStyle/>
                    <a:p>
                      <a:pPr algn="ctr"/>
                      <a:r>
                        <a:rPr lang="en-IN" b="1" dirty="0">
                          <a:solidFill>
                            <a:srgbClr val="7030A0"/>
                          </a:solidFill>
                        </a:rPr>
                        <a:t>2</a:t>
                      </a:r>
                    </a:p>
                  </a:txBody>
                  <a:tcPr marL="5765" marR="576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0141803"/>
                  </a:ext>
                </a:extLst>
              </a:tr>
              <a:tr h="370840">
                <a:tc>
                  <a:txBody>
                    <a:bodyPr/>
                    <a:lstStyle/>
                    <a:p>
                      <a:pPr algn="ctr"/>
                      <a:r>
                        <a:rPr lang="en-IN" b="1" dirty="0">
                          <a:solidFill>
                            <a:srgbClr val="7030A0"/>
                          </a:solidFill>
                        </a:rPr>
                        <a:t>3</a:t>
                      </a:r>
                    </a:p>
                  </a:txBody>
                  <a:tcPr marL="5765" marR="576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3795104"/>
                  </a:ext>
                </a:extLst>
              </a:tr>
              <a:tr h="370840">
                <a:tc>
                  <a:txBody>
                    <a:bodyPr/>
                    <a:lstStyle/>
                    <a:p>
                      <a:pPr algn="ctr"/>
                      <a:r>
                        <a:rPr lang="en-IN" b="1" dirty="0">
                          <a:solidFill>
                            <a:srgbClr val="7030A0"/>
                          </a:solidFill>
                        </a:rPr>
                        <a:t>4</a:t>
                      </a:r>
                    </a:p>
                  </a:txBody>
                  <a:tcPr marL="5765" marR="576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9692335"/>
                  </a:ext>
                </a:extLst>
              </a:tr>
            </a:tbl>
          </a:graphicData>
        </a:graphic>
      </p:graphicFrame>
      <p:sp>
        <p:nvSpPr>
          <p:cNvPr id="114" name="Rectangle 113">
            <a:extLst>
              <a:ext uri="{FF2B5EF4-FFF2-40B4-BE49-F238E27FC236}">
                <a16:creationId xmlns:a16="http://schemas.microsoft.com/office/drawing/2014/main" id="{A7A4BFD8-B4CE-6E66-9A35-74BCF05B3FE7}"/>
              </a:ext>
            </a:extLst>
          </p:cNvPr>
          <p:cNvSpPr/>
          <p:nvPr/>
        </p:nvSpPr>
        <p:spPr>
          <a:xfrm>
            <a:off x="4210595" y="4262968"/>
            <a:ext cx="1634102" cy="369332"/>
          </a:xfrm>
          <a:prstGeom prst="rect">
            <a:avLst/>
          </a:prstGeom>
          <a:noFill/>
        </p:spPr>
        <p:txBody>
          <a:bodyPr wrap="none" lIns="91440" tIns="45720" rIns="91440" bIns="45720">
            <a:spAutoFit/>
          </a:bodyPr>
          <a:lstStyle/>
          <a:p>
            <a:pPr algn="ct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a:t>
            </a:r>
            <a:r>
              <a:rPr lang="en-US" b="1" cap="none" spc="0" baseline="3000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st</a:t>
            </a: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Hash Table</a:t>
            </a:r>
          </a:p>
        </p:txBody>
      </p:sp>
      <p:graphicFrame>
        <p:nvGraphicFramePr>
          <p:cNvPr id="115" name="Table 115">
            <a:extLst>
              <a:ext uri="{FF2B5EF4-FFF2-40B4-BE49-F238E27FC236}">
                <a16:creationId xmlns:a16="http://schemas.microsoft.com/office/drawing/2014/main" id="{79ECBB70-41CC-C4AB-C7D3-0A566D6F819B}"/>
              </a:ext>
            </a:extLst>
          </p:cNvPr>
          <p:cNvGraphicFramePr>
            <a:graphicFrameLocks noGrp="1"/>
          </p:cNvGraphicFramePr>
          <p:nvPr>
            <p:extLst>
              <p:ext uri="{D42A27DB-BD31-4B8C-83A1-F6EECF244321}">
                <p14:modId xmlns:p14="http://schemas.microsoft.com/office/powerpoint/2010/main" val="1367332768"/>
              </p:ext>
            </p:extLst>
          </p:nvPr>
        </p:nvGraphicFramePr>
        <p:xfrm>
          <a:off x="6697744" y="5245131"/>
          <a:ext cx="4170950" cy="407924"/>
        </p:xfrm>
        <a:graphic>
          <a:graphicData uri="http://schemas.openxmlformats.org/drawingml/2006/table">
            <a:tbl>
              <a:tblPr firstRow="1" bandRow="1">
                <a:tableStyleId>{5C22544A-7EE6-4342-B048-85BDC9FD1C3A}</a:tableStyleId>
              </a:tblPr>
              <a:tblGrid>
                <a:gridCol w="595850">
                  <a:extLst>
                    <a:ext uri="{9D8B030D-6E8A-4147-A177-3AD203B41FA5}">
                      <a16:colId xmlns:a16="http://schemas.microsoft.com/office/drawing/2014/main" val="1929876337"/>
                    </a:ext>
                  </a:extLst>
                </a:gridCol>
                <a:gridCol w="595850">
                  <a:extLst>
                    <a:ext uri="{9D8B030D-6E8A-4147-A177-3AD203B41FA5}">
                      <a16:colId xmlns:a16="http://schemas.microsoft.com/office/drawing/2014/main" val="1240159531"/>
                    </a:ext>
                  </a:extLst>
                </a:gridCol>
                <a:gridCol w="595850">
                  <a:extLst>
                    <a:ext uri="{9D8B030D-6E8A-4147-A177-3AD203B41FA5}">
                      <a16:colId xmlns:a16="http://schemas.microsoft.com/office/drawing/2014/main" val="2234586138"/>
                    </a:ext>
                  </a:extLst>
                </a:gridCol>
                <a:gridCol w="595850">
                  <a:extLst>
                    <a:ext uri="{9D8B030D-6E8A-4147-A177-3AD203B41FA5}">
                      <a16:colId xmlns:a16="http://schemas.microsoft.com/office/drawing/2014/main" val="3434441689"/>
                    </a:ext>
                  </a:extLst>
                </a:gridCol>
                <a:gridCol w="595850">
                  <a:extLst>
                    <a:ext uri="{9D8B030D-6E8A-4147-A177-3AD203B41FA5}">
                      <a16:colId xmlns:a16="http://schemas.microsoft.com/office/drawing/2014/main" val="3666060842"/>
                    </a:ext>
                  </a:extLst>
                </a:gridCol>
                <a:gridCol w="595850">
                  <a:extLst>
                    <a:ext uri="{9D8B030D-6E8A-4147-A177-3AD203B41FA5}">
                      <a16:colId xmlns:a16="http://schemas.microsoft.com/office/drawing/2014/main" val="3278141442"/>
                    </a:ext>
                  </a:extLst>
                </a:gridCol>
                <a:gridCol w="595850">
                  <a:extLst>
                    <a:ext uri="{9D8B030D-6E8A-4147-A177-3AD203B41FA5}">
                      <a16:colId xmlns:a16="http://schemas.microsoft.com/office/drawing/2014/main" val="3253604254"/>
                    </a:ext>
                  </a:extLst>
                </a:gridCol>
              </a:tblGrid>
              <a:tr h="407924">
                <a:tc>
                  <a:txBody>
                    <a:bodyPr/>
                    <a:lstStyle/>
                    <a:p>
                      <a:pPr algn="ctr"/>
                      <a:r>
                        <a:rPr lang="en-IN" sz="1800" dirty="0">
                          <a:solidFill>
                            <a:srgbClr val="00B050"/>
                          </a:solidFill>
                        </a:rPr>
                        <a:t>10</a:t>
                      </a:r>
                    </a:p>
                  </a:txBody>
                  <a:tcPr marL="46923" marR="46923"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17</a:t>
                      </a:r>
                    </a:p>
                  </a:txBody>
                  <a:tcPr marL="46923" marR="46923"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32</a:t>
                      </a:r>
                    </a:p>
                  </a:txBody>
                  <a:tcPr marL="46923" marR="46923"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51</a:t>
                      </a:r>
                    </a:p>
                  </a:txBody>
                  <a:tcPr marL="46923" marR="46923"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143</a:t>
                      </a:r>
                    </a:p>
                  </a:txBody>
                  <a:tcPr marL="46923" marR="46923"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89</a:t>
                      </a:r>
                    </a:p>
                  </a:txBody>
                  <a:tcPr marL="46923" marR="46923"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95</a:t>
                      </a:r>
                    </a:p>
                  </a:txBody>
                  <a:tcPr marL="46923" marR="46923"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4985836"/>
                  </a:ext>
                </a:extLst>
              </a:tr>
            </a:tbl>
          </a:graphicData>
        </a:graphic>
      </p:graphicFrame>
      <p:graphicFrame>
        <p:nvGraphicFramePr>
          <p:cNvPr id="116" name="Table 115">
            <a:extLst>
              <a:ext uri="{FF2B5EF4-FFF2-40B4-BE49-F238E27FC236}">
                <a16:creationId xmlns:a16="http://schemas.microsoft.com/office/drawing/2014/main" id="{94557F78-C34B-3897-C3ED-3BA45EC49CE7}"/>
              </a:ext>
            </a:extLst>
          </p:cNvPr>
          <p:cNvGraphicFramePr>
            <a:graphicFrameLocks noGrp="1"/>
          </p:cNvGraphicFramePr>
          <p:nvPr>
            <p:extLst>
              <p:ext uri="{D42A27DB-BD31-4B8C-83A1-F6EECF244321}">
                <p14:modId xmlns:p14="http://schemas.microsoft.com/office/powerpoint/2010/main" val="3848218199"/>
              </p:ext>
            </p:extLst>
          </p:nvPr>
        </p:nvGraphicFramePr>
        <p:xfrm>
          <a:off x="6700853" y="5612135"/>
          <a:ext cx="4170950" cy="407924"/>
        </p:xfrm>
        <a:graphic>
          <a:graphicData uri="http://schemas.openxmlformats.org/drawingml/2006/table">
            <a:tbl>
              <a:tblPr firstRow="1" bandRow="1">
                <a:tableStyleId>{5C22544A-7EE6-4342-B048-85BDC9FD1C3A}</a:tableStyleId>
              </a:tblPr>
              <a:tblGrid>
                <a:gridCol w="595850">
                  <a:extLst>
                    <a:ext uri="{9D8B030D-6E8A-4147-A177-3AD203B41FA5}">
                      <a16:colId xmlns:a16="http://schemas.microsoft.com/office/drawing/2014/main" val="1929876337"/>
                    </a:ext>
                  </a:extLst>
                </a:gridCol>
                <a:gridCol w="595850">
                  <a:extLst>
                    <a:ext uri="{9D8B030D-6E8A-4147-A177-3AD203B41FA5}">
                      <a16:colId xmlns:a16="http://schemas.microsoft.com/office/drawing/2014/main" val="1240159531"/>
                    </a:ext>
                  </a:extLst>
                </a:gridCol>
                <a:gridCol w="595850">
                  <a:extLst>
                    <a:ext uri="{9D8B030D-6E8A-4147-A177-3AD203B41FA5}">
                      <a16:colId xmlns:a16="http://schemas.microsoft.com/office/drawing/2014/main" val="2234586138"/>
                    </a:ext>
                  </a:extLst>
                </a:gridCol>
                <a:gridCol w="595850">
                  <a:extLst>
                    <a:ext uri="{9D8B030D-6E8A-4147-A177-3AD203B41FA5}">
                      <a16:colId xmlns:a16="http://schemas.microsoft.com/office/drawing/2014/main" val="3434441689"/>
                    </a:ext>
                  </a:extLst>
                </a:gridCol>
                <a:gridCol w="595850">
                  <a:extLst>
                    <a:ext uri="{9D8B030D-6E8A-4147-A177-3AD203B41FA5}">
                      <a16:colId xmlns:a16="http://schemas.microsoft.com/office/drawing/2014/main" val="3666060842"/>
                    </a:ext>
                  </a:extLst>
                </a:gridCol>
                <a:gridCol w="595850">
                  <a:extLst>
                    <a:ext uri="{9D8B030D-6E8A-4147-A177-3AD203B41FA5}">
                      <a16:colId xmlns:a16="http://schemas.microsoft.com/office/drawing/2014/main" val="3278141442"/>
                    </a:ext>
                  </a:extLst>
                </a:gridCol>
                <a:gridCol w="595850">
                  <a:extLst>
                    <a:ext uri="{9D8B030D-6E8A-4147-A177-3AD203B41FA5}">
                      <a16:colId xmlns:a16="http://schemas.microsoft.com/office/drawing/2014/main" val="3253604254"/>
                    </a:ext>
                  </a:extLst>
                </a:gridCol>
              </a:tblGrid>
              <a:tr h="407924">
                <a:tc>
                  <a:txBody>
                    <a:bodyPr/>
                    <a:lstStyle/>
                    <a:p>
                      <a:pPr algn="ctr"/>
                      <a:r>
                        <a:rPr lang="en-IN" sz="1800" dirty="0">
                          <a:solidFill>
                            <a:srgbClr val="7030A0"/>
                          </a:solidFill>
                        </a:rPr>
                        <a:t>0</a:t>
                      </a:r>
                    </a:p>
                  </a:txBody>
                  <a:tcPr marL="46923" marR="46923"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1</a:t>
                      </a:r>
                    </a:p>
                  </a:txBody>
                  <a:tcPr marL="46923" marR="46923"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2</a:t>
                      </a:r>
                    </a:p>
                  </a:txBody>
                  <a:tcPr marL="46923" marR="46923"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3</a:t>
                      </a:r>
                    </a:p>
                  </a:txBody>
                  <a:tcPr marL="46923" marR="46923"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4</a:t>
                      </a:r>
                    </a:p>
                  </a:txBody>
                  <a:tcPr marL="46923" marR="46923"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5</a:t>
                      </a:r>
                    </a:p>
                  </a:txBody>
                  <a:tcPr marL="46923" marR="46923"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6</a:t>
                      </a:r>
                    </a:p>
                  </a:txBody>
                  <a:tcPr marL="46923" marR="46923"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4985836"/>
                  </a:ext>
                </a:extLst>
              </a:tr>
            </a:tbl>
          </a:graphicData>
        </a:graphic>
      </p:graphicFrame>
      <p:sp>
        <p:nvSpPr>
          <p:cNvPr id="117" name="Rectangle 116">
            <a:extLst>
              <a:ext uri="{FF2B5EF4-FFF2-40B4-BE49-F238E27FC236}">
                <a16:creationId xmlns:a16="http://schemas.microsoft.com/office/drawing/2014/main" id="{135DC1A9-98CF-C867-BD08-53863B001821}"/>
              </a:ext>
            </a:extLst>
          </p:cNvPr>
          <p:cNvSpPr/>
          <p:nvPr/>
        </p:nvSpPr>
        <p:spPr>
          <a:xfrm>
            <a:off x="7748402" y="4853911"/>
            <a:ext cx="1637307" cy="369332"/>
          </a:xfrm>
          <a:prstGeom prst="rect">
            <a:avLst/>
          </a:prstGeom>
          <a:noFill/>
        </p:spPr>
        <p:txBody>
          <a:bodyPr wrap="none" lIns="91440" tIns="45720" rIns="91440" bIns="45720">
            <a:spAutoFit/>
          </a:bodyPr>
          <a:lstStyle/>
          <a:p>
            <a:pPr algn="ctr"/>
            <a:r>
              <a:rPr lang="en-US"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en-US" b="1" baseline="3000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nd</a:t>
            </a:r>
            <a:r>
              <a:rPr lang="en-US"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Hash Table</a:t>
            </a:r>
          </a:p>
        </p:txBody>
      </p:sp>
      <p:graphicFrame>
        <p:nvGraphicFramePr>
          <p:cNvPr id="118" name="Table 118">
            <a:extLst>
              <a:ext uri="{FF2B5EF4-FFF2-40B4-BE49-F238E27FC236}">
                <a16:creationId xmlns:a16="http://schemas.microsoft.com/office/drawing/2014/main" id="{44D8D1A5-6E5B-256E-34F2-F2021AAFAAAC}"/>
              </a:ext>
            </a:extLst>
          </p:cNvPr>
          <p:cNvGraphicFramePr>
            <a:graphicFrameLocks noGrp="1"/>
          </p:cNvGraphicFramePr>
          <p:nvPr>
            <p:extLst>
              <p:ext uri="{D42A27DB-BD31-4B8C-83A1-F6EECF244321}">
                <p14:modId xmlns:p14="http://schemas.microsoft.com/office/powerpoint/2010/main" val="1693880642"/>
              </p:ext>
            </p:extLst>
          </p:nvPr>
        </p:nvGraphicFramePr>
        <p:xfrm>
          <a:off x="5074811" y="2231330"/>
          <a:ext cx="5046853" cy="407924"/>
        </p:xfrm>
        <a:graphic>
          <a:graphicData uri="http://schemas.openxmlformats.org/drawingml/2006/table">
            <a:tbl>
              <a:tblPr firstRow="1" bandRow="1">
                <a:tableStyleId>{5C22544A-7EE6-4342-B048-85BDC9FD1C3A}</a:tableStyleId>
              </a:tblPr>
              <a:tblGrid>
                <a:gridCol w="720979">
                  <a:extLst>
                    <a:ext uri="{9D8B030D-6E8A-4147-A177-3AD203B41FA5}">
                      <a16:colId xmlns:a16="http://schemas.microsoft.com/office/drawing/2014/main" val="2000344876"/>
                    </a:ext>
                  </a:extLst>
                </a:gridCol>
                <a:gridCol w="720979">
                  <a:extLst>
                    <a:ext uri="{9D8B030D-6E8A-4147-A177-3AD203B41FA5}">
                      <a16:colId xmlns:a16="http://schemas.microsoft.com/office/drawing/2014/main" val="2237200069"/>
                    </a:ext>
                  </a:extLst>
                </a:gridCol>
                <a:gridCol w="720979">
                  <a:extLst>
                    <a:ext uri="{9D8B030D-6E8A-4147-A177-3AD203B41FA5}">
                      <a16:colId xmlns:a16="http://schemas.microsoft.com/office/drawing/2014/main" val="3593804259"/>
                    </a:ext>
                  </a:extLst>
                </a:gridCol>
                <a:gridCol w="720979">
                  <a:extLst>
                    <a:ext uri="{9D8B030D-6E8A-4147-A177-3AD203B41FA5}">
                      <a16:colId xmlns:a16="http://schemas.microsoft.com/office/drawing/2014/main" val="2504460912"/>
                    </a:ext>
                  </a:extLst>
                </a:gridCol>
                <a:gridCol w="720979">
                  <a:extLst>
                    <a:ext uri="{9D8B030D-6E8A-4147-A177-3AD203B41FA5}">
                      <a16:colId xmlns:a16="http://schemas.microsoft.com/office/drawing/2014/main" val="2117595829"/>
                    </a:ext>
                  </a:extLst>
                </a:gridCol>
                <a:gridCol w="720979">
                  <a:extLst>
                    <a:ext uri="{9D8B030D-6E8A-4147-A177-3AD203B41FA5}">
                      <a16:colId xmlns:a16="http://schemas.microsoft.com/office/drawing/2014/main" val="1438075195"/>
                    </a:ext>
                  </a:extLst>
                </a:gridCol>
                <a:gridCol w="720979">
                  <a:extLst>
                    <a:ext uri="{9D8B030D-6E8A-4147-A177-3AD203B41FA5}">
                      <a16:colId xmlns:a16="http://schemas.microsoft.com/office/drawing/2014/main" val="2402965526"/>
                    </a:ext>
                  </a:extLst>
                </a:gridCol>
              </a:tblGrid>
              <a:tr h="407924">
                <a:tc>
                  <a:txBody>
                    <a:bodyPr/>
                    <a:lstStyle/>
                    <a:p>
                      <a:pPr algn="ctr"/>
                      <a:endParaRPr lang="en-IN" sz="1800">
                        <a:solidFill>
                          <a:srgbClr val="00B050"/>
                        </a:solidFill>
                      </a:endParaRPr>
                    </a:p>
                  </a:txBody>
                  <a:tcPr marL="56777" marR="56777"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47</a:t>
                      </a:r>
                    </a:p>
                  </a:txBody>
                  <a:tcPr marL="56777" marR="56777"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93</a:t>
                      </a:r>
                    </a:p>
                  </a:txBody>
                  <a:tcPr marL="56777" marR="56777"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10</a:t>
                      </a:r>
                    </a:p>
                  </a:txBody>
                  <a:tcPr marL="56777" marR="56777"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55</a:t>
                      </a:r>
                    </a:p>
                  </a:txBody>
                  <a:tcPr marL="56777" marR="56777"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40</a:t>
                      </a:r>
                    </a:p>
                  </a:txBody>
                  <a:tcPr marL="56777" marR="56777"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rgbClr val="00B050"/>
                          </a:solidFill>
                        </a:rPr>
                        <a:t>76</a:t>
                      </a:r>
                    </a:p>
                  </a:txBody>
                  <a:tcPr marL="56777" marR="56777"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0551965"/>
                  </a:ext>
                </a:extLst>
              </a:tr>
            </a:tbl>
          </a:graphicData>
        </a:graphic>
      </p:graphicFrame>
      <p:graphicFrame>
        <p:nvGraphicFramePr>
          <p:cNvPr id="119" name="Table 118">
            <a:extLst>
              <a:ext uri="{FF2B5EF4-FFF2-40B4-BE49-F238E27FC236}">
                <a16:creationId xmlns:a16="http://schemas.microsoft.com/office/drawing/2014/main" id="{A4F4C5C6-4110-3A97-EB94-EBEA75CB0B9C}"/>
              </a:ext>
            </a:extLst>
          </p:cNvPr>
          <p:cNvGraphicFramePr>
            <a:graphicFrameLocks noGrp="1"/>
          </p:cNvGraphicFramePr>
          <p:nvPr>
            <p:extLst>
              <p:ext uri="{D42A27DB-BD31-4B8C-83A1-F6EECF244321}">
                <p14:modId xmlns:p14="http://schemas.microsoft.com/office/powerpoint/2010/main" val="1612027709"/>
              </p:ext>
            </p:extLst>
          </p:nvPr>
        </p:nvGraphicFramePr>
        <p:xfrm>
          <a:off x="5077920" y="2579676"/>
          <a:ext cx="5046853" cy="407924"/>
        </p:xfrm>
        <a:graphic>
          <a:graphicData uri="http://schemas.openxmlformats.org/drawingml/2006/table">
            <a:tbl>
              <a:tblPr firstRow="1" bandRow="1">
                <a:tableStyleId>{5C22544A-7EE6-4342-B048-85BDC9FD1C3A}</a:tableStyleId>
              </a:tblPr>
              <a:tblGrid>
                <a:gridCol w="720979">
                  <a:extLst>
                    <a:ext uri="{9D8B030D-6E8A-4147-A177-3AD203B41FA5}">
                      <a16:colId xmlns:a16="http://schemas.microsoft.com/office/drawing/2014/main" val="2000344876"/>
                    </a:ext>
                  </a:extLst>
                </a:gridCol>
                <a:gridCol w="720979">
                  <a:extLst>
                    <a:ext uri="{9D8B030D-6E8A-4147-A177-3AD203B41FA5}">
                      <a16:colId xmlns:a16="http://schemas.microsoft.com/office/drawing/2014/main" val="2237200069"/>
                    </a:ext>
                  </a:extLst>
                </a:gridCol>
                <a:gridCol w="720979">
                  <a:extLst>
                    <a:ext uri="{9D8B030D-6E8A-4147-A177-3AD203B41FA5}">
                      <a16:colId xmlns:a16="http://schemas.microsoft.com/office/drawing/2014/main" val="3593804259"/>
                    </a:ext>
                  </a:extLst>
                </a:gridCol>
                <a:gridCol w="720979">
                  <a:extLst>
                    <a:ext uri="{9D8B030D-6E8A-4147-A177-3AD203B41FA5}">
                      <a16:colId xmlns:a16="http://schemas.microsoft.com/office/drawing/2014/main" val="2504460912"/>
                    </a:ext>
                  </a:extLst>
                </a:gridCol>
                <a:gridCol w="720979">
                  <a:extLst>
                    <a:ext uri="{9D8B030D-6E8A-4147-A177-3AD203B41FA5}">
                      <a16:colId xmlns:a16="http://schemas.microsoft.com/office/drawing/2014/main" val="2117595829"/>
                    </a:ext>
                  </a:extLst>
                </a:gridCol>
                <a:gridCol w="720979">
                  <a:extLst>
                    <a:ext uri="{9D8B030D-6E8A-4147-A177-3AD203B41FA5}">
                      <a16:colId xmlns:a16="http://schemas.microsoft.com/office/drawing/2014/main" val="1438075195"/>
                    </a:ext>
                  </a:extLst>
                </a:gridCol>
                <a:gridCol w="720979">
                  <a:extLst>
                    <a:ext uri="{9D8B030D-6E8A-4147-A177-3AD203B41FA5}">
                      <a16:colId xmlns:a16="http://schemas.microsoft.com/office/drawing/2014/main" val="2402965526"/>
                    </a:ext>
                  </a:extLst>
                </a:gridCol>
              </a:tblGrid>
              <a:tr h="407924">
                <a:tc>
                  <a:txBody>
                    <a:bodyPr/>
                    <a:lstStyle/>
                    <a:p>
                      <a:pPr algn="ctr"/>
                      <a:r>
                        <a:rPr lang="en-IN" sz="1800" dirty="0">
                          <a:solidFill>
                            <a:srgbClr val="7030A0"/>
                          </a:solidFill>
                        </a:rPr>
                        <a:t>0</a:t>
                      </a:r>
                    </a:p>
                  </a:txBody>
                  <a:tcPr marL="56777" marR="56777"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1</a:t>
                      </a:r>
                    </a:p>
                  </a:txBody>
                  <a:tcPr marL="56777" marR="56777"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2</a:t>
                      </a:r>
                    </a:p>
                  </a:txBody>
                  <a:tcPr marL="56777" marR="56777"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4</a:t>
                      </a:r>
                    </a:p>
                  </a:txBody>
                  <a:tcPr marL="56777" marR="56777"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5</a:t>
                      </a:r>
                    </a:p>
                  </a:txBody>
                  <a:tcPr marL="56777" marR="56777"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6</a:t>
                      </a:r>
                    </a:p>
                  </a:txBody>
                  <a:tcPr marL="56777" marR="56777"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rgbClr val="7030A0"/>
                          </a:solidFill>
                        </a:rPr>
                        <a:t>7</a:t>
                      </a:r>
                    </a:p>
                  </a:txBody>
                  <a:tcPr marL="56777" marR="56777" marT="50292" marB="502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0551965"/>
                  </a:ext>
                </a:extLst>
              </a:tr>
            </a:tbl>
          </a:graphicData>
        </a:graphic>
      </p:graphicFrame>
    </p:spTree>
    <p:extLst>
      <p:ext uri="{BB962C8B-B14F-4D97-AF65-F5344CB8AC3E}">
        <p14:creationId xmlns:p14="http://schemas.microsoft.com/office/powerpoint/2010/main" val="2080313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1869</Words>
  <Application>Microsoft Office PowerPoint</Application>
  <PresentationFormat>Widescreen</PresentationFormat>
  <Paragraphs>309</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vt:lpstr>
      <vt:lpstr>Arial Black</vt:lpstr>
      <vt:lpstr>Arial Narrow</vt:lpstr>
      <vt:lpstr>Calibri</vt:lpstr>
      <vt:lpstr>Calibri Light</vt:lpstr>
      <vt:lpstr>Cambria Math</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JYOTINMOY MITRA</dc:creator>
  <cp:lastModifiedBy>JYOTINMOY MITRA</cp:lastModifiedBy>
  <cp:revision>132</cp:revision>
  <dcterms:created xsi:type="dcterms:W3CDTF">2022-09-27T13:55:18Z</dcterms:created>
  <dcterms:modified xsi:type="dcterms:W3CDTF">2022-10-15T17:18:34Z</dcterms:modified>
</cp:coreProperties>
</file>