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41" r:id="rId2"/>
    <p:sldId id="340" r:id="rId3"/>
    <p:sldId id="281" r:id="rId4"/>
    <p:sldId id="288" r:id="rId5"/>
    <p:sldId id="297" r:id="rId6"/>
    <p:sldId id="296" r:id="rId7"/>
    <p:sldId id="286" r:id="rId8"/>
    <p:sldId id="283" r:id="rId9"/>
    <p:sldId id="282" r:id="rId10"/>
    <p:sldId id="291" r:id="rId11"/>
    <p:sldId id="294" r:id="rId12"/>
    <p:sldId id="301" r:id="rId13"/>
    <p:sldId id="300" r:id="rId14"/>
    <p:sldId id="290" r:id="rId15"/>
    <p:sldId id="305" r:id="rId16"/>
    <p:sldId id="273" r:id="rId17"/>
    <p:sldId id="342" r:id="rId18"/>
    <p:sldId id="302" r:id="rId19"/>
    <p:sldId id="324" r:id="rId20"/>
    <p:sldId id="306" r:id="rId21"/>
    <p:sldId id="317" r:id="rId22"/>
    <p:sldId id="316" r:id="rId23"/>
    <p:sldId id="315" r:id="rId24"/>
    <p:sldId id="310" r:id="rId25"/>
    <p:sldId id="312" r:id="rId26"/>
    <p:sldId id="314" r:id="rId27"/>
    <p:sldId id="308" r:id="rId28"/>
    <p:sldId id="318" r:id="rId29"/>
    <p:sldId id="309" r:id="rId30"/>
    <p:sldId id="343" r:id="rId31"/>
    <p:sldId id="344" r:id="rId32"/>
    <p:sldId id="345" r:id="rId33"/>
    <p:sldId id="319" r:id="rId34"/>
    <p:sldId id="338" r:id="rId35"/>
    <p:sldId id="326" r:id="rId36"/>
    <p:sldId id="32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D3C32-C53B-435D-91A0-CC2EAC6D90CA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D978E-7714-4F71-90DA-FA3609435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58EFD-F191-4BE2-811D-243771729F7E}" type="slidenum">
              <a:rPr lang="en-US"/>
              <a:pPr/>
              <a:t>9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58EFD-F191-4BE2-811D-243771729F7E}" type="slidenum">
              <a:rPr lang="en-US"/>
              <a:pPr/>
              <a:t>10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521C9F-5208-4C49-BC4B-87253262906A}" type="slidenum">
              <a:rPr lang="en-US"/>
              <a:pPr/>
              <a:t>13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99E955-08A8-457C-80A1-E84810B90DA1}" type="slidenum">
              <a:rPr lang="en-US"/>
              <a:pPr/>
              <a:t>26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172B25-8FA1-430C-A13A-7A2D5238761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9A4D1E-9E04-4777-AEC7-870D52DEDC81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34AB72-3250-454E-A25C-BFEE438E7E73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96B68F-ACBC-4C5C-9BC7-5122DE42E71B}" type="slidenum">
              <a:rPr lang="en-US"/>
              <a:pPr/>
              <a:t>33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4077-C99C-4846-90E1-FE2F6FD379A1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Field Effect Transistors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762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 structure of a n-Channel FET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733800"/>
            <a:ext cx="784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 fixed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dirty="0" smtClean="0"/>
              <a:t>, if increase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dirty="0" smtClean="0"/>
              <a:t> more and more, 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will increase, -  and channel will constrict more and more</a:t>
            </a:r>
          </a:p>
          <a:p>
            <a:endParaRPr lang="en-US" dirty="0" smtClean="0"/>
          </a:p>
          <a:p>
            <a:r>
              <a:rPr lang="en-US" dirty="0" smtClean="0"/>
              <a:t>Eventually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is reached to such a level (I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DSS</a:t>
            </a:r>
            <a:r>
              <a:rPr lang="en-US" dirty="0" smtClean="0"/>
              <a:t>) such that the channel is pinched off </a:t>
            </a:r>
          </a:p>
          <a:p>
            <a:endParaRPr lang="en-US" dirty="0" smtClean="0"/>
          </a:p>
          <a:p>
            <a:r>
              <a:rPr lang="en-US" dirty="0" smtClean="0"/>
              <a:t>At this point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begins to level off and approach a constant value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pinch-off voltage, V</a:t>
            </a:r>
            <a:r>
              <a:rPr lang="en-US" baseline="-25000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 , which is the value of V</a:t>
            </a:r>
            <a:r>
              <a:rPr lang="en-US" baseline="-25000" dirty="0" smtClean="0"/>
              <a:t>DS</a:t>
            </a:r>
            <a:r>
              <a:rPr lang="en-US" dirty="0" smtClean="0"/>
              <a:t> at which the maximum I</a:t>
            </a:r>
            <a:r>
              <a:rPr lang="en-US" baseline="-25000" dirty="0" smtClean="0"/>
              <a:t>DSS</a:t>
            </a:r>
            <a:r>
              <a:rPr lang="en-US" dirty="0" smtClean="0"/>
              <a:t> flows</a:t>
            </a:r>
          </a:p>
          <a:p>
            <a:endParaRPr lang="en-US" dirty="0" smtClean="0"/>
          </a:p>
          <a:p>
            <a:r>
              <a:rPr lang="en-US" dirty="0" smtClean="0"/>
              <a:t>Note: channel never completely closes as that reduces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to zero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219200"/>
            <a:ext cx="457200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44"/>
          <p:cNvGrpSpPr/>
          <p:nvPr/>
        </p:nvGrpSpPr>
        <p:grpSpPr>
          <a:xfrm>
            <a:off x="228600" y="990600"/>
            <a:ext cx="3429000" cy="2209800"/>
            <a:chOff x="2667000" y="1143000"/>
            <a:chExt cx="6477000" cy="3276600"/>
          </a:xfrm>
        </p:grpSpPr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43200" y="1143000"/>
              <a:ext cx="6400800" cy="2971800"/>
            </a:xfrm>
            <a:prstGeom prst="rect">
              <a:avLst/>
            </a:prstGeom>
            <a:noFill/>
          </p:spPr>
        </p:pic>
        <p:cxnSp>
          <p:nvCxnSpPr>
            <p:cNvPr id="11" name="Straight Connector 10"/>
            <p:cNvCxnSpPr/>
            <p:nvPr/>
          </p:nvCxnSpPr>
          <p:spPr>
            <a:xfrm rot="5400000">
              <a:off x="7429500" y="3314700"/>
              <a:ext cx="1752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086894" y="3313906"/>
              <a:ext cx="1752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48400" y="4189412"/>
              <a:ext cx="2057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962400" y="4187824"/>
              <a:ext cx="2057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5904706" y="420101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6019006" y="4185312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2667000" y="1524000"/>
              <a:ext cx="3581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2667000" y="3427411"/>
              <a:ext cx="3581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057105" y="3238500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1338274" y="2853520"/>
              <a:ext cx="2666206" cy="87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 flipH="1">
              <a:off x="3161506" y="4205904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H="1">
              <a:off x="3275806" y="41902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667000" y="41910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05200" y="4191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304800" y="3200400"/>
            <a:ext cx="68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752600" y="3200400"/>
            <a:ext cx="68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401158" y="2593248"/>
            <a:ext cx="308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16200000" flipH="1">
            <a:off x="3277056" y="1761931"/>
            <a:ext cx="410765" cy="1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762000"/>
            <a:ext cx="5907088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6705600" cy="639762"/>
          </a:xfrm>
          <a:noFill/>
        </p:spPr>
        <p:txBody>
          <a:bodyPr/>
          <a:lstStyle/>
          <a:p>
            <a:pPr eaLnBrk="1" hangingPunct="1"/>
            <a:r>
              <a:rPr lang="en-US" sz="3500" smtClean="0"/>
              <a:t>I-V characteristics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b="1" smtClean="0">
                <a:solidFill>
                  <a:srgbClr val="0000FF"/>
                </a:solidFill>
              </a:rPr>
              <a:t>FET output characteristics</a:t>
            </a:r>
          </a:p>
        </p:txBody>
      </p:sp>
      <p:pic>
        <p:nvPicPr>
          <p:cNvPr id="21508" name="Picture 4" descr="C20NF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3068638"/>
            <a:ext cx="8389937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1000" y="5638800"/>
            <a:ext cx="876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 more and more reverse bias (V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dirty="0" smtClean="0"/>
              <a:t> ) causes the junctions to breakdown</a:t>
            </a:r>
          </a:p>
          <a:p>
            <a:endParaRPr lang="en-US" dirty="0" smtClean="0"/>
          </a:p>
          <a:p>
            <a:r>
              <a:rPr lang="en-US" dirty="0" smtClean="0"/>
              <a:t>If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dirty="0" smtClean="0"/>
              <a:t> is more negative, the breakdown occurs at early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09600" y="3124200"/>
          <a:ext cx="4953000" cy="3733800"/>
        </p:xfrm>
        <a:graphic>
          <a:graphicData uri="http://schemas.openxmlformats.org/presentationml/2006/ole">
            <p:oleObj spid="_x0000_s23555" name="Canvas Drawing" r:id="rId3" imgW="4483080" imgH="3390840" progId="">
              <p:embed/>
            </p:oleObj>
          </a:graphicData>
        </a:graphic>
      </p:graphicFrame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533400"/>
            <a:ext cx="4114800" cy="2286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572000" y="12954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Difficult in diffusing impurities into both sides of  a semiconductor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3657600"/>
            <a:ext cx="2514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Single-ended-geometry junction FET</a:t>
            </a:r>
          </a:p>
          <a:p>
            <a:endParaRPr lang="en-US" dirty="0" smtClean="0"/>
          </a:p>
          <a:p>
            <a:r>
              <a:rPr lang="en-US" dirty="0" smtClean="0"/>
              <a:t>Diffusion is from one side only</a:t>
            </a:r>
          </a:p>
          <a:p>
            <a:endParaRPr lang="en-US" dirty="0" smtClean="0"/>
          </a:p>
          <a:p>
            <a:r>
              <a:rPr lang="en-US" dirty="0" smtClean="0"/>
              <a:t>N-type channel is </a:t>
            </a:r>
            <a:r>
              <a:rPr lang="en-US" dirty="0" err="1" smtClean="0"/>
              <a:t>epitaxially</a:t>
            </a:r>
            <a:r>
              <a:rPr lang="en-US" dirty="0" smtClean="0"/>
              <a:t> grown in p-type substrate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2133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(a)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More practical n-channel JFET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3733800"/>
            <a:ext cx="3886200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066800"/>
            <a:ext cx="3962400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Oval 10"/>
          <p:cNvSpPr>
            <a:spLocks noChangeArrowheads="1"/>
          </p:cNvSpPr>
          <p:nvPr/>
        </p:nvSpPr>
        <p:spPr bwMode="auto">
          <a:xfrm>
            <a:off x="2819400" y="2286000"/>
            <a:ext cx="609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00200" y="3048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Depletion layer thickness is changing with V</a:t>
            </a:r>
            <a:r>
              <a:rPr lang="en-US" sz="2400" b="1" baseline="-25000" dirty="0" smtClean="0"/>
              <a:t>DS</a:t>
            </a:r>
            <a:endParaRPr lang="en-US" sz="2400" b="1" baseline="-25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Bipolar Junction Transistor versus Field Effect Transistor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752600"/>
            <a:ext cx="8153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FET is </a:t>
            </a:r>
            <a:r>
              <a:rPr lang="en-US" sz="2000" dirty="0" err="1" smtClean="0"/>
              <a:t>unipolar</a:t>
            </a:r>
            <a:r>
              <a:rPr lang="en-US" sz="2000" dirty="0" smtClean="0"/>
              <a:t>. – there is only majority carrier. BJT is bipolar (there are both majority and minority carrier) 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No offset voltage at zero drain current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High input resistance</a:t>
            </a:r>
          </a:p>
          <a:p>
            <a:endParaRPr lang="en-US" sz="2000" dirty="0" smtClean="0"/>
          </a:p>
          <a:p>
            <a:r>
              <a:rPr lang="en-US" sz="2000" dirty="0" smtClean="0"/>
              <a:t>Has thermal stability</a:t>
            </a:r>
          </a:p>
          <a:p>
            <a:endParaRPr lang="en-US" sz="2000" dirty="0" smtClean="0"/>
          </a:p>
          <a:p>
            <a:r>
              <a:rPr lang="en-US" sz="2000" dirty="0" smtClean="0"/>
              <a:t>Less noisy</a:t>
            </a:r>
          </a:p>
          <a:p>
            <a:endParaRPr lang="en-US" sz="2000" dirty="0" smtClean="0"/>
          </a:p>
          <a:p>
            <a:r>
              <a:rPr lang="en-US" sz="2000" dirty="0" smtClean="0"/>
              <a:t>Relatively immune to radiation</a:t>
            </a:r>
          </a:p>
          <a:p>
            <a:endParaRPr lang="en-US" sz="2000" dirty="0" smtClean="0"/>
          </a:p>
          <a:p>
            <a:r>
              <a:rPr lang="en-US" sz="2000" dirty="0" smtClean="0"/>
              <a:t>Simpler to fabricate and takes less space in integrated form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38200" y="2514600"/>
            <a:ext cx="7568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Arial" pitchFamily="34" charset="0"/>
              </a:rPr>
              <a:t>Metal Oxide Semiconductor Field-Effect </a:t>
            </a:r>
            <a:r>
              <a:rPr lang="en-US" sz="2400" b="1" dirty="0">
                <a:latin typeface="Arial" pitchFamily="34" charset="0"/>
              </a:rPr>
              <a:t>Transistor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228600" y="990600"/>
          <a:ext cx="6985000" cy="3429000"/>
        </p:xfrm>
        <a:graphic>
          <a:graphicData uri="http://schemas.openxmlformats.org/presentationml/2006/ole">
            <p:oleObj spid="_x0000_s24578" name="VISIO" r:id="rId3" imgW="1950840" imgH="1214640" progId="">
              <p:embed/>
            </p:oleObj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41023" y="228600"/>
            <a:ext cx="90029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Arial" pitchFamily="34" charset="0"/>
              </a:rPr>
              <a:t>MOSFET</a:t>
            </a:r>
            <a:r>
              <a:rPr lang="en-US" sz="2400" b="1" dirty="0">
                <a:latin typeface="Arial" pitchFamily="34" charset="0"/>
              </a:rPr>
              <a:t>: </a:t>
            </a:r>
            <a:r>
              <a:rPr lang="en-US" sz="2400" b="1" dirty="0" smtClean="0">
                <a:latin typeface="Arial" pitchFamily="34" charset="0"/>
              </a:rPr>
              <a:t>Metal Oxide Semiconductor Field-Effect </a:t>
            </a:r>
            <a:r>
              <a:rPr lang="en-US" sz="2400" b="1" dirty="0">
                <a:latin typeface="Arial" pitchFamily="34" charset="0"/>
              </a:rPr>
              <a:t>Transistor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257800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lightly doped p-type substrate, two highly doped n regions (source and drain) are diffused</a:t>
            </a:r>
          </a:p>
          <a:p>
            <a:endParaRPr lang="en-US" dirty="0" smtClean="0"/>
          </a:p>
          <a:p>
            <a:r>
              <a:rPr lang="en-US" dirty="0" smtClean="0"/>
              <a:t>Insulator is grown over surface and holes are cut into it to have contact with source and drain</a:t>
            </a:r>
          </a:p>
          <a:p>
            <a:endParaRPr lang="en-US" dirty="0" smtClean="0"/>
          </a:p>
          <a:p>
            <a:r>
              <a:rPr lang="en-US" dirty="0" smtClean="0"/>
              <a:t>For Si substrate, SiO</a:t>
            </a:r>
            <a:r>
              <a:rPr lang="en-US" baseline="-25000" dirty="0" smtClean="0"/>
              <a:t>2 </a:t>
            </a:r>
            <a:r>
              <a:rPr lang="en-US" dirty="0" smtClean="0"/>
              <a:t>is used as the Insulator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44196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 channel MOSFET</a:t>
            </a:r>
            <a:endParaRPr lang="en-US" sz="2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mosfet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612063" cy="364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0" y="304800"/>
            <a:ext cx="876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</a:rPr>
              <a:t>Metal-Oxide-Semiconductor Field-Effect </a:t>
            </a:r>
            <a:r>
              <a:rPr lang="en-US" b="1" dirty="0" smtClean="0">
                <a:latin typeface="Arial" pitchFamily="34" charset="0"/>
              </a:rPr>
              <a:t>Transistor (MOSFET</a:t>
            </a:r>
            <a:r>
              <a:rPr lang="en-US" b="1" dirty="0">
                <a:latin typeface="Arial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9400" y="5562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n-channel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Transistor problems</a:t>
            </a:r>
            <a:endParaRPr lang="es-E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4013"/>
            <a:ext cx="8229600" cy="44926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smtClean="0">
                <a:effectLst/>
              </a:rPr>
              <a:t>Power density increased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effectLst/>
              </a:rPr>
              <a:t>Device variability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effectLst/>
              </a:rPr>
              <a:t>Reliability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effectLst/>
              </a:rPr>
              <a:t>Complexity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effectLst/>
              </a:rPr>
              <a:t>Leakage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effectLst/>
              </a:rPr>
              <a:t>Power dissipation limits device density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effectLst/>
              </a:rPr>
              <a:t>Transistor  will operate near ultimate limits of size and quality – eventually, no transistor can be fundamentally better</a:t>
            </a:r>
          </a:p>
        </p:txBody>
      </p:sp>
      <p:sp>
        <p:nvSpPr>
          <p:cNvPr id="61444" name="Rectangl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529638" y="6289675"/>
            <a:ext cx="536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3366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0" y="0"/>
          <a:ext cx="4572000" cy="7086600"/>
        </p:xfrm>
        <a:graphic>
          <a:graphicData uri="http://schemas.openxmlformats.org/presentationml/2006/ole">
            <p:oleObj spid="_x0000_s25602" name="VISIO" r:id="rId3" imgW="1950840" imgH="1214640" progId="">
              <p:embed/>
            </p:oleObj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0" y="228600"/>
            <a:ext cx="43396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  <a:latin typeface="Arial" pitchFamily="34" charset="0"/>
              </a:rPr>
              <a:t>MOSFET operation</a:t>
            </a:r>
            <a:endParaRPr lang="en-US" sz="3600" b="1" dirty="0">
              <a:solidFill>
                <a:srgbClr val="00B050"/>
              </a:solidFill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2354759"/>
            <a:ext cx="16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+ + + + + + +  + + + + + +     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_  _  _  _  _  _  _  _  _  _  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+  + + + + + +  +  + + + + 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-  -  -  -  -  -  -   -  -  -  -  -   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228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(+)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33400" y="5666936"/>
            <a:ext cx="60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5800" y="5789612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2000" y="5867400"/>
            <a:ext cx="152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0" y="1752600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Substrate: Grounded</a:t>
            </a:r>
          </a:p>
          <a:p>
            <a:r>
              <a:rPr lang="en-US" sz="2000" b="1" dirty="0" smtClean="0"/>
              <a:t>Gate : + </a:t>
            </a:r>
            <a:r>
              <a:rPr lang="en-US" sz="2000" b="1" dirty="0" err="1" smtClean="0"/>
              <a:t>ve</a:t>
            </a:r>
            <a:r>
              <a:rPr lang="en-US" sz="2000" b="1" dirty="0" smtClean="0"/>
              <a:t> voltage</a:t>
            </a:r>
            <a:endParaRPr lang="en-US" sz="2000" b="1" dirty="0"/>
          </a:p>
        </p:txBody>
      </p:sp>
      <p:sp>
        <p:nvSpPr>
          <p:cNvPr id="21" name="Arc 20"/>
          <p:cNvSpPr/>
          <p:nvPr/>
        </p:nvSpPr>
        <p:spPr>
          <a:xfrm>
            <a:off x="1524000" y="3048000"/>
            <a:ext cx="1524000" cy="38100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flipH="1">
            <a:off x="1524000" y="3048000"/>
            <a:ext cx="1524000" cy="3810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95800" y="2971800"/>
            <a:ext cx="4495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 electric field is directed perpendicularly through oxide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Negative charge is induced on semiconductor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A channel is formed between drain and source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Width of channel depends on gate voltage</a:t>
            </a:r>
            <a:endParaRPr lang="en-US" sz="2000" b="1" dirty="0"/>
          </a:p>
        </p:txBody>
      </p:sp>
      <p:cxnSp>
        <p:nvCxnSpPr>
          <p:cNvPr id="25" name="Straight Arrow Connector 24"/>
          <p:cNvCxnSpPr>
            <a:endCxn id="22" idx="0"/>
          </p:cNvCxnSpPr>
          <p:nvPr/>
        </p:nvCxnSpPr>
        <p:spPr>
          <a:xfrm rot="16200000" flipV="1">
            <a:off x="2095500" y="3238500"/>
            <a:ext cx="609600" cy="2286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76400" y="37338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Induced channel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914400" y="685800"/>
          <a:ext cx="6985000" cy="4348162"/>
        </p:xfrm>
        <a:graphic>
          <a:graphicData uri="http://schemas.openxmlformats.org/presentationml/2006/ole">
            <p:oleObj spid="_x0000_s31746" name="VISIO" r:id="rId3" imgW="1950840" imgH="1214640" progId="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5334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Electrons may flow through Channel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143000" y="3810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Basic Operation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143000" y="1600200"/>
            <a:ext cx="7516813" cy="25495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1) Source and substrate grounded (zero voltage)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2) (+) voltage on the gate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Attracts e</a:t>
            </a:r>
            <a:r>
              <a:rPr kumimoji="0" lang="en-US" sz="24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to Si/SiO2 interface; forms channel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3) (+) voltage on the drain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in the channel drift from source to drain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current flows from drain to source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05000" y="4038600"/>
            <a:ext cx="6248400" cy="23955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43000" y="3810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MOSFET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66800" y="1676400"/>
            <a:ext cx="80772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Metal-oxide-semiconductor field-effect transistor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71600" y="2362200"/>
            <a:ext cx="7239000" cy="3459163"/>
          </a:xfrm>
          <a:prstGeom prst="rect">
            <a:avLst/>
          </a:prstGeom>
          <a:noFill/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95400" y="60198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 = gate, D = drain, S = source, B = body (substrate)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09600"/>
            <a:ext cx="7773987" cy="874713"/>
          </a:xfrm>
        </p:spPr>
        <p:txBody>
          <a:bodyPr/>
          <a:lstStyle/>
          <a:p>
            <a:pPr eaLnBrk="1" hangingPunct="1"/>
            <a:r>
              <a:rPr lang="en-GB" sz="3200" b="1" smtClean="0"/>
              <a:t>N enhance FET at Pinchoff</a:t>
            </a:r>
          </a:p>
        </p:txBody>
      </p:sp>
      <p:graphicFrame>
        <p:nvGraphicFramePr>
          <p:cNvPr id="17410" name="Object 7"/>
          <p:cNvGraphicFramePr>
            <a:graphicFrameLocks noChangeAspect="1"/>
          </p:cNvGraphicFramePr>
          <p:nvPr/>
        </p:nvGraphicFramePr>
        <p:xfrm>
          <a:off x="900113" y="1773238"/>
          <a:ext cx="6985000" cy="4348162"/>
        </p:xfrm>
        <a:graphic>
          <a:graphicData uri="http://schemas.openxmlformats.org/presentationml/2006/ole">
            <p:oleObj spid="_x0000_s29698" name="VISIO" r:id="rId3" imgW="1950840" imgH="1214640" progId="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142CB2-2349-471C-B32D-76B239E28C32}" type="slidenum">
              <a:rPr lang="en-US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Drain characteristics for an ideal representative N-channel enhancement-mode MOSFET.</a:t>
            </a:r>
          </a:p>
        </p:txBody>
      </p:sp>
      <p:pic>
        <p:nvPicPr>
          <p:cNvPr id="41988" name="Picture 5" descr="07-2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19213" y="1600200"/>
            <a:ext cx="6503987" cy="4530725"/>
          </a:xfr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609600"/>
            <a:ext cx="8534401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066800" y="4724401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versus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DS 			</a:t>
            </a:r>
            <a:r>
              <a:rPr lang="en-US" dirty="0" smtClean="0"/>
              <a:t>(b)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versus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a fixed </a:t>
            </a:r>
            <a:r>
              <a:rPr lang="en-US" dirty="0" smtClean="0"/>
              <a:t>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52578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dirty="0" smtClean="0"/>
              <a:t>  is made positive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increases slowly at first and then much rapidly</a:t>
            </a:r>
          </a:p>
          <a:p>
            <a:endParaRPr lang="en-US" dirty="0" smtClean="0"/>
          </a:p>
          <a:p>
            <a:r>
              <a:rPr lang="en-US" dirty="0" smtClean="0"/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reaches significant value (some predefined small ) at threshold voltage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09600"/>
            <a:ext cx="7773987" cy="874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200" b="1" smtClean="0"/>
              <a:t>N channel Depletion mode FET</a:t>
            </a:r>
            <a:br>
              <a:rPr lang="en-GB" sz="3200" b="1" smtClean="0"/>
            </a:br>
            <a:r>
              <a:rPr lang="en-GB" sz="3200" b="1" smtClean="0"/>
              <a:t>ON – No gate bias</a:t>
            </a:r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900113" y="1773239"/>
          <a:ext cx="6985000" cy="3484562"/>
        </p:xfrm>
        <a:graphic>
          <a:graphicData uri="http://schemas.openxmlformats.org/presentationml/2006/ole">
            <p:oleObj spid="_x0000_s27650" name="VISIO" r:id="rId3" imgW="1950840" imgH="1214640" progId="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55626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channel is diffused between source and Drain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0400" y="3276600"/>
            <a:ext cx="23622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4"/>
          <p:cNvGraphicFramePr>
            <a:graphicFrameLocks noChangeAspect="1"/>
          </p:cNvGraphicFramePr>
          <p:nvPr/>
        </p:nvGraphicFramePr>
        <p:xfrm>
          <a:off x="228600" y="-152400"/>
          <a:ext cx="5715000" cy="7010400"/>
        </p:xfrm>
        <a:graphic>
          <a:graphicData uri="http://schemas.openxmlformats.org/presentationml/2006/ole">
            <p:oleObj spid="_x0000_s32770" name="VISIO" r:id="rId3" imgW="1950840" imgH="1214640" progId="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7400" y="2206000"/>
            <a:ext cx="2133600" cy="62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-    -  -  -  </a:t>
            </a:r>
            <a:r>
              <a:rPr lang="en-US" sz="1100" dirty="0" smtClean="0">
                <a:solidFill>
                  <a:schemeClr val="bg1"/>
                </a:solidFill>
              </a:rPr>
              <a:t>-  -   -  -  -  -  -  -  -  -  -  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+  + + + + + +  +  + + + +  +   +  +   + </a:t>
            </a:r>
          </a:p>
          <a:p>
            <a:r>
              <a:rPr lang="en-US" sz="1100" baseline="30000" dirty="0" smtClean="0">
                <a:solidFill>
                  <a:schemeClr val="bg1"/>
                </a:solidFill>
              </a:rPr>
              <a:t>-   -  -  -  -  -   -  -  -  -  -  -  -  -  -  -  -  -  -  -  - -  -  -  -  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2743200"/>
            <a:ext cx="2362200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1"/>
                </a:solidFill>
              </a:rPr>
              <a:t>+  +    +  +  +  +  +  +  +  +  +  +  +  +  +</a:t>
            </a:r>
          </a:p>
          <a:p>
            <a:pPr algn="r"/>
            <a:r>
              <a:rPr lang="en-US" sz="1000" dirty="0" smtClean="0">
                <a:solidFill>
                  <a:schemeClr val="bg1"/>
                </a:solidFill>
              </a:rPr>
              <a:t> +  +   +   +  +  +  +  +  +  +  +  </a:t>
            </a:r>
          </a:p>
          <a:p>
            <a:pPr algn="r"/>
            <a:r>
              <a:rPr lang="en-US" sz="1000" dirty="0" smtClean="0">
                <a:solidFill>
                  <a:schemeClr val="bg1"/>
                </a:solidFill>
              </a:rPr>
              <a:t>+   +  +  +  +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2800" y="762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(- </a:t>
            </a:r>
            <a:r>
              <a:rPr lang="en-US" sz="2400" dirty="0" err="1" smtClean="0"/>
              <a:t>ve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43600" y="304800"/>
            <a:ext cx="297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Channel Depletion with application of </a:t>
            </a:r>
          </a:p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negative voltage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0" y="2209800"/>
            <a:ext cx="2667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Induced +</a:t>
            </a:r>
            <a:r>
              <a:rPr lang="en-US" sz="2400" dirty="0" err="1" smtClean="0"/>
              <a:t>ve</a:t>
            </a:r>
            <a:r>
              <a:rPr lang="en-US" sz="2400" dirty="0" smtClean="0"/>
              <a:t> charge makes the channel less conductive</a:t>
            </a:r>
          </a:p>
          <a:p>
            <a:endParaRPr lang="en-US" sz="2400" dirty="0" smtClean="0"/>
          </a:p>
          <a:p>
            <a:r>
              <a:rPr lang="en-US" sz="2400" dirty="0" smtClean="0"/>
              <a:t>Causes effective depletion of majority carriers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Analogous to JFET characteristics </a:t>
            </a:r>
            <a:endParaRPr 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09600"/>
            <a:ext cx="7773987" cy="874713"/>
          </a:xfrm>
        </p:spPr>
        <p:txBody>
          <a:bodyPr/>
          <a:lstStyle/>
          <a:p>
            <a:pPr eaLnBrk="1" hangingPunct="1"/>
            <a:r>
              <a:rPr lang="en-GB" sz="3200" b="1" dirty="0" smtClean="0"/>
              <a:t>N channel Depletion mode FET off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900113" y="1771650"/>
          <a:ext cx="6985000" cy="4348163"/>
        </p:xfrm>
        <a:graphic>
          <a:graphicData uri="http://schemas.openxmlformats.org/presentationml/2006/ole">
            <p:oleObj spid="_x0000_s28674" name="VISIO" r:id="rId3" imgW="1950840" imgH="1214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Junction FETs (JFETs)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piece of </a:t>
            </a:r>
            <a:r>
              <a:rPr lang="en-US" sz="2400" dirty="0" smtClean="0"/>
              <a:t>semiconductor </a:t>
            </a:r>
            <a:r>
              <a:rPr lang="en-US" sz="2400" dirty="0"/>
              <a:t>material </a:t>
            </a:r>
            <a:r>
              <a:rPr lang="en-US" sz="2400" dirty="0" smtClean="0"/>
              <a:t>which </a:t>
            </a:r>
            <a:r>
              <a:rPr lang="en-US" sz="2400" dirty="0"/>
              <a:t>constitutes a </a:t>
            </a:r>
            <a:r>
              <a:rPr lang="en-US" sz="2400" dirty="0" smtClean="0">
                <a:solidFill>
                  <a:srgbClr val="FF0000"/>
                </a:solidFill>
              </a:rPr>
              <a:t>channel</a:t>
            </a:r>
            <a:endParaRPr lang="en-US" sz="2400" dirty="0"/>
          </a:p>
          <a:p>
            <a:r>
              <a:rPr lang="en-US" sz="2400" dirty="0"/>
              <a:t>Conducting semiconductor channel between two </a:t>
            </a:r>
            <a:r>
              <a:rPr lang="en-US" sz="2400" dirty="0" err="1"/>
              <a:t>ohmic</a:t>
            </a:r>
            <a:r>
              <a:rPr lang="en-US" sz="2400" dirty="0"/>
              <a:t> contacts – </a:t>
            </a:r>
            <a:r>
              <a:rPr lang="en-US" sz="2400" dirty="0">
                <a:solidFill>
                  <a:srgbClr val="FF0000"/>
                </a:solidFill>
              </a:rPr>
              <a:t>source &amp; drain</a:t>
            </a:r>
          </a:p>
        </p:txBody>
      </p:sp>
      <p:pic>
        <p:nvPicPr>
          <p:cNvPr id="103429" name="Picture 5" descr="jfe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2895600"/>
            <a:ext cx="2286000" cy="1463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034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743200"/>
            <a:ext cx="6400800" cy="2971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162800" y="4648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Symbol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340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nMOS Cutoff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smtClean="0"/>
              <a:t>No channel</a:t>
            </a:r>
          </a:p>
          <a:p>
            <a:pPr eaLnBrk="1" hangingPunct="1"/>
            <a:r>
              <a:rPr lang="en-US" smtClean="0"/>
              <a:t>I</a:t>
            </a:r>
            <a:r>
              <a:rPr lang="en-US" baseline="-25000" smtClean="0"/>
              <a:t>ds</a:t>
            </a:r>
            <a:r>
              <a:rPr lang="en-US" smtClean="0"/>
              <a:t> </a:t>
            </a:r>
            <a:r>
              <a:rPr lang="en-US" smtClean="0">
                <a:cs typeface="Arial" charset="0"/>
              </a:rPr>
              <a:t>≈</a:t>
            </a:r>
            <a:r>
              <a:rPr lang="en-US" smtClean="0"/>
              <a:t> 0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4267200" y="2743200"/>
          <a:ext cx="4113213" cy="2171700"/>
        </p:xfrm>
        <a:graphic>
          <a:graphicData uri="http://schemas.openxmlformats.org/presentationml/2006/ole">
            <p:oleObj spid="_x0000_s68610" name="VISIO" r:id="rId4" imgW="2489040" imgH="1314360" progId="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340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nMOS Linear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588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smtClean="0"/>
              <a:t>Channel forms</a:t>
            </a:r>
          </a:p>
          <a:p>
            <a:pPr eaLnBrk="1" hangingPunct="1"/>
            <a:r>
              <a:rPr lang="en-US" smtClean="0"/>
              <a:t>Current flows from d to s </a:t>
            </a:r>
          </a:p>
          <a:p>
            <a:pPr lvl="1" eaLnBrk="1" hangingPunct="1"/>
            <a:r>
              <a:rPr lang="en-US" smtClean="0"/>
              <a:t>e</a:t>
            </a:r>
            <a:r>
              <a:rPr lang="en-US" baseline="30000" smtClean="0"/>
              <a:t>-</a:t>
            </a:r>
            <a:r>
              <a:rPr lang="en-US" smtClean="0"/>
              <a:t> from s to d</a:t>
            </a:r>
          </a:p>
          <a:p>
            <a:pPr eaLnBrk="1" hangingPunct="1"/>
            <a:r>
              <a:rPr lang="en-US" smtClean="0"/>
              <a:t>I</a:t>
            </a:r>
            <a:r>
              <a:rPr lang="en-US" baseline="-25000" smtClean="0"/>
              <a:t>ds</a:t>
            </a:r>
            <a:r>
              <a:rPr lang="en-US" smtClean="0"/>
              <a:t> increases with V</a:t>
            </a:r>
            <a:r>
              <a:rPr lang="en-US" baseline="-25000" smtClean="0"/>
              <a:t>ds</a:t>
            </a:r>
          </a:p>
          <a:p>
            <a:pPr eaLnBrk="1" hangingPunct="1"/>
            <a:r>
              <a:rPr lang="en-US" smtClean="0"/>
              <a:t>Similar to linear resistor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5486400" y="2286000"/>
          <a:ext cx="3657600" cy="3811588"/>
        </p:xfrm>
        <a:graphic>
          <a:graphicData uri="http://schemas.openxmlformats.org/presentationml/2006/ole">
            <p:oleObj spid="_x0000_s69634" name="VISIO" r:id="rId4" imgW="2931840" imgH="2717640" progId="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340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nMOS Saturation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smtClean="0"/>
              <a:t>Channel pinches off</a:t>
            </a:r>
          </a:p>
          <a:p>
            <a:pPr eaLnBrk="1" hangingPunct="1"/>
            <a:r>
              <a:rPr lang="en-US" smtClean="0"/>
              <a:t>I</a:t>
            </a:r>
            <a:r>
              <a:rPr lang="en-US" baseline="-25000" smtClean="0"/>
              <a:t>ds</a:t>
            </a:r>
            <a:r>
              <a:rPr lang="en-US" smtClean="0"/>
              <a:t> independent of V</a:t>
            </a:r>
            <a:r>
              <a:rPr lang="en-US" baseline="-25000" smtClean="0"/>
              <a:t>ds</a:t>
            </a:r>
          </a:p>
          <a:p>
            <a:pPr eaLnBrk="1" hangingPunct="1"/>
            <a:r>
              <a:rPr lang="en-US" smtClean="0"/>
              <a:t>We say current </a:t>
            </a:r>
            <a:r>
              <a:rPr lang="en-US" i="1" smtClean="0"/>
              <a:t>saturates</a:t>
            </a:r>
          </a:p>
          <a:p>
            <a:pPr eaLnBrk="1" hangingPunct="1"/>
            <a:r>
              <a:rPr lang="en-US" smtClean="0"/>
              <a:t>Similar to current source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343400" y="3657600"/>
          <a:ext cx="4113213" cy="1879600"/>
        </p:xfrm>
        <a:graphic>
          <a:graphicData uri="http://schemas.openxmlformats.org/presentationml/2006/ole">
            <p:oleObj spid="_x0000_s70658" name="VISIO" r:id="rId4" imgW="2946240" imgH="1346040" progId="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 t="27530" r="15152" b="-5261"/>
          <a:stretch>
            <a:fillRect/>
          </a:stretch>
        </p:blipFill>
        <p:spPr bwMode="auto">
          <a:xfrm>
            <a:off x="914401" y="1600200"/>
            <a:ext cx="640079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85800" y="1447800"/>
            <a:ext cx="7315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(a)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versus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DS 			</a:t>
            </a:r>
            <a:r>
              <a:rPr lang="en-US" dirty="0" smtClean="0"/>
              <a:t>(b)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versus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a fixed </a:t>
            </a:r>
            <a:r>
              <a:rPr lang="en-US" dirty="0" smtClean="0"/>
              <a:t>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62000" y="533400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 be used for both enhancement and depletion mode</a:t>
            </a:r>
          </a:p>
          <a:p>
            <a:endParaRPr lang="en-US" dirty="0" smtClean="0"/>
          </a:p>
          <a:p>
            <a:r>
              <a:rPr lang="en-US" dirty="0" smtClean="0"/>
              <a:t>Lower threshold voltage than enhancement type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4213" y="609600"/>
            <a:ext cx="7773987" cy="87471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 channel Depletion mode MOSFET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5ED8FE-76BD-4686-BC55-63E1FE27ECF2}" type="slidenum">
              <a:rPr lang="en-US">
                <a:latin typeface="Arial" charset="0"/>
              </a:rPr>
              <a:pPr/>
              <a:t>34</a:t>
            </a:fld>
            <a:endParaRPr lang="en-US">
              <a:latin typeface="Arial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Switch using an N-channel enhancement-mode MOSFET.</a:t>
            </a:r>
          </a:p>
        </p:txBody>
      </p:sp>
      <p:pic>
        <p:nvPicPr>
          <p:cNvPr id="45060" name="Picture 5" descr="07-2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06600" y="1600200"/>
            <a:ext cx="5129213" cy="4530725"/>
          </a:xfr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5334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Comparison between p- with n-channel FET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371600"/>
            <a:ext cx="685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p-channel is easier to fabricate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n-channel is faster as the mobility of electrons is 3 times greater than the mobility of holes </a:t>
            </a:r>
          </a:p>
          <a:p>
            <a:endParaRPr lang="en-US" dirty="0" smtClean="0"/>
          </a:p>
          <a:p>
            <a:r>
              <a:rPr lang="en-US" smtClean="0"/>
              <a:t>n-channel takes less space </a:t>
            </a:r>
            <a:endParaRPr lang="en-US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1F1BAC-3961-4C3F-8C60-06E82A5E968E}" type="slidenum">
              <a:rPr lang="en-US">
                <a:latin typeface="Arial" charset="0"/>
              </a:rPr>
              <a:pPr/>
              <a:t>36</a:t>
            </a:fld>
            <a:endParaRPr lang="en-US">
              <a:latin typeface="Arial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pPr eaLnBrk="1" hangingPunct="1"/>
            <a:r>
              <a:rPr lang="en-US" sz="3400" dirty="0" smtClean="0"/>
              <a:t>Classification scheme for field effect transistors</a:t>
            </a:r>
          </a:p>
        </p:txBody>
      </p:sp>
      <p:pic>
        <p:nvPicPr>
          <p:cNvPr id="29700" name="Picture 5" descr="07-1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0" y="1662113"/>
            <a:ext cx="7620000" cy="44069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457200" y="228600"/>
          <a:ext cx="4251325" cy="4495800"/>
        </p:xfrm>
        <a:graphic>
          <a:graphicData uri="http://schemas.openxmlformats.org/presentationml/2006/ole">
            <p:oleObj spid="_x0000_s22530" name="Canvas Drawing" r:id="rId3" imgW="4143240" imgH="4381560" progId="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48768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Depletion region exists for p-n junctions </a:t>
            </a:r>
          </a:p>
          <a:p>
            <a:endParaRPr lang="en-US" sz="2400" b="1" dirty="0" smtClean="0">
              <a:solidFill>
                <a:schemeClr val="tx2"/>
              </a:solidFill>
            </a:endParaRPr>
          </a:p>
          <a:p>
            <a:r>
              <a:rPr lang="en-US" sz="2400" dirty="0" smtClean="0"/>
              <a:t>Due to depletion region, the conduction portion of channel constricts</a:t>
            </a:r>
          </a:p>
          <a:p>
            <a:endParaRPr lang="en-US" sz="2400" dirty="0" smtClean="0"/>
          </a:p>
          <a:p>
            <a:r>
              <a:rPr lang="en-US" sz="2400" dirty="0" smtClean="0"/>
              <a:t>Channel thickness is dependent on both  V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2400" dirty="0" smtClean="0"/>
              <a:t> and V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53000" y="609600"/>
            <a:ext cx="3657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n type bar acts as a simple semiconductor resistor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/>
              <a:t>Electrons flow from Source to drain if an electric field is applied between them</a:t>
            </a:r>
          </a:p>
          <a:p>
            <a:endParaRPr lang="en-US" sz="2400" dirty="0" smtClean="0"/>
          </a:p>
          <a:p>
            <a:r>
              <a:rPr lang="en-US" sz="2400" dirty="0" smtClean="0"/>
              <a:t>Only one carrier – electrons (for n-channel) or holes (for p channel) - </a:t>
            </a:r>
            <a:r>
              <a:rPr lang="en-US" sz="2400" b="1" dirty="0" err="1" smtClean="0">
                <a:solidFill>
                  <a:srgbClr val="FF0000"/>
                </a:solidFill>
              </a:rPr>
              <a:t>unipolar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/>
          <p:nvPr/>
        </p:nvGrpSpPr>
        <p:grpSpPr>
          <a:xfrm>
            <a:off x="4724400" y="1143000"/>
            <a:ext cx="4343400" cy="3276600"/>
            <a:chOff x="2667000" y="1143000"/>
            <a:chExt cx="6477000" cy="3276600"/>
          </a:xfrm>
        </p:grpSpPr>
        <p:pic>
          <p:nvPicPr>
            <p:cNvPr id="103431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43200" y="1143000"/>
              <a:ext cx="6400800" cy="2971800"/>
            </a:xfrm>
            <a:prstGeom prst="rect">
              <a:avLst/>
            </a:prstGeom>
            <a:noFill/>
          </p:spPr>
        </p:pic>
        <p:cxnSp>
          <p:nvCxnSpPr>
            <p:cNvPr id="10" name="Straight Connector 9"/>
            <p:cNvCxnSpPr/>
            <p:nvPr/>
          </p:nvCxnSpPr>
          <p:spPr>
            <a:xfrm rot="5400000">
              <a:off x="7429500" y="3314700"/>
              <a:ext cx="1752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086894" y="3313906"/>
              <a:ext cx="1752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248400" y="4189412"/>
              <a:ext cx="2057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962400" y="4187824"/>
              <a:ext cx="2057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5904706" y="420101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6019006" y="4185312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2667000" y="1524000"/>
              <a:ext cx="3581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2667000" y="3427411"/>
              <a:ext cx="3581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6057105" y="3238500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338274" y="2853520"/>
              <a:ext cx="2666206" cy="87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161506" y="4205904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 flipH="1">
              <a:off x="3275806" y="41902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667000" y="41910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505200" y="4191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228600" y="1905000"/>
            <a:ext cx="411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Electrons flow from source to Drain</a:t>
            </a:r>
          </a:p>
          <a:p>
            <a:endParaRPr lang="en-US" dirty="0" smtClean="0"/>
          </a:p>
          <a:p>
            <a:r>
              <a:rPr lang="en-US" dirty="0" smtClean="0"/>
              <a:t>Current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flows through channel</a:t>
            </a:r>
          </a:p>
          <a:p>
            <a:endParaRPr lang="en-US" dirty="0" smtClean="0"/>
          </a:p>
          <a:p>
            <a:r>
              <a:rPr lang="en-US" dirty="0" smtClean="0"/>
              <a:t>For a fixed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dirty="0" smtClean="0"/>
              <a:t>,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is also dependent on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dirty="0" smtClean="0"/>
              <a:t>  as it increases or decreases the reverse bias</a:t>
            </a:r>
          </a:p>
          <a:p>
            <a:endParaRPr lang="en-US" dirty="0" smtClean="0"/>
          </a:p>
          <a:p>
            <a:r>
              <a:rPr lang="en-US" dirty="0" smtClean="0"/>
              <a:t>Mechanism of current is the effect of field produced by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dirty="0" smtClean="0"/>
              <a:t> and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dirty="0" smtClean="0"/>
              <a:t> 		</a:t>
            </a:r>
            <a:r>
              <a:rPr lang="en-US" b="1" dirty="0" smtClean="0">
                <a:solidFill>
                  <a:srgbClr val="FF0000"/>
                </a:solidFill>
              </a:rPr>
              <a:t>(FIELD EFFECT TRANSISTOR)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29200" y="434340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781800" y="434340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458200" y="3581400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rot="5400000" flipH="1" flipV="1">
            <a:off x="8343900" y="3314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6705600" cy="639762"/>
          </a:xfrm>
        </p:spPr>
        <p:txBody>
          <a:bodyPr/>
          <a:lstStyle/>
          <a:p>
            <a:pPr eaLnBrk="1" hangingPunct="1"/>
            <a:r>
              <a:rPr lang="en-US" sz="3500" smtClean="0"/>
              <a:t>I-V characteristics</a:t>
            </a: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4400" y="685800"/>
            <a:ext cx="5689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1447800"/>
            <a:ext cx="32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More V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b="1" dirty="0" smtClean="0"/>
              <a:t> (more –</a:t>
            </a:r>
            <a:r>
              <a:rPr lang="en-US" b="1" dirty="0" err="1" smtClean="0"/>
              <a:t>ve</a:t>
            </a:r>
            <a:r>
              <a:rPr lang="en-US" b="1" dirty="0" smtClean="0"/>
              <a:t>) implies </a:t>
            </a:r>
          </a:p>
          <a:p>
            <a:r>
              <a:rPr lang="en-US" dirty="0" smtClean="0"/>
              <a:t>      </a:t>
            </a:r>
          </a:p>
          <a:p>
            <a:r>
              <a:rPr lang="en-US" dirty="0" smtClean="0"/>
              <a:t>      -  More reverse bias</a:t>
            </a:r>
          </a:p>
          <a:p>
            <a:endParaRPr lang="en-US" dirty="0" smtClean="0"/>
          </a:p>
          <a:p>
            <a:r>
              <a:rPr lang="en-US" dirty="0" smtClean="0"/>
              <a:t>      -  More depletion region</a:t>
            </a:r>
          </a:p>
          <a:p>
            <a:endParaRPr lang="en-US" dirty="0" smtClean="0"/>
          </a:p>
          <a:p>
            <a:r>
              <a:rPr lang="en-US" dirty="0" smtClean="0"/>
              <a:t>      -  Less channel width</a:t>
            </a:r>
          </a:p>
          <a:p>
            <a:endParaRPr lang="en-US" dirty="0" smtClean="0"/>
          </a:p>
          <a:p>
            <a:r>
              <a:rPr lang="en-US" dirty="0" smtClean="0"/>
              <a:t>      -  Less current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/>
          <p:nvPr/>
        </p:nvGrpSpPr>
        <p:grpSpPr>
          <a:xfrm>
            <a:off x="4800600" y="1143000"/>
            <a:ext cx="4343400" cy="3276600"/>
            <a:chOff x="2667000" y="1143000"/>
            <a:chExt cx="6477000" cy="3276600"/>
          </a:xfrm>
        </p:grpSpPr>
        <p:pic>
          <p:nvPicPr>
            <p:cNvPr id="103431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43200" y="1143000"/>
              <a:ext cx="6400800" cy="2971800"/>
            </a:xfrm>
            <a:prstGeom prst="rect">
              <a:avLst/>
            </a:prstGeom>
            <a:noFill/>
          </p:spPr>
        </p:pic>
        <p:cxnSp>
          <p:nvCxnSpPr>
            <p:cNvPr id="10" name="Straight Connector 9"/>
            <p:cNvCxnSpPr/>
            <p:nvPr/>
          </p:nvCxnSpPr>
          <p:spPr>
            <a:xfrm rot="5400000">
              <a:off x="7429500" y="3314700"/>
              <a:ext cx="1752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086894" y="3313906"/>
              <a:ext cx="1752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248400" y="4189412"/>
              <a:ext cx="2057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962400" y="4187824"/>
              <a:ext cx="2057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5904706" y="420101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6019006" y="4185312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2667000" y="1524000"/>
              <a:ext cx="3581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2667000" y="3427411"/>
              <a:ext cx="3581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6057105" y="3238500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338274" y="2853520"/>
              <a:ext cx="2666206" cy="87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161506" y="4205904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 flipH="1">
              <a:off x="3275806" y="41902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667000" y="41910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505200" y="4191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7"/>
          <p:cNvGrpSpPr/>
          <p:nvPr/>
        </p:nvGrpSpPr>
        <p:grpSpPr>
          <a:xfrm>
            <a:off x="152400" y="304800"/>
            <a:ext cx="4495800" cy="4560332"/>
            <a:chOff x="-76200" y="1143000"/>
            <a:chExt cx="5257800" cy="4560332"/>
          </a:xfrm>
        </p:grpSpPr>
        <p:pic>
          <p:nvPicPr>
            <p:cNvPr id="49" name="Picture 5" descr="07-2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-76200" y="1143000"/>
              <a:ext cx="5257800" cy="4530725"/>
            </a:xfrm>
            <a:prstGeom prst="rect">
              <a:avLst/>
            </a:prstGeom>
            <a:noFill/>
          </p:spPr>
        </p:pic>
        <p:sp>
          <p:nvSpPr>
            <p:cNvPr id="50" name="TextBox 49"/>
            <p:cNvSpPr txBox="1"/>
            <p:nvPr/>
          </p:nvSpPr>
          <p:spPr>
            <a:xfrm>
              <a:off x="4343400" y="5334000"/>
              <a:ext cx="8382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>
                  <a:latin typeface="Times New Roman" pitchFamily="18" charset="0"/>
                  <a:cs typeface="Times New Roman" pitchFamily="18" charset="0"/>
                </a:rPr>
                <a:t>DS</a:t>
              </a:r>
              <a:endParaRPr lang="en-US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57200" y="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Characteristics in linear portion of the </a:t>
            </a:r>
            <a:r>
              <a:rPr lang="en-US" sz="2400" dirty="0" err="1" smtClean="0"/>
              <a:t>ohmic</a:t>
            </a:r>
            <a:r>
              <a:rPr lang="en-US" sz="2400" dirty="0" smtClean="0"/>
              <a:t> region.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" y="49530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flows through channel following Ohm’s law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Junction FETs (JFETs)</a:t>
            </a:r>
          </a:p>
        </p:txBody>
      </p:sp>
      <p:pic>
        <p:nvPicPr>
          <p:cNvPr id="1034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6400800" cy="2971800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 rot="5400000">
            <a:off x="4914900" y="3314700"/>
            <a:ext cx="175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72294" y="3313906"/>
            <a:ext cx="175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33800" y="4189412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7800" y="4187824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3390106" y="420101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504406" y="41853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>
            <a:off x="152400" y="1524000"/>
            <a:ext cx="358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152400" y="3427411"/>
            <a:ext cx="358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3542505" y="32385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-1176326" y="2853520"/>
            <a:ext cx="2666206" cy="8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646906" y="4205904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761206" y="41902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2400" y="41910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90600" y="41910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7200" y="4876800"/>
            <a:ext cx="868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of Depletion region depends on the voltage difference between channel and gate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The voltage at channel is dependent on position , as </a:t>
            </a:r>
            <a:r>
              <a:rPr lang="en-US" b="1" dirty="0" err="1" smtClean="0">
                <a:solidFill>
                  <a:schemeClr val="tx2"/>
                </a:solidFill>
              </a:rPr>
              <a:t>ohmic</a:t>
            </a:r>
            <a:r>
              <a:rPr lang="en-US" b="1" dirty="0" smtClean="0">
                <a:solidFill>
                  <a:schemeClr val="tx2"/>
                </a:solidFill>
              </a:rPr>
              <a:t> drop varies along the channel </a:t>
            </a:r>
          </a:p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Thus the constriction of conduction channel is not uniform 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44" name="Picture 1029" descr="G:\frontiers\img476.gif"/>
          <p:cNvPicPr>
            <a:picLocks noChangeAspect="1" noChangeArrowheads="1"/>
          </p:cNvPicPr>
          <p:nvPr/>
        </p:nvPicPr>
        <p:blipFill>
          <a:blip r:embed="rId3"/>
          <a:srcRect r="50432" b="9969"/>
          <a:stretch>
            <a:fillRect/>
          </a:stretch>
        </p:blipFill>
        <p:spPr bwMode="auto">
          <a:xfrm rot="16200000" flipH="1" flipV="1">
            <a:off x="6705600" y="1557337"/>
            <a:ext cx="20574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Box 44"/>
          <p:cNvSpPr txBox="1"/>
          <p:nvPr/>
        </p:nvSpPr>
        <p:spPr>
          <a:xfrm>
            <a:off x="6096000" y="37338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of Depletion region depends on the reverse bias voltage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399" y="457200"/>
            <a:ext cx="777240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447800" y="762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 structure of a n-Channel FET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20047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constriction is more pronounced at distance farther from the source</a:t>
            </a:r>
          </a:p>
          <a:p>
            <a:endParaRPr lang="en-US" dirty="0" smtClean="0"/>
          </a:p>
          <a:p>
            <a:r>
              <a:rPr lang="en-US" dirty="0" smtClean="0"/>
              <a:t>The constriction is dependent on the current (which is dependent on both V</a:t>
            </a:r>
            <a:r>
              <a:rPr lang="en-US" baseline="-25000" dirty="0" smtClean="0"/>
              <a:t>GS</a:t>
            </a:r>
            <a:r>
              <a:rPr lang="en-US" dirty="0" smtClean="0"/>
              <a:t> and V</a:t>
            </a:r>
            <a:r>
              <a:rPr lang="en-US" baseline="-25000" dirty="0" smtClean="0"/>
              <a:t>DS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1084</Words>
  <Application>Microsoft Office PowerPoint</Application>
  <PresentationFormat>On-screen Show (4:3)</PresentationFormat>
  <Paragraphs>199</Paragraphs>
  <Slides>36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Office Theme</vt:lpstr>
      <vt:lpstr>Canvas Drawing</vt:lpstr>
      <vt:lpstr>VISIO</vt:lpstr>
      <vt:lpstr>Field Effect Transistors</vt:lpstr>
      <vt:lpstr>Transistor problems</vt:lpstr>
      <vt:lpstr>Junction FETs (JFETs)</vt:lpstr>
      <vt:lpstr>Slide 4</vt:lpstr>
      <vt:lpstr>Slide 5</vt:lpstr>
      <vt:lpstr>I-V characteristics</vt:lpstr>
      <vt:lpstr>Slide 7</vt:lpstr>
      <vt:lpstr>Junction FETs (JFETs)</vt:lpstr>
      <vt:lpstr>Slide 9</vt:lpstr>
      <vt:lpstr>Slide 10</vt:lpstr>
      <vt:lpstr>I-V characteristics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N enhance FET at Pinchoff</vt:lpstr>
      <vt:lpstr>Drain characteristics for an ideal representative N-channel enhancement-mode MOSFET.</vt:lpstr>
      <vt:lpstr>Slide 26</vt:lpstr>
      <vt:lpstr>N channel Depletion mode FET ON – No gate bias</vt:lpstr>
      <vt:lpstr>Slide 28</vt:lpstr>
      <vt:lpstr>N channel Depletion mode FET off</vt:lpstr>
      <vt:lpstr>nMOS Cutoff</vt:lpstr>
      <vt:lpstr>nMOS Linear</vt:lpstr>
      <vt:lpstr>nMOS Saturation</vt:lpstr>
      <vt:lpstr>Slide 33</vt:lpstr>
      <vt:lpstr>Switch using an N-channel enhancement-mode MOSFET.</vt:lpstr>
      <vt:lpstr>Slide 35</vt:lpstr>
      <vt:lpstr>Classification scheme for field effect transistors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Debashis </dc:creator>
  <cp:lastModifiedBy>ME</cp:lastModifiedBy>
  <cp:revision>24</cp:revision>
  <dcterms:created xsi:type="dcterms:W3CDTF">2011-07-14T03:42:15Z</dcterms:created>
  <dcterms:modified xsi:type="dcterms:W3CDTF">2019-03-08T09:51:16Z</dcterms:modified>
</cp:coreProperties>
</file>