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5" r:id="rId2"/>
    <p:sldId id="368" r:id="rId3"/>
    <p:sldId id="369" r:id="rId4"/>
    <p:sldId id="370" r:id="rId5"/>
    <p:sldId id="371" r:id="rId6"/>
    <p:sldId id="372" r:id="rId7"/>
    <p:sldId id="365" r:id="rId8"/>
    <p:sldId id="274" r:id="rId9"/>
    <p:sldId id="299" r:id="rId10"/>
    <p:sldId id="297" r:id="rId11"/>
    <p:sldId id="304" r:id="rId12"/>
    <p:sldId id="306" r:id="rId13"/>
    <p:sldId id="308" r:id="rId14"/>
    <p:sldId id="309" r:id="rId15"/>
    <p:sldId id="311" r:id="rId16"/>
    <p:sldId id="367" r:id="rId17"/>
    <p:sldId id="310" r:id="rId18"/>
    <p:sldId id="345" r:id="rId19"/>
    <p:sldId id="344" r:id="rId20"/>
    <p:sldId id="350" r:id="rId21"/>
    <p:sldId id="352" r:id="rId22"/>
    <p:sldId id="35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9" autoAdjust="0"/>
    <p:restoredTop sz="94660"/>
  </p:normalViewPr>
  <p:slideViewPr>
    <p:cSldViewPr>
      <p:cViewPr>
        <p:scale>
          <a:sx n="66" d="100"/>
          <a:sy n="66" d="100"/>
        </p:scale>
        <p:origin x="-65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38F92-0EF7-478F-B745-B01AF33426CD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792D0-798A-496D-9CF8-24B909263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86881F-CB6C-4558-8AC1-490A3DFA9DF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172B25-8FA1-430C-A13A-7A2D5238761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A4D1E-9E04-4777-AEC7-870D52DEDC8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34AB72-3250-454E-A25C-BFEE438E7E7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AD271-1DF2-4CA6-8C16-C4D885F817C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7FB9A-B5C3-47AA-A9C9-EEBC1BF55C45}" type="slidenum">
              <a:rPr lang="en-US"/>
              <a:pPr/>
              <a:t>22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D3977-D71D-4FEA-AD24-8A09A9D4246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D3977-D71D-4FEA-AD24-8A09A9D42461}" type="datetimeFigureOut">
              <a:rPr lang="en-US" smtClean="0"/>
              <a:pPr/>
              <a:t>7/23/2013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7C682-A80E-40A8-82AA-C222F3FDDC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514600"/>
            <a:ext cx="5029200" cy="685800"/>
          </a:xfrm>
        </p:spPr>
        <p:txBody>
          <a:bodyPr/>
          <a:lstStyle/>
          <a:p>
            <a:pPr eaLnBrk="1" hangingPunct="1">
              <a:buNone/>
            </a:pPr>
            <a:r>
              <a:rPr lang="en-GB" b="1" dirty="0" smtClean="0">
                <a:solidFill>
                  <a:srgbClr val="0000FF"/>
                </a:solidFill>
              </a:rPr>
              <a:t>MOS 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352800" y="609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transistor may be used as a resistor</a:t>
            </a:r>
            <a:endParaRPr lang="en-US" dirty="0"/>
          </a:p>
        </p:txBody>
      </p:sp>
      <p:grpSp>
        <p:nvGrpSpPr>
          <p:cNvPr id="77" name="Group 14"/>
          <p:cNvGrpSpPr/>
          <p:nvPr/>
        </p:nvGrpSpPr>
        <p:grpSpPr>
          <a:xfrm>
            <a:off x="5026024" y="2971800"/>
            <a:ext cx="839788" cy="1371600"/>
            <a:chOff x="1143000" y="457200"/>
            <a:chExt cx="839788" cy="1371600"/>
          </a:xfrm>
        </p:grpSpPr>
        <p:cxnSp>
          <p:nvCxnSpPr>
            <p:cNvPr id="78" name="Straight Connector 77"/>
            <p:cNvCxnSpPr/>
            <p:nvPr/>
          </p:nvCxnSpPr>
          <p:spPr>
            <a:xfrm rot="5400000">
              <a:off x="1372394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524000" y="1142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752600" y="9144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753394" y="15994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752600" y="1370012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753394" y="6850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143000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15"/>
          <p:cNvGrpSpPr/>
          <p:nvPr/>
        </p:nvGrpSpPr>
        <p:grpSpPr>
          <a:xfrm>
            <a:off x="5027612" y="1600200"/>
            <a:ext cx="839788" cy="1371600"/>
            <a:chOff x="1143000" y="457200"/>
            <a:chExt cx="839788" cy="1371600"/>
          </a:xfrm>
        </p:grpSpPr>
        <p:cxnSp>
          <p:nvCxnSpPr>
            <p:cNvPr id="89" name="Straight Connector 88"/>
            <p:cNvCxnSpPr/>
            <p:nvPr/>
          </p:nvCxnSpPr>
          <p:spPr>
            <a:xfrm rot="5400000">
              <a:off x="1372394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1524000" y="1142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752600" y="9144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1753394" y="15994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752600" y="1370012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1753394" y="6850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143000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/>
          <p:cNvCxnSpPr/>
          <p:nvPr/>
        </p:nvCxnSpPr>
        <p:spPr>
          <a:xfrm>
            <a:off x="5867400" y="28194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715000" y="4343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791200" y="44196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715000" y="1600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562600" y="1219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pic>
        <p:nvPicPr>
          <p:cNvPr id="107" name="Picture 10" descr="http://www.cs.umass.edu/~weems/CmpSci635A/Lecture2/image9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2362200" cy="3171826"/>
          </a:xfrm>
          <a:prstGeom prst="rect">
            <a:avLst/>
          </a:prstGeom>
          <a:noFill/>
        </p:spPr>
      </p:pic>
      <p:sp>
        <p:nvSpPr>
          <p:cNvPr id="108" name="Right Arrow 107"/>
          <p:cNvSpPr/>
          <p:nvPr/>
        </p:nvSpPr>
        <p:spPr>
          <a:xfrm>
            <a:off x="3505200" y="251460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267200" y="3429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6400800" y="259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867400" y="2133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up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8674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down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209800" y="51816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Pull down NMOS</a:t>
            </a:r>
          </a:p>
          <a:p>
            <a:r>
              <a:rPr lang="en-US" dirty="0" smtClean="0"/>
              <a:t>For input=1, Pull down conducts</a:t>
            </a:r>
          </a:p>
          <a:p>
            <a:r>
              <a:rPr lang="en-US" dirty="0" smtClean="0"/>
              <a:t>For input =0, Pull down is 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352800" y="304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up as an enhancement type NMOS</a:t>
            </a:r>
            <a:endParaRPr lang="en-US" dirty="0"/>
          </a:p>
        </p:txBody>
      </p:sp>
      <p:grpSp>
        <p:nvGrpSpPr>
          <p:cNvPr id="2" name="Group 14"/>
          <p:cNvGrpSpPr/>
          <p:nvPr/>
        </p:nvGrpSpPr>
        <p:grpSpPr>
          <a:xfrm>
            <a:off x="758824" y="2057400"/>
            <a:ext cx="839788" cy="1371600"/>
            <a:chOff x="1143000" y="457200"/>
            <a:chExt cx="839788" cy="1371600"/>
          </a:xfrm>
        </p:grpSpPr>
        <p:cxnSp>
          <p:nvCxnSpPr>
            <p:cNvPr id="78" name="Straight Connector 77"/>
            <p:cNvCxnSpPr/>
            <p:nvPr/>
          </p:nvCxnSpPr>
          <p:spPr>
            <a:xfrm rot="5400000">
              <a:off x="1372394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524000" y="1142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752600" y="9144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753394" y="15994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752600" y="1370012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753394" y="6850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143000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5"/>
          <p:cNvGrpSpPr/>
          <p:nvPr/>
        </p:nvGrpSpPr>
        <p:grpSpPr>
          <a:xfrm>
            <a:off x="760412" y="685800"/>
            <a:ext cx="839788" cy="1371600"/>
            <a:chOff x="1143000" y="457200"/>
            <a:chExt cx="839788" cy="1371600"/>
          </a:xfrm>
        </p:grpSpPr>
        <p:cxnSp>
          <p:nvCxnSpPr>
            <p:cNvPr id="89" name="Straight Connector 88"/>
            <p:cNvCxnSpPr/>
            <p:nvPr/>
          </p:nvCxnSpPr>
          <p:spPr>
            <a:xfrm rot="5400000">
              <a:off x="1372394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1524000" y="1142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752600" y="9144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1753394" y="15994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752600" y="1370012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1753394" y="6850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143000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/>
          <p:cNvCxnSpPr/>
          <p:nvPr/>
        </p:nvCxnSpPr>
        <p:spPr>
          <a:xfrm>
            <a:off x="1600200" y="19050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447800" y="3429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4000" y="3505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447800" y="685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295400" y="304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0" y="251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33600" y="167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600200" y="1219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up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600200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down</a:t>
            </a:r>
            <a:endParaRPr lang="en-US" dirty="0"/>
          </a:p>
        </p:txBody>
      </p:sp>
      <p:pic>
        <p:nvPicPr>
          <p:cNvPr id="30" name="Picture 29" descr="C20NF12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3810000" y="914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up transistor input (V</a:t>
            </a:r>
            <a:r>
              <a:rPr lang="en-US" baseline="-25000" dirty="0" smtClean="0"/>
              <a:t>GG</a:t>
            </a:r>
            <a:r>
              <a:rPr lang="en-US" dirty="0" smtClean="0"/>
              <a:t>) should be high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81000" y="114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GG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0" y="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up as an enhancement  NMOS</a:t>
            </a:r>
            <a:endParaRPr lang="en-US" dirty="0"/>
          </a:p>
        </p:txBody>
      </p:sp>
      <p:grpSp>
        <p:nvGrpSpPr>
          <p:cNvPr id="2" name="Group 14"/>
          <p:cNvGrpSpPr/>
          <p:nvPr/>
        </p:nvGrpSpPr>
        <p:grpSpPr>
          <a:xfrm>
            <a:off x="758824" y="2057400"/>
            <a:ext cx="839788" cy="1371600"/>
            <a:chOff x="1143000" y="457200"/>
            <a:chExt cx="839788" cy="1371600"/>
          </a:xfrm>
        </p:grpSpPr>
        <p:cxnSp>
          <p:nvCxnSpPr>
            <p:cNvPr id="78" name="Straight Connector 77"/>
            <p:cNvCxnSpPr/>
            <p:nvPr/>
          </p:nvCxnSpPr>
          <p:spPr>
            <a:xfrm rot="5400000">
              <a:off x="1372394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524000" y="1142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752600" y="9144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753394" y="15994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752600" y="1370012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753394" y="6850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143000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5"/>
          <p:cNvGrpSpPr/>
          <p:nvPr/>
        </p:nvGrpSpPr>
        <p:grpSpPr>
          <a:xfrm>
            <a:off x="760412" y="685800"/>
            <a:ext cx="839788" cy="1371600"/>
            <a:chOff x="1143000" y="457200"/>
            <a:chExt cx="839788" cy="1371600"/>
          </a:xfrm>
        </p:grpSpPr>
        <p:cxnSp>
          <p:nvCxnSpPr>
            <p:cNvPr id="89" name="Straight Connector 88"/>
            <p:cNvCxnSpPr/>
            <p:nvPr/>
          </p:nvCxnSpPr>
          <p:spPr>
            <a:xfrm rot="5400000">
              <a:off x="1372394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1524000" y="1142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752600" y="9144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1753394" y="15994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752600" y="1370012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1753394" y="6850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143000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/>
          <p:cNvCxnSpPr/>
          <p:nvPr/>
        </p:nvCxnSpPr>
        <p:spPr>
          <a:xfrm>
            <a:off x="1600200" y="19050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447800" y="3429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4000" y="3505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447800" y="685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295400" y="304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0" y="251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33600" y="167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600200" y="1219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up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600200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 down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4800" y="4457343"/>
            <a:ext cx="815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Dissipation is high since current flows when input=1</a:t>
            </a:r>
          </a:p>
          <a:p>
            <a:endParaRPr lang="en-US" sz="1000" dirty="0" smtClean="0"/>
          </a:p>
          <a:p>
            <a:r>
              <a:rPr lang="en-US" sz="2400" dirty="0" err="1" smtClean="0"/>
              <a:t>V</a:t>
            </a:r>
            <a:r>
              <a:rPr lang="en-US" sz="2400" baseline="-25000" dirty="0" err="1" smtClean="0"/>
              <a:t>out</a:t>
            </a:r>
            <a:r>
              <a:rPr lang="en-US" sz="2400" dirty="0" smtClean="0"/>
              <a:t> can never be zero </a:t>
            </a:r>
          </a:p>
          <a:p>
            <a:endParaRPr lang="en-US" sz="1000" dirty="0" smtClean="0"/>
          </a:p>
          <a:p>
            <a:r>
              <a:rPr lang="en-US" sz="2400" dirty="0" err="1" smtClean="0"/>
              <a:t>V</a:t>
            </a:r>
            <a:r>
              <a:rPr lang="en-US" sz="2400" baseline="-25000" dirty="0" err="1" smtClean="0"/>
              <a:t>out</a:t>
            </a:r>
            <a:r>
              <a:rPr lang="en-US" sz="2400" dirty="0" smtClean="0"/>
              <a:t> can never reach VDD (logical 1) if V</a:t>
            </a:r>
            <a:r>
              <a:rPr lang="en-US" sz="2400" baseline="-25000" dirty="0" smtClean="0"/>
              <a:t>GG</a:t>
            </a:r>
            <a:r>
              <a:rPr lang="en-US" sz="2400" dirty="0" smtClean="0"/>
              <a:t>=V</a:t>
            </a:r>
            <a:r>
              <a:rPr lang="en-US" sz="2400" baseline="-25000" dirty="0" smtClean="0"/>
              <a:t>DD</a:t>
            </a:r>
            <a:r>
              <a:rPr lang="en-US" sz="2400" dirty="0" smtClean="0"/>
              <a:t> as is normally the case</a:t>
            </a:r>
          </a:p>
          <a:p>
            <a:endParaRPr lang="en-US" sz="1000" dirty="0" smtClean="0"/>
          </a:p>
          <a:p>
            <a:r>
              <a:rPr lang="en-US" sz="2400" dirty="0" smtClean="0"/>
              <a:t>If V</a:t>
            </a:r>
            <a:r>
              <a:rPr lang="en-US" sz="2400" baseline="-25000" dirty="0" smtClean="0"/>
              <a:t>GG</a:t>
            </a:r>
            <a:r>
              <a:rPr lang="en-US" sz="2400" dirty="0" smtClean="0"/>
              <a:t> is higher than V</a:t>
            </a:r>
            <a:r>
              <a:rPr lang="en-US" sz="2400" baseline="-25000" dirty="0" smtClean="0"/>
              <a:t>DD</a:t>
            </a:r>
            <a:r>
              <a:rPr lang="en-US" sz="2400" dirty="0" smtClean="0"/>
              <a:t>, then an extra rail is required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1000" y="114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GG</a:t>
            </a:r>
            <a:endParaRPr lang="en-US" baseline="-25000" dirty="0"/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1905000" y="2286000"/>
            <a:ext cx="3962400" cy="158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886200" y="4267200"/>
            <a:ext cx="5029200" cy="15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86200" y="1219200"/>
            <a:ext cx="22860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4267200" y="1219200"/>
            <a:ext cx="990600" cy="304800"/>
          </a:xfrm>
          <a:custGeom>
            <a:avLst/>
            <a:gdLst>
              <a:gd name="connsiteX0" fmla="*/ 0 w 1277257"/>
              <a:gd name="connsiteY0" fmla="*/ 0 h 174171"/>
              <a:gd name="connsiteX1" fmla="*/ 1001486 w 1277257"/>
              <a:gd name="connsiteY1" fmla="*/ 87086 h 174171"/>
              <a:gd name="connsiteX2" fmla="*/ 1277257 w 1277257"/>
              <a:gd name="connsiteY2" fmla="*/ 174171 h 174171"/>
              <a:gd name="connsiteX3" fmla="*/ 1277257 w 1277257"/>
              <a:gd name="connsiteY3" fmla="*/ 174171 h 174171"/>
              <a:gd name="connsiteX4" fmla="*/ 1277257 w 1277257"/>
              <a:gd name="connsiteY4" fmla="*/ 174171 h 17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7257" h="174171">
                <a:moveTo>
                  <a:pt x="0" y="0"/>
                </a:moveTo>
                <a:cubicBezTo>
                  <a:pt x="394305" y="29029"/>
                  <a:pt x="788610" y="58058"/>
                  <a:pt x="1001486" y="87086"/>
                </a:cubicBezTo>
                <a:cubicBezTo>
                  <a:pt x="1214362" y="116114"/>
                  <a:pt x="1277257" y="174171"/>
                  <a:pt x="1277257" y="174171"/>
                </a:cubicBezTo>
                <a:lnTo>
                  <a:pt x="1277257" y="174171"/>
                </a:lnTo>
                <a:lnTo>
                  <a:pt x="1277257" y="17417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flipH="1" flipV="1">
            <a:off x="6781800" y="3581400"/>
            <a:ext cx="1219200" cy="304799"/>
          </a:xfrm>
          <a:custGeom>
            <a:avLst/>
            <a:gdLst>
              <a:gd name="connsiteX0" fmla="*/ 0 w 1277257"/>
              <a:gd name="connsiteY0" fmla="*/ 0 h 174171"/>
              <a:gd name="connsiteX1" fmla="*/ 1001486 w 1277257"/>
              <a:gd name="connsiteY1" fmla="*/ 87086 h 174171"/>
              <a:gd name="connsiteX2" fmla="*/ 1277257 w 1277257"/>
              <a:gd name="connsiteY2" fmla="*/ 174171 h 174171"/>
              <a:gd name="connsiteX3" fmla="*/ 1277257 w 1277257"/>
              <a:gd name="connsiteY3" fmla="*/ 174171 h 174171"/>
              <a:gd name="connsiteX4" fmla="*/ 1277257 w 1277257"/>
              <a:gd name="connsiteY4" fmla="*/ 174171 h 17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7257" h="174171">
                <a:moveTo>
                  <a:pt x="0" y="0"/>
                </a:moveTo>
                <a:cubicBezTo>
                  <a:pt x="394305" y="29029"/>
                  <a:pt x="788610" y="58058"/>
                  <a:pt x="1001486" y="87086"/>
                </a:cubicBezTo>
                <a:cubicBezTo>
                  <a:pt x="1214362" y="116114"/>
                  <a:pt x="1277257" y="174171"/>
                  <a:pt x="1277257" y="174171"/>
                </a:cubicBezTo>
                <a:lnTo>
                  <a:pt x="1277257" y="174171"/>
                </a:lnTo>
                <a:lnTo>
                  <a:pt x="1277257" y="17417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5" idx="2"/>
          </p:cNvCxnSpPr>
          <p:nvPr/>
        </p:nvCxnSpPr>
        <p:spPr>
          <a:xfrm>
            <a:off x="5257800" y="1524000"/>
            <a:ext cx="15240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6" idx="0"/>
          </p:cNvCxnSpPr>
          <p:nvPr/>
        </p:nvCxnSpPr>
        <p:spPr>
          <a:xfrm rot="10800000" flipH="1" flipV="1">
            <a:off x="8001000" y="3886198"/>
            <a:ext cx="533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886200" y="685800"/>
            <a:ext cx="426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886200" y="12192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2477294" y="2323306"/>
            <a:ext cx="3886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24800" y="392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3352800" y="76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8305800" y="4278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cxnSp>
        <p:nvCxnSpPr>
          <p:cNvPr id="75" name="Straight Connector 74"/>
          <p:cNvCxnSpPr/>
          <p:nvPr/>
        </p:nvCxnSpPr>
        <p:spPr>
          <a:xfrm rot="16200000">
            <a:off x="4610894" y="951706"/>
            <a:ext cx="533400" cy="158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495800" y="4267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tpd</a:t>
            </a:r>
            <a:endParaRPr lang="en-US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5029200" y="83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tpu</a:t>
            </a:r>
            <a:endParaRPr lang="en-US" baseline="-25000" dirty="0"/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7925594" y="3656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V="1">
            <a:off x="7925594" y="4495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705600" y="2971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zero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606424" y="2286000"/>
            <a:ext cx="839788" cy="1371600"/>
            <a:chOff x="1143000" y="457200"/>
            <a:chExt cx="839788" cy="1371600"/>
          </a:xfrm>
        </p:grpSpPr>
        <p:cxnSp>
          <p:nvCxnSpPr>
            <p:cNvPr id="78" name="Straight Connector 77"/>
            <p:cNvCxnSpPr/>
            <p:nvPr/>
          </p:nvCxnSpPr>
          <p:spPr>
            <a:xfrm rot="5400000">
              <a:off x="1372394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524000" y="1142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752600" y="9144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753394" y="15994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752600" y="1370012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753394" y="6850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143000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/>
          <p:nvPr/>
        </p:nvCxnSpPr>
        <p:spPr>
          <a:xfrm rot="5400000">
            <a:off x="837406" y="1600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217612" y="13716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1218406" y="20566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217612" y="1827212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1218406" y="11422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14400" y="1600200"/>
            <a:ext cx="15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647700" y="1866900"/>
            <a:ext cx="532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13606" y="2133600"/>
            <a:ext cx="1067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295400" y="3657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371600" y="37338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295400" y="914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143000" y="53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sp>
        <p:nvSpPr>
          <p:cNvPr id="106" name="Oval 105"/>
          <p:cNvSpPr/>
          <p:nvPr/>
        </p:nvSpPr>
        <p:spPr>
          <a:xfrm>
            <a:off x="1419225" y="21069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28600" y="297338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676400" y="221138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219200" y="1371600"/>
            <a:ext cx="7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9600" y="228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Depletion type NMOS is used in pull up for better performance</a:t>
            </a:r>
            <a:endParaRPr lang="en-US" dirty="0"/>
          </a:p>
        </p:txBody>
      </p:sp>
      <p:pic>
        <p:nvPicPr>
          <p:cNvPr id="47" name="Picture 46" descr="C20NF12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862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3733800" y="10668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Gate and Source is shorted to achieve V</a:t>
            </a:r>
            <a:r>
              <a:rPr lang="en-US" baseline="-25000" dirty="0" smtClean="0"/>
              <a:t>GS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581400" y="19812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Pull down NMOS</a:t>
            </a:r>
          </a:p>
          <a:p>
            <a:r>
              <a:rPr lang="en-US" dirty="0" smtClean="0"/>
              <a:t>For input=1, Pull down is on</a:t>
            </a:r>
          </a:p>
          <a:p>
            <a:r>
              <a:rPr lang="en-US" dirty="0" smtClean="0"/>
              <a:t>For input =0, Pull down is off</a:t>
            </a:r>
          </a:p>
          <a:p>
            <a:r>
              <a:rPr lang="en-US" dirty="0" smtClean="0"/>
              <a:t>Pull up is always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606424" y="2286000"/>
            <a:ext cx="839788" cy="1371600"/>
            <a:chOff x="1143000" y="457200"/>
            <a:chExt cx="839788" cy="1371600"/>
          </a:xfrm>
        </p:grpSpPr>
        <p:cxnSp>
          <p:nvCxnSpPr>
            <p:cNvPr id="78" name="Straight Connector 77"/>
            <p:cNvCxnSpPr/>
            <p:nvPr/>
          </p:nvCxnSpPr>
          <p:spPr>
            <a:xfrm rot="5400000">
              <a:off x="1372394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524000" y="1142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752600" y="9144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753394" y="15994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752600" y="1370012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753394" y="6850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143000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/>
          <p:nvPr/>
        </p:nvCxnSpPr>
        <p:spPr>
          <a:xfrm rot="5400000">
            <a:off x="837406" y="1600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217612" y="13716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1218406" y="20566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217612" y="1827212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1218406" y="11422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14400" y="1600200"/>
            <a:ext cx="1508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647700" y="1866900"/>
            <a:ext cx="532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13606" y="2133600"/>
            <a:ext cx="1067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295400" y="3657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371600" y="37338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295400" y="914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143000" y="53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sp>
        <p:nvSpPr>
          <p:cNvPr id="106" name="Oval 105"/>
          <p:cNvSpPr/>
          <p:nvPr/>
        </p:nvSpPr>
        <p:spPr>
          <a:xfrm>
            <a:off x="1419225" y="21069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28600" y="297338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676400" y="221138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219200" y="1371600"/>
            <a:ext cx="7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9600" y="228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Depletion type NMOS is used in pull up for better performance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1905000" y="2667000"/>
            <a:ext cx="3962400" cy="158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86200" y="4648200"/>
            <a:ext cx="5029200" cy="15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4267200" y="1066800"/>
            <a:ext cx="990600" cy="304800"/>
          </a:xfrm>
          <a:custGeom>
            <a:avLst/>
            <a:gdLst>
              <a:gd name="connsiteX0" fmla="*/ 0 w 1277257"/>
              <a:gd name="connsiteY0" fmla="*/ 0 h 174171"/>
              <a:gd name="connsiteX1" fmla="*/ 1001486 w 1277257"/>
              <a:gd name="connsiteY1" fmla="*/ 87086 h 174171"/>
              <a:gd name="connsiteX2" fmla="*/ 1277257 w 1277257"/>
              <a:gd name="connsiteY2" fmla="*/ 174171 h 174171"/>
              <a:gd name="connsiteX3" fmla="*/ 1277257 w 1277257"/>
              <a:gd name="connsiteY3" fmla="*/ 174171 h 174171"/>
              <a:gd name="connsiteX4" fmla="*/ 1277257 w 1277257"/>
              <a:gd name="connsiteY4" fmla="*/ 174171 h 17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7257" h="174171">
                <a:moveTo>
                  <a:pt x="0" y="0"/>
                </a:moveTo>
                <a:cubicBezTo>
                  <a:pt x="394305" y="29029"/>
                  <a:pt x="788610" y="58058"/>
                  <a:pt x="1001486" y="87086"/>
                </a:cubicBezTo>
                <a:cubicBezTo>
                  <a:pt x="1214362" y="116114"/>
                  <a:pt x="1277257" y="174171"/>
                  <a:pt x="1277257" y="174171"/>
                </a:cubicBezTo>
                <a:lnTo>
                  <a:pt x="1277257" y="174171"/>
                </a:lnTo>
                <a:lnTo>
                  <a:pt x="1277257" y="17417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flipH="1" flipV="1">
            <a:off x="6781800" y="3962400"/>
            <a:ext cx="1219200" cy="304799"/>
          </a:xfrm>
          <a:custGeom>
            <a:avLst/>
            <a:gdLst>
              <a:gd name="connsiteX0" fmla="*/ 0 w 1277257"/>
              <a:gd name="connsiteY0" fmla="*/ 0 h 174171"/>
              <a:gd name="connsiteX1" fmla="*/ 1001486 w 1277257"/>
              <a:gd name="connsiteY1" fmla="*/ 87086 h 174171"/>
              <a:gd name="connsiteX2" fmla="*/ 1277257 w 1277257"/>
              <a:gd name="connsiteY2" fmla="*/ 174171 h 174171"/>
              <a:gd name="connsiteX3" fmla="*/ 1277257 w 1277257"/>
              <a:gd name="connsiteY3" fmla="*/ 174171 h 174171"/>
              <a:gd name="connsiteX4" fmla="*/ 1277257 w 1277257"/>
              <a:gd name="connsiteY4" fmla="*/ 174171 h 17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7257" h="174171">
                <a:moveTo>
                  <a:pt x="0" y="0"/>
                </a:moveTo>
                <a:cubicBezTo>
                  <a:pt x="394305" y="29029"/>
                  <a:pt x="788610" y="58058"/>
                  <a:pt x="1001486" y="87086"/>
                </a:cubicBezTo>
                <a:cubicBezTo>
                  <a:pt x="1214362" y="116114"/>
                  <a:pt x="1277257" y="174171"/>
                  <a:pt x="1277257" y="174171"/>
                </a:cubicBezTo>
                <a:lnTo>
                  <a:pt x="1277257" y="174171"/>
                </a:lnTo>
                <a:lnTo>
                  <a:pt x="1277257" y="17417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2" idx="2"/>
          </p:cNvCxnSpPr>
          <p:nvPr/>
        </p:nvCxnSpPr>
        <p:spPr>
          <a:xfrm>
            <a:off x="5257800" y="1371600"/>
            <a:ext cx="152400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0"/>
          </p:cNvCxnSpPr>
          <p:nvPr/>
        </p:nvCxnSpPr>
        <p:spPr>
          <a:xfrm rot="10800000" flipH="1" flipV="1">
            <a:off x="8001000" y="4267198"/>
            <a:ext cx="533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86200" y="1066800"/>
            <a:ext cx="4267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86200" y="1066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2477294" y="2704306"/>
            <a:ext cx="3886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924800" y="773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352800" y="457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8229600" y="464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4495800" y="4648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tpd</a:t>
            </a:r>
            <a:endParaRPr lang="en-US" baseline="-25000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7925594" y="4037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V="1">
            <a:off x="7925594" y="4876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05600" y="3352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zero output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419600" y="2362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19600" y="2362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flows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886200" y="1676400"/>
            <a:ext cx="533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862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current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400" y="53340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Dissipation is high since current flows when input=1</a:t>
            </a:r>
          </a:p>
          <a:p>
            <a:endParaRPr lang="en-US" dirty="0" smtClean="0"/>
          </a:p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can never be zero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Drawbacks of Metal-gate MOS Transistors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High current flow for input at logic 1 in case of an inverter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Excess surface state charges and mobile ion contamination cause the threshold variation.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V</a:t>
            </a:r>
            <a:r>
              <a:rPr lang="en-US" sz="2800" baseline="-25000" dirty="0" err="1" smtClean="0"/>
              <a:t>out</a:t>
            </a:r>
            <a:r>
              <a:rPr lang="en-US" sz="2800" dirty="0" smtClean="0"/>
              <a:t> never becomes exactly zero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Suffer from excessive overlap capacitance.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Parasitic capacitances </a:t>
            </a:r>
            <a:r>
              <a:rPr lang="en-US" sz="2800" dirty="0" err="1" smtClean="0"/>
              <a:t>C</a:t>
            </a:r>
            <a:r>
              <a:rPr lang="en-US" baseline="-25000" dirty="0" err="1" smtClean="0"/>
              <a:t>gs</a:t>
            </a:r>
            <a:r>
              <a:rPr lang="en-US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gd</a:t>
            </a:r>
            <a:r>
              <a:rPr lang="en-US" sz="2800" dirty="0" smtClean="0"/>
              <a:t> slow the transistor because they must be charged and discharged during switching.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Aluminum is used as gate material which can erode completely causing contact spiking.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6025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Complementary MOS Transistors</a:t>
            </a:r>
            <a:r>
              <a:rPr lang="hu-HU" dirty="0" smtClean="0"/>
              <a:t> (CMOS)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0" y="762000"/>
            <a:ext cx="3429000" cy="3124200"/>
            <a:chOff x="3408" y="2160"/>
            <a:chExt cx="2160" cy="1968"/>
          </a:xfrm>
          <a:solidFill>
            <a:srgbClr val="00B0F0"/>
          </a:solidFill>
        </p:grpSpPr>
        <p:sp>
          <p:nvSpPr>
            <p:cNvPr id="41989" name="Rectangle 58"/>
            <p:cNvSpPr>
              <a:spLocks noChangeArrowheads="1"/>
            </p:cNvSpPr>
            <p:nvPr/>
          </p:nvSpPr>
          <p:spPr bwMode="auto">
            <a:xfrm>
              <a:off x="3408" y="2160"/>
              <a:ext cx="2160" cy="1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504" y="2160"/>
              <a:ext cx="1999" cy="1951"/>
              <a:chOff x="1658" y="1059"/>
              <a:chExt cx="2778" cy="2702"/>
            </a:xfrm>
            <a:grpFill/>
          </p:grpSpPr>
          <p:sp>
            <p:nvSpPr>
              <p:cNvPr id="41991" name="Line 35"/>
              <p:cNvSpPr>
                <a:spLocks noChangeShapeType="1"/>
              </p:cNvSpPr>
              <p:nvPr/>
            </p:nvSpPr>
            <p:spPr bwMode="auto">
              <a:xfrm>
                <a:off x="2385" y="1917"/>
                <a:ext cx="0" cy="92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2" name="Line 36"/>
              <p:cNvSpPr>
                <a:spLocks noChangeShapeType="1"/>
              </p:cNvSpPr>
              <p:nvPr/>
            </p:nvSpPr>
            <p:spPr bwMode="auto">
              <a:xfrm>
                <a:off x="2614" y="1725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3" name="Line 37"/>
              <p:cNvSpPr>
                <a:spLocks noChangeShapeType="1"/>
              </p:cNvSpPr>
              <p:nvPr/>
            </p:nvSpPr>
            <p:spPr bwMode="auto">
              <a:xfrm>
                <a:off x="2609" y="2678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4" name="Line 38"/>
              <p:cNvSpPr>
                <a:spLocks noChangeShapeType="1"/>
              </p:cNvSpPr>
              <p:nvPr/>
            </p:nvSpPr>
            <p:spPr bwMode="auto">
              <a:xfrm rot="-5400000">
                <a:off x="2493" y="2735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5" name="Line 39"/>
              <p:cNvSpPr>
                <a:spLocks noChangeShapeType="1"/>
              </p:cNvSpPr>
              <p:nvPr/>
            </p:nvSpPr>
            <p:spPr bwMode="auto">
              <a:xfrm rot="-5400000">
                <a:off x="2488" y="1786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6" name="Line 40"/>
              <p:cNvSpPr>
                <a:spLocks noChangeShapeType="1"/>
              </p:cNvSpPr>
              <p:nvPr/>
            </p:nvSpPr>
            <p:spPr bwMode="auto">
              <a:xfrm>
                <a:off x="2698" y="2649"/>
                <a:ext cx="0" cy="41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7" name="Line 41"/>
              <p:cNvSpPr>
                <a:spLocks noChangeShapeType="1"/>
              </p:cNvSpPr>
              <p:nvPr/>
            </p:nvSpPr>
            <p:spPr bwMode="auto">
              <a:xfrm>
                <a:off x="2697" y="1683"/>
                <a:ext cx="0" cy="405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8" name="Line 42"/>
              <p:cNvSpPr>
                <a:spLocks noChangeShapeType="1"/>
              </p:cNvSpPr>
              <p:nvPr/>
            </p:nvSpPr>
            <p:spPr bwMode="auto">
              <a:xfrm rot="-5400000">
                <a:off x="2810" y="1578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9" name="Line 43"/>
              <p:cNvSpPr>
                <a:spLocks noChangeShapeType="1"/>
              </p:cNvSpPr>
              <p:nvPr/>
            </p:nvSpPr>
            <p:spPr bwMode="auto">
              <a:xfrm rot="-5400000">
                <a:off x="2820" y="1954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0" name="Line 44"/>
              <p:cNvSpPr>
                <a:spLocks noChangeShapeType="1"/>
              </p:cNvSpPr>
              <p:nvPr/>
            </p:nvSpPr>
            <p:spPr bwMode="auto">
              <a:xfrm rot="-5400000">
                <a:off x="2812" y="2547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1" name="Line 45"/>
              <p:cNvSpPr>
                <a:spLocks noChangeShapeType="1"/>
              </p:cNvSpPr>
              <p:nvPr/>
            </p:nvSpPr>
            <p:spPr bwMode="auto">
              <a:xfrm rot="-5400000">
                <a:off x="2821" y="2912"/>
                <a:ext cx="0" cy="265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2" name="Line 46"/>
              <p:cNvSpPr>
                <a:spLocks noChangeShapeType="1"/>
              </p:cNvSpPr>
              <p:nvPr/>
            </p:nvSpPr>
            <p:spPr bwMode="auto">
              <a:xfrm rot="-5400000">
                <a:off x="3171" y="2149"/>
                <a:ext cx="0" cy="46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3" name="Line 47"/>
              <p:cNvSpPr>
                <a:spLocks noChangeShapeType="1"/>
              </p:cNvSpPr>
              <p:nvPr/>
            </p:nvSpPr>
            <p:spPr bwMode="auto">
              <a:xfrm rot="-5400000">
                <a:off x="2153" y="2152"/>
                <a:ext cx="0" cy="46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4" name="Line 48"/>
              <p:cNvSpPr>
                <a:spLocks noChangeShapeType="1"/>
              </p:cNvSpPr>
              <p:nvPr/>
            </p:nvSpPr>
            <p:spPr bwMode="auto">
              <a:xfrm>
                <a:off x="2925" y="2059"/>
                <a:ext cx="0" cy="631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5" name="Line 49"/>
              <p:cNvSpPr>
                <a:spLocks noChangeShapeType="1"/>
              </p:cNvSpPr>
              <p:nvPr/>
            </p:nvSpPr>
            <p:spPr bwMode="auto">
              <a:xfrm>
                <a:off x="2912" y="1328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6" name="Line 50"/>
              <p:cNvSpPr>
                <a:spLocks noChangeShapeType="1"/>
              </p:cNvSpPr>
              <p:nvPr/>
            </p:nvSpPr>
            <p:spPr bwMode="auto">
              <a:xfrm>
                <a:off x="2938" y="3045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7" name="Oval 51"/>
              <p:cNvSpPr>
                <a:spLocks noChangeAspect="1" noChangeArrowheads="1"/>
              </p:cNvSpPr>
              <p:nvPr/>
            </p:nvSpPr>
            <p:spPr bwMode="auto">
              <a:xfrm>
                <a:off x="2501" y="1847"/>
                <a:ext cx="102" cy="110"/>
              </a:xfrm>
              <a:prstGeom prst="ellips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8" name="Text Box 52"/>
              <p:cNvSpPr txBox="1">
                <a:spLocks noChangeArrowheads="1"/>
              </p:cNvSpPr>
              <p:nvPr/>
            </p:nvSpPr>
            <p:spPr bwMode="auto">
              <a:xfrm>
                <a:off x="2992" y="1724"/>
                <a:ext cx="273" cy="3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p</a:t>
                </a:r>
              </a:p>
            </p:txBody>
          </p:sp>
          <p:sp>
            <p:nvSpPr>
              <p:cNvPr id="42009" name="Text Box 53"/>
              <p:cNvSpPr txBox="1">
                <a:spLocks noChangeArrowheads="1"/>
              </p:cNvSpPr>
              <p:nvPr/>
            </p:nvSpPr>
            <p:spPr bwMode="auto">
              <a:xfrm>
                <a:off x="2992" y="2721"/>
                <a:ext cx="272" cy="3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</a:t>
                </a:r>
              </a:p>
            </p:txBody>
          </p:sp>
          <p:sp>
            <p:nvSpPr>
              <p:cNvPr id="42010" name="Text Box 54"/>
              <p:cNvSpPr txBox="1">
                <a:spLocks noChangeArrowheads="1"/>
              </p:cNvSpPr>
              <p:nvPr/>
            </p:nvSpPr>
            <p:spPr bwMode="auto">
              <a:xfrm>
                <a:off x="2692" y="3414"/>
                <a:ext cx="645" cy="3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GND</a:t>
                </a:r>
              </a:p>
            </p:txBody>
          </p:sp>
          <p:sp>
            <p:nvSpPr>
              <p:cNvPr id="42011" name="Text Box 55"/>
              <p:cNvSpPr txBox="1">
                <a:spLocks noChangeArrowheads="1"/>
              </p:cNvSpPr>
              <p:nvPr/>
            </p:nvSpPr>
            <p:spPr bwMode="auto">
              <a:xfrm>
                <a:off x="2724" y="1059"/>
                <a:ext cx="531" cy="3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</a:t>
                </a:r>
                <a:r>
                  <a:rPr lang="en-US" sz="2000" baseline="-25000"/>
                  <a:t>DD</a:t>
                </a:r>
                <a:endParaRPr lang="en-US" sz="2000"/>
              </a:p>
            </p:txBody>
          </p:sp>
          <p:sp>
            <p:nvSpPr>
              <p:cNvPr id="42012" name="Text Box 56"/>
              <p:cNvSpPr txBox="1">
                <a:spLocks noChangeArrowheads="1"/>
              </p:cNvSpPr>
              <p:nvPr/>
            </p:nvSpPr>
            <p:spPr bwMode="auto">
              <a:xfrm>
                <a:off x="1658" y="2197"/>
                <a:ext cx="386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A</a:t>
                </a:r>
              </a:p>
            </p:txBody>
          </p:sp>
          <p:sp>
            <p:nvSpPr>
              <p:cNvPr id="42013" name="Text Box 57"/>
              <p:cNvSpPr txBox="1">
                <a:spLocks noChangeArrowheads="1"/>
              </p:cNvSpPr>
              <p:nvPr/>
            </p:nvSpPr>
            <p:spPr bwMode="auto">
              <a:xfrm>
                <a:off x="3438" y="2206"/>
                <a:ext cx="998" cy="4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Y = A'</a:t>
                </a:r>
              </a:p>
            </p:txBody>
          </p:sp>
        </p:grpSp>
      </p:grp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3810000" y="1600200"/>
            <a:ext cx="487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A is pulled high (V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the PMOS inverter is turned off, while the NMOS is turned on pulling the output down to V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A is pulled low (V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the NMOS inverter is turned off, while the PMOS is turned on pulling the output up to V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6025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Complementary MOS Transistors</a:t>
            </a:r>
            <a:r>
              <a:rPr lang="hu-HU" dirty="0" smtClean="0"/>
              <a:t> (CMOS)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0" y="762000"/>
            <a:ext cx="3429000" cy="3124200"/>
            <a:chOff x="3408" y="2160"/>
            <a:chExt cx="2160" cy="1968"/>
          </a:xfrm>
          <a:solidFill>
            <a:srgbClr val="00B0F0"/>
          </a:solidFill>
        </p:grpSpPr>
        <p:sp>
          <p:nvSpPr>
            <p:cNvPr id="41989" name="Rectangle 58"/>
            <p:cNvSpPr>
              <a:spLocks noChangeArrowheads="1"/>
            </p:cNvSpPr>
            <p:nvPr/>
          </p:nvSpPr>
          <p:spPr bwMode="auto">
            <a:xfrm>
              <a:off x="3408" y="2160"/>
              <a:ext cx="2160" cy="1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504" y="2160"/>
              <a:ext cx="1999" cy="1951"/>
              <a:chOff x="1658" y="1059"/>
              <a:chExt cx="2778" cy="2702"/>
            </a:xfrm>
            <a:grpFill/>
          </p:grpSpPr>
          <p:sp>
            <p:nvSpPr>
              <p:cNvPr id="41991" name="Line 35"/>
              <p:cNvSpPr>
                <a:spLocks noChangeShapeType="1"/>
              </p:cNvSpPr>
              <p:nvPr/>
            </p:nvSpPr>
            <p:spPr bwMode="auto">
              <a:xfrm>
                <a:off x="2385" y="1917"/>
                <a:ext cx="0" cy="92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2" name="Line 36"/>
              <p:cNvSpPr>
                <a:spLocks noChangeShapeType="1"/>
              </p:cNvSpPr>
              <p:nvPr/>
            </p:nvSpPr>
            <p:spPr bwMode="auto">
              <a:xfrm>
                <a:off x="2614" y="1725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3" name="Line 37"/>
              <p:cNvSpPr>
                <a:spLocks noChangeShapeType="1"/>
              </p:cNvSpPr>
              <p:nvPr/>
            </p:nvSpPr>
            <p:spPr bwMode="auto">
              <a:xfrm>
                <a:off x="2609" y="2678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4" name="Line 38"/>
              <p:cNvSpPr>
                <a:spLocks noChangeShapeType="1"/>
              </p:cNvSpPr>
              <p:nvPr/>
            </p:nvSpPr>
            <p:spPr bwMode="auto">
              <a:xfrm rot="-5400000">
                <a:off x="2493" y="2735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5" name="Line 39"/>
              <p:cNvSpPr>
                <a:spLocks noChangeShapeType="1"/>
              </p:cNvSpPr>
              <p:nvPr/>
            </p:nvSpPr>
            <p:spPr bwMode="auto">
              <a:xfrm rot="-5400000">
                <a:off x="2488" y="1786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6" name="Line 40"/>
              <p:cNvSpPr>
                <a:spLocks noChangeShapeType="1"/>
              </p:cNvSpPr>
              <p:nvPr/>
            </p:nvSpPr>
            <p:spPr bwMode="auto">
              <a:xfrm>
                <a:off x="2698" y="2649"/>
                <a:ext cx="0" cy="41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7" name="Line 41"/>
              <p:cNvSpPr>
                <a:spLocks noChangeShapeType="1"/>
              </p:cNvSpPr>
              <p:nvPr/>
            </p:nvSpPr>
            <p:spPr bwMode="auto">
              <a:xfrm>
                <a:off x="2697" y="1683"/>
                <a:ext cx="0" cy="405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8" name="Line 42"/>
              <p:cNvSpPr>
                <a:spLocks noChangeShapeType="1"/>
              </p:cNvSpPr>
              <p:nvPr/>
            </p:nvSpPr>
            <p:spPr bwMode="auto">
              <a:xfrm rot="-5400000">
                <a:off x="2810" y="1578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9" name="Line 43"/>
              <p:cNvSpPr>
                <a:spLocks noChangeShapeType="1"/>
              </p:cNvSpPr>
              <p:nvPr/>
            </p:nvSpPr>
            <p:spPr bwMode="auto">
              <a:xfrm rot="-5400000">
                <a:off x="2820" y="1954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0" name="Line 44"/>
              <p:cNvSpPr>
                <a:spLocks noChangeShapeType="1"/>
              </p:cNvSpPr>
              <p:nvPr/>
            </p:nvSpPr>
            <p:spPr bwMode="auto">
              <a:xfrm rot="-5400000">
                <a:off x="2812" y="2547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1" name="Line 45"/>
              <p:cNvSpPr>
                <a:spLocks noChangeShapeType="1"/>
              </p:cNvSpPr>
              <p:nvPr/>
            </p:nvSpPr>
            <p:spPr bwMode="auto">
              <a:xfrm rot="-5400000">
                <a:off x="2821" y="2912"/>
                <a:ext cx="0" cy="265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2" name="Line 46"/>
              <p:cNvSpPr>
                <a:spLocks noChangeShapeType="1"/>
              </p:cNvSpPr>
              <p:nvPr/>
            </p:nvSpPr>
            <p:spPr bwMode="auto">
              <a:xfrm rot="-5400000">
                <a:off x="3171" y="2149"/>
                <a:ext cx="0" cy="46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3" name="Line 47"/>
              <p:cNvSpPr>
                <a:spLocks noChangeShapeType="1"/>
              </p:cNvSpPr>
              <p:nvPr/>
            </p:nvSpPr>
            <p:spPr bwMode="auto">
              <a:xfrm rot="-5400000">
                <a:off x="2153" y="2152"/>
                <a:ext cx="0" cy="46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4" name="Line 48"/>
              <p:cNvSpPr>
                <a:spLocks noChangeShapeType="1"/>
              </p:cNvSpPr>
              <p:nvPr/>
            </p:nvSpPr>
            <p:spPr bwMode="auto">
              <a:xfrm>
                <a:off x="2925" y="2059"/>
                <a:ext cx="0" cy="631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5" name="Line 49"/>
              <p:cNvSpPr>
                <a:spLocks noChangeShapeType="1"/>
              </p:cNvSpPr>
              <p:nvPr/>
            </p:nvSpPr>
            <p:spPr bwMode="auto">
              <a:xfrm>
                <a:off x="2912" y="1328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6" name="Line 50"/>
              <p:cNvSpPr>
                <a:spLocks noChangeShapeType="1"/>
              </p:cNvSpPr>
              <p:nvPr/>
            </p:nvSpPr>
            <p:spPr bwMode="auto">
              <a:xfrm>
                <a:off x="2938" y="3045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7" name="Oval 51"/>
              <p:cNvSpPr>
                <a:spLocks noChangeAspect="1" noChangeArrowheads="1"/>
              </p:cNvSpPr>
              <p:nvPr/>
            </p:nvSpPr>
            <p:spPr bwMode="auto">
              <a:xfrm>
                <a:off x="2501" y="1847"/>
                <a:ext cx="102" cy="110"/>
              </a:xfrm>
              <a:prstGeom prst="ellips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8" name="Text Box 52"/>
              <p:cNvSpPr txBox="1">
                <a:spLocks noChangeArrowheads="1"/>
              </p:cNvSpPr>
              <p:nvPr/>
            </p:nvSpPr>
            <p:spPr bwMode="auto">
              <a:xfrm>
                <a:off x="2992" y="1724"/>
                <a:ext cx="273" cy="3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p</a:t>
                </a:r>
              </a:p>
            </p:txBody>
          </p:sp>
          <p:sp>
            <p:nvSpPr>
              <p:cNvPr id="42009" name="Text Box 53"/>
              <p:cNvSpPr txBox="1">
                <a:spLocks noChangeArrowheads="1"/>
              </p:cNvSpPr>
              <p:nvPr/>
            </p:nvSpPr>
            <p:spPr bwMode="auto">
              <a:xfrm>
                <a:off x="2992" y="2721"/>
                <a:ext cx="272" cy="3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</a:t>
                </a:r>
              </a:p>
            </p:txBody>
          </p:sp>
          <p:sp>
            <p:nvSpPr>
              <p:cNvPr id="42010" name="Text Box 54"/>
              <p:cNvSpPr txBox="1">
                <a:spLocks noChangeArrowheads="1"/>
              </p:cNvSpPr>
              <p:nvPr/>
            </p:nvSpPr>
            <p:spPr bwMode="auto">
              <a:xfrm>
                <a:off x="2692" y="3414"/>
                <a:ext cx="645" cy="3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GND</a:t>
                </a:r>
              </a:p>
            </p:txBody>
          </p:sp>
          <p:sp>
            <p:nvSpPr>
              <p:cNvPr id="42011" name="Text Box 55"/>
              <p:cNvSpPr txBox="1">
                <a:spLocks noChangeArrowheads="1"/>
              </p:cNvSpPr>
              <p:nvPr/>
            </p:nvSpPr>
            <p:spPr bwMode="auto">
              <a:xfrm>
                <a:off x="2724" y="1059"/>
                <a:ext cx="531" cy="3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</a:t>
                </a:r>
                <a:r>
                  <a:rPr lang="en-US" sz="2000" baseline="-25000"/>
                  <a:t>DD</a:t>
                </a:r>
                <a:endParaRPr lang="en-US" sz="2000"/>
              </a:p>
            </p:txBody>
          </p:sp>
          <p:sp>
            <p:nvSpPr>
              <p:cNvPr id="42012" name="Text Box 56"/>
              <p:cNvSpPr txBox="1">
                <a:spLocks noChangeArrowheads="1"/>
              </p:cNvSpPr>
              <p:nvPr/>
            </p:nvSpPr>
            <p:spPr bwMode="auto">
              <a:xfrm>
                <a:off x="1658" y="2197"/>
                <a:ext cx="386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A</a:t>
                </a:r>
              </a:p>
            </p:txBody>
          </p:sp>
          <p:sp>
            <p:nvSpPr>
              <p:cNvPr id="42013" name="Text Box 57"/>
              <p:cNvSpPr txBox="1">
                <a:spLocks noChangeArrowheads="1"/>
              </p:cNvSpPr>
              <p:nvPr/>
            </p:nvSpPr>
            <p:spPr bwMode="auto">
              <a:xfrm>
                <a:off x="3438" y="2206"/>
                <a:ext cx="998" cy="4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Y = A'</a:t>
                </a:r>
              </a:p>
            </p:txBody>
          </p:sp>
        </p:grpSp>
      </p:grpSp>
      <p:cxnSp>
        <p:nvCxnSpPr>
          <p:cNvPr id="30" name="Straight Connector 29"/>
          <p:cNvCxnSpPr/>
          <p:nvPr/>
        </p:nvCxnSpPr>
        <p:spPr>
          <a:xfrm rot="5400000">
            <a:off x="2057400" y="2819400"/>
            <a:ext cx="3962400" cy="158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038600" y="4800600"/>
            <a:ext cx="5029200" cy="15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/>
          <p:nvPr/>
        </p:nvSpPr>
        <p:spPr>
          <a:xfrm>
            <a:off x="4419600" y="1219200"/>
            <a:ext cx="990600" cy="304800"/>
          </a:xfrm>
          <a:custGeom>
            <a:avLst/>
            <a:gdLst>
              <a:gd name="connsiteX0" fmla="*/ 0 w 1277257"/>
              <a:gd name="connsiteY0" fmla="*/ 0 h 174171"/>
              <a:gd name="connsiteX1" fmla="*/ 1001486 w 1277257"/>
              <a:gd name="connsiteY1" fmla="*/ 87086 h 174171"/>
              <a:gd name="connsiteX2" fmla="*/ 1277257 w 1277257"/>
              <a:gd name="connsiteY2" fmla="*/ 174171 h 174171"/>
              <a:gd name="connsiteX3" fmla="*/ 1277257 w 1277257"/>
              <a:gd name="connsiteY3" fmla="*/ 174171 h 174171"/>
              <a:gd name="connsiteX4" fmla="*/ 1277257 w 1277257"/>
              <a:gd name="connsiteY4" fmla="*/ 174171 h 17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7257" h="174171">
                <a:moveTo>
                  <a:pt x="0" y="0"/>
                </a:moveTo>
                <a:cubicBezTo>
                  <a:pt x="394305" y="29029"/>
                  <a:pt x="788610" y="58058"/>
                  <a:pt x="1001486" y="87086"/>
                </a:cubicBezTo>
                <a:cubicBezTo>
                  <a:pt x="1214362" y="116114"/>
                  <a:pt x="1277257" y="174171"/>
                  <a:pt x="1277257" y="174171"/>
                </a:cubicBezTo>
                <a:lnTo>
                  <a:pt x="1277257" y="174171"/>
                </a:lnTo>
                <a:lnTo>
                  <a:pt x="1277257" y="17417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flipH="1" flipV="1">
            <a:off x="7162800" y="4419600"/>
            <a:ext cx="1219200" cy="304799"/>
          </a:xfrm>
          <a:custGeom>
            <a:avLst/>
            <a:gdLst>
              <a:gd name="connsiteX0" fmla="*/ 0 w 1277257"/>
              <a:gd name="connsiteY0" fmla="*/ 0 h 174171"/>
              <a:gd name="connsiteX1" fmla="*/ 1001486 w 1277257"/>
              <a:gd name="connsiteY1" fmla="*/ 87086 h 174171"/>
              <a:gd name="connsiteX2" fmla="*/ 1277257 w 1277257"/>
              <a:gd name="connsiteY2" fmla="*/ 174171 h 174171"/>
              <a:gd name="connsiteX3" fmla="*/ 1277257 w 1277257"/>
              <a:gd name="connsiteY3" fmla="*/ 174171 h 174171"/>
              <a:gd name="connsiteX4" fmla="*/ 1277257 w 1277257"/>
              <a:gd name="connsiteY4" fmla="*/ 174171 h 17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7257" h="174171">
                <a:moveTo>
                  <a:pt x="0" y="0"/>
                </a:moveTo>
                <a:cubicBezTo>
                  <a:pt x="394305" y="29029"/>
                  <a:pt x="788610" y="58058"/>
                  <a:pt x="1001486" y="87086"/>
                </a:cubicBezTo>
                <a:cubicBezTo>
                  <a:pt x="1214362" y="116114"/>
                  <a:pt x="1277257" y="174171"/>
                  <a:pt x="1277257" y="174171"/>
                </a:cubicBezTo>
                <a:lnTo>
                  <a:pt x="1277257" y="174171"/>
                </a:lnTo>
                <a:lnTo>
                  <a:pt x="1277257" y="17417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2" idx="2"/>
          </p:cNvCxnSpPr>
          <p:nvPr/>
        </p:nvCxnSpPr>
        <p:spPr>
          <a:xfrm>
            <a:off x="5410200" y="1524000"/>
            <a:ext cx="175260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0"/>
          </p:cNvCxnSpPr>
          <p:nvPr/>
        </p:nvCxnSpPr>
        <p:spPr>
          <a:xfrm rot="10800000" flipH="1" flipV="1">
            <a:off x="8382000" y="4724398"/>
            <a:ext cx="533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38600" y="1219200"/>
            <a:ext cx="3581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38600" y="12192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2629694" y="2856706"/>
            <a:ext cx="3886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43800" y="91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505200" y="609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8382000" y="4800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4648200" y="4800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tpd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5486400" y="2514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   on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038600" y="1828800"/>
            <a:ext cx="533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58200" y="18288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on</a:t>
            </a:r>
          </a:p>
          <a:p>
            <a:r>
              <a:rPr lang="en-US" dirty="0" smtClean="0"/>
              <a:t>p off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6438106" y="2856706"/>
            <a:ext cx="3886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38600" y="18288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on</a:t>
            </a:r>
          </a:p>
          <a:p>
            <a:r>
              <a:rPr lang="en-US" dirty="0" smtClean="0"/>
              <a:t>n off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81000" y="5334000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 current flow either for logical 0 or for logical 1 inputs</a:t>
            </a:r>
          </a:p>
          <a:p>
            <a:endParaRPr lang="en-US" sz="1000" dirty="0" smtClean="0"/>
          </a:p>
          <a:p>
            <a:r>
              <a:rPr lang="en-US" sz="2000" dirty="0" smtClean="0"/>
              <a:t>Full logical 1 and 0 levels are presented at output </a:t>
            </a:r>
          </a:p>
          <a:p>
            <a:endParaRPr lang="en-US" sz="1000" dirty="0" smtClean="0"/>
          </a:p>
          <a:p>
            <a:r>
              <a:rPr lang="en-US" sz="2000" dirty="0" smtClean="0"/>
              <a:t>For devices of similar dimension p-channel is slower than n-channel device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6025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/>
              <a:t>Complementary MOS Transistors</a:t>
            </a:r>
            <a:r>
              <a:rPr lang="hu-HU" sz="3200" dirty="0" smtClean="0"/>
              <a:t> (CMOS)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667000" y="685800"/>
            <a:ext cx="3429000" cy="3124200"/>
            <a:chOff x="3408" y="2160"/>
            <a:chExt cx="2160" cy="1968"/>
          </a:xfrm>
          <a:solidFill>
            <a:srgbClr val="00B0F0"/>
          </a:solidFill>
        </p:grpSpPr>
        <p:sp>
          <p:nvSpPr>
            <p:cNvPr id="41989" name="Rectangle 58"/>
            <p:cNvSpPr>
              <a:spLocks noChangeArrowheads="1"/>
            </p:cNvSpPr>
            <p:nvPr/>
          </p:nvSpPr>
          <p:spPr bwMode="auto">
            <a:xfrm>
              <a:off x="3408" y="2160"/>
              <a:ext cx="2160" cy="196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504" y="2160"/>
              <a:ext cx="1999" cy="1951"/>
              <a:chOff x="1658" y="1059"/>
              <a:chExt cx="2778" cy="2702"/>
            </a:xfrm>
            <a:grpFill/>
          </p:grpSpPr>
          <p:sp>
            <p:nvSpPr>
              <p:cNvPr id="41991" name="Line 35"/>
              <p:cNvSpPr>
                <a:spLocks noChangeShapeType="1"/>
              </p:cNvSpPr>
              <p:nvPr/>
            </p:nvSpPr>
            <p:spPr bwMode="auto">
              <a:xfrm>
                <a:off x="2385" y="1917"/>
                <a:ext cx="0" cy="92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2" name="Line 36"/>
              <p:cNvSpPr>
                <a:spLocks noChangeShapeType="1"/>
              </p:cNvSpPr>
              <p:nvPr/>
            </p:nvSpPr>
            <p:spPr bwMode="auto">
              <a:xfrm>
                <a:off x="2614" y="1725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3" name="Line 37"/>
              <p:cNvSpPr>
                <a:spLocks noChangeShapeType="1"/>
              </p:cNvSpPr>
              <p:nvPr/>
            </p:nvSpPr>
            <p:spPr bwMode="auto">
              <a:xfrm>
                <a:off x="2609" y="2678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4" name="Line 38"/>
              <p:cNvSpPr>
                <a:spLocks noChangeShapeType="1"/>
              </p:cNvSpPr>
              <p:nvPr/>
            </p:nvSpPr>
            <p:spPr bwMode="auto">
              <a:xfrm rot="-5400000">
                <a:off x="2493" y="2735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5" name="Line 39"/>
              <p:cNvSpPr>
                <a:spLocks noChangeShapeType="1"/>
              </p:cNvSpPr>
              <p:nvPr/>
            </p:nvSpPr>
            <p:spPr bwMode="auto">
              <a:xfrm rot="-5400000">
                <a:off x="2488" y="1786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6" name="Line 40"/>
              <p:cNvSpPr>
                <a:spLocks noChangeShapeType="1"/>
              </p:cNvSpPr>
              <p:nvPr/>
            </p:nvSpPr>
            <p:spPr bwMode="auto">
              <a:xfrm>
                <a:off x="2698" y="2649"/>
                <a:ext cx="0" cy="41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7" name="Line 41"/>
              <p:cNvSpPr>
                <a:spLocks noChangeShapeType="1"/>
              </p:cNvSpPr>
              <p:nvPr/>
            </p:nvSpPr>
            <p:spPr bwMode="auto">
              <a:xfrm>
                <a:off x="2697" y="1683"/>
                <a:ext cx="0" cy="405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8" name="Line 42"/>
              <p:cNvSpPr>
                <a:spLocks noChangeShapeType="1"/>
              </p:cNvSpPr>
              <p:nvPr/>
            </p:nvSpPr>
            <p:spPr bwMode="auto">
              <a:xfrm rot="-5400000">
                <a:off x="2810" y="1578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9" name="Line 43"/>
              <p:cNvSpPr>
                <a:spLocks noChangeShapeType="1"/>
              </p:cNvSpPr>
              <p:nvPr/>
            </p:nvSpPr>
            <p:spPr bwMode="auto">
              <a:xfrm rot="-5400000">
                <a:off x="2820" y="1954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0" name="Line 44"/>
              <p:cNvSpPr>
                <a:spLocks noChangeShapeType="1"/>
              </p:cNvSpPr>
              <p:nvPr/>
            </p:nvSpPr>
            <p:spPr bwMode="auto">
              <a:xfrm rot="-5400000">
                <a:off x="2812" y="2547"/>
                <a:ext cx="0" cy="23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1" name="Line 45"/>
              <p:cNvSpPr>
                <a:spLocks noChangeShapeType="1"/>
              </p:cNvSpPr>
              <p:nvPr/>
            </p:nvSpPr>
            <p:spPr bwMode="auto">
              <a:xfrm rot="-5400000">
                <a:off x="2821" y="2912"/>
                <a:ext cx="0" cy="265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2" name="Line 46"/>
              <p:cNvSpPr>
                <a:spLocks noChangeShapeType="1"/>
              </p:cNvSpPr>
              <p:nvPr/>
            </p:nvSpPr>
            <p:spPr bwMode="auto">
              <a:xfrm rot="-5400000">
                <a:off x="3171" y="2149"/>
                <a:ext cx="0" cy="46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3" name="Line 47"/>
              <p:cNvSpPr>
                <a:spLocks noChangeShapeType="1"/>
              </p:cNvSpPr>
              <p:nvPr/>
            </p:nvSpPr>
            <p:spPr bwMode="auto">
              <a:xfrm rot="-5400000">
                <a:off x="2153" y="2152"/>
                <a:ext cx="0" cy="46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4" name="Line 48"/>
              <p:cNvSpPr>
                <a:spLocks noChangeShapeType="1"/>
              </p:cNvSpPr>
              <p:nvPr/>
            </p:nvSpPr>
            <p:spPr bwMode="auto">
              <a:xfrm>
                <a:off x="2925" y="2059"/>
                <a:ext cx="0" cy="631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5" name="Line 49"/>
              <p:cNvSpPr>
                <a:spLocks noChangeShapeType="1"/>
              </p:cNvSpPr>
              <p:nvPr/>
            </p:nvSpPr>
            <p:spPr bwMode="auto">
              <a:xfrm>
                <a:off x="2912" y="1328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6" name="Line 50"/>
              <p:cNvSpPr>
                <a:spLocks noChangeShapeType="1"/>
              </p:cNvSpPr>
              <p:nvPr/>
            </p:nvSpPr>
            <p:spPr bwMode="auto">
              <a:xfrm>
                <a:off x="2938" y="3045"/>
                <a:ext cx="0" cy="374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7" name="Oval 51"/>
              <p:cNvSpPr>
                <a:spLocks noChangeAspect="1" noChangeArrowheads="1"/>
              </p:cNvSpPr>
              <p:nvPr/>
            </p:nvSpPr>
            <p:spPr bwMode="auto">
              <a:xfrm>
                <a:off x="2501" y="1847"/>
                <a:ext cx="102" cy="110"/>
              </a:xfrm>
              <a:prstGeom prst="ellipse">
                <a:avLst/>
              </a:prstGeom>
              <a:grp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8" name="Text Box 52"/>
              <p:cNvSpPr txBox="1">
                <a:spLocks noChangeArrowheads="1"/>
              </p:cNvSpPr>
              <p:nvPr/>
            </p:nvSpPr>
            <p:spPr bwMode="auto">
              <a:xfrm>
                <a:off x="2992" y="1724"/>
                <a:ext cx="273" cy="3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p</a:t>
                </a:r>
              </a:p>
            </p:txBody>
          </p:sp>
          <p:sp>
            <p:nvSpPr>
              <p:cNvPr id="42009" name="Text Box 53"/>
              <p:cNvSpPr txBox="1">
                <a:spLocks noChangeArrowheads="1"/>
              </p:cNvSpPr>
              <p:nvPr/>
            </p:nvSpPr>
            <p:spPr bwMode="auto">
              <a:xfrm>
                <a:off x="2992" y="2721"/>
                <a:ext cx="272" cy="3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</a:t>
                </a:r>
              </a:p>
            </p:txBody>
          </p:sp>
          <p:sp>
            <p:nvSpPr>
              <p:cNvPr id="42010" name="Text Box 54"/>
              <p:cNvSpPr txBox="1">
                <a:spLocks noChangeArrowheads="1"/>
              </p:cNvSpPr>
              <p:nvPr/>
            </p:nvSpPr>
            <p:spPr bwMode="auto">
              <a:xfrm>
                <a:off x="2692" y="3414"/>
                <a:ext cx="645" cy="3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GND</a:t>
                </a:r>
              </a:p>
            </p:txBody>
          </p:sp>
          <p:sp>
            <p:nvSpPr>
              <p:cNvPr id="42011" name="Text Box 55"/>
              <p:cNvSpPr txBox="1">
                <a:spLocks noChangeArrowheads="1"/>
              </p:cNvSpPr>
              <p:nvPr/>
            </p:nvSpPr>
            <p:spPr bwMode="auto">
              <a:xfrm>
                <a:off x="2724" y="1059"/>
                <a:ext cx="531" cy="34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V</a:t>
                </a:r>
                <a:r>
                  <a:rPr lang="en-US" sz="2000" baseline="-25000"/>
                  <a:t>DD</a:t>
                </a:r>
                <a:endParaRPr lang="en-US" sz="2000"/>
              </a:p>
            </p:txBody>
          </p:sp>
          <p:sp>
            <p:nvSpPr>
              <p:cNvPr id="42012" name="Text Box 56"/>
              <p:cNvSpPr txBox="1">
                <a:spLocks noChangeArrowheads="1"/>
              </p:cNvSpPr>
              <p:nvPr/>
            </p:nvSpPr>
            <p:spPr bwMode="auto">
              <a:xfrm>
                <a:off x="1658" y="2197"/>
                <a:ext cx="386" cy="45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A</a:t>
                </a:r>
              </a:p>
            </p:txBody>
          </p:sp>
          <p:sp>
            <p:nvSpPr>
              <p:cNvPr id="42013" name="Text Box 57"/>
              <p:cNvSpPr txBox="1">
                <a:spLocks noChangeArrowheads="1"/>
              </p:cNvSpPr>
              <p:nvPr/>
            </p:nvSpPr>
            <p:spPr bwMode="auto">
              <a:xfrm>
                <a:off x="3438" y="2206"/>
                <a:ext cx="998" cy="45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Y = A'</a:t>
                </a:r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4267200" y="1828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67200" y="2145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67200" y="106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267200" y="2907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581400" y="121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581400" y="2754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9" name="Picture 4" descr="C:\Work\Jaeger_Blalock_Slides\chp07_JPEGs\jae20990_07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038600"/>
            <a:ext cx="73787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" name="Rectangle 150"/>
          <p:cNvSpPr/>
          <p:nvPr/>
        </p:nvSpPr>
        <p:spPr>
          <a:xfrm>
            <a:off x="7239000" y="4343400"/>
            <a:ext cx="11430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33400" y="4267200"/>
            <a:ext cx="11430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/>
          <p:cNvCxnSpPr/>
          <p:nvPr/>
        </p:nvCxnSpPr>
        <p:spPr>
          <a:xfrm rot="5400000">
            <a:off x="6953250" y="5206092"/>
            <a:ext cx="5715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pPr eaLnBrk="1" hangingPunct="1"/>
            <a:r>
              <a:rPr lang="en-US" sz="3400" b="1" dirty="0" smtClean="0"/>
              <a:t>Types of MOSFET</a:t>
            </a:r>
            <a:endParaRPr lang="en-US" sz="3400" dirty="0" smtClean="0"/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15962"/>
            <a:ext cx="807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60658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Pullup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may be enhancement type PMOS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Terminal Voltages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sz="2000" smtClean="0"/>
              <a:t>Mode of operation depends on V</a:t>
            </a:r>
            <a:r>
              <a:rPr lang="en-US" sz="2000" baseline="-25000" smtClean="0"/>
              <a:t>g</a:t>
            </a:r>
            <a:r>
              <a:rPr lang="en-US" sz="2000" smtClean="0"/>
              <a:t>, V</a:t>
            </a:r>
            <a:r>
              <a:rPr lang="en-US" sz="2000" baseline="-25000" smtClean="0"/>
              <a:t>d</a:t>
            </a:r>
            <a:r>
              <a:rPr lang="en-US" sz="2000" smtClean="0"/>
              <a:t>, V</a:t>
            </a:r>
            <a:r>
              <a:rPr lang="en-US" sz="2000" baseline="-25000" smtClean="0"/>
              <a:t>s</a:t>
            </a:r>
            <a:endParaRPr lang="en-US" sz="2000" smtClean="0"/>
          </a:p>
          <a:p>
            <a:pPr lvl="1" eaLnBrk="1" hangingPunct="1"/>
            <a:r>
              <a:rPr lang="en-US" sz="2000" smtClean="0"/>
              <a:t>V</a:t>
            </a:r>
            <a:r>
              <a:rPr lang="en-US" sz="2000" baseline="-25000" smtClean="0"/>
              <a:t>gs</a:t>
            </a:r>
            <a:r>
              <a:rPr lang="en-US" sz="2000" smtClean="0"/>
              <a:t> = V</a:t>
            </a:r>
            <a:r>
              <a:rPr lang="en-US" sz="2000" baseline="-25000" smtClean="0"/>
              <a:t>g</a:t>
            </a:r>
            <a:r>
              <a:rPr lang="en-US" sz="2000" smtClean="0"/>
              <a:t> – V</a:t>
            </a:r>
            <a:r>
              <a:rPr lang="en-US" sz="2000" baseline="-25000" smtClean="0"/>
              <a:t>s</a:t>
            </a:r>
          </a:p>
          <a:p>
            <a:pPr lvl="1" eaLnBrk="1" hangingPunct="1"/>
            <a:r>
              <a:rPr lang="en-US" sz="2000" smtClean="0"/>
              <a:t>V</a:t>
            </a:r>
            <a:r>
              <a:rPr lang="en-US" sz="2000" baseline="-25000" smtClean="0"/>
              <a:t>gd</a:t>
            </a:r>
            <a:r>
              <a:rPr lang="en-US" sz="2000" smtClean="0"/>
              <a:t> = V</a:t>
            </a:r>
            <a:r>
              <a:rPr lang="en-US" sz="2000" baseline="-25000" smtClean="0"/>
              <a:t>g</a:t>
            </a:r>
            <a:r>
              <a:rPr lang="en-US" sz="2000" smtClean="0"/>
              <a:t> – V</a:t>
            </a:r>
            <a:r>
              <a:rPr lang="en-US" sz="2000" baseline="-25000" smtClean="0"/>
              <a:t>d</a:t>
            </a:r>
          </a:p>
          <a:p>
            <a:pPr lvl="1" eaLnBrk="1" hangingPunct="1"/>
            <a:r>
              <a:rPr lang="en-US" sz="2000" smtClean="0"/>
              <a:t>V</a:t>
            </a:r>
            <a:r>
              <a:rPr lang="en-US" sz="2000" baseline="-25000" smtClean="0"/>
              <a:t>ds</a:t>
            </a:r>
            <a:r>
              <a:rPr lang="en-US" sz="2000" smtClean="0"/>
              <a:t> = V</a:t>
            </a:r>
            <a:r>
              <a:rPr lang="en-US" sz="2000" baseline="-25000" smtClean="0"/>
              <a:t>d</a:t>
            </a:r>
            <a:r>
              <a:rPr lang="en-US" sz="2000" smtClean="0"/>
              <a:t> – V</a:t>
            </a:r>
            <a:r>
              <a:rPr lang="en-US" sz="2000" baseline="-25000" smtClean="0"/>
              <a:t>s</a:t>
            </a:r>
            <a:r>
              <a:rPr lang="en-US" sz="2000" smtClean="0"/>
              <a:t> = V</a:t>
            </a:r>
            <a:r>
              <a:rPr lang="en-US" sz="2000" baseline="-25000" smtClean="0"/>
              <a:t>gs</a:t>
            </a:r>
            <a:r>
              <a:rPr lang="en-US" sz="2000" smtClean="0"/>
              <a:t> - V</a:t>
            </a:r>
            <a:r>
              <a:rPr lang="en-US" sz="2000" baseline="-25000" smtClean="0"/>
              <a:t>gd</a:t>
            </a:r>
          </a:p>
          <a:p>
            <a:pPr eaLnBrk="1" hangingPunct="1"/>
            <a:r>
              <a:rPr lang="en-US" sz="2000" smtClean="0"/>
              <a:t>Source and drain are symmetric diffusion terminals</a:t>
            </a:r>
          </a:p>
          <a:p>
            <a:pPr lvl="1" eaLnBrk="1" hangingPunct="1"/>
            <a:r>
              <a:rPr lang="en-US" sz="2000" smtClean="0"/>
              <a:t>By convention, source is terminal at lower voltage</a:t>
            </a:r>
          </a:p>
          <a:p>
            <a:pPr lvl="1" eaLnBrk="1" hangingPunct="1"/>
            <a:r>
              <a:rPr lang="en-US" sz="2000" smtClean="0"/>
              <a:t>Hence V</a:t>
            </a:r>
            <a:r>
              <a:rPr lang="en-US" sz="2000" baseline="-25000" smtClean="0"/>
              <a:t>ds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 0</a:t>
            </a:r>
            <a:endParaRPr lang="en-US" sz="2000" smtClean="0"/>
          </a:p>
          <a:p>
            <a:pPr eaLnBrk="1" hangingPunct="1"/>
            <a:r>
              <a:rPr lang="en-US" sz="2000" smtClean="0"/>
              <a:t>nMOS body is grounded.  First assume source is 0 too.</a:t>
            </a:r>
          </a:p>
          <a:p>
            <a:pPr eaLnBrk="1" hangingPunct="1"/>
            <a:r>
              <a:rPr lang="en-US" sz="2000" smtClean="0"/>
              <a:t>Three regions of operation</a:t>
            </a:r>
          </a:p>
          <a:p>
            <a:pPr lvl="1" eaLnBrk="1" hangingPunct="1"/>
            <a:r>
              <a:rPr lang="en-US" sz="2000" i="1" smtClean="0"/>
              <a:t>Cutoff</a:t>
            </a:r>
          </a:p>
          <a:p>
            <a:pPr lvl="1" eaLnBrk="1" hangingPunct="1"/>
            <a:r>
              <a:rPr lang="en-US" sz="2000" i="1" smtClean="0"/>
              <a:t>Linear</a:t>
            </a:r>
          </a:p>
          <a:p>
            <a:pPr lvl="1" eaLnBrk="1" hangingPunct="1"/>
            <a:r>
              <a:rPr lang="en-US" sz="2000" i="1" smtClean="0"/>
              <a:t>Saturation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629400" y="1447800"/>
          <a:ext cx="2133600" cy="1768475"/>
        </p:xfrm>
        <a:graphic>
          <a:graphicData uri="http://schemas.openxmlformats.org/presentationml/2006/ole">
            <p:oleObj spid="_x0000_s203778" name="VISIO" r:id="rId4" imgW="1171440" imgH="971640" progId="Visio.Drawing.6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CMOS Inverter Technology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Complementary MOS, or CMOS, needs both PMOS and NMOS devices for their logic gates to be realized</a:t>
            </a:r>
          </a:p>
          <a:p>
            <a:pPr eaLnBrk="1" hangingPunct="1"/>
            <a:r>
              <a:rPr lang="en-US" dirty="0" smtClean="0"/>
              <a:t>The concept of CMOS was introduced in 1963 by </a:t>
            </a:r>
            <a:r>
              <a:rPr lang="en-US" dirty="0" err="1" smtClean="0"/>
              <a:t>Wanlass</a:t>
            </a:r>
            <a:r>
              <a:rPr lang="en-US" dirty="0" smtClean="0"/>
              <a:t> and </a:t>
            </a:r>
            <a:r>
              <a:rPr lang="en-US" dirty="0" err="1" smtClean="0"/>
              <a:t>Sah</a:t>
            </a:r>
            <a:r>
              <a:rPr lang="en-US" dirty="0" smtClean="0"/>
              <a:t>, but it did not become common until the 1980’s as NMOS microprocessors were dissipating as much as 50 W and alternative design technique was needed</a:t>
            </a:r>
          </a:p>
          <a:p>
            <a:pPr eaLnBrk="1" hangingPunct="1"/>
            <a:r>
              <a:rPr lang="en-US" dirty="0" smtClean="0"/>
              <a:t> CMOS still dominates digital IC design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CMOS Inverter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914400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lnSpc>
                <a:spcPct val="90000"/>
              </a:lnSpc>
              <a:buFontTx/>
              <a:buAutoNum type="alphaLcParenBoth"/>
            </a:pPr>
            <a:r>
              <a:rPr lang="en-US" sz="2000" smtClean="0"/>
              <a:t>Circuit schematic for a CMOS inverter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lphaLcParenBoth"/>
            </a:pPr>
            <a:r>
              <a:rPr lang="en-US" sz="2000" smtClean="0"/>
              <a:t>Simplified operation model with a high input applied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lphaLcParenBoth"/>
            </a:pPr>
            <a:r>
              <a:rPr lang="en-US" sz="2000" smtClean="0"/>
              <a:t>Simplified operation model with a low input applied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lphaLcParenBoth"/>
            </a:pPr>
            <a:endParaRPr lang="en-US" sz="2000" smtClean="0"/>
          </a:p>
        </p:txBody>
      </p:sp>
      <p:pic>
        <p:nvPicPr>
          <p:cNvPr id="28679" name="Picture 4" descr="C:\Work\Jaeger_Blalock_Slides\chp07_JPEGs\jae20990_07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5946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"/>
            <a:ext cx="914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43000" y="62484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Speed / power performance of available technologies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nMOS Cutoff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smtClean="0"/>
              <a:t>No channel</a:t>
            </a:r>
          </a:p>
          <a:p>
            <a:pPr eaLnBrk="1" hangingPunct="1"/>
            <a:r>
              <a:rPr lang="en-US" smtClean="0"/>
              <a:t>I</a:t>
            </a:r>
            <a:r>
              <a:rPr lang="en-US" baseline="-25000" smtClean="0"/>
              <a:t>ds</a:t>
            </a:r>
            <a:r>
              <a:rPr lang="en-US" smtClean="0"/>
              <a:t> </a:t>
            </a:r>
            <a:r>
              <a:rPr lang="en-US" smtClean="0">
                <a:cs typeface="Arial" charset="0"/>
              </a:rPr>
              <a:t>≈</a:t>
            </a:r>
            <a:r>
              <a:rPr lang="en-US" smtClean="0"/>
              <a:t> 0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267200" y="2743200"/>
          <a:ext cx="4113213" cy="2171700"/>
        </p:xfrm>
        <a:graphic>
          <a:graphicData uri="http://schemas.openxmlformats.org/presentationml/2006/ole">
            <p:oleObj spid="_x0000_s204802" name="VISIO" r:id="rId4" imgW="2489040" imgH="1314360" progId="Visio.Drawing.6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nMOS Linear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588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smtClean="0"/>
              <a:t>Channel forms</a:t>
            </a:r>
          </a:p>
          <a:p>
            <a:pPr eaLnBrk="1" hangingPunct="1"/>
            <a:r>
              <a:rPr lang="en-US" smtClean="0"/>
              <a:t>Current flows from d to s </a:t>
            </a:r>
          </a:p>
          <a:p>
            <a:pPr lvl="1" eaLnBrk="1" hangingPunct="1"/>
            <a:r>
              <a:rPr lang="en-US" smtClean="0"/>
              <a:t>e</a:t>
            </a:r>
            <a:r>
              <a:rPr lang="en-US" baseline="30000" smtClean="0"/>
              <a:t>-</a:t>
            </a:r>
            <a:r>
              <a:rPr lang="en-US" smtClean="0"/>
              <a:t> from s to d</a:t>
            </a:r>
          </a:p>
          <a:p>
            <a:pPr eaLnBrk="1" hangingPunct="1"/>
            <a:r>
              <a:rPr lang="en-US" smtClean="0"/>
              <a:t>I</a:t>
            </a:r>
            <a:r>
              <a:rPr lang="en-US" baseline="-25000" smtClean="0"/>
              <a:t>ds</a:t>
            </a:r>
            <a:r>
              <a:rPr lang="en-US" smtClean="0"/>
              <a:t> increases with V</a:t>
            </a:r>
            <a:r>
              <a:rPr lang="en-US" baseline="-25000" smtClean="0"/>
              <a:t>ds</a:t>
            </a:r>
          </a:p>
          <a:p>
            <a:pPr eaLnBrk="1" hangingPunct="1"/>
            <a:r>
              <a:rPr lang="en-US" smtClean="0"/>
              <a:t>Similar to linear resistor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5486400" y="2286000"/>
          <a:ext cx="3657600" cy="3811588"/>
        </p:xfrm>
        <a:graphic>
          <a:graphicData uri="http://schemas.openxmlformats.org/presentationml/2006/ole">
            <p:oleObj spid="_x0000_s205826" name="VISIO" r:id="rId4" imgW="2931840" imgH="2717640" progId="Visio.Drawing.6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nMOS Saturation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smtClean="0"/>
              <a:t>Channel pinches off</a:t>
            </a:r>
          </a:p>
          <a:p>
            <a:pPr eaLnBrk="1" hangingPunct="1"/>
            <a:r>
              <a:rPr lang="en-US" smtClean="0"/>
              <a:t>I</a:t>
            </a:r>
            <a:r>
              <a:rPr lang="en-US" baseline="-25000" smtClean="0"/>
              <a:t>ds</a:t>
            </a:r>
            <a:r>
              <a:rPr lang="en-US" smtClean="0"/>
              <a:t> independent of V</a:t>
            </a:r>
            <a:r>
              <a:rPr lang="en-US" baseline="-25000" smtClean="0"/>
              <a:t>ds</a:t>
            </a:r>
          </a:p>
          <a:p>
            <a:pPr eaLnBrk="1" hangingPunct="1"/>
            <a:r>
              <a:rPr lang="en-US" smtClean="0"/>
              <a:t>We say current </a:t>
            </a:r>
            <a:r>
              <a:rPr lang="en-US" i="1" smtClean="0"/>
              <a:t>saturates</a:t>
            </a:r>
          </a:p>
          <a:p>
            <a:pPr eaLnBrk="1" hangingPunct="1"/>
            <a:r>
              <a:rPr lang="en-US" smtClean="0"/>
              <a:t>Similar to current source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343400" y="3657600"/>
          <a:ext cx="4113213" cy="1879600"/>
        </p:xfrm>
        <a:graphic>
          <a:graphicData uri="http://schemas.openxmlformats.org/presentationml/2006/ole">
            <p:oleObj spid="_x0000_s206850" name="VISIO" r:id="rId4" imgW="2946240" imgH="1346040" progId="Visio.Drawing.6">
              <p:embed/>
            </p:oleObj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I-V Characteristics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5257800"/>
            <a:ext cx="7772400" cy="12954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 Linear region, I</a:t>
            </a:r>
            <a:r>
              <a:rPr lang="en-US" baseline="-25000" dirty="0" smtClean="0"/>
              <a:t>ds</a:t>
            </a:r>
            <a:r>
              <a:rPr lang="en-US" dirty="0" smtClean="0"/>
              <a:t> depends 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How much charge is in the channel?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How fast is the charge moving?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90650"/>
            <a:ext cx="85344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TextBox 6"/>
          <p:cNvSpPr txBox="1">
            <a:spLocks noChangeArrowheads="1"/>
          </p:cNvSpPr>
          <p:nvPr/>
        </p:nvSpPr>
        <p:spPr bwMode="auto">
          <a:xfrm>
            <a:off x="990600" y="838200"/>
            <a:ext cx="7010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</a:t>
            </a:r>
            <a:r>
              <a:rPr lang="en-US" baseline="-25000"/>
              <a:t>ds</a:t>
            </a:r>
            <a:r>
              <a:rPr lang="en-US"/>
              <a:t> is dependent on both V</a:t>
            </a:r>
            <a:r>
              <a:rPr lang="en-US" baseline="-25000"/>
              <a:t>ds</a:t>
            </a:r>
            <a:r>
              <a:rPr lang="en-US"/>
              <a:t> and V</a:t>
            </a:r>
            <a:r>
              <a:rPr lang="en-US" baseline="-25000"/>
              <a:t>gs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0"/>
            <a:ext cx="8229600" cy="685800"/>
          </a:xfrm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rgbClr val="0000FF"/>
                </a:solidFill>
              </a:rPr>
              <a:t>Transfer characteristics (n channel FET)</a:t>
            </a:r>
          </a:p>
        </p:txBody>
      </p:sp>
      <p:pic>
        <p:nvPicPr>
          <p:cNvPr id="5" name="Picture 4" descr="C20NF12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10000"/>
            <a:ext cx="838993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248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Operating range decides the type of FET </a:t>
            </a:r>
            <a:endParaRPr lang="en-US" sz="2400" b="1" dirty="0"/>
          </a:p>
        </p:txBody>
      </p:sp>
      <p:grpSp>
        <p:nvGrpSpPr>
          <p:cNvPr id="2" name="Group 11"/>
          <p:cNvGrpSpPr/>
          <p:nvPr/>
        </p:nvGrpSpPr>
        <p:grpSpPr>
          <a:xfrm>
            <a:off x="457200" y="2209800"/>
            <a:ext cx="7315200" cy="1295400"/>
            <a:chOff x="609600" y="4114800"/>
            <a:chExt cx="7315200" cy="1524000"/>
          </a:xfrm>
        </p:grpSpPr>
        <p:graphicFrame>
          <p:nvGraphicFramePr>
            <p:cNvPr id="9" name="Object 3"/>
            <p:cNvGraphicFramePr>
              <a:graphicFrameLocks noChangeAspect="1"/>
            </p:cNvGraphicFramePr>
            <p:nvPr/>
          </p:nvGraphicFramePr>
          <p:xfrm>
            <a:off x="6172200" y="4191000"/>
            <a:ext cx="1752600" cy="1371600"/>
          </p:xfrm>
          <a:graphic>
            <a:graphicData uri="http://schemas.openxmlformats.org/presentationml/2006/ole">
              <p:oleObj spid="_x0000_s188418" name="VISIO" r:id="rId4" imgW="1950840" imgH="1214640" progId="">
                <p:embed/>
              </p:oleObj>
            </a:graphicData>
          </a:graphic>
        </p:graphicFrame>
        <p:graphicFrame>
          <p:nvGraphicFramePr>
            <p:cNvPr id="10" name="Object 4"/>
            <p:cNvGraphicFramePr>
              <a:graphicFrameLocks noChangeAspect="1"/>
            </p:cNvGraphicFramePr>
            <p:nvPr/>
          </p:nvGraphicFramePr>
          <p:xfrm>
            <a:off x="3505200" y="4190999"/>
            <a:ext cx="1676400" cy="1371601"/>
          </p:xfrm>
          <a:graphic>
            <a:graphicData uri="http://schemas.openxmlformats.org/presentationml/2006/ole">
              <p:oleObj spid="_x0000_s188419" name="VISIO" r:id="rId5" imgW="1950840" imgH="1214640" progId="">
                <p:embed/>
              </p:oleObj>
            </a:graphicData>
          </a:graphic>
        </p:graphicFrame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09600" y="4114800"/>
              <a:ext cx="1676400" cy="1524000"/>
            </a:xfrm>
            <a:prstGeom prst="rect">
              <a:avLst/>
            </a:prstGeom>
            <a:noFill/>
          </p:spPr>
        </p:pic>
      </p:grpSp>
      <p:grpSp>
        <p:nvGrpSpPr>
          <p:cNvPr id="3" name="Group 14"/>
          <p:cNvGrpSpPr/>
          <p:nvPr/>
        </p:nvGrpSpPr>
        <p:grpSpPr>
          <a:xfrm>
            <a:off x="3733800" y="609600"/>
            <a:ext cx="839788" cy="1371600"/>
            <a:chOff x="1143000" y="457200"/>
            <a:chExt cx="839788" cy="1371600"/>
          </a:xfrm>
        </p:grpSpPr>
        <p:cxnSp>
          <p:nvCxnSpPr>
            <p:cNvPr id="14" name="Straight Connector 13"/>
            <p:cNvCxnSpPr/>
            <p:nvPr/>
          </p:nvCxnSpPr>
          <p:spPr>
            <a:xfrm rot="5400000">
              <a:off x="1372394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24000" y="11422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52600" y="9144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753394" y="15994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752600" y="1370012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1753394" y="6850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43000" y="1143000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352800" y="106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0" y="167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0" y="685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data:image/jpg;base64,/9j/4AAQSkZJRgABAQAAAQABAAD/2wCEAAkGBggGEBMIBwgTEhAUEBYYFxcVFRMVHBYUFBEZHhYZFhcYJzIqGiUvGhQaHzsgIycpLCwuGyoxQTwqQSgxMykBCQoKBQUFDQUFDSkYEhgpKSkpKSkpKSkpKSkpKSkpKSkpKSkpKSkpKSkpKSkpKSkpKSkpKSkpKSkpKSkpKSkpKf/AABEIANMA7wMBIgACEQEDEQH/xAAbAAEBAQADAQEAAAAAAAAAAAAABgUDBAcCAf/EAEMQAAEDAwMBAgcMCQQDAAAAAAABAgMEBREGEiExE0EHFBUiUVaUFjM1YXF0dbGztNLjIzJzgZGTobLTQlJUchdDRP/EABQBAQAAAAAAAAAAAAAAAAAAAAD/xAAUEQEAAAAAAAAAAAAAAAAAAAAA/9oADAMBAAIRAxEAPwD3EAAAAAAAAAAAAAAAAHxKztWqxHq3KKmU4VMp1T4yU07W1tfD5LrquTxuCsfFM9MNVzY13tfjGNr4nx93HacYwBXAkLlqZ881HNRveymW4TwyPyxGyJBTVHaZb1wkkC4XjOxe5Uz9W2/1F2uFM+LtGUs9rlmaxysw79PT9m9Wpy1dki8KvRyd+cBWgAAAAAAAAAAAAAAAAAAAAAAAAAAAAAAAAAAdGGzUlPUSXSOPE0scbHr6UjV21cenz8Z9DU9B3gBOpoigR6PSom7NtU+obFubsbJKx6S4RW52u7V+W7secuMHJaNHUlnkhnhq53dhA+GJr3NVGQvc1dnDUVUTs24VVVfNTlTeMjWFZPb7dWVdJIrZI6Od7HJjzXshcrVTPxogGuDjpnK9jXOXlWov9DkAAAAAAAAAAAAAAAAAAAAAAAAAAAAAAAAAAAAYWvPgq4fMKn7u83TC158FXD5hU/d3ga9J72z/AKN/tQ5jhpPe2f8ARv8AahzAAAAAAAAAAAAAAAAAAAAAAAAAAAAAAAAAAAAJrwj3CkoLVWpV1DGLJSTxsRyoivkfC5GtaneqqvRDT1Cl4dTvbp1YEqVxtWffsTnlV2c5x07skBZqOusEvlXVWlqysrE/+lkkFZtwvPYwt2rCnfhrM845A9MpOI2Z/wBjfqOUmqbwj6YqH+LyXRsMnHmVDX0zuenEyNz+7JRQzR1DUlgkRzVTKK1UVFT0oqdQPsAAAAAAAAAAAAAAAAAAAAAAAAAAAAAAAAAACEXwpU96mW2aPpm1UyLhXyyNp4mrz/v8+TCp0YxflLsmtYQ6PhZ4xqyGkwvRZmsVy4Tozjcq/E3kDoSaFrdSIi61u6zsyi+LQIsECL6HKi75cL3ucnyFZQ0FLbI20lDTtjiYmGsYiNRE+JE+NTy2Gz3S4q3/AMfQ19BAi8S1NQ9sOM9Y6SZHuciovHDEPT7VT1dLCyG41nbzNbh8iMbHvXPXY3hvyIB2wAAAAAAAAAAAAAAAAAAAAAAAAAAAAAAAAAAIBvgxqbPUuvNhvG+d3K+PRNq1+JGzebJGmF7lUvwoELcdeXfSOxNV2Vite9GNko5myb3qvCNp5dr16/6dxcMdvRHYVMpnC8KnykV4PbSy6xx6su8rqitma7a5+NsDFeqJHAxOGJhOV6rzzyW4AAAAAAAAAAAAAAAAAAAAAAAAAAAAAAAAAAAD8U/T8UCY8GPwTSfsl+0cVB5voG56mhttNHQafgliRi7XurOzVydo7lWdku35MqUHljWHqtT+3/kgVAJfyxrD1Wp/b/yR5Y1h6rU/t/5IFQCX8saw9Vqf2/8AJHljWHqtT+3/AJIFQCX8saw9Vqf2/wDJNey1V1qmuW8W2OnciptRk/b7kxyqrsbjnu5A0QYV+ulRFU0lppX7FqHyq56Iiq2OCLcqMzxuVzmplUXCbu/CpnXrVMmkZpWVe+eBKF9Sn6m9nYzMZI1F4RyKkzVTPOWu5XKIgVwJW6a3WkldRU1CrpGXCmpnbnIjcVLEejm46+auMLjle/HP2zXdO521bdM1njrqTe7ssJUJw1FRrlVGud5qOx1VM4ApwRs/hGhdS+P0lC9Vda5q1iPVqIrYVajmOxnC5kb0ynUraaR8rGvkaiOVqKqIucKqekDlAAAAAAAAAAAAAAAAAMy+3ttkSFzoVf21VDBwqJtWZ+Ed8ePQBpn4pJz6uvS1c9roNNdqsKMcrvGombmSq/s3YVOM9k7juwffl/VfqentsH4QPrwY/BNJ+yX7RxUGDoa1VVkt9PQV7EbLHGqORFRyIqvVeqdepvAAAAAAAAAdO42qC57HSqrXxP3xvaqI5jtqtVUzlOWuc1UVFRUU6NdpOhujKiOvc+R1RB2L3qrUc2LnDWbURG+c5XdOV65wmNoATcuhaOdz6iWtnWV89PMr90WUlpmo1jkajNv6rcKm3HPcdPTmlpd80t3ie1Eus1TExXRK1d3vb12ZXKZVdqrwuFxwmLAASsPg5tkUaUvjM6xpRzUrWq9nm086ormJhvONrcOXK8JlVKWlgWmY2F0znq1qJudtyuO9dqIn8EQ5QAAJ+511ZBcaWkiqXJDJTVMj2I2NdzoHQI3CqmU9+Xv7k6c5CgBLReES1zReOpBOkficlU1VjTz4YXo2VWpnOU3NXC44XKZOd+t6KF/i89LMx+6nTDmsyrKuXs4pEw7lvaeav+pF6oBRAmW63gnnhoqaikVZK2emcrlY3Y+ngdI5eq7k4T92e/CLTAAAABj3q7XS3uay3WCSqarcq5k1PHtXPRUlcir6eDP902ovUuf2mh/GBUAl/dNqL1Ln9pofxj3Tai9S5/aaH8YFQS+vf1aH6Wo/th7ptRepc/tND+MxNTXm717qGKv05LTM8q0i9o6amkTKS8Jtjcq8/IBuWj4XuHzSg+uqKcmLR8L3D5pQfXVFOAAAAAAAAAAAAAAAAAAAAyqyyPqquG6sq9qwxSxtbsRUVJlYrlVevWJmMehfSaoAgrloGW3UL6ehqXzPjtVVSRM2MRX+Moiple5dzGc8JhFNV+j47mzxiqqpG1Do6VGu2sRY0pJkljbsxhf0mVdnr04wmKgATNPoaCmkbWR18qyNrpanKpEqbp4nRyNwjU4Vru/KoqFMAAAAAAAAAAJfXv6tD9LUf2xUGNqWzTXpKdsEjW9lXQTLuzy2F+XImO8Do2j4XuHzSg+uqKck6206jo66e6WRKRzJ4IGKk75mq1YFl5TY1evbf0Pvtddf8a2fzav8AFSDB0je6+8NqGXWCJk1PVuhXsnPc1dsUbsor0Rf/Zjp3G8AAAAAAAAAAAAAAAAAAAAAAAAAAAAAAAAAAAAAAS+iffbn9LS/dqcqCX0T77c/paX7tTlQAAAAAAAAAAAAAAAAAAAAAAAAAAAAAAAAAAAAA/AJjRPvtz+lpfu1OVBL6J98uf0tL92pyoAAAAAAAAAAAAAAAAAAAAAAAAAAAAAAAAAAADp3a3OukS07a2aBVVF3wua16YXoiqi/UYXuHm9a7n/Pi/xlSYt307PdZO3iv1ZTptRNkDoEbwq84fG5c8+nuAyabwcso1e6m1LcWrJIr34mi856tRFcv6PrhqJ+47lLo2Wme2ZdTXF+1yO2vmiVrsLnDkRnKLjC8nH7i6v1vuX8yl/wlBb6R1DE2nfVSTK1Mb5Far3c9XK1ET+CIB2AAAAAAAAAAAAAAAAAAAAAAAAAAAAAAAAAAACgAeAeC3wi6nv14it1zuzpIHdtlitjRF2wvVvKJnqiHv4AAAAAAAAAAAAAAAAAH//Z"/>
          <p:cNvSpPr>
            <a:spLocks noChangeAspect="1" noChangeArrowheads="1"/>
          </p:cNvSpPr>
          <p:nvPr/>
        </p:nvSpPr>
        <p:spPr bwMode="auto">
          <a:xfrm>
            <a:off x="77788" y="-712788"/>
            <a:ext cx="1666875" cy="1466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data:image/jpg;base64,/9j/4AAQSkZJRgABAQAAAQABAAD/2wCEAAkGBggGEBMIBwgTEhAUEBYYFxcVFRMVHBYUFBEZHhYZFhcYJzIqGiUvGhQaHzsgIycpLCwuGyoxQTwqQSgxMykBCQoKBQUFDQUFDSkYEhgpKSkpKSkpKSkpKSkpKSkpKSkpKSkpKSkpKSkpKSkpKSkpKSkpKSkpKSkpKSkpKSkpKf/AABEIANMA7wMBIgACEQEDEQH/xAAbAAEBAQADAQEAAAAAAAAAAAAABgUDBAcCAf/EAEMQAAEDAwMBAgcMCQQDAAAAAAABAgMEBREGEiExE0EHFBUiUVaUFjM1YXF0dbGztNLjIzJzgZGTobLTQlJUchdDRP/EABQBAQAAAAAAAAAAAAAAAAAAAAD/xAAUEQEAAAAAAAAAAAAAAAAAAAAA/9oADAMBAAIRAxEAPwD3EAAAAAAAAAAAAAAAAHxKztWqxHq3KKmU4VMp1T4yU07W1tfD5LrquTxuCsfFM9MNVzY13tfjGNr4nx93HacYwBXAkLlqZ881HNRveymW4TwyPyxGyJBTVHaZb1wkkC4XjOxe5Uz9W2/1F2uFM+LtGUs9rlmaxysw79PT9m9Wpy1dki8KvRyd+cBWgAAAAAAAAAAAAAAAAAAAAAAAAAAAAAAAAAAdGGzUlPUSXSOPE0scbHr6UjV21cenz8Z9DU9B3gBOpoigR6PSom7NtU+obFubsbJKx6S4RW52u7V+W7secuMHJaNHUlnkhnhq53dhA+GJr3NVGQvc1dnDUVUTs24VVVfNTlTeMjWFZPb7dWVdJIrZI6Od7HJjzXshcrVTPxogGuDjpnK9jXOXlWov9DkAAAAAAAAAAAAAAAAAAAAAAAAAAAAAAAAAAAAYWvPgq4fMKn7u83TC158FXD5hU/d3ga9J72z/AKN/tQ5jhpPe2f8ARv8AahzAAAAAAAAAAAAAAAAAAAAAAAAAAAAAAAAAAAAJrwj3CkoLVWpV1DGLJSTxsRyoivkfC5GtaneqqvRDT1Cl4dTvbp1YEqVxtWffsTnlV2c5x07skBZqOusEvlXVWlqysrE/+lkkFZtwvPYwt2rCnfhrM845A9MpOI2Z/wBjfqOUmqbwj6YqH+LyXRsMnHmVDX0zuenEyNz+7JRQzR1DUlgkRzVTKK1UVFT0oqdQPsAAAAAAAAAAAAAAAAAAAAAAAAAAAAAAAAAACEXwpU96mW2aPpm1UyLhXyyNp4mrz/v8+TCp0YxflLsmtYQ6PhZ4xqyGkwvRZmsVy4Tozjcq/E3kDoSaFrdSIi61u6zsyi+LQIsECL6HKi75cL3ucnyFZQ0FLbI20lDTtjiYmGsYiNRE+JE+NTy2Gz3S4q3/AMfQ19BAi8S1NQ9sOM9Y6SZHuciovHDEPT7VT1dLCyG41nbzNbh8iMbHvXPXY3hvyIB2wAAAAAAAAAAAAAAAAAAAAAAAAAAAAAAAAAAIBvgxqbPUuvNhvG+d3K+PRNq1+JGzebJGmF7lUvwoELcdeXfSOxNV2Vite9GNko5myb3qvCNp5dr16/6dxcMdvRHYVMpnC8KnykV4PbSy6xx6su8rqitma7a5+NsDFeqJHAxOGJhOV6rzzyW4AAAAAAAAAAAAAAAAAAAAAAAAAAAAAAAAAAAD8U/T8UCY8GPwTSfsl+0cVB5voG56mhttNHQafgliRi7XurOzVydo7lWdku35MqUHljWHqtT+3/kgVAJfyxrD1Wp/b/yR5Y1h6rU/t/5IFQCX8saw9Vqf2/8AJHljWHqtT+3/AJIFQCX8saw9Vqf2/wDJNey1V1qmuW8W2OnciptRk/b7kxyqrsbjnu5A0QYV+ulRFU0lppX7FqHyq56Iiq2OCLcqMzxuVzmplUXCbu/CpnXrVMmkZpWVe+eBKF9Sn6m9nYzMZI1F4RyKkzVTPOWu5XKIgVwJW6a3WkldRU1CrpGXCmpnbnIjcVLEejm46+auMLjle/HP2zXdO521bdM1njrqTe7ssJUJw1FRrlVGud5qOx1VM4ApwRs/hGhdS+P0lC9Vda5q1iPVqIrYVajmOxnC5kb0ynUraaR8rGvkaiOVqKqIucKqekDlAAAAAAAAAAAAAAAAAMy+3ttkSFzoVf21VDBwqJtWZ+Ed8ePQBpn4pJz6uvS1c9roNNdqsKMcrvGombmSq/s3YVOM9k7juwffl/VfqentsH4QPrwY/BNJ+yX7RxUGDoa1VVkt9PQV7EbLHGqORFRyIqvVeqdepvAAAAAAAAAdO42qC57HSqrXxP3xvaqI5jtqtVUzlOWuc1UVFRUU6NdpOhujKiOvc+R1RB2L3qrUc2LnDWbURG+c5XdOV65wmNoATcuhaOdz6iWtnWV89PMr90WUlpmo1jkajNv6rcKm3HPcdPTmlpd80t3ie1Eus1TExXRK1d3vb12ZXKZVdqrwuFxwmLAASsPg5tkUaUvjM6xpRzUrWq9nm086ormJhvONrcOXK8JlVKWlgWmY2F0znq1qJudtyuO9dqIn8EQ5QAAJ+511ZBcaWkiqXJDJTVMj2I2NdzoHQI3CqmU9+Xv7k6c5CgBLReES1zReOpBOkficlU1VjTz4YXo2VWpnOU3NXC44XKZOd+t6KF/i89LMx+6nTDmsyrKuXs4pEw7lvaeav+pF6oBRAmW63gnnhoqaikVZK2emcrlY3Y+ngdI5eq7k4T92e/CLTAAAABj3q7XS3uay3WCSqarcq5k1PHtXPRUlcir6eDP902ovUuf2mh/GBUAl/dNqL1Ln9pofxj3Tai9S5/aaH8YFQS+vf1aH6Wo/th7ptRepc/tND+MxNTXm717qGKv05LTM8q0i9o6amkTKS8Jtjcq8/IBuWj4XuHzSg+uqKcmLR8L3D5pQfXVFOAAAAAAAAAAAAAAAAAAAAyqyyPqquG6sq9qwxSxtbsRUVJlYrlVevWJmMehfSaoAgrloGW3UL6ehqXzPjtVVSRM2MRX+Moiple5dzGc8JhFNV+j47mzxiqqpG1Do6VGu2sRY0pJkljbsxhf0mVdnr04wmKgATNPoaCmkbWR18qyNrpanKpEqbp4nRyNwjU4Vru/KoqFMAAAAAAAAAAJfXv6tD9LUf2xUGNqWzTXpKdsEjW9lXQTLuzy2F+XImO8Do2j4XuHzSg+uqKck6206jo66e6WRKRzJ4IGKk75mq1YFl5TY1evbf0Pvtddf8a2fzav8AFSDB0je6+8NqGXWCJk1PVuhXsnPc1dsUbsor0Rf/Zjp3G8AAAAAAAAAAAAAAAAAAAAAAAAAAAAAAAAAAAAAAS+iffbn9LS/dqcqCX0T77c/paX7tTlQAAAAAAAAAAAAAAAAAAAAAAAAAAAAAAAAAAAAA/AJjRPvtz+lpfu1OVBL6J98uf0tL92pyoAAAAAAAAAAAAAAAAAAAAAAAAAAAAAAAAAAADp3a3OukS07a2aBVVF3wua16YXoiqi/UYXuHm9a7n/Pi/xlSYt307PdZO3iv1ZTptRNkDoEbwq84fG5c8+nuAyabwcso1e6m1LcWrJIr34mi856tRFcv6PrhqJ+47lLo2Wme2ZdTXF+1yO2vmiVrsLnDkRnKLjC8nH7i6v1vuX8yl/wlBb6R1DE2nfVSTK1Mb5Far3c9XK1ET+CIB2AAAAAAAAAAAAAAAAAAAAAAAAAAAAAAAAAAACgAeAeC3wi6nv14it1zuzpIHdtlitjRF2wvVvKJnqiHv4AAAAAAAAAAAAAAAAAH//Z"/>
          <p:cNvSpPr>
            <a:spLocks noChangeAspect="1" noChangeArrowheads="1"/>
          </p:cNvSpPr>
          <p:nvPr/>
        </p:nvSpPr>
        <p:spPr bwMode="auto">
          <a:xfrm>
            <a:off x="77788" y="-712788"/>
            <a:ext cx="1666875" cy="1466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data:image/jpg;base64,/9j/4AAQSkZJRgABAQAAAQABAAD/2wCEAAkGBggGEBMIBwgTEhAUEBYYFxcVFRMVHBYUFBEZHhYZFhcYJzIqGiUvGhQaHzsgIycpLCwuGyoxQTwqQSgxMykBCQoKBQUFDQUFDSkYEhgpKSkpKSkpKSkpKSkpKSkpKSkpKSkpKSkpKSkpKSkpKSkpKSkpKSkpKSkpKSkpKSkpKf/AABEIANMA7wMBIgACEQEDEQH/xAAbAAEBAQADAQEAAAAAAAAAAAAABgUDBAcCAf/EAEMQAAEDAwMBAgcMCQQDAAAAAAABAgMEBREGEiExE0EHFBUiUVaUFjM1YXF0dbGztNLjIzJzgZGTobLTQlJUchdDRP/EABQBAQAAAAAAAAAAAAAAAAAAAAD/xAAUEQEAAAAAAAAAAAAAAAAAAAAA/9oADAMBAAIRAxEAPwD3EAAAAAAAAAAAAAAAAHxKztWqxHq3KKmU4VMp1T4yU07W1tfD5LrquTxuCsfFM9MNVzY13tfjGNr4nx93HacYwBXAkLlqZ881HNRveymW4TwyPyxGyJBTVHaZb1wkkC4XjOxe5Uz9W2/1F2uFM+LtGUs9rlmaxysw79PT9m9Wpy1dki8KvRyd+cBWgAAAAAAAAAAAAAAAAAAAAAAAAAAAAAAAAAAdGGzUlPUSXSOPE0scbHr6UjV21cenz8Z9DU9B3gBOpoigR6PSom7NtU+obFubsbJKx6S4RW52u7V+W7secuMHJaNHUlnkhnhq53dhA+GJr3NVGQvc1dnDUVUTs24VVVfNTlTeMjWFZPb7dWVdJIrZI6Od7HJjzXshcrVTPxogGuDjpnK9jXOXlWov9DkAAAAAAAAAAAAAAAAAAAAAAAAAAAAAAAAAAAAYWvPgq4fMKn7u83TC158FXD5hU/d3ga9J72z/AKN/tQ5jhpPe2f8ARv8AahzAAAAAAAAAAAAAAAAAAAAAAAAAAAAAAAAAAAAJrwj3CkoLVWpV1DGLJSTxsRyoivkfC5GtaneqqvRDT1Cl4dTvbp1YEqVxtWffsTnlV2c5x07skBZqOusEvlXVWlqysrE/+lkkFZtwvPYwt2rCnfhrM845A9MpOI2Z/wBjfqOUmqbwj6YqH+LyXRsMnHmVDX0zuenEyNz+7JRQzR1DUlgkRzVTKK1UVFT0oqdQPsAAAAAAAAAAAAAAAAAAAAAAAAAAAAAAAAAACEXwpU96mW2aPpm1UyLhXyyNp4mrz/v8+TCp0YxflLsmtYQ6PhZ4xqyGkwvRZmsVy4Tozjcq/E3kDoSaFrdSIi61u6zsyi+LQIsECL6HKi75cL3ucnyFZQ0FLbI20lDTtjiYmGsYiNRE+JE+NTy2Gz3S4q3/AMfQ19BAi8S1NQ9sOM9Y6SZHuciovHDEPT7VT1dLCyG41nbzNbh8iMbHvXPXY3hvyIB2wAAAAAAAAAAAAAAAAAAAAAAAAAAAAAAAAAAIBvgxqbPUuvNhvG+d3K+PRNq1+JGzebJGmF7lUvwoELcdeXfSOxNV2Vite9GNko5myb3qvCNp5dr16/6dxcMdvRHYVMpnC8KnykV4PbSy6xx6su8rqitma7a5+NsDFeqJHAxOGJhOV6rzzyW4AAAAAAAAAAAAAAAAAAAAAAAAAAAAAAAAAAAD8U/T8UCY8GPwTSfsl+0cVB5voG56mhttNHQafgliRi7XurOzVydo7lWdku35MqUHljWHqtT+3/kgVAJfyxrD1Wp/b/yR5Y1h6rU/t/5IFQCX8saw9Vqf2/8AJHljWHqtT+3/AJIFQCX8saw9Vqf2/wDJNey1V1qmuW8W2OnciptRk/b7kxyqrsbjnu5A0QYV+ulRFU0lppX7FqHyq56Iiq2OCLcqMzxuVzmplUXCbu/CpnXrVMmkZpWVe+eBKF9Sn6m9nYzMZI1F4RyKkzVTPOWu5XKIgVwJW6a3WkldRU1CrpGXCmpnbnIjcVLEejm46+auMLjle/HP2zXdO521bdM1njrqTe7ssJUJw1FRrlVGud5qOx1VM4ApwRs/hGhdS+P0lC9Vda5q1iPVqIrYVajmOxnC5kb0ynUraaR8rGvkaiOVqKqIucKqekDlAAAAAAAAAAAAAAAAAMy+3ttkSFzoVf21VDBwqJtWZ+Ed8ePQBpn4pJz6uvS1c9roNNdqsKMcrvGombmSq/s3YVOM9k7juwffl/VfqentsH4QPrwY/BNJ+yX7RxUGDoa1VVkt9PQV7EbLHGqORFRyIqvVeqdepvAAAAAAAAAdO42qC57HSqrXxP3xvaqI5jtqtVUzlOWuc1UVFRUU6NdpOhujKiOvc+R1RB2L3qrUc2LnDWbURG+c5XdOV65wmNoATcuhaOdz6iWtnWV89PMr90WUlpmo1jkajNv6rcKm3HPcdPTmlpd80t3ie1Eus1TExXRK1d3vb12ZXKZVdqrwuFxwmLAASsPg5tkUaUvjM6xpRzUrWq9nm086ormJhvONrcOXK8JlVKWlgWmY2F0znq1qJudtyuO9dqIn8EQ5QAAJ+511ZBcaWkiqXJDJTVMj2I2NdzoHQI3CqmU9+Xv7k6c5CgBLReES1zReOpBOkficlU1VjTz4YXo2VWpnOU3NXC44XKZOd+t6KF/i89LMx+6nTDmsyrKuXs4pEw7lvaeav+pF6oBRAmW63gnnhoqaikVZK2emcrlY3Y+ngdI5eq7k4T92e/CLTAAAABj3q7XS3uay3WCSqarcq5k1PHtXPRUlcir6eDP902ovUuf2mh/GBUAl/dNqL1Ln9pofxj3Tai9S5/aaH8YFQS+vf1aH6Wo/th7ptRepc/tND+MxNTXm717qGKv05LTM8q0i9o6amkTKS8Jtjcq8/IBuWj4XuHzSg+uqKcmLR8L3D5pQfXVFOAAAAAAAAAAAAAAAAAAAAyqyyPqquG6sq9qwxSxtbsRUVJlYrlVevWJmMehfSaoAgrloGW3UL6ehqXzPjtVVSRM2MRX+Moiple5dzGc8JhFNV+j47mzxiqqpG1Do6VGu2sRY0pJkljbsxhf0mVdnr04wmKgATNPoaCmkbWR18qyNrpanKpEqbp4nRyNwjU4Vru/KoqFMAAAAAAAAAAJfXv6tD9LUf2xUGNqWzTXpKdsEjW9lXQTLuzy2F+XImO8Do2j4XuHzSg+uqKck6206jo66e6WRKRzJ4IGKk75mq1YFl5TY1evbf0Pvtddf8a2fzav8AFSDB0je6+8NqGXWCJk1PVuhXsnPc1dsUbsor0Rf/Zjp3G8AAAAAAAAAAAAAAAAAAAAAAAAAAAAAAAAAAAAAAS+iffbn9LS/dqcqCX0T77c/paX7tTlQAAAAAAAAAAAAAAAAAAAAAAAAAAAAAAAAAAAAA/AJjRPvtz+lpfu1OVBL6J98uf0tL92pyoAAAAAAAAAAAAAAAAAAAAAAAAAAAAAAAAAAADp3a3OukS07a2aBVVF3wua16YXoiqi/UYXuHm9a7n/Pi/xlSYt307PdZO3iv1ZTptRNkDoEbwq84fG5c8+nuAyabwcso1e6m1LcWrJIr34mi856tRFcv6PrhqJ+47lLo2Wme2ZdTXF+1yO2vmiVrsLnDkRnKLjC8nH7i6v1vuX8yl/wlBb6R1DE2nfVSTK1Mb5Far3c9XK1ET+CIB2AAAAAAAAAAAAAAAAAAAAAAAAAAAAAAAAAAACgAeAeC3wi6nv14it1zuzpIHdtlitjRF2wvVvKJnqiHv4AAAAAAAAAAAAAAAAAH//Z"/>
          <p:cNvSpPr>
            <a:spLocks noChangeAspect="1" noChangeArrowheads="1"/>
          </p:cNvSpPr>
          <p:nvPr/>
        </p:nvSpPr>
        <p:spPr bwMode="auto">
          <a:xfrm>
            <a:off x="77788" y="-712788"/>
            <a:ext cx="1666875" cy="1466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data:image/jpg;base64,/9j/4AAQSkZJRgABAQAAAQABAAD/2wCEAAkGBggGEBMIBwgTEhAUEBYYFxcVFRMVHBYUFBEZHhYZFhcYJzIqGiUvGhQaHzsgIycpLCwuGyoxQTwqQSgxMykBCQoKBQUFDQUFDSkYEhgpKSkpKSkpKSkpKSkpKSkpKSkpKSkpKSkpKSkpKSkpKSkpKSkpKSkpKSkpKSkpKSkpKf/AABEIANMA7wMBIgACEQEDEQH/xAAbAAEBAQADAQEAAAAAAAAAAAAABgUDBAcCAf/EAEMQAAEDAwMBAgcMCQQDAAAAAAABAgMEBREGEiExE0EHFBUiUVaUFjM1YXF0dbGztNLjIzJzgZGTobLTQlJUchdDRP/EABQBAQAAAAAAAAAAAAAAAAAAAAD/xAAUEQEAAAAAAAAAAAAAAAAAAAAA/9oADAMBAAIRAxEAPwD3EAAAAAAAAAAAAAAAAHxKztWqxHq3KKmU4VMp1T4yU07W1tfD5LrquTxuCsfFM9MNVzY13tfjGNr4nx93HacYwBXAkLlqZ881HNRveymW4TwyPyxGyJBTVHaZb1wkkC4XjOxe5Uz9W2/1F2uFM+LtGUs9rlmaxysw79PT9m9Wpy1dki8KvRyd+cBWgAAAAAAAAAAAAAAAAAAAAAAAAAAAAAAAAAAdGGzUlPUSXSOPE0scbHr6UjV21cenz8Z9DU9B3gBOpoigR6PSom7NtU+obFubsbJKx6S4RW52u7V+W7secuMHJaNHUlnkhnhq53dhA+GJr3NVGQvc1dnDUVUTs24VVVfNTlTeMjWFZPb7dWVdJIrZI6Od7HJjzXshcrVTPxogGuDjpnK9jXOXlWov9DkAAAAAAAAAAAAAAAAAAAAAAAAAAAAAAAAAAAAYWvPgq4fMKn7u83TC158FXD5hU/d3ga9J72z/AKN/tQ5jhpPe2f8ARv8AahzAAAAAAAAAAAAAAAAAAAAAAAAAAAAAAAAAAAAJrwj3CkoLVWpV1DGLJSTxsRyoivkfC5GtaneqqvRDT1Cl4dTvbp1YEqVxtWffsTnlV2c5x07skBZqOusEvlXVWlqysrE/+lkkFZtwvPYwt2rCnfhrM845A9MpOI2Z/wBjfqOUmqbwj6YqH+LyXRsMnHmVDX0zuenEyNz+7JRQzR1DUlgkRzVTKK1UVFT0oqdQPsAAAAAAAAAAAAAAAAAAAAAAAAAAAAAAAAAACEXwpU96mW2aPpm1UyLhXyyNp4mrz/v8+TCp0YxflLsmtYQ6PhZ4xqyGkwvRZmsVy4Tozjcq/E3kDoSaFrdSIi61u6zsyi+LQIsECL6HKi75cL3ucnyFZQ0FLbI20lDTtjiYmGsYiNRE+JE+NTy2Gz3S4q3/AMfQ19BAi8S1NQ9sOM9Y6SZHuciovHDEPT7VT1dLCyG41nbzNbh8iMbHvXPXY3hvyIB2wAAAAAAAAAAAAAAAAAAAAAAAAAAAAAAAAAAIBvgxqbPUuvNhvG+d3K+PRNq1+JGzebJGmF7lUvwoELcdeXfSOxNV2Vite9GNko5myb3qvCNp5dr16/6dxcMdvRHYVMpnC8KnykV4PbSy6xx6su8rqitma7a5+NsDFeqJHAxOGJhOV6rzzyW4AAAAAAAAAAAAAAAAAAAAAAAAAAAAAAAAAAAD8U/T8UCY8GPwTSfsl+0cVB5voG56mhttNHQafgliRi7XurOzVydo7lWdku35MqUHljWHqtT+3/kgVAJfyxrD1Wp/b/yR5Y1h6rU/t/5IFQCX8saw9Vqf2/8AJHljWHqtT+3/AJIFQCX8saw9Vqf2/wDJNey1V1qmuW8W2OnciptRk/b7kxyqrsbjnu5A0QYV+ulRFU0lppX7FqHyq56Iiq2OCLcqMzxuVzmplUXCbu/CpnXrVMmkZpWVe+eBKF9Sn6m9nYzMZI1F4RyKkzVTPOWu5XKIgVwJW6a3WkldRU1CrpGXCmpnbnIjcVLEejm46+auMLjle/HP2zXdO521bdM1njrqTe7ssJUJw1FRrlVGud5qOx1VM4ApwRs/hGhdS+P0lC9Vda5q1iPVqIrYVajmOxnC5kb0ynUraaR8rGvkaiOVqKqIucKqekDlAAAAAAAAAAAAAAAAAMy+3ttkSFzoVf21VDBwqJtWZ+Ed8ePQBpn4pJz6uvS1c9roNNdqsKMcrvGombmSq/s3YVOM9k7juwffl/VfqentsH4QPrwY/BNJ+yX7RxUGDoa1VVkt9PQV7EbLHGqORFRyIqvVeqdepvAAAAAAAAAdO42qC57HSqrXxP3xvaqI5jtqtVUzlOWuc1UVFRUU6NdpOhujKiOvc+R1RB2L3qrUc2LnDWbURG+c5XdOV65wmNoATcuhaOdz6iWtnWV89PMr90WUlpmo1jkajNv6rcKm3HPcdPTmlpd80t3ie1Eus1TExXRK1d3vb12ZXKZVdqrwuFxwmLAASsPg5tkUaUvjM6xpRzUrWq9nm086ormJhvONrcOXK8JlVKWlgWmY2F0znq1qJudtyuO9dqIn8EQ5QAAJ+511ZBcaWkiqXJDJTVMj2I2NdzoHQI3CqmU9+Xv7k6c5CgBLReES1zReOpBOkficlU1VjTz4YXo2VWpnOU3NXC44XKZOd+t6KF/i89LMx+6nTDmsyrKuXs4pEw7lvaeav+pF6oBRAmW63gnnhoqaikVZK2emcrlY3Y+ngdI5eq7k4T92e/CLTAAAABj3q7XS3uay3WCSqarcq5k1PHtXPRUlcir6eDP902ovUuf2mh/GBUAl/dNqL1Ln9pofxj3Tai9S5/aaH8YFQS+vf1aH6Wo/th7ptRepc/tND+MxNTXm717qGKv05LTM8q0i9o6amkTKS8Jtjcq8/IBuWj4XuHzSg+uqKcmLR8L3D5pQfXVFOAAAAAAAAAAAAAAAAAAAAyqyyPqquG6sq9qwxSxtbsRUVJlYrlVevWJmMehfSaoAgrloGW3UL6ehqXzPjtVVSRM2MRX+Moiple5dzGc8JhFNV+j47mzxiqqpG1Do6VGu2sRY0pJkljbsxhf0mVdnr04wmKgATNPoaCmkbWR18qyNrpanKpEqbp4nRyNwjU4Vru/KoqFMAAAAAAAAAAJfXv6tD9LUf2xUGNqWzTXpKdsEjW9lXQTLuzy2F+XImO8Do2j4XuHzSg+uqKck6206jo66e6WRKRzJ4IGKk75mq1YFl5TY1evbf0Pvtddf8a2fzav8AFSDB0je6+8NqGXWCJk1PVuhXsnPc1dsUbsor0Rf/Zjp3G8AAAAAAAAAAAAAAAAAAAAAAAAAAAAAAAAAAAAAAS+iffbn9LS/dqcqCX0T77c/paX7tTlQAAAAAAAAAAAAAAAAAAAAAAAAAAAAAAAAAAAAA/AJjRPvtz+lpfu1OVBL6J98uf0tL92pyoAAAAAAAAAAAAAAAAAAAAAAAAAAAAAAAAAAADp3a3OukS07a2aBVVF3wua16YXoiqi/UYXuHm9a7n/Pi/xlSYt307PdZO3iv1ZTptRNkDoEbwq84fG5c8+nuAyabwcso1e6m1LcWrJIr34mi856tRFcv6PrhqJ+47lLo2Wme2ZdTXF+1yO2vmiVrsLnDkRnKLjC8nH7i6v1vuX8yl/wlBb6R1DE2nfVSTK1Mb5Far3c9XK1ET+CIB2AAAAAAAAAAAAAAAAAAAAAAAAAAAAAAAAAAACgAeAeC3wi6nv14it1zuzpIHdtlitjRF2wvVvKJnqiHv4AAAAAAAAAAAAAAAAAH//Z"/>
          <p:cNvSpPr>
            <a:spLocks noChangeAspect="1" noChangeArrowheads="1"/>
          </p:cNvSpPr>
          <p:nvPr/>
        </p:nvSpPr>
        <p:spPr bwMode="auto">
          <a:xfrm>
            <a:off x="77788" y="-712788"/>
            <a:ext cx="1666875" cy="1466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733800" y="0"/>
            <a:ext cx="54102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NMOS Inverter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  </a:t>
            </a:r>
            <a:endParaRPr kumimoji="0" lang="en-US" sz="21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14346" name="Picture 10" descr="http://www.cs.umass.edu/~weems/CmpSci635A/Lecture2/image9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"/>
            <a:ext cx="2971800" cy="347662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04800" y="40386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Inverter Operation</a:t>
            </a:r>
          </a:p>
          <a:p>
            <a:r>
              <a:rPr lang="en-US" sz="2400" dirty="0" smtClean="0"/>
              <a:t>- Plus signal input turns transistor on </a:t>
            </a:r>
          </a:p>
          <a:p>
            <a:r>
              <a:rPr lang="en-US" sz="2400" dirty="0" smtClean="0"/>
              <a:t>- Ground is connected to output, thus a 1 (+) in gives 0 (</a:t>
            </a:r>
            <a:r>
              <a:rPr lang="en-US" sz="2400" dirty="0" err="1" smtClean="0"/>
              <a:t>Gnd</a:t>
            </a:r>
            <a:r>
              <a:rPr lang="en-US" sz="2400" dirty="0" smtClean="0"/>
              <a:t>) out </a:t>
            </a:r>
          </a:p>
          <a:p>
            <a:r>
              <a:rPr lang="en-US" sz="2400" dirty="0" smtClean="0"/>
              <a:t>- A 0 input opens transistor and output is pulled high by resistor 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533400"/>
            <a:ext cx="5181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819400" y="33528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Enhancement NMOS</a:t>
            </a:r>
            <a:r>
              <a:rPr lang="en-US" dirty="0" smtClean="0"/>
              <a:t>: (a)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versus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DS 	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dirty="0" smtClean="0"/>
              <a:t>(b) 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 versus V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data:image/jpg;base64,/9j/4AAQSkZJRgABAQAAAQABAAD/2wCEAAkGBggGEBMIBwgTEhAUEBYYFxcVFRMVHBYUFBEZHhYZFhcYJzIqGiUvGhQaHzsgIycpLCwuGyoxQTwqQSgxMykBCQoKBQUFDQUFDSkYEhgpKSkpKSkpKSkpKSkpKSkpKSkpKSkpKSkpKSkpKSkpKSkpKSkpKSkpKSkpKSkpKSkpKf/AABEIANMA7wMBIgACEQEDEQH/xAAbAAEBAQADAQEAAAAAAAAAAAAABgUDBAcCAf/EAEMQAAEDAwMBAgcMCQQDAAAAAAABAgMEBREGEiExE0EHFBUiUVaUFjM1YXF0dbGztNLjIzJzgZGTobLTQlJUchdDRP/EABQBAQAAAAAAAAAAAAAAAAAAAAD/xAAUEQEAAAAAAAAAAAAAAAAAAAAA/9oADAMBAAIRAxEAPwD3EAAAAAAAAAAAAAAAAHxKztWqxHq3KKmU4VMp1T4yU07W1tfD5LrquTxuCsfFM9MNVzY13tfjGNr4nx93HacYwBXAkLlqZ881HNRveymW4TwyPyxGyJBTVHaZb1wkkC4XjOxe5Uz9W2/1F2uFM+LtGUs9rlmaxysw79PT9m9Wpy1dki8KvRyd+cBWgAAAAAAAAAAAAAAAAAAAAAAAAAAAAAAAAAAdGGzUlPUSXSOPE0scbHr6UjV21cenz8Z9DU9B3gBOpoigR6PSom7NtU+obFubsbJKx6S4RW52u7V+W7secuMHJaNHUlnkhnhq53dhA+GJr3NVGQvc1dnDUVUTs24VVVfNTlTeMjWFZPb7dWVdJIrZI6Od7HJjzXshcrVTPxogGuDjpnK9jXOXlWov9DkAAAAAAAAAAAAAAAAAAAAAAAAAAAAAAAAAAAAYWvPgq4fMKn7u83TC158FXD5hU/d3ga9J72z/AKN/tQ5jhpPe2f8ARv8AahzAAAAAAAAAAAAAAAAAAAAAAAAAAAAAAAAAAAAJrwj3CkoLVWpV1DGLJSTxsRyoivkfC5GtaneqqvRDT1Cl4dTvbp1YEqVxtWffsTnlV2c5x07skBZqOusEvlXVWlqysrE/+lkkFZtwvPYwt2rCnfhrM845A9MpOI2Z/wBjfqOUmqbwj6YqH+LyXRsMnHmVDX0zuenEyNz+7JRQzR1DUlgkRzVTKK1UVFT0oqdQPsAAAAAAAAAAAAAAAAAAAAAAAAAAAAAAAAAACEXwpU96mW2aPpm1UyLhXyyNp4mrz/v8+TCp0YxflLsmtYQ6PhZ4xqyGkwvRZmsVy4Tozjcq/E3kDoSaFrdSIi61u6zsyi+LQIsECL6HKi75cL3ucnyFZQ0FLbI20lDTtjiYmGsYiNRE+JE+NTy2Gz3S4q3/AMfQ19BAi8S1NQ9sOM9Y6SZHuciovHDEPT7VT1dLCyG41nbzNbh8iMbHvXPXY3hvyIB2wAAAAAAAAAAAAAAAAAAAAAAAAAAAAAAAAAAIBvgxqbPUuvNhvG+d3K+PRNq1+JGzebJGmF7lUvwoELcdeXfSOxNV2Vite9GNko5myb3qvCNp5dr16/6dxcMdvRHYVMpnC8KnykV4PbSy6xx6su8rqitma7a5+NsDFeqJHAxOGJhOV6rzzyW4AAAAAAAAAAAAAAAAAAAAAAAAAAAAAAAAAAAD8U/T8UCY8GPwTSfsl+0cVB5voG56mhttNHQafgliRi7XurOzVydo7lWdku35MqUHljWHqtT+3/kgVAJfyxrD1Wp/b/yR5Y1h6rU/t/5IFQCX8saw9Vqf2/8AJHljWHqtT+3/AJIFQCX8saw9Vqf2/wDJNey1V1qmuW8W2OnciptRk/b7kxyqrsbjnu5A0QYV+ulRFU0lppX7FqHyq56Iiq2OCLcqMzxuVzmplUXCbu/CpnXrVMmkZpWVe+eBKF9Sn6m9nYzMZI1F4RyKkzVTPOWu5XKIgVwJW6a3WkldRU1CrpGXCmpnbnIjcVLEejm46+auMLjle/HP2zXdO521bdM1njrqTe7ssJUJw1FRrlVGud5qOx1VM4ApwRs/hGhdS+P0lC9Vda5q1iPVqIrYVajmOxnC5kb0ynUraaR8rGvkaiOVqKqIucKqekDlAAAAAAAAAAAAAAAAAMy+3ttkSFzoVf21VDBwqJtWZ+Ed8ePQBpn4pJz6uvS1c9roNNdqsKMcrvGombmSq/s3YVOM9k7juwffl/VfqentsH4QPrwY/BNJ+yX7RxUGDoa1VVkt9PQV7EbLHGqORFRyIqvVeqdepvAAAAAAAAAdO42qC57HSqrXxP3xvaqI5jtqtVUzlOWuc1UVFRUU6NdpOhujKiOvc+R1RB2L3qrUc2LnDWbURG+c5XdOV65wmNoATcuhaOdz6iWtnWV89PMr90WUlpmo1jkajNv6rcKm3HPcdPTmlpd80t3ie1Eus1TExXRK1d3vb12ZXKZVdqrwuFxwmLAASsPg5tkUaUvjM6xpRzUrWq9nm086ormJhvONrcOXK8JlVKWlgWmY2F0znq1qJudtyuO9dqIn8EQ5QAAJ+511ZBcaWkiqXJDJTVMj2I2NdzoHQI3CqmU9+Xv7k6c5CgBLReES1zReOpBOkficlU1VjTz4YXo2VWpnOU3NXC44XKZOd+t6KF/i89LMx+6nTDmsyrKuXs4pEw7lvaeav+pF6oBRAmW63gnnhoqaikVZK2emcrlY3Y+ngdI5eq7k4T92e/CLTAAAABj3q7XS3uay3WCSqarcq5k1PHtXPRUlcir6eDP902ovUuf2mh/GBUAl/dNqL1Ln9pofxj3Tai9S5/aaH8YFQS+vf1aH6Wo/th7ptRepc/tND+MxNTXm717qGKv05LTM8q0i9o6amkTKS8Jtjcq8/IBuWj4XuHzSg+uqKcmLR8L3D5pQfXVFOAAAAAAAAAAAAAAAAAAAAyqyyPqquG6sq9qwxSxtbsRUVJlYrlVevWJmMehfSaoAgrloGW3UL6ehqXzPjtVVSRM2MRX+Moiple5dzGc8JhFNV+j47mzxiqqpG1Do6VGu2sRY0pJkljbsxhf0mVdnr04wmKgATNPoaCmkbWR18qyNrpanKpEqbp4nRyNwjU4Vru/KoqFMAAAAAAAAAAJfXv6tD9LUf2xUGNqWzTXpKdsEjW9lXQTLuzy2F+XImO8Do2j4XuHzSg+uqKck6206jo66e6WRKRzJ4IGKk75mq1YFl5TY1evbf0Pvtddf8a2fzav8AFSDB0je6+8NqGXWCJk1PVuhXsnPc1dsUbsor0Rf/Zjp3G8AAAAAAAAAAAAAAAAAAAAAAAAAAAAAAAAAAAAAAS+iffbn9LS/dqcqCX0T77c/paX7tTlQAAAAAAAAAAAAAAAAAAAAAAAAAAAAAAAAAAAAA/AJjRPvtz+lpfu1OVBL6J98uf0tL92pyoAAAAAAAAAAAAAAAAAAAAAAAAAAAAAAAAAAADp3a3OukS07a2aBVVF3wua16YXoiqi/UYXuHm9a7n/Pi/xlSYt307PdZO3iv1ZTptRNkDoEbwq84fG5c8+nuAyabwcso1e6m1LcWrJIr34mi856tRFcv6PrhqJ+47lLo2Wme2ZdTXF+1yO2vmiVrsLnDkRnKLjC8nH7i6v1vuX8yl/wlBb6R1DE2nfVSTK1Mb5Far3c9XK1ET+CIB2AAAAAAAAAAAAAAAAAAAAAAAAAAAAAAAAAAACgAeAeC3wi6nv14it1zuzpIHdtlitjRF2wvVvKJnqiHv4AAAAAAAAAAAAAAAAAH//Z"/>
          <p:cNvSpPr>
            <a:spLocks noChangeAspect="1" noChangeArrowheads="1"/>
          </p:cNvSpPr>
          <p:nvPr/>
        </p:nvSpPr>
        <p:spPr bwMode="auto">
          <a:xfrm>
            <a:off x="77788" y="-712788"/>
            <a:ext cx="1666875" cy="1466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data:image/jpg;base64,/9j/4AAQSkZJRgABAQAAAQABAAD/2wCEAAkGBggGEBMIBwgTEhAUEBYYFxcVFRMVHBYUFBEZHhYZFhcYJzIqGiUvGhQaHzsgIycpLCwuGyoxQTwqQSgxMykBCQoKBQUFDQUFDSkYEhgpKSkpKSkpKSkpKSkpKSkpKSkpKSkpKSkpKSkpKSkpKSkpKSkpKSkpKSkpKSkpKSkpKf/AABEIANMA7wMBIgACEQEDEQH/xAAbAAEBAQADAQEAAAAAAAAAAAAABgUDBAcCAf/EAEMQAAEDAwMBAgcMCQQDAAAAAAABAgMEBREGEiExE0EHFBUiUVaUFjM1YXF0dbGztNLjIzJzgZGTobLTQlJUchdDRP/EABQBAQAAAAAAAAAAAAAAAAAAAAD/xAAUEQEAAAAAAAAAAAAAAAAAAAAA/9oADAMBAAIRAxEAPwD3EAAAAAAAAAAAAAAAAHxKztWqxHq3KKmU4VMp1T4yU07W1tfD5LrquTxuCsfFM9MNVzY13tfjGNr4nx93HacYwBXAkLlqZ881HNRveymW4TwyPyxGyJBTVHaZb1wkkC4XjOxe5Uz9W2/1F2uFM+LtGUs9rlmaxysw79PT9m9Wpy1dki8KvRyd+cBWgAAAAAAAAAAAAAAAAAAAAAAAAAAAAAAAAAAdGGzUlPUSXSOPE0scbHr6UjV21cenz8Z9DU9B3gBOpoigR6PSom7NtU+obFubsbJKx6S4RW52u7V+W7secuMHJaNHUlnkhnhq53dhA+GJr3NVGQvc1dnDUVUTs24VVVfNTlTeMjWFZPb7dWVdJIrZI6Od7HJjzXshcrVTPxogGuDjpnK9jXOXlWov9DkAAAAAAAAAAAAAAAAAAAAAAAAAAAAAAAAAAAAYWvPgq4fMKn7u83TC158FXD5hU/d3ga9J72z/AKN/tQ5jhpPe2f8ARv8AahzAAAAAAAAAAAAAAAAAAAAAAAAAAAAAAAAAAAAJrwj3CkoLVWpV1DGLJSTxsRyoivkfC5GtaneqqvRDT1Cl4dTvbp1YEqVxtWffsTnlV2c5x07skBZqOusEvlXVWlqysrE/+lkkFZtwvPYwt2rCnfhrM845A9MpOI2Z/wBjfqOUmqbwj6YqH+LyXRsMnHmVDX0zuenEyNz+7JRQzR1DUlgkRzVTKK1UVFT0oqdQPsAAAAAAAAAAAAAAAAAAAAAAAAAAAAAAAAAACEXwpU96mW2aPpm1UyLhXyyNp4mrz/v8+TCp0YxflLsmtYQ6PhZ4xqyGkwvRZmsVy4Tozjcq/E3kDoSaFrdSIi61u6zsyi+LQIsECL6HKi75cL3ucnyFZQ0FLbI20lDTtjiYmGsYiNRE+JE+NTy2Gz3S4q3/AMfQ19BAi8S1NQ9sOM9Y6SZHuciovHDEPT7VT1dLCyG41nbzNbh8iMbHvXPXY3hvyIB2wAAAAAAAAAAAAAAAAAAAAAAAAAAAAAAAAAAIBvgxqbPUuvNhvG+d3K+PRNq1+JGzebJGmF7lUvwoELcdeXfSOxNV2Vite9GNko5myb3qvCNp5dr16/6dxcMdvRHYVMpnC8KnykV4PbSy6xx6su8rqitma7a5+NsDFeqJHAxOGJhOV6rzzyW4AAAAAAAAAAAAAAAAAAAAAAAAAAAAAAAAAAAD8U/T8UCY8GPwTSfsl+0cVB5voG56mhttNHQafgliRi7XurOzVydo7lWdku35MqUHljWHqtT+3/kgVAJfyxrD1Wp/b/yR5Y1h6rU/t/5IFQCX8saw9Vqf2/8AJHljWHqtT+3/AJIFQCX8saw9Vqf2/wDJNey1V1qmuW8W2OnciptRk/b7kxyqrsbjnu5A0QYV+ulRFU0lppX7FqHyq56Iiq2OCLcqMzxuVzmplUXCbu/CpnXrVMmkZpWVe+eBKF9Sn6m9nYzMZI1F4RyKkzVTPOWu5XKIgVwJW6a3WkldRU1CrpGXCmpnbnIjcVLEejm46+auMLjle/HP2zXdO521bdM1njrqTe7ssJUJw1FRrlVGud5qOx1VM4ApwRs/hGhdS+P0lC9Vda5q1iPVqIrYVajmOxnC5kb0ynUraaR8rGvkaiOVqKqIucKqekDlAAAAAAAAAAAAAAAAAMy+3ttkSFzoVf21VDBwqJtWZ+Ed8ePQBpn4pJz6uvS1c9roNNdqsKMcrvGombmSq/s3YVOM9k7juwffl/VfqentsH4QPrwY/BNJ+yX7RxUGDoa1VVkt9PQV7EbLHGqORFRyIqvVeqdepvAAAAAAAAAdO42qC57HSqrXxP3xvaqI5jtqtVUzlOWuc1UVFRUU6NdpOhujKiOvc+R1RB2L3qrUc2LnDWbURG+c5XdOV65wmNoATcuhaOdz6iWtnWV89PMr90WUlpmo1jkajNv6rcKm3HPcdPTmlpd80t3ie1Eus1TExXRK1d3vb12ZXKZVdqrwuFxwmLAASsPg5tkUaUvjM6xpRzUrWq9nm086ormJhvONrcOXK8JlVKWlgWmY2F0znq1qJudtyuO9dqIn8EQ5QAAJ+511ZBcaWkiqXJDJTVMj2I2NdzoHQI3CqmU9+Xv7k6c5CgBLReES1zReOpBOkficlU1VjTz4YXo2VWpnOU3NXC44XKZOd+t6KF/i89LMx+6nTDmsyrKuXs4pEw7lvaeav+pF6oBRAmW63gnnhoqaikVZK2emcrlY3Y+ngdI5eq7k4T92e/CLTAAAABj3q7XS3uay3WCSqarcq5k1PHtXPRUlcir6eDP902ovUuf2mh/GBUAl/dNqL1Ln9pofxj3Tai9S5/aaH8YFQS+vf1aH6Wo/th7ptRepc/tND+MxNTXm717qGKv05LTM8q0i9o6amkTKS8Jtjcq8/IBuWj4XuHzSg+uqKcmLR8L3D5pQfXVFOAAAAAAAAAAAAAAAAAAAAyqyyPqquG6sq9qwxSxtbsRUVJlYrlVevWJmMehfSaoAgrloGW3UL6ehqXzPjtVVSRM2MRX+Moiple5dzGc8JhFNV+j47mzxiqqpG1Do6VGu2sRY0pJkljbsxhf0mVdnr04wmKgATNPoaCmkbWR18qyNrpanKpEqbp4nRyNwjU4Vru/KoqFMAAAAAAAAAAJfXv6tD9LUf2xUGNqWzTXpKdsEjW9lXQTLuzy2F+XImO8Do2j4XuHzSg+uqKck6206jo66e6WRKRzJ4IGKk75mq1YFl5TY1evbf0Pvtddf8a2fzav8AFSDB0je6+8NqGXWCJk1PVuhXsnPc1dsUbsor0Rf/Zjp3G8AAAAAAAAAAAAAAAAAAAAAAAAAAAAAAAAAAAAAAS+iffbn9LS/dqcqCX0T77c/paX7tTlQAAAAAAAAAAAAAAAAAAAAAAAAAAAAAAAAAAAAA/AJjRPvtz+lpfu1OVBL6J98uf0tL92pyoAAAAAAAAAAAAAAAAAAAAAAAAAAAAAAAAAAADp3a3OukS07a2aBVVF3wua16YXoiqi/UYXuHm9a7n/Pi/xlSYt307PdZO3iv1ZTptRNkDoEbwq84fG5c8+nuAyabwcso1e6m1LcWrJIr34mi856tRFcv6PrhqJ+47lLo2Wme2ZdTXF+1yO2vmiVrsLnDkRnKLjC8nH7i6v1vuX8yl/wlBb6R1DE2nfVSTK1Mb5Far3c9XK1ET+CIB2AAAAAAAAAAAAAAAAAAAAAAAAAAAAAAAAAAACgAeAeC3wi6nv14it1zuzpIHdtlitjRF2wvVvKJnqiHv4AAAAAAAAAAAAAAAAAH//Z"/>
          <p:cNvSpPr>
            <a:spLocks noChangeAspect="1" noChangeArrowheads="1"/>
          </p:cNvSpPr>
          <p:nvPr/>
        </p:nvSpPr>
        <p:spPr bwMode="auto">
          <a:xfrm>
            <a:off x="77788" y="-712788"/>
            <a:ext cx="1666875" cy="1466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data:image/jpg;base64,/9j/4AAQSkZJRgABAQAAAQABAAD/2wCEAAkGBggGEBMIBwgTEhAUEBYYFxcVFRMVHBYUFBEZHhYZFhcYJzIqGiUvGhQaHzsgIycpLCwuGyoxQTwqQSgxMykBCQoKBQUFDQUFDSkYEhgpKSkpKSkpKSkpKSkpKSkpKSkpKSkpKSkpKSkpKSkpKSkpKSkpKSkpKSkpKSkpKSkpKf/AABEIANMA7wMBIgACEQEDEQH/xAAbAAEBAQADAQEAAAAAAAAAAAAABgUDBAcCAf/EAEMQAAEDAwMBAgcMCQQDAAAAAAABAgMEBREGEiExE0EHFBUiUVaUFjM1YXF0dbGztNLjIzJzgZGTobLTQlJUchdDRP/EABQBAQAAAAAAAAAAAAAAAAAAAAD/xAAUEQEAAAAAAAAAAAAAAAAAAAAA/9oADAMBAAIRAxEAPwD3EAAAAAAAAAAAAAAAAHxKztWqxHq3KKmU4VMp1T4yU07W1tfD5LrquTxuCsfFM9MNVzY13tfjGNr4nx93HacYwBXAkLlqZ881HNRveymW4TwyPyxGyJBTVHaZb1wkkC4XjOxe5Uz9W2/1F2uFM+LtGUs9rlmaxysw79PT9m9Wpy1dki8KvRyd+cBWgAAAAAAAAAAAAAAAAAAAAAAAAAAAAAAAAAAdGGzUlPUSXSOPE0scbHr6UjV21cenz8Z9DU9B3gBOpoigR6PSom7NtU+obFubsbJKx6S4RW52u7V+W7secuMHJaNHUlnkhnhq53dhA+GJr3NVGQvc1dnDUVUTs24VVVfNTlTeMjWFZPb7dWVdJIrZI6Od7HJjzXshcrVTPxogGuDjpnK9jXOXlWov9DkAAAAAAAAAAAAAAAAAAAAAAAAAAAAAAAAAAAAYWvPgq4fMKn7u83TC158FXD5hU/d3ga9J72z/AKN/tQ5jhpPe2f8ARv8AahzAAAAAAAAAAAAAAAAAAAAAAAAAAAAAAAAAAAAJrwj3CkoLVWpV1DGLJSTxsRyoivkfC5GtaneqqvRDT1Cl4dTvbp1YEqVxtWffsTnlV2c5x07skBZqOusEvlXVWlqysrE/+lkkFZtwvPYwt2rCnfhrM845A9MpOI2Z/wBjfqOUmqbwj6YqH+LyXRsMnHmVDX0zuenEyNz+7JRQzR1DUlgkRzVTKK1UVFT0oqdQPsAAAAAAAAAAAAAAAAAAAAAAAAAAAAAAAAAACEXwpU96mW2aPpm1UyLhXyyNp4mrz/v8+TCp0YxflLsmtYQ6PhZ4xqyGkwvRZmsVy4Tozjcq/E3kDoSaFrdSIi61u6zsyi+LQIsECL6HKi75cL3ucnyFZQ0FLbI20lDTtjiYmGsYiNRE+JE+NTy2Gz3S4q3/AMfQ19BAi8S1NQ9sOM9Y6SZHuciovHDEPT7VT1dLCyG41nbzNbh8iMbHvXPXY3hvyIB2wAAAAAAAAAAAAAAAAAAAAAAAAAAAAAAAAAAIBvgxqbPUuvNhvG+d3K+PRNq1+JGzebJGmF7lUvwoELcdeXfSOxNV2Vite9GNko5myb3qvCNp5dr16/6dxcMdvRHYVMpnC8KnykV4PbSy6xx6su8rqitma7a5+NsDFeqJHAxOGJhOV6rzzyW4AAAAAAAAAAAAAAAAAAAAAAAAAAAAAAAAAAAD8U/T8UCY8GPwTSfsl+0cVB5voG56mhttNHQafgliRi7XurOzVydo7lWdku35MqUHljWHqtT+3/kgVAJfyxrD1Wp/b/yR5Y1h6rU/t/5IFQCX8saw9Vqf2/8AJHljWHqtT+3/AJIFQCX8saw9Vqf2/wDJNey1V1qmuW8W2OnciptRk/b7kxyqrsbjnu5A0QYV+ulRFU0lppX7FqHyq56Iiq2OCLcqMzxuVzmplUXCbu/CpnXrVMmkZpWVe+eBKF9Sn6m9nYzMZI1F4RyKkzVTPOWu5XKIgVwJW6a3WkldRU1CrpGXCmpnbnIjcVLEejm46+auMLjle/HP2zXdO521bdM1njrqTe7ssJUJw1FRrlVGud5qOx1VM4ApwRs/hGhdS+P0lC9Vda5q1iPVqIrYVajmOxnC5kb0ynUraaR8rGvkaiOVqKqIucKqekDlAAAAAAAAAAAAAAAAAMy+3ttkSFzoVf21VDBwqJtWZ+Ed8ePQBpn4pJz6uvS1c9roNNdqsKMcrvGombmSq/s3YVOM9k7juwffl/VfqentsH4QPrwY/BNJ+yX7RxUGDoa1VVkt9PQV7EbLHGqORFRyIqvVeqdepvAAAAAAAAAdO42qC57HSqrXxP3xvaqI5jtqtVUzlOWuc1UVFRUU6NdpOhujKiOvc+R1RB2L3qrUc2LnDWbURG+c5XdOV65wmNoATcuhaOdz6iWtnWV89PMr90WUlpmo1jkajNv6rcKm3HPcdPTmlpd80t3ie1Eus1TExXRK1d3vb12ZXKZVdqrwuFxwmLAASsPg5tkUaUvjM6xpRzUrWq9nm086ormJhvONrcOXK8JlVKWlgWmY2F0znq1qJudtyuO9dqIn8EQ5QAAJ+511ZBcaWkiqXJDJTVMj2I2NdzoHQI3CqmU9+Xv7k6c5CgBLReES1zReOpBOkficlU1VjTz4YXo2VWpnOU3NXC44XKZOd+t6KF/i89LMx+6nTDmsyrKuXs4pEw7lvaeav+pF6oBRAmW63gnnhoqaikVZK2emcrlY3Y+ngdI5eq7k4T92e/CLTAAAABj3q7XS3uay3WCSqarcq5k1PHtXPRUlcir6eDP902ovUuf2mh/GBUAl/dNqL1Ln9pofxj3Tai9S5/aaH8YFQS+vf1aH6Wo/th7ptRepc/tND+MxNTXm717qGKv05LTM8q0i9o6amkTKS8Jtjcq8/IBuWj4XuHzSg+uqKcmLR8L3D5pQfXVFOAAAAAAAAAAAAAAAAAAAAyqyyPqquG6sq9qwxSxtbsRUVJlYrlVevWJmMehfSaoAgrloGW3UL6ehqXzPjtVVSRM2MRX+Moiple5dzGc8JhFNV+j47mzxiqqpG1Do6VGu2sRY0pJkljbsxhf0mVdnr04wmKgATNPoaCmkbWR18qyNrpanKpEqbp4nRyNwjU4Vru/KoqFMAAAAAAAAAAJfXv6tD9LUf2xUGNqWzTXpKdsEjW9lXQTLuzy2F+XImO8Do2j4XuHzSg+uqKck6206jo66e6WRKRzJ4IGKk75mq1YFl5TY1evbf0Pvtddf8a2fzav8AFSDB0je6+8NqGXWCJk1PVuhXsnPc1dsUbsor0Rf/Zjp3G8AAAAAAAAAAAAAAAAAAAAAAAAAAAAAAAAAAAAAAS+iffbn9LS/dqcqCX0T77c/paX7tTlQAAAAAAAAAAAAAAAAAAAAAAAAAAAAAAAAAAAAA/AJjRPvtz+lpfu1OVBL6J98uf0tL92pyoAAAAAAAAAAAAAAAAAAAAAAAAAAAAAAAAAAADp3a3OukS07a2aBVVF3wua16YXoiqi/UYXuHm9a7n/Pi/xlSYt307PdZO3iv1ZTptRNkDoEbwq84fG5c8+nuAyabwcso1e6m1LcWrJIr34mi856tRFcv6PrhqJ+47lLo2Wme2ZdTXF+1yO2vmiVrsLnDkRnKLjC8nH7i6v1vuX8yl/wlBb6R1DE2nfVSTK1Mb5Far3c9XK1ET+CIB2AAAAAAAAAAAAAAAAAAAAAAAAAAAAAAAAAAACgAeAeC3wi6nv14it1zuzpIHdtlitjRF2wvVvKJnqiHv4AAAAAAAAAAAAAAAAAH//Z"/>
          <p:cNvSpPr>
            <a:spLocks noChangeAspect="1" noChangeArrowheads="1"/>
          </p:cNvSpPr>
          <p:nvPr/>
        </p:nvSpPr>
        <p:spPr bwMode="auto">
          <a:xfrm>
            <a:off x="77788" y="-712788"/>
            <a:ext cx="1666875" cy="1466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data:image/jpg;base64,/9j/4AAQSkZJRgABAQAAAQABAAD/2wCEAAkGBggGEBMIBwgTEhAUEBYYFxcVFRMVHBYUFBEZHhYZFhcYJzIqGiUvGhQaHzsgIycpLCwuGyoxQTwqQSgxMykBCQoKBQUFDQUFDSkYEhgpKSkpKSkpKSkpKSkpKSkpKSkpKSkpKSkpKSkpKSkpKSkpKSkpKSkpKSkpKSkpKSkpKf/AABEIANMA7wMBIgACEQEDEQH/xAAbAAEBAQADAQEAAAAAAAAAAAAABgUDBAcCAf/EAEMQAAEDAwMBAgcMCQQDAAAAAAABAgMEBREGEiExE0EHFBUiUVaUFjM1YXF0dbGztNLjIzJzgZGTobLTQlJUchdDRP/EABQBAQAAAAAAAAAAAAAAAAAAAAD/xAAUEQEAAAAAAAAAAAAAAAAAAAAA/9oADAMBAAIRAxEAPwD3EAAAAAAAAAAAAAAAAHxKztWqxHq3KKmU4VMp1T4yU07W1tfD5LrquTxuCsfFM9MNVzY13tfjGNr4nx93HacYwBXAkLlqZ881HNRveymW4TwyPyxGyJBTVHaZb1wkkC4XjOxe5Uz9W2/1F2uFM+LtGUs9rlmaxysw79PT9m9Wpy1dki8KvRyd+cBWgAAAAAAAAAAAAAAAAAAAAAAAAAAAAAAAAAAdGGzUlPUSXSOPE0scbHr6UjV21cenz8Z9DU9B3gBOpoigR6PSom7NtU+obFubsbJKx6S4RW52u7V+W7secuMHJaNHUlnkhnhq53dhA+GJr3NVGQvc1dnDUVUTs24VVVfNTlTeMjWFZPb7dWVdJIrZI6Od7HJjzXshcrVTPxogGuDjpnK9jXOXlWov9DkAAAAAAAAAAAAAAAAAAAAAAAAAAAAAAAAAAAAYWvPgq4fMKn7u83TC158FXD5hU/d3ga9J72z/AKN/tQ5jhpPe2f8ARv8AahzAAAAAAAAAAAAAAAAAAAAAAAAAAAAAAAAAAAAJrwj3CkoLVWpV1DGLJSTxsRyoivkfC5GtaneqqvRDT1Cl4dTvbp1YEqVxtWffsTnlV2c5x07skBZqOusEvlXVWlqysrE/+lkkFZtwvPYwt2rCnfhrM845A9MpOI2Z/wBjfqOUmqbwj6YqH+LyXRsMnHmVDX0zuenEyNz+7JRQzR1DUlgkRzVTKK1UVFT0oqdQPsAAAAAAAAAAAAAAAAAAAAAAAAAAAAAAAAAACEXwpU96mW2aPpm1UyLhXyyNp4mrz/v8+TCp0YxflLsmtYQ6PhZ4xqyGkwvRZmsVy4Tozjcq/E3kDoSaFrdSIi61u6zsyi+LQIsECL6HKi75cL3ucnyFZQ0FLbI20lDTtjiYmGsYiNRE+JE+NTy2Gz3S4q3/AMfQ19BAi8S1NQ9sOM9Y6SZHuciovHDEPT7VT1dLCyG41nbzNbh8iMbHvXPXY3hvyIB2wAAAAAAAAAAAAAAAAAAAAAAAAAAAAAAAAAAIBvgxqbPUuvNhvG+d3K+PRNq1+JGzebJGmF7lUvwoELcdeXfSOxNV2Vite9GNko5myb3qvCNp5dr16/6dxcMdvRHYVMpnC8KnykV4PbSy6xx6su8rqitma7a5+NsDFeqJHAxOGJhOV6rzzyW4AAAAAAAAAAAAAAAAAAAAAAAAAAAAAAAAAAAD8U/T8UCY8GPwTSfsl+0cVB5voG56mhttNHQafgliRi7XurOzVydo7lWdku35MqUHljWHqtT+3/kgVAJfyxrD1Wp/b/yR5Y1h6rU/t/5IFQCX8saw9Vqf2/8AJHljWHqtT+3/AJIFQCX8saw9Vqf2/wDJNey1V1qmuW8W2OnciptRk/b7kxyqrsbjnu5A0QYV+ulRFU0lppX7FqHyq56Iiq2OCLcqMzxuVzmplUXCbu/CpnXrVMmkZpWVe+eBKF9Sn6m9nYzMZI1F4RyKkzVTPOWu5XKIgVwJW6a3WkldRU1CrpGXCmpnbnIjcVLEejm46+auMLjle/HP2zXdO521bdM1njrqTe7ssJUJw1FRrlVGud5qOx1VM4ApwRs/hGhdS+P0lC9Vda5q1iPVqIrYVajmOxnC5kb0ynUraaR8rGvkaiOVqKqIucKqekDlAAAAAAAAAAAAAAAAAMy+3ttkSFzoVf21VDBwqJtWZ+Ed8ePQBpn4pJz6uvS1c9roNNdqsKMcrvGombmSq/s3YVOM9k7juwffl/VfqentsH4QPrwY/BNJ+yX7RxUGDoa1VVkt9PQV7EbLHGqORFRyIqvVeqdepvAAAAAAAAAdO42qC57HSqrXxP3xvaqI5jtqtVUzlOWuc1UVFRUU6NdpOhujKiOvc+R1RB2L3qrUc2LnDWbURG+c5XdOV65wmNoATcuhaOdz6iWtnWV89PMr90WUlpmo1jkajNv6rcKm3HPcdPTmlpd80t3ie1Eus1TExXRK1d3vb12ZXKZVdqrwuFxwmLAASsPg5tkUaUvjM6xpRzUrWq9nm086ormJhvONrcOXK8JlVKWlgWmY2F0znq1qJudtyuO9dqIn8EQ5QAAJ+511ZBcaWkiqXJDJTVMj2I2NdzoHQI3CqmU9+Xv7k6c5CgBLReES1zReOpBOkficlU1VjTz4YXo2VWpnOU3NXC44XKZOd+t6KF/i89LMx+6nTDmsyrKuXs4pEw7lvaeav+pF6oBRAmW63gnnhoqaikVZK2emcrlY3Y+ngdI5eq7k4T92e/CLTAAAABj3q7XS3uay3WCSqarcq5k1PHtXPRUlcir6eDP902ovUuf2mh/GBUAl/dNqL1Ln9pofxj3Tai9S5/aaH8YFQS+vf1aH6Wo/th7ptRepc/tND+MxNTXm717qGKv05LTM8q0i9o6amkTKS8Jtjcq8/IBuWj4XuHzSg+uqKcmLR8L3D5pQfXVFOAAAAAAAAAAAAAAAAAAAAyqyyPqquG6sq9qwxSxtbsRUVJlYrlVevWJmMehfSaoAgrloGW3UL6ehqXzPjtVVSRM2MRX+Moiple5dzGc8JhFNV+j47mzxiqqpG1Do6VGu2sRY0pJkljbsxhf0mVdnr04wmKgATNPoaCmkbWR18qyNrpanKpEqbp4nRyNwjU4Vru/KoqFMAAAAAAAAAAJfXv6tD9LUf2xUGNqWzTXpKdsEjW9lXQTLuzy2F+XImO8Do2j4XuHzSg+uqKck6206jo66e6WRKRzJ4IGKk75mq1YFl5TY1evbf0Pvtddf8a2fzav8AFSDB0je6+8NqGXWCJk1PVuhXsnPc1dsUbsor0Rf/Zjp3G8AAAAAAAAAAAAAAAAAAAAAAAAAAAAAAAAAAAAAAS+iffbn9LS/dqcqCX0T77c/paX7tTlQAAAAAAAAAAAAAAAAAAAAAAAAAAAAAAAAAAAAA/AJjRPvtz+lpfu1OVBL6J98uf0tL92pyoAAAAAAAAAAAAAAAAAAAAAAAAAAAAAAAAAAADp3a3OukS07a2aBVVF3wua16YXoiqi/UYXuHm9a7n/Pi/xlSYt307PdZO3iv1ZTptRNkDoEbwq84fG5c8+nuAyabwcso1e6m1LcWrJIr34mi856tRFcv6PrhqJ+47lLo2Wme2ZdTXF+1yO2vmiVrsLnDkRnKLjC8nH7i6v1vuX8yl/wlBb6R1DE2nfVSTK1Mb5Far3c9XK1ET+CIB2AAAAAAAAAAAAAAAAAAAAAAAAAAAAAAAAAAACgAeAeC3wi6nv14it1zuzpIHdtlitjRF2wvVvKJnqiHv4AAAAAAAAAAAAAAAAAH//Z"/>
          <p:cNvSpPr>
            <a:spLocks noChangeAspect="1" noChangeArrowheads="1"/>
          </p:cNvSpPr>
          <p:nvPr/>
        </p:nvSpPr>
        <p:spPr bwMode="auto">
          <a:xfrm>
            <a:off x="77788" y="-712788"/>
            <a:ext cx="1666875" cy="1466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733800" y="0"/>
            <a:ext cx="54102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NMOS Inverter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  </a:t>
            </a:r>
            <a:endParaRPr kumimoji="0" lang="en-US" sz="21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14346" name="Picture 10" descr="http://www.cs.umass.edu/~weems/CmpSci635A/Lecture2/image9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638174"/>
            <a:ext cx="2971800" cy="347662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57200" y="44196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Resistor dissipates heat</a:t>
            </a: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Fabrication of resistor is not easy </a:t>
            </a: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Even modest values of Resistors occupy excessively large areas in silicon substrate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792</Words>
  <Application>Microsoft Office PowerPoint</Application>
  <PresentationFormat>On-screen Show (4:3)</PresentationFormat>
  <Paragraphs>180</Paragraphs>
  <Slides>22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VISIO</vt:lpstr>
      <vt:lpstr>Visio 2000 Drawing</vt:lpstr>
      <vt:lpstr>Slide 1</vt:lpstr>
      <vt:lpstr>Terminal Voltages</vt:lpstr>
      <vt:lpstr>nMOS Cutoff</vt:lpstr>
      <vt:lpstr>nMOS Linear</vt:lpstr>
      <vt:lpstr>nMOS Saturation</vt:lpstr>
      <vt:lpstr>I-V Characteristics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Drawbacks of Metal-gate MOS Transistors</vt:lpstr>
      <vt:lpstr>Complementary MOS Transistors (CMOS)</vt:lpstr>
      <vt:lpstr>Complementary MOS Transistors (CMOS)</vt:lpstr>
      <vt:lpstr>Complementary MOS Transistors (CMOS)</vt:lpstr>
      <vt:lpstr>Types of MOSFET</vt:lpstr>
      <vt:lpstr>CMOS Inverter Technology</vt:lpstr>
      <vt:lpstr>CMOS Inverter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Debashis </dc:creator>
  <cp:lastModifiedBy>DB</cp:lastModifiedBy>
  <cp:revision>21</cp:revision>
  <dcterms:created xsi:type="dcterms:W3CDTF">2011-07-22T06:05:21Z</dcterms:created>
  <dcterms:modified xsi:type="dcterms:W3CDTF">2013-07-23T06:40:30Z</dcterms:modified>
</cp:coreProperties>
</file>