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56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25-Mar-19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42900" y="704850"/>
            <a:ext cx="8477250" cy="5391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42900" y="704850"/>
            <a:ext cx="8477250" cy="5391150"/>
          </a:xfrm>
          <a:custGeom>
            <a:avLst/>
            <a:gdLst/>
            <a:ahLst/>
            <a:cxnLst/>
            <a:rect l="l" t="t" r="r" b="b"/>
            <a:pathLst>
              <a:path w="8477250" h="5391150">
                <a:moveTo>
                  <a:pt x="0" y="5391150"/>
                </a:moveTo>
                <a:lnTo>
                  <a:pt x="8477250" y="5391150"/>
                </a:lnTo>
                <a:lnTo>
                  <a:pt x="8477250" y="0"/>
                </a:lnTo>
                <a:lnTo>
                  <a:pt x="0" y="0"/>
                </a:lnTo>
                <a:lnTo>
                  <a:pt x="0" y="53911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220467" y="1537716"/>
            <a:ext cx="4582667" cy="559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25-Mar-19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25-Mar-19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25-Mar-19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25-Mar-19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21382" y="1633804"/>
            <a:ext cx="4301235" cy="437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1640" y="2457068"/>
            <a:ext cx="8300719" cy="2708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25-Mar-19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2590800"/>
            <a:ext cx="7772400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85060" y="2717292"/>
            <a:ext cx="4553712" cy="559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23516" y="3128772"/>
            <a:ext cx="605028" cy="5593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70404" y="3128772"/>
            <a:ext cx="4582668" cy="5593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95871" y="3128772"/>
            <a:ext cx="605027" cy="5593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000" y="2590800"/>
            <a:ext cx="7772400" cy="1295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349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50"/>
              </a:spcBef>
            </a:pPr>
            <a:r>
              <a:rPr sz="2700" b="1" spc="-5" dirty="0">
                <a:latin typeface="Tahoma"/>
                <a:cs typeface="Tahoma"/>
              </a:rPr>
              <a:t>Transportation</a:t>
            </a:r>
            <a:r>
              <a:rPr sz="2700" b="1" spc="-55" dirty="0">
                <a:latin typeface="Tahoma"/>
                <a:cs typeface="Tahoma"/>
              </a:rPr>
              <a:t> </a:t>
            </a:r>
            <a:r>
              <a:rPr sz="2700" b="1" spc="-5" dirty="0">
                <a:latin typeface="Tahoma"/>
                <a:cs typeface="Tahoma"/>
              </a:rPr>
              <a:t>Problem</a:t>
            </a:r>
            <a:endParaRPr sz="2700">
              <a:latin typeface="Tahoma"/>
              <a:cs typeface="Tahoma"/>
            </a:endParaRPr>
          </a:p>
          <a:p>
            <a:pPr marL="99695" algn="ctr">
              <a:lnSpc>
                <a:spcPct val="100000"/>
              </a:lnSpc>
            </a:pPr>
            <a:r>
              <a:rPr sz="2700" b="1" dirty="0">
                <a:latin typeface="Tahoma"/>
                <a:cs typeface="Tahoma"/>
              </a:rPr>
              <a:t>- </a:t>
            </a:r>
            <a:r>
              <a:rPr sz="2700" b="1" spc="-5" dirty="0">
                <a:latin typeface="Tahoma"/>
                <a:cs typeface="Tahoma"/>
              </a:rPr>
              <a:t>Stepping </a:t>
            </a:r>
            <a:r>
              <a:rPr sz="2700" b="1" spc="-10" dirty="0">
                <a:latin typeface="Tahoma"/>
                <a:cs typeface="Tahoma"/>
              </a:rPr>
              <a:t>Stone </a:t>
            </a:r>
            <a:r>
              <a:rPr sz="2700" b="1" dirty="0">
                <a:latin typeface="Tahoma"/>
                <a:cs typeface="Tahoma"/>
              </a:rPr>
              <a:t>Method</a:t>
            </a:r>
            <a:r>
              <a:rPr sz="2700" b="1" spc="-25" dirty="0">
                <a:latin typeface="Tahoma"/>
                <a:cs typeface="Tahoma"/>
              </a:rPr>
              <a:t> </a:t>
            </a:r>
            <a:r>
              <a:rPr sz="2700" b="1" dirty="0">
                <a:latin typeface="Tahoma"/>
                <a:cs typeface="Tahoma"/>
              </a:rPr>
              <a:t>-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51090" y="2316162"/>
            <a:ext cx="931544" cy="487680"/>
          </a:xfrm>
          <a:custGeom>
            <a:avLst/>
            <a:gdLst/>
            <a:ahLst/>
            <a:cxnLst/>
            <a:rect l="l" t="t" r="r" b="b"/>
            <a:pathLst>
              <a:path w="931545" h="487680">
                <a:moveTo>
                  <a:pt x="0" y="487362"/>
                </a:moveTo>
                <a:lnTo>
                  <a:pt x="930935" y="487362"/>
                </a:lnTo>
                <a:lnTo>
                  <a:pt x="930935" y="0"/>
                </a:lnTo>
                <a:lnTo>
                  <a:pt x="0" y="0"/>
                </a:lnTo>
                <a:lnTo>
                  <a:pt x="0" y="487362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51090" y="2803525"/>
            <a:ext cx="931544" cy="974725"/>
          </a:xfrm>
          <a:custGeom>
            <a:avLst/>
            <a:gdLst/>
            <a:ahLst/>
            <a:cxnLst/>
            <a:rect l="l" t="t" r="r" b="b"/>
            <a:pathLst>
              <a:path w="931545" h="974725">
                <a:moveTo>
                  <a:pt x="0" y="974725"/>
                </a:moveTo>
                <a:lnTo>
                  <a:pt x="930935" y="974725"/>
                </a:lnTo>
                <a:lnTo>
                  <a:pt x="930935" y="0"/>
                </a:lnTo>
                <a:lnTo>
                  <a:pt x="0" y="0"/>
                </a:lnTo>
                <a:lnTo>
                  <a:pt x="0" y="974725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51090" y="3778250"/>
            <a:ext cx="931544" cy="974725"/>
          </a:xfrm>
          <a:custGeom>
            <a:avLst/>
            <a:gdLst/>
            <a:ahLst/>
            <a:cxnLst/>
            <a:rect l="l" t="t" r="r" b="b"/>
            <a:pathLst>
              <a:path w="931545" h="974725">
                <a:moveTo>
                  <a:pt x="0" y="974725"/>
                </a:moveTo>
                <a:lnTo>
                  <a:pt x="930935" y="974725"/>
                </a:lnTo>
                <a:lnTo>
                  <a:pt x="930935" y="0"/>
                </a:lnTo>
                <a:lnTo>
                  <a:pt x="0" y="0"/>
                </a:lnTo>
                <a:lnTo>
                  <a:pt x="0" y="974725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51090" y="4752975"/>
            <a:ext cx="931544" cy="974725"/>
          </a:xfrm>
          <a:custGeom>
            <a:avLst/>
            <a:gdLst/>
            <a:ahLst/>
            <a:cxnLst/>
            <a:rect l="l" t="t" r="r" b="b"/>
            <a:pathLst>
              <a:path w="931545" h="974725">
                <a:moveTo>
                  <a:pt x="0" y="974725"/>
                </a:moveTo>
                <a:lnTo>
                  <a:pt x="930935" y="974725"/>
                </a:lnTo>
                <a:lnTo>
                  <a:pt x="930935" y="0"/>
                </a:lnTo>
                <a:lnTo>
                  <a:pt x="0" y="0"/>
                </a:lnTo>
                <a:lnTo>
                  <a:pt x="0" y="974725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8035" y="2800350"/>
            <a:ext cx="0" cy="2930525"/>
          </a:xfrm>
          <a:custGeom>
            <a:avLst/>
            <a:gdLst/>
            <a:ahLst/>
            <a:cxnLst/>
            <a:rect l="l" t="t" r="r" b="b"/>
            <a:pathLst>
              <a:path h="2930525">
                <a:moveTo>
                  <a:pt x="0" y="0"/>
                </a:moveTo>
                <a:lnTo>
                  <a:pt x="0" y="2930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6266" y="2800350"/>
            <a:ext cx="0" cy="2930525"/>
          </a:xfrm>
          <a:custGeom>
            <a:avLst/>
            <a:gdLst/>
            <a:ahLst/>
            <a:cxnLst/>
            <a:rect l="l" t="t" r="r" b="b"/>
            <a:pathLst>
              <a:path h="2930525">
                <a:moveTo>
                  <a:pt x="0" y="0"/>
                </a:moveTo>
                <a:lnTo>
                  <a:pt x="0" y="2930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54498" y="2800350"/>
            <a:ext cx="0" cy="2930525"/>
          </a:xfrm>
          <a:custGeom>
            <a:avLst/>
            <a:gdLst/>
            <a:ahLst/>
            <a:cxnLst/>
            <a:rect l="l" t="t" r="r" b="b"/>
            <a:pathLst>
              <a:path h="2930525">
                <a:moveTo>
                  <a:pt x="0" y="0"/>
                </a:moveTo>
                <a:lnTo>
                  <a:pt x="0" y="2930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02858" y="2800350"/>
            <a:ext cx="0" cy="2930525"/>
          </a:xfrm>
          <a:custGeom>
            <a:avLst/>
            <a:gdLst/>
            <a:ahLst/>
            <a:cxnLst/>
            <a:rect l="l" t="t" r="r" b="b"/>
            <a:pathLst>
              <a:path h="2930525">
                <a:moveTo>
                  <a:pt x="0" y="0"/>
                </a:moveTo>
                <a:lnTo>
                  <a:pt x="0" y="2930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2183" y="3775075"/>
            <a:ext cx="0" cy="494030"/>
          </a:xfrm>
          <a:custGeom>
            <a:avLst/>
            <a:gdLst/>
            <a:ahLst/>
            <a:cxnLst/>
            <a:rect l="l" t="t" r="r" b="b"/>
            <a:pathLst>
              <a:path h="494029">
                <a:moveTo>
                  <a:pt x="0" y="0"/>
                </a:moveTo>
                <a:lnTo>
                  <a:pt x="0" y="4937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51090" y="2800350"/>
            <a:ext cx="0" cy="2930525"/>
          </a:xfrm>
          <a:custGeom>
            <a:avLst/>
            <a:gdLst/>
            <a:ahLst/>
            <a:cxnLst/>
            <a:rect l="l" t="t" r="r" b="b"/>
            <a:pathLst>
              <a:path h="2930525">
                <a:moveTo>
                  <a:pt x="0" y="0"/>
                </a:moveTo>
                <a:lnTo>
                  <a:pt x="0" y="2930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54860" y="2803525"/>
            <a:ext cx="5399405" cy="0"/>
          </a:xfrm>
          <a:custGeom>
            <a:avLst/>
            <a:gdLst/>
            <a:ahLst/>
            <a:cxnLst/>
            <a:rect l="l" t="t" r="r" b="b"/>
            <a:pathLst>
              <a:path w="5399405">
                <a:moveTo>
                  <a:pt x="0" y="0"/>
                </a:moveTo>
                <a:lnTo>
                  <a:pt x="53994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54860" y="3778250"/>
            <a:ext cx="5399405" cy="0"/>
          </a:xfrm>
          <a:custGeom>
            <a:avLst/>
            <a:gdLst/>
            <a:ahLst/>
            <a:cxnLst/>
            <a:rect l="l" t="t" r="r" b="b"/>
            <a:pathLst>
              <a:path w="5399405">
                <a:moveTo>
                  <a:pt x="0" y="0"/>
                </a:moveTo>
                <a:lnTo>
                  <a:pt x="53994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99683" y="4265676"/>
            <a:ext cx="455930" cy="0"/>
          </a:xfrm>
          <a:custGeom>
            <a:avLst/>
            <a:gdLst/>
            <a:ahLst/>
            <a:cxnLst/>
            <a:rect l="l" t="t" r="r" b="b"/>
            <a:pathLst>
              <a:path w="455929">
                <a:moveTo>
                  <a:pt x="0" y="0"/>
                </a:moveTo>
                <a:lnTo>
                  <a:pt x="4556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54860" y="4752975"/>
            <a:ext cx="5399405" cy="0"/>
          </a:xfrm>
          <a:custGeom>
            <a:avLst/>
            <a:gdLst/>
            <a:ahLst/>
            <a:cxnLst/>
            <a:rect l="l" t="t" r="r" b="b"/>
            <a:pathLst>
              <a:path w="5399405">
                <a:moveTo>
                  <a:pt x="0" y="0"/>
                </a:moveTo>
                <a:lnTo>
                  <a:pt x="53994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54860" y="5727700"/>
            <a:ext cx="5399405" cy="0"/>
          </a:xfrm>
          <a:custGeom>
            <a:avLst/>
            <a:gdLst/>
            <a:ahLst/>
            <a:cxnLst/>
            <a:rect l="l" t="t" r="r" b="b"/>
            <a:pathLst>
              <a:path w="5399405">
                <a:moveTo>
                  <a:pt x="0" y="0"/>
                </a:moveTo>
                <a:lnTo>
                  <a:pt x="53994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663189" y="2415031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11548" y="2415031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0034" y="2415031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08393" y="2415031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06716" y="2415031"/>
            <a:ext cx="8197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SU</a:t>
            </a:r>
            <a:r>
              <a:rPr sz="1600" b="1" dirty="0">
                <a:latin typeface="Arial"/>
                <a:cs typeface="Arial"/>
              </a:rPr>
              <a:t>P</a:t>
            </a:r>
            <a:r>
              <a:rPr sz="1600" b="1" spc="-5" dirty="0">
                <a:latin typeface="Arial"/>
                <a:cs typeface="Arial"/>
              </a:rPr>
              <a:t>P</a:t>
            </a:r>
            <a:r>
              <a:rPr sz="1600" b="1" spc="-155" dirty="0">
                <a:latin typeface="Arial"/>
                <a:cs typeface="Arial"/>
              </a:rPr>
              <a:t>L</a:t>
            </a:r>
            <a:r>
              <a:rPr sz="1600" b="1" spc="-5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65630" y="3146298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58035" y="2803525"/>
            <a:ext cx="449580" cy="4876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06266" y="2803525"/>
            <a:ext cx="449580" cy="4876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54498" y="2803525"/>
            <a:ext cx="449580" cy="4876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02858" y="2803525"/>
            <a:ext cx="449580" cy="4876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91957" y="3146298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40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06420" y="3390138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54907" y="3390138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62583" y="4120972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58035" y="3778250"/>
            <a:ext cx="449580" cy="4876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06266" y="3778250"/>
            <a:ext cx="449580" cy="4876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54498" y="3778250"/>
            <a:ext cx="449580" cy="4876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02858" y="3778250"/>
            <a:ext cx="449580" cy="4876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791957" y="4120972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60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03265" y="4364863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651752" y="4364863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62583" y="5096002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58035" y="4752975"/>
            <a:ext cx="449580" cy="4876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06266" y="4752975"/>
            <a:ext cx="449580" cy="4876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754498" y="4752975"/>
            <a:ext cx="449580" cy="4876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02858" y="4752975"/>
            <a:ext cx="449580" cy="4876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791957" y="5096002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606420" y="5339841"/>
            <a:ext cx="4296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57650" algn="l"/>
              </a:tabLst>
            </a:pPr>
            <a:r>
              <a:rPr sz="1600" b="1" spc="-5" dirty="0">
                <a:latin typeface="Arial"/>
                <a:cs typeface="Arial"/>
              </a:rPr>
              <a:t>10	40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38200" y="5727700"/>
            <a:ext cx="6612890" cy="48768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1176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880"/>
              </a:spcBef>
              <a:tabLst>
                <a:tab pos="1781175" algn="l"/>
                <a:tab pos="3129280" algn="l"/>
                <a:tab pos="4478020" algn="l"/>
                <a:tab pos="5826125" algn="l"/>
              </a:tabLst>
            </a:pPr>
            <a:r>
              <a:rPr sz="1600" b="1" spc="-15" dirty="0">
                <a:latin typeface="Arial"/>
                <a:cs typeface="Arial"/>
              </a:rPr>
              <a:t>DEMAND	</a:t>
            </a:r>
            <a:r>
              <a:rPr sz="1600" b="1" spc="-5" dirty="0">
                <a:latin typeface="Arial"/>
                <a:cs typeface="Arial"/>
              </a:rPr>
              <a:t>20	30	50	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451090" y="5727700"/>
            <a:ext cx="931544" cy="48768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11760" rIns="0" bIns="0" rtlCol="0">
            <a:spAutoFit/>
          </a:bodyPr>
          <a:lstStyle/>
          <a:p>
            <a:pPr marL="296545">
              <a:lnSpc>
                <a:spcPct val="100000"/>
              </a:lnSpc>
              <a:spcBef>
                <a:spcPts val="880"/>
              </a:spcBef>
            </a:pPr>
            <a:r>
              <a:rPr sz="1600" b="1" spc="-5" dirty="0">
                <a:latin typeface="Arial"/>
                <a:cs typeface="Arial"/>
              </a:rPr>
              <a:t>150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16420" y="3597363"/>
            <a:ext cx="1031875" cy="365125"/>
          </a:xfrm>
          <a:prstGeom prst="rect">
            <a:avLst/>
          </a:prstGeom>
          <a:ln w="12700">
            <a:solidFill>
              <a:srgbClr val="BBBBBB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715"/>
              </a:spcBef>
            </a:pPr>
            <a:r>
              <a:rPr sz="1100" spc="-40" dirty="0">
                <a:latin typeface="Trebuchet MS"/>
                <a:cs typeface="Trebuchet MS"/>
              </a:rPr>
              <a:t>SOURCES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43400" y="1932749"/>
            <a:ext cx="1267460" cy="353695"/>
          </a:xfrm>
          <a:prstGeom prst="rect">
            <a:avLst/>
          </a:prstGeom>
          <a:ln w="12700">
            <a:solidFill>
              <a:srgbClr val="BBBBBB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665"/>
              </a:spcBef>
            </a:pPr>
            <a:r>
              <a:rPr sz="1100" spc="-35" dirty="0">
                <a:latin typeface="Trebuchet MS"/>
                <a:cs typeface="Trebuchet MS"/>
              </a:rPr>
              <a:t>DESTINATIONS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029200" y="5289296"/>
            <a:ext cx="393065" cy="377190"/>
          </a:xfrm>
          <a:custGeom>
            <a:avLst/>
            <a:gdLst/>
            <a:ahLst/>
            <a:cxnLst/>
            <a:rect l="l" t="t" r="r" b="b"/>
            <a:pathLst>
              <a:path w="393064" h="377189">
                <a:moveTo>
                  <a:pt x="196469" y="0"/>
                </a:moveTo>
                <a:lnTo>
                  <a:pt x="161671" y="155066"/>
                </a:lnTo>
                <a:lnTo>
                  <a:pt x="0" y="188340"/>
                </a:lnTo>
                <a:lnTo>
                  <a:pt x="161671" y="221741"/>
                </a:lnTo>
                <a:lnTo>
                  <a:pt x="196469" y="376796"/>
                </a:lnTo>
                <a:lnTo>
                  <a:pt x="231139" y="221741"/>
                </a:lnTo>
                <a:lnTo>
                  <a:pt x="392938" y="188340"/>
                </a:lnTo>
                <a:lnTo>
                  <a:pt x="231139" y="155066"/>
                </a:lnTo>
                <a:lnTo>
                  <a:pt x="19646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29200" y="5289296"/>
            <a:ext cx="393065" cy="377190"/>
          </a:xfrm>
          <a:custGeom>
            <a:avLst/>
            <a:gdLst/>
            <a:ahLst/>
            <a:cxnLst/>
            <a:rect l="l" t="t" r="r" b="b"/>
            <a:pathLst>
              <a:path w="393064" h="377189">
                <a:moveTo>
                  <a:pt x="0" y="188340"/>
                </a:moveTo>
                <a:lnTo>
                  <a:pt x="161671" y="155066"/>
                </a:lnTo>
                <a:lnTo>
                  <a:pt x="196469" y="0"/>
                </a:lnTo>
                <a:lnTo>
                  <a:pt x="231139" y="155066"/>
                </a:lnTo>
                <a:lnTo>
                  <a:pt x="392938" y="188340"/>
                </a:lnTo>
                <a:lnTo>
                  <a:pt x="231139" y="221741"/>
                </a:lnTo>
                <a:lnTo>
                  <a:pt x="196469" y="376796"/>
                </a:lnTo>
                <a:lnTo>
                  <a:pt x="161671" y="221741"/>
                </a:lnTo>
                <a:lnTo>
                  <a:pt x="0" y="18834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15000" y="5257800"/>
            <a:ext cx="1676400" cy="152400"/>
          </a:xfrm>
          <a:custGeom>
            <a:avLst/>
            <a:gdLst/>
            <a:ahLst/>
            <a:cxnLst/>
            <a:rect l="l" t="t" r="r" b="b"/>
            <a:pathLst>
              <a:path w="1676400" h="152400">
                <a:moveTo>
                  <a:pt x="1676400" y="38100"/>
                </a:moveTo>
                <a:lnTo>
                  <a:pt x="1600200" y="38100"/>
                </a:lnTo>
                <a:lnTo>
                  <a:pt x="1600200" y="114300"/>
                </a:lnTo>
                <a:lnTo>
                  <a:pt x="1676400" y="114300"/>
                </a:lnTo>
                <a:lnTo>
                  <a:pt x="1676400" y="38100"/>
                </a:lnTo>
                <a:close/>
              </a:path>
              <a:path w="1676400" h="152400">
                <a:moveTo>
                  <a:pt x="1524000" y="38100"/>
                </a:moveTo>
                <a:lnTo>
                  <a:pt x="1447800" y="38100"/>
                </a:lnTo>
                <a:lnTo>
                  <a:pt x="1447800" y="114300"/>
                </a:lnTo>
                <a:lnTo>
                  <a:pt x="1524000" y="114300"/>
                </a:lnTo>
                <a:lnTo>
                  <a:pt x="1524000" y="38100"/>
                </a:lnTo>
                <a:close/>
              </a:path>
              <a:path w="1676400" h="152400">
                <a:moveTo>
                  <a:pt x="1371600" y="38100"/>
                </a:moveTo>
                <a:lnTo>
                  <a:pt x="1295400" y="38100"/>
                </a:lnTo>
                <a:lnTo>
                  <a:pt x="1295400" y="114300"/>
                </a:lnTo>
                <a:lnTo>
                  <a:pt x="1371600" y="114300"/>
                </a:lnTo>
                <a:lnTo>
                  <a:pt x="1371600" y="38100"/>
                </a:lnTo>
                <a:close/>
              </a:path>
              <a:path w="1676400" h="152400">
                <a:moveTo>
                  <a:pt x="1219200" y="38100"/>
                </a:moveTo>
                <a:lnTo>
                  <a:pt x="1143000" y="38100"/>
                </a:lnTo>
                <a:lnTo>
                  <a:pt x="1143000" y="114300"/>
                </a:lnTo>
                <a:lnTo>
                  <a:pt x="1219200" y="114300"/>
                </a:lnTo>
                <a:lnTo>
                  <a:pt x="1219200" y="38100"/>
                </a:lnTo>
                <a:close/>
              </a:path>
              <a:path w="1676400" h="152400">
                <a:moveTo>
                  <a:pt x="1066800" y="38100"/>
                </a:moveTo>
                <a:lnTo>
                  <a:pt x="990600" y="38100"/>
                </a:lnTo>
                <a:lnTo>
                  <a:pt x="990600" y="114300"/>
                </a:lnTo>
                <a:lnTo>
                  <a:pt x="1066800" y="114300"/>
                </a:lnTo>
                <a:lnTo>
                  <a:pt x="1066800" y="38100"/>
                </a:lnTo>
                <a:close/>
              </a:path>
              <a:path w="1676400" h="152400">
                <a:moveTo>
                  <a:pt x="914400" y="38100"/>
                </a:moveTo>
                <a:lnTo>
                  <a:pt x="838200" y="38100"/>
                </a:lnTo>
                <a:lnTo>
                  <a:pt x="838200" y="114300"/>
                </a:lnTo>
                <a:lnTo>
                  <a:pt x="914400" y="114300"/>
                </a:lnTo>
                <a:lnTo>
                  <a:pt x="914400" y="38100"/>
                </a:lnTo>
                <a:close/>
              </a:path>
              <a:path w="1676400" h="152400">
                <a:moveTo>
                  <a:pt x="762000" y="38100"/>
                </a:moveTo>
                <a:lnTo>
                  <a:pt x="685800" y="38100"/>
                </a:lnTo>
                <a:lnTo>
                  <a:pt x="685800" y="114300"/>
                </a:lnTo>
                <a:lnTo>
                  <a:pt x="762000" y="114300"/>
                </a:lnTo>
                <a:lnTo>
                  <a:pt x="762000" y="38100"/>
                </a:lnTo>
                <a:close/>
              </a:path>
              <a:path w="1676400" h="152400">
                <a:moveTo>
                  <a:pt x="609600" y="38100"/>
                </a:moveTo>
                <a:lnTo>
                  <a:pt x="533400" y="38100"/>
                </a:lnTo>
                <a:lnTo>
                  <a:pt x="533400" y="114300"/>
                </a:lnTo>
                <a:lnTo>
                  <a:pt x="609600" y="114300"/>
                </a:lnTo>
                <a:lnTo>
                  <a:pt x="609600" y="38100"/>
                </a:lnTo>
                <a:close/>
              </a:path>
              <a:path w="1676400" h="152400">
                <a:moveTo>
                  <a:pt x="457200" y="38100"/>
                </a:moveTo>
                <a:lnTo>
                  <a:pt x="381000" y="38100"/>
                </a:lnTo>
                <a:lnTo>
                  <a:pt x="381000" y="114300"/>
                </a:lnTo>
                <a:lnTo>
                  <a:pt x="457200" y="114300"/>
                </a:lnTo>
                <a:lnTo>
                  <a:pt x="457200" y="38100"/>
                </a:lnTo>
                <a:close/>
              </a:path>
              <a:path w="1676400" h="152400">
                <a:moveTo>
                  <a:pt x="304800" y="38100"/>
                </a:moveTo>
                <a:lnTo>
                  <a:pt x="228600" y="38100"/>
                </a:lnTo>
                <a:lnTo>
                  <a:pt x="228600" y="114300"/>
                </a:lnTo>
                <a:lnTo>
                  <a:pt x="304800" y="114300"/>
                </a:lnTo>
                <a:lnTo>
                  <a:pt x="304800" y="38100"/>
                </a:lnTo>
                <a:close/>
              </a:path>
              <a:path w="1676400" h="152400">
                <a:moveTo>
                  <a:pt x="152400" y="0"/>
                </a:moveTo>
                <a:lnTo>
                  <a:pt x="0" y="76200"/>
                </a:lnTo>
                <a:lnTo>
                  <a:pt x="152400" y="152400"/>
                </a:lnTo>
                <a:lnTo>
                  <a:pt x="152400" y="114300"/>
                </a:lnTo>
                <a:lnTo>
                  <a:pt x="114300" y="114300"/>
                </a:lnTo>
                <a:lnTo>
                  <a:pt x="114300" y="38100"/>
                </a:lnTo>
                <a:lnTo>
                  <a:pt x="152400" y="38100"/>
                </a:lnTo>
                <a:lnTo>
                  <a:pt x="152400" y="0"/>
                </a:lnTo>
                <a:close/>
              </a:path>
              <a:path w="1676400" h="152400">
                <a:moveTo>
                  <a:pt x="152400" y="38100"/>
                </a:moveTo>
                <a:lnTo>
                  <a:pt x="114300" y="38100"/>
                </a:lnTo>
                <a:lnTo>
                  <a:pt x="114300" y="114300"/>
                </a:lnTo>
                <a:lnTo>
                  <a:pt x="152400" y="114300"/>
                </a:lnTo>
                <a:lnTo>
                  <a:pt x="152400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562600" y="4038600"/>
            <a:ext cx="152400" cy="1295400"/>
          </a:xfrm>
          <a:custGeom>
            <a:avLst/>
            <a:gdLst/>
            <a:ahLst/>
            <a:cxnLst/>
            <a:rect l="l" t="t" r="r" b="b"/>
            <a:pathLst>
              <a:path w="152400" h="1295400">
                <a:moveTo>
                  <a:pt x="114300" y="1219200"/>
                </a:moveTo>
                <a:lnTo>
                  <a:pt x="38100" y="1219200"/>
                </a:lnTo>
                <a:lnTo>
                  <a:pt x="38100" y="1295400"/>
                </a:lnTo>
                <a:lnTo>
                  <a:pt x="114300" y="1295400"/>
                </a:lnTo>
                <a:lnTo>
                  <a:pt x="114300" y="1219200"/>
                </a:lnTo>
                <a:close/>
              </a:path>
              <a:path w="152400" h="1295400">
                <a:moveTo>
                  <a:pt x="114300" y="1066800"/>
                </a:moveTo>
                <a:lnTo>
                  <a:pt x="38100" y="1066800"/>
                </a:lnTo>
                <a:lnTo>
                  <a:pt x="38100" y="1143000"/>
                </a:lnTo>
                <a:lnTo>
                  <a:pt x="114300" y="1143000"/>
                </a:lnTo>
                <a:lnTo>
                  <a:pt x="114300" y="1066800"/>
                </a:lnTo>
                <a:close/>
              </a:path>
              <a:path w="152400" h="1295400">
                <a:moveTo>
                  <a:pt x="114300" y="914400"/>
                </a:moveTo>
                <a:lnTo>
                  <a:pt x="38100" y="914400"/>
                </a:lnTo>
                <a:lnTo>
                  <a:pt x="38100" y="990600"/>
                </a:lnTo>
                <a:lnTo>
                  <a:pt x="114300" y="990600"/>
                </a:lnTo>
                <a:lnTo>
                  <a:pt x="114300" y="914400"/>
                </a:lnTo>
                <a:close/>
              </a:path>
              <a:path w="152400" h="1295400">
                <a:moveTo>
                  <a:pt x="114300" y="762000"/>
                </a:moveTo>
                <a:lnTo>
                  <a:pt x="38100" y="762000"/>
                </a:lnTo>
                <a:lnTo>
                  <a:pt x="38100" y="838200"/>
                </a:lnTo>
                <a:lnTo>
                  <a:pt x="114300" y="838200"/>
                </a:lnTo>
                <a:lnTo>
                  <a:pt x="114300" y="762000"/>
                </a:lnTo>
                <a:close/>
              </a:path>
              <a:path w="152400" h="1295400">
                <a:moveTo>
                  <a:pt x="114300" y="609600"/>
                </a:moveTo>
                <a:lnTo>
                  <a:pt x="38100" y="609600"/>
                </a:lnTo>
                <a:lnTo>
                  <a:pt x="38100" y="685800"/>
                </a:lnTo>
                <a:lnTo>
                  <a:pt x="114300" y="685800"/>
                </a:lnTo>
                <a:lnTo>
                  <a:pt x="114300" y="609600"/>
                </a:lnTo>
                <a:close/>
              </a:path>
              <a:path w="152400" h="1295400">
                <a:moveTo>
                  <a:pt x="114300" y="457200"/>
                </a:moveTo>
                <a:lnTo>
                  <a:pt x="38100" y="457200"/>
                </a:lnTo>
                <a:lnTo>
                  <a:pt x="38100" y="533400"/>
                </a:lnTo>
                <a:lnTo>
                  <a:pt x="114300" y="533400"/>
                </a:lnTo>
                <a:lnTo>
                  <a:pt x="114300" y="457200"/>
                </a:lnTo>
                <a:close/>
              </a:path>
              <a:path w="152400" h="1295400">
                <a:moveTo>
                  <a:pt x="114300" y="304800"/>
                </a:moveTo>
                <a:lnTo>
                  <a:pt x="38100" y="304800"/>
                </a:lnTo>
                <a:lnTo>
                  <a:pt x="38100" y="381000"/>
                </a:lnTo>
                <a:lnTo>
                  <a:pt x="114300" y="381000"/>
                </a:lnTo>
                <a:lnTo>
                  <a:pt x="114300" y="304800"/>
                </a:lnTo>
                <a:close/>
              </a:path>
              <a:path w="152400" h="1295400">
                <a:moveTo>
                  <a:pt x="114300" y="152400"/>
                </a:moveTo>
                <a:lnTo>
                  <a:pt x="38100" y="152400"/>
                </a:lnTo>
                <a:lnTo>
                  <a:pt x="38100" y="228600"/>
                </a:lnTo>
                <a:lnTo>
                  <a:pt x="114300" y="228600"/>
                </a:lnTo>
                <a:lnTo>
                  <a:pt x="114300" y="152400"/>
                </a:lnTo>
                <a:close/>
              </a:path>
              <a:path w="152400" h="1295400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638800" y="3886200"/>
            <a:ext cx="1571625" cy="152400"/>
          </a:xfrm>
          <a:custGeom>
            <a:avLst/>
            <a:gdLst/>
            <a:ahLst/>
            <a:cxnLst/>
            <a:rect l="l" t="t" r="r" b="b"/>
            <a:pathLst>
              <a:path w="1571625" h="152400">
                <a:moveTo>
                  <a:pt x="76200" y="38100"/>
                </a:moveTo>
                <a:lnTo>
                  <a:pt x="0" y="38100"/>
                </a:lnTo>
                <a:lnTo>
                  <a:pt x="0" y="114300"/>
                </a:lnTo>
                <a:lnTo>
                  <a:pt x="76200" y="114300"/>
                </a:lnTo>
                <a:lnTo>
                  <a:pt x="76200" y="38100"/>
                </a:lnTo>
                <a:close/>
              </a:path>
              <a:path w="1571625" h="152400">
                <a:moveTo>
                  <a:pt x="228600" y="38100"/>
                </a:moveTo>
                <a:lnTo>
                  <a:pt x="152400" y="38100"/>
                </a:lnTo>
                <a:lnTo>
                  <a:pt x="152400" y="114300"/>
                </a:lnTo>
                <a:lnTo>
                  <a:pt x="228600" y="114300"/>
                </a:lnTo>
                <a:lnTo>
                  <a:pt x="228600" y="38100"/>
                </a:lnTo>
                <a:close/>
              </a:path>
              <a:path w="1571625" h="152400">
                <a:moveTo>
                  <a:pt x="381000" y="38100"/>
                </a:moveTo>
                <a:lnTo>
                  <a:pt x="304800" y="38100"/>
                </a:lnTo>
                <a:lnTo>
                  <a:pt x="304800" y="114300"/>
                </a:lnTo>
                <a:lnTo>
                  <a:pt x="381000" y="114300"/>
                </a:lnTo>
                <a:lnTo>
                  <a:pt x="381000" y="38100"/>
                </a:lnTo>
                <a:close/>
              </a:path>
              <a:path w="1571625" h="152400">
                <a:moveTo>
                  <a:pt x="533400" y="38100"/>
                </a:moveTo>
                <a:lnTo>
                  <a:pt x="457200" y="38100"/>
                </a:lnTo>
                <a:lnTo>
                  <a:pt x="457200" y="114300"/>
                </a:lnTo>
                <a:lnTo>
                  <a:pt x="533400" y="114300"/>
                </a:lnTo>
                <a:lnTo>
                  <a:pt x="533400" y="38100"/>
                </a:lnTo>
                <a:close/>
              </a:path>
              <a:path w="1571625" h="152400">
                <a:moveTo>
                  <a:pt x="685800" y="38100"/>
                </a:moveTo>
                <a:lnTo>
                  <a:pt x="609600" y="38100"/>
                </a:lnTo>
                <a:lnTo>
                  <a:pt x="609600" y="114300"/>
                </a:lnTo>
                <a:lnTo>
                  <a:pt x="685800" y="114300"/>
                </a:lnTo>
                <a:lnTo>
                  <a:pt x="685800" y="38100"/>
                </a:lnTo>
                <a:close/>
              </a:path>
              <a:path w="1571625" h="152400">
                <a:moveTo>
                  <a:pt x="838200" y="38100"/>
                </a:moveTo>
                <a:lnTo>
                  <a:pt x="762000" y="38100"/>
                </a:lnTo>
                <a:lnTo>
                  <a:pt x="762000" y="114300"/>
                </a:lnTo>
                <a:lnTo>
                  <a:pt x="838200" y="114300"/>
                </a:lnTo>
                <a:lnTo>
                  <a:pt x="838200" y="38100"/>
                </a:lnTo>
                <a:close/>
              </a:path>
              <a:path w="1571625" h="152400">
                <a:moveTo>
                  <a:pt x="990600" y="38100"/>
                </a:moveTo>
                <a:lnTo>
                  <a:pt x="914400" y="38100"/>
                </a:lnTo>
                <a:lnTo>
                  <a:pt x="914400" y="114300"/>
                </a:lnTo>
                <a:lnTo>
                  <a:pt x="990600" y="114300"/>
                </a:lnTo>
                <a:lnTo>
                  <a:pt x="990600" y="38100"/>
                </a:lnTo>
                <a:close/>
              </a:path>
              <a:path w="1571625" h="152400">
                <a:moveTo>
                  <a:pt x="1143000" y="38100"/>
                </a:moveTo>
                <a:lnTo>
                  <a:pt x="1066800" y="38100"/>
                </a:lnTo>
                <a:lnTo>
                  <a:pt x="1066800" y="114300"/>
                </a:lnTo>
                <a:lnTo>
                  <a:pt x="1143000" y="114300"/>
                </a:lnTo>
                <a:lnTo>
                  <a:pt x="1143000" y="38100"/>
                </a:lnTo>
                <a:close/>
              </a:path>
              <a:path w="1571625" h="152400">
                <a:moveTo>
                  <a:pt x="1295400" y="38100"/>
                </a:moveTo>
                <a:lnTo>
                  <a:pt x="1219200" y="38100"/>
                </a:lnTo>
                <a:lnTo>
                  <a:pt x="1219200" y="114300"/>
                </a:lnTo>
                <a:lnTo>
                  <a:pt x="1295400" y="114300"/>
                </a:lnTo>
                <a:lnTo>
                  <a:pt x="1295400" y="38100"/>
                </a:lnTo>
                <a:close/>
              </a:path>
              <a:path w="1571625" h="152400">
                <a:moveTo>
                  <a:pt x="1419225" y="0"/>
                </a:moveTo>
                <a:lnTo>
                  <a:pt x="1419225" y="152400"/>
                </a:lnTo>
                <a:lnTo>
                  <a:pt x="1495425" y="114300"/>
                </a:lnTo>
                <a:lnTo>
                  <a:pt x="1447800" y="114300"/>
                </a:lnTo>
                <a:lnTo>
                  <a:pt x="1447800" y="38100"/>
                </a:lnTo>
                <a:lnTo>
                  <a:pt x="1495425" y="38100"/>
                </a:lnTo>
                <a:lnTo>
                  <a:pt x="1419225" y="0"/>
                </a:lnTo>
                <a:close/>
              </a:path>
              <a:path w="1571625" h="152400">
                <a:moveTo>
                  <a:pt x="1419225" y="38100"/>
                </a:moveTo>
                <a:lnTo>
                  <a:pt x="1371600" y="38100"/>
                </a:lnTo>
                <a:lnTo>
                  <a:pt x="1371600" y="114300"/>
                </a:lnTo>
                <a:lnTo>
                  <a:pt x="1419225" y="114300"/>
                </a:lnTo>
                <a:lnTo>
                  <a:pt x="1419225" y="38100"/>
                </a:lnTo>
                <a:close/>
              </a:path>
              <a:path w="1571625" h="152400">
                <a:moveTo>
                  <a:pt x="1495425" y="38100"/>
                </a:moveTo>
                <a:lnTo>
                  <a:pt x="1447800" y="38100"/>
                </a:lnTo>
                <a:lnTo>
                  <a:pt x="1447800" y="114300"/>
                </a:lnTo>
                <a:lnTo>
                  <a:pt x="1495425" y="114300"/>
                </a:lnTo>
                <a:lnTo>
                  <a:pt x="1571625" y="76200"/>
                </a:lnTo>
                <a:lnTo>
                  <a:pt x="1495425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39000" y="3886200"/>
            <a:ext cx="152400" cy="1371600"/>
          </a:xfrm>
          <a:custGeom>
            <a:avLst/>
            <a:gdLst/>
            <a:ahLst/>
            <a:cxnLst/>
            <a:rect l="l" t="t" r="r" b="b"/>
            <a:pathLst>
              <a:path w="152400" h="1371600">
                <a:moveTo>
                  <a:pt x="114300" y="0"/>
                </a:moveTo>
                <a:lnTo>
                  <a:pt x="38100" y="0"/>
                </a:lnTo>
                <a:lnTo>
                  <a:pt x="38100" y="76200"/>
                </a:lnTo>
                <a:lnTo>
                  <a:pt x="114300" y="76200"/>
                </a:lnTo>
                <a:lnTo>
                  <a:pt x="114300" y="0"/>
                </a:lnTo>
                <a:close/>
              </a:path>
              <a:path w="152400" h="1371600">
                <a:moveTo>
                  <a:pt x="114300" y="152400"/>
                </a:moveTo>
                <a:lnTo>
                  <a:pt x="38100" y="152400"/>
                </a:lnTo>
                <a:lnTo>
                  <a:pt x="38100" y="228600"/>
                </a:lnTo>
                <a:lnTo>
                  <a:pt x="114300" y="228600"/>
                </a:lnTo>
                <a:lnTo>
                  <a:pt x="114300" y="152400"/>
                </a:lnTo>
                <a:close/>
              </a:path>
              <a:path w="152400" h="1371600">
                <a:moveTo>
                  <a:pt x="114300" y="304800"/>
                </a:moveTo>
                <a:lnTo>
                  <a:pt x="38100" y="304800"/>
                </a:lnTo>
                <a:lnTo>
                  <a:pt x="38100" y="381000"/>
                </a:lnTo>
                <a:lnTo>
                  <a:pt x="114300" y="381000"/>
                </a:lnTo>
                <a:lnTo>
                  <a:pt x="114300" y="304800"/>
                </a:lnTo>
                <a:close/>
              </a:path>
              <a:path w="152400" h="1371600">
                <a:moveTo>
                  <a:pt x="114300" y="457200"/>
                </a:moveTo>
                <a:lnTo>
                  <a:pt x="38100" y="457200"/>
                </a:lnTo>
                <a:lnTo>
                  <a:pt x="38100" y="533400"/>
                </a:lnTo>
                <a:lnTo>
                  <a:pt x="114300" y="533400"/>
                </a:lnTo>
                <a:lnTo>
                  <a:pt x="114300" y="457200"/>
                </a:lnTo>
                <a:close/>
              </a:path>
              <a:path w="152400" h="1371600">
                <a:moveTo>
                  <a:pt x="114300" y="609600"/>
                </a:moveTo>
                <a:lnTo>
                  <a:pt x="38100" y="609600"/>
                </a:lnTo>
                <a:lnTo>
                  <a:pt x="38100" y="685800"/>
                </a:lnTo>
                <a:lnTo>
                  <a:pt x="114300" y="685800"/>
                </a:lnTo>
                <a:lnTo>
                  <a:pt x="114300" y="609600"/>
                </a:lnTo>
                <a:close/>
              </a:path>
              <a:path w="152400" h="1371600">
                <a:moveTo>
                  <a:pt x="114300" y="762000"/>
                </a:moveTo>
                <a:lnTo>
                  <a:pt x="38100" y="762000"/>
                </a:lnTo>
                <a:lnTo>
                  <a:pt x="38100" y="838200"/>
                </a:lnTo>
                <a:lnTo>
                  <a:pt x="114300" y="838200"/>
                </a:lnTo>
                <a:lnTo>
                  <a:pt x="114300" y="762000"/>
                </a:lnTo>
                <a:close/>
              </a:path>
              <a:path w="152400" h="1371600">
                <a:moveTo>
                  <a:pt x="114300" y="914400"/>
                </a:moveTo>
                <a:lnTo>
                  <a:pt x="38100" y="914400"/>
                </a:lnTo>
                <a:lnTo>
                  <a:pt x="38100" y="990600"/>
                </a:lnTo>
                <a:lnTo>
                  <a:pt x="114300" y="990600"/>
                </a:lnTo>
                <a:lnTo>
                  <a:pt x="114300" y="914400"/>
                </a:lnTo>
                <a:close/>
              </a:path>
              <a:path w="152400" h="1371600">
                <a:moveTo>
                  <a:pt x="114300" y="1066800"/>
                </a:moveTo>
                <a:lnTo>
                  <a:pt x="38100" y="1066800"/>
                </a:lnTo>
                <a:lnTo>
                  <a:pt x="38100" y="1143000"/>
                </a:lnTo>
                <a:lnTo>
                  <a:pt x="114300" y="1143000"/>
                </a:lnTo>
                <a:lnTo>
                  <a:pt x="114300" y="1066800"/>
                </a:lnTo>
                <a:close/>
              </a:path>
              <a:path w="152400" h="1371600">
                <a:moveTo>
                  <a:pt x="38100" y="1219200"/>
                </a:moveTo>
                <a:lnTo>
                  <a:pt x="0" y="1219200"/>
                </a:lnTo>
                <a:lnTo>
                  <a:pt x="76200" y="1371600"/>
                </a:lnTo>
                <a:lnTo>
                  <a:pt x="133350" y="1257300"/>
                </a:lnTo>
                <a:lnTo>
                  <a:pt x="38100" y="1257300"/>
                </a:lnTo>
                <a:lnTo>
                  <a:pt x="38100" y="1219200"/>
                </a:lnTo>
                <a:close/>
              </a:path>
              <a:path w="152400" h="1371600">
                <a:moveTo>
                  <a:pt x="114300" y="1219200"/>
                </a:moveTo>
                <a:lnTo>
                  <a:pt x="38100" y="1219200"/>
                </a:lnTo>
                <a:lnTo>
                  <a:pt x="38100" y="1257300"/>
                </a:lnTo>
                <a:lnTo>
                  <a:pt x="114300" y="1257300"/>
                </a:lnTo>
                <a:lnTo>
                  <a:pt x="114300" y="1219200"/>
                </a:lnTo>
                <a:close/>
              </a:path>
              <a:path w="152400" h="1371600">
                <a:moveTo>
                  <a:pt x="152400" y="1219200"/>
                </a:moveTo>
                <a:lnTo>
                  <a:pt x="114300" y="1219200"/>
                </a:lnTo>
                <a:lnTo>
                  <a:pt x="114300" y="1257300"/>
                </a:lnTo>
                <a:lnTo>
                  <a:pt x="133350" y="1257300"/>
                </a:lnTo>
                <a:lnTo>
                  <a:pt x="152400" y="1219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3400" y="228600"/>
            <a:ext cx="8077200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002279" y="204215"/>
            <a:ext cx="3168396" cy="478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651760" y="554736"/>
            <a:ext cx="1703832" cy="478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962400" y="554736"/>
            <a:ext cx="519684" cy="478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88891" y="554736"/>
            <a:ext cx="2430780" cy="478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33400" y="228600"/>
            <a:ext cx="8077200" cy="838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2300" b="1" dirty="0">
                <a:latin typeface="Tahoma"/>
                <a:cs typeface="Tahoma"/>
              </a:rPr>
              <a:t>Optimum</a:t>
            </a:r>
            <a:r>
              <a:rPr sz="2300" b="1" spc="-45" dirty="0">
                <a:latin typeface="Tahoma"/>
                <a:cs typeface="Tahoma"/>
              </a:rPr>
              <a:t> </a:t>
            </a:r>
            <a:r>
              <a:rPr sz="2300" b="1" dirty="0">
                <a:latin typeface="Tahoma"/>
                <a:cs typeface="Tahoma"/>
              </a:rPr>
              <a:t>Solution:</a:t>
            </a:r>
            <a:endParaRPr sz="23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300" b="1" dirty="0">
                <a:latin typeface="Tahoma"/>
                <a:cs typeface="Tahoma"/>
              </a:rPr>
              <a:t>Stepping-Stone</a:t>
            </a:r>
            <a:r>
              <a:rPr sz="2300" b="1" spc="-60" dirty="0">
                <a:latin typeface="Tahoma"/>
                <a:cs typeface="Tahoma"/>
              </a:rPr>
              <a:t> </a:t>
            </a:r>
            <a:r>
              <a:rPr sz="2300" b="1" dirty="0">
                <a:latin typeface="Tahoma"/>
                <a:cs typeface="Tahoma"/>
              </a:rPr>
              <a:t>Method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12140" y="1211326"/>
            <a:ext cx="55924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02410" algn="l"/>
                <a:tab pos="3021965" algn="l"/>
              </a:tabLst>
            </a:pPr>
            <a:r>
              <a:rPr sz="3000" spc="-7" baseline="1388" dirty="0">
                <a:latin typeface="Tahoma"/>
                <a:cs typeface="Tahoma"/>
              </a:rPr>
              <a:t>Example:	</a:t>
            </a:r>
            <a:r>
              <a:rPr sz="2000" spc="-10" dirty="0">
                <a:latin typeface="Tahoma"/>
                <a:cs typeface="Tahoma"/>
              </a:rPr>
              <a:t>At </a:t>
            </a:r>
            <a:r>
              <a:rPr sz="2000" dirty="0">
                <a:latin typeface="Tahoma"/>
                <a:cs typeface="Tahoma"/>
              </a:rPr>
              <a:t>Cell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C3,	C3-&gt;B3-&gt;B4-&gt;C4-&gt;C3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1210271"/>
            <a:ext cx="8001000" cy="923925"/>
          </a:xfrm>
          <a:custGeom>
            <a:avLst/>
            <a:gdLst/>
            <a:ahLst/>
            <a:cxnLst/>
            <a:rect l="l" t="t" r="r" b="b"/>
            <a:pathLst>
              <a:path w="8001000" h="923925">
                <a:moveTo>
                  <a:pt x="0" y="923328"/>
                </a:moveTo>
                <a:lnTo>
                  <a:pt x="8001000" y="923328"/>
                </a:lnTo>
                <a:lnTo>
                  <a:pt x="8001000" y="0"/>
                </a:lnTo>
                <a:lnTo>
                  <a:pt x="0" y="0"/>
                </a:lnTo>
                <a:lnTo>
                  <a:pt x="0" y="923328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03083" y="3052216"/>
            <a:ext cx="902969" cy="428625"/>
          </a:xfrm>
          <a:custGeom>
            <a:avLst/>
            <a:gdLst/>
            <a:ahLst/>
            <a:cxnLst/>
            <a:rect l="l" t="t" r="r" b="b"/>
            <a:pathLst>
              <a:path w="902970" h="428625">
                <a:moveTo>
                  <a:pt x="0" y="428091"/>
                </a:moveTo>
                <a:lnTo>
                  <a:pt x="902728" y="428091"/>
                </a:lnTo>
                <a:lnTo>
                  <a:pt x="902728" y="0"/>
                </a:lnTo>
                <a:lnTo>
                  <a:pt x="0" y="0"/>
                </a:lnTo>
                <a:lnTo>
                  <a:pt x="0" y="428091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03083" y="3480346"/>
            <a:ext cx="902969" cy="856615"/>
          </a:xfrm>
          <a:custGeom>
            <a:avLst/>
            <a:gdLst/>
            <a:ahLst/>
            <a:cxnLst/>
            <a:rect l="l" t="t" r="r" b="b"/>
            <a:pathLst>
              <a:path w="902970" h="856614">
                <a:moveTo>
                  <a:pt x="0" y="856195"/>
                </a:moveTo>
                <a:lnTo>
                  <a:pt x="902728" y="856195"/>
                </a:lnTo>
                <a:lnTo>
                  <a:pt x="902728" y="0"/>
                </a:lnTo>
                <a:lnTo>
                  <a:pt x="0" y="0"/>
                </a:lnTo>
                <a:lnTo>
                  <a:pt x="0" y="856195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03083" y="4336453"/>
            <a:ext cx="902969" cy="856615"/>
          </a:xfrm>
          <a:custGeom>
            <a:avLst/>
            <a:gdLst/>
            <a:ahLst/>
            <a:cxnLst/>
            <a:rect l="l" t="t" r="r" b="b"/>
            <a:pathLst>
              <a:path w="902970" h="856614">
                <a:moveTo>
                  <a:pt x="0" y="856195"/>
                </a:moveTo>
                <a:lnTo>
                  <a:pt x="902728" y="856195"/>
                </a:lnTo>
                <a:lnTo>
                  <a:pt x="902728" y="0"/>
                </a:lnTo>
                <a:lnTo>
                  <a:pt x="0" y="0"/>
                </a:lnTo>
                <a:lnTo>
                  <a:pt x="0" y="856195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03083" y="5192712"/>
            <a:ext cx="902969" cy="856615"/>
          </a:xfrm>
          <a:custGeom>
            <a:avLst/>
            <a:gdLst/>
            <a:ahLst/>
            <a:cxnLst/>
            <a:rect l="l" t="t" r="r" b="b"/>
            <a:pathLst>
              <a:path w="902970" h="856614">
                <a:moveTo>
                  <a:pt x="0" y="856195"/>
                </a:moveTo>
                <a:lnTo>
                  <a:pt x="902728" y="856195"/>
                </a:lnTo>
                <a:lnTo>
                  <a:pt x="902728" y="0"/>
                </a:lnTo>
                <a:lnTo>
                  <a:pt x="0" y="0"/>
                </a:lnTo>
                <a:lnTo>
                  <a:pt x="0" y="856195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73477" y="3477133"/>
            <a:ext cx="0" cy="2575560"/>
          </a:xfrm>
          <a:custGeom>
            <a:avLst/>
            <a:gdLst/>
            <a:ahLst/>
            <a:cxnLst/>
            <a:rect l="l" t="t" r="r" b="b"/>
            <a:pathLst>
              <a:path h="2575560">
                <a:moveTo>
                  <a:pt x="0" y="0"/>
                </a:moveTo>
                <a:lnTo>
                  <a:pt x="0" y="25749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80942" y="3477133"/>
            <a:ext cx="0" cy="2575560"/>
          </a:xfrm>
          <a:custGeom>
            <a:avLst/>
            <a:gdLst/>
            <a:ahLst/>
            <a:cxnLst/>
            <a:rect l="l" t="t" r="r" b="b"/>
            <a:pathLst>
              <a:path h="2575560">
                <a:moveTo>
                  <a:pt x="0" y="0"/>
                </a:moveTo>
                <a:lnTo>
                  <a:pt x="0" y="25749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16679" y="3477133"/>
            <a:ext cx="0" cy="434975"/>
          </a:xfrm>
          <a:custGeom>
            <a:avLst/>
            <a:gdLst/>
            <a:ahLst/>
            <a:cxnLst/>
            <a:rect l="l" t="t" r="r" b="b"/>
            <a:pathLst>
              <a:path h="434975">
                <a:moveTo>
                  <a:pt x="0" y="0"/>
                </a:moveTo>
                <a:lnTo>
                  <a:pt x="0" y="4344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88280" y="3477133"/>
            <a:ext cx="0" cy="2575560"/>
          </a:xfrm>
          <a:custGeom>
            <a:avLst/>
            <a:gdLst/>
            <a:ahLst/>
            <a:cxnLst/>
            <a:rect l="l" t="t" r="r" b="b"/>
            <a:pathLst>
              <a:path h="2575560">
                <a:moveTo>
                  <a:pt x="0" y="0"/>
                </a:moveTo>
                <a:lnTo>
                  <a:pt x="0" y="25749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24017" y="3477133"/>
            <a:ext cx="0" cy="434975"/>
          </a:xfrm>
          <a:custGeom>
            <a:avLst/>
            <a:gdLst/>
            <a:ahLst/>
            <a:cxnLst/>
            <a:rect l="l" t="t" r="r" b="b"/>
            <a:pathLst>
              <a:path h="434975">
                <a:moveTo>
                  <a:pt x="0" y="0"/>
                </a:moveTo>
                <a:lnTo>
                  <a:pt x="0" y="4344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5619" y="3477133"/>
            <a:ext cx="0" cy="2575560"/>
          </a:xfrm>
          <a:custGeom>
            <a:avLst/>
            <a:gdLst/>
            <a:ahLst/>
            <a:cxnLst/>
            <a:rect l="l" t="t" r="r" b="b"/>
            <a:pathLst>
              <a:path h="2575560">
                <a:moveTo>
                  <a:pt x="0" y="0"/>
                </a:moveTo>
                <a:lnTo>
                  <a:pt x="0" y="25749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03083" y="3477133"/>
            <a:ext cx="0" cy="2575560"/>
          </a:xfrm>
          <a:custGeom>
            <a:avLst/>
            <a:gdLst/>
            <a:ahLst/>
            <a:cxnLst/>
            <a:rect l="l" t="t" r="r" b="b"/>
            <a:pathLst>
              <a:path h="2575560">
                <a:moveTo>
                  <a:pt x="0" y="0"/>
                </a:moveTo>
                <a:lnTo>
                  <a:pt x="0" y="25749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70302" y="3480308"/>
            <a:ext cx="5236210" cy="0"/>
          </a:xfrm>
          <a:custGeom>
            <a:avLst/>
            <a:gdLst/>
            <a:ahLst/>
            <a:cxnLst/>
            <a:rect l="l" t="t" r="r" b="b"/>
            <a:pathLst>
              <a:path w="5236209">
                <a:moveTo>
                  <a:pt x="0" y="0"/>
                </a:moveTo>
                <a:lnTo>
                  <a:pt x="5235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77767" y="3908425"/>
            <a:ext cx="442595" cy="0"/>
          </a:xfrm>
          <a:custGeom>
            <a:avLst/>
            <a:gdLst/>
            <a:ahLst/>
            <a:cxnLst/>
            <a:rect l="l" t="t" r="r" b="b"/>
            <a:pathLst>
              <a:path w="442595">
                <a:moveTo>
                  <a:pt x="0" y="0"/>
                </a:moveTo>
                <a:lnTo>
                  <a:pt x="4420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85105" y="3908425"/>
            <a:ext cx="442595" cy="0"/>
          </a:xfrm>
          <a:custGeom>
            <a:avLst/>
            <a:gdLst/>
            <a:ahLst/>
            <a:cxnLst/>
            <a:rect l="l" t="t" r="r" b="b"/>
            <a:pathLst>
              <a:path w="442595">
                <a:moveTo>
                  <a:pt x="0" y="0"/>
                </a:moveTo>
                <a:lnTo>
                  <a:pt x="4420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70302" y="4336541"/>
            <a:ext cx="5236210" cy="0"/>
          </a:xfrm>
          <a:custGeom>
            <a:avLst/>
            <a:gdLst/>
            <a:ahLst/>
            <a:cxnLst/>
            <a:rect l="l" t="t" r="r" b="b"/>
            <a:pathLst>
              <a:path w="5236209">
                <a:moveTo>
                  <a:pt x="0" y="0"/>
                </a:moveTo>
                <a:lnTo>
                  <a:pt x="5235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70302" y="5192648"/>
            <a:ext cx="5236210" cy="0"/>
          </a:xfrm>
          <a:custGeom>
            <a:avLst/>
            <a:gdLst/>
            <a:ahLst/>
            <a:cxnLst/>
            <a:rect l="l" t="t" r="r" b="b"/>
            <a:pathLst>
              <a:path w="5236209">
                <a:moveTo>
                  <a:pt x="0" y="0"/>
                </a:moveTo>
                <a:lnTo>
                  <a:pt x="5235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70302" y="6048908"/>
            <a:ext cx="5236210" cy="0"/>
          </a:xfrm>
          <a:custGeom>
            <a:avLst/>
            <a:gdLst/>
            <a:ahLst/>
            <a:cxnLst/>
            <a:rect l="l" t="t" r="r" b="b"/>
            <a:pathLst>
              <a:path w="5236209">
                <a:moveTo>
                  <a:pt x="0" y="0"/>
                </a:moveTo>
                <a:lnTo>
                  <a:pt x="5235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758820" y="312153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66413" y="312153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74004" y="312153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81596" y="312153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45502" y="3121532"/>
            <a:ext cx="819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SUPP</a:t>
            </a:r>
            <a:r>
              <a:rPr sz="1600" b="1" spc="-150" dirty="0">
                <a:latin typeface="Arial"/>
                <a:cs typeface="Arial"/>
              </a:rPr>
              <a:t>L</a:t>
            </a:r>
            <a:r>
              <a:rPr sz="1600" b="1" spc="-5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99361" y="3763467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73477" y="3480308"/>
            <a:ext cx="436245" cy="4286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80942" y="3480308"/>
            <a:ext cx="436245" cy="4286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88280" y="3480308"/>
            <a:ext cx="436245" cy="4286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95619" y="3480308"/>
            <a:ext cx="436245" cy="4286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730490" y="3763467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40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00908" y="3978021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08501" y="3978021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96313" y="4620259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73477" y="4336541"/>
            <a:ext cx="436245" cy="4286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80942" y="4336541"/>
            <a:ext cx="436245" cy="4286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788280" y="4336541"/>
            <a:ext cx="436245" cy="4286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095619" y="4336541"/>
            <a:ext cx="436245" cy="4286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1600" b="1" spc="-5" dirty="0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730490" y="4620259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60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316092" y="4834254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23684" y="4834254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96313" y="5476747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73477" y="5192648"/>
            <a:ext cx="436245" cy="4286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1600" b="1" spc="-5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80942" y="5192648"/>
            <a:ext cx="436245" cy="4286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1600" b="1" spc="-5" dirty="0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788280" y="5192648"/>
            <a:ext cx="436245" cy="4286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95619" y="5192648"/>
            <a:ext cx="436245" cy="4286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730490" y="5476747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700908" y="5690717"/>
            <a:ext cx="41738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35095" algn="l"/>
              </a:tabLst>
            </a:pPr>
            <a:r>
              <a:rPr sz="1600" b="1" spc="-5" dirty="0">
                <a:latin typeface="Arial"/>
                <a:cs typeface="Arial"/>
              </a:rPr>
              <a:t>10	40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90600" y="6048908"/>
            <a:ext cx="6412865" cy="42862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81915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645"/>
              </a:spcBef>
              <a:tabLst>
                <a:tab pos="1724025" algn="l"/>
                <a:tab pos="3031490" algn="l"/>
                <a:tab pos="4339590" algn="l"/>
                <a:tab pos="5647055" algn="l"/>
              </a:tabLst>
            </a:pPr>
            <a:r>
              <a:rPr sz="1600" b="1" spc="-15" dirty="0">
                <a:latin typeface="Arial"/>
                <a:cs typeface="Arial"/>
              </a:rPr>
              <a:t>DEMAND	</a:t>
            </a:r>
            <a:r>
              <a:rPr sz="1600" b="1" spc="-5" dirty="0">
                <a:latin typeface="Arial"/>
                <a:cs typeface="Arial"/>
              </a:rPr>
              <a:t>20	30	50	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403083" y="6048908"/>
            <a:ext cx="902969" cy="42862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81915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645"/>
              </a:spcBef>
            </a:pPr>
            <a:r>
              <a:rPr sz="1600" b="1" spc="-5" dirty="0">
                <a:latin typeface="Arial"/>
                <a:cs typeface="Arial"/>
              </a:rPr>
              <a:t>150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57200" y="4657725"/>
            <a:ext cx="1000125" cy="295275"/>
          </a:xfrm>
          <a:prstGeom prst="rect">
            <a:avLst/>
          </a:prstGeom>
          <a:ln w="12700">
            <a:solidFill>
              <a:srgbClr val="BBBBBB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233679">
              <a:lnSpc>
                <a:spcPct val="100000"/>
              </a:lnSpc>
              <a:spcBef>
                <a:spcPts val="440"/>
              </a:spcBef>
            </a:pPr>
            <a:r>
              <a:rPr sz="1100" spc="-40" dirty="0">
                <a:latin typeface="Trebuchet MS"/>
                <a:cs typeface="Trebuchet MS"/>
              </a:rPr>
              <a:t>SOURCES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267200" y="2743200"/>
            <a:ext cx="1228725" cy="285750"/>
          </a:xfrm>
          <a:prstGeom prst="rect">
            <a:avLst/>
          </a:prstGeom>
          <a:ln w="12700">
            <a:solidFill>
              <a:srgbClr val="BBBBBB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400"/>
              </a:spcBef>
            </a:pPr>
            <a:r>
              <a:rPr sz="1100" spc="-35" dirty="0">
                <a:latin typeface="Trebuchet MS"/>
                <a:cs typeface="Trebuchet MS"/>
              </a:rPr>
              <a:t>DESTINATIONS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953000" y="3962400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190500" y="0"/>
                </a:moveTo>
                <a:lnTo>
                  <a:pt x="156845" y="125475"/>
                </a:lnTo>
                <a:lnTo>
                  <a:pt x="0" y="152400"/>
                </a:lnTo>
                <a:lnTo>
                  <a:pt x="156845" y="179324"/>
                </a:lnTo>
                <a:lnTo>
                  <a:pt x="190500" y="304800"/>
                </a:lnTo>
                <a:lnTo>
                  <a:pt x="224154" y="179324"/>
                </a:lnTo>
                <a:lnTo>
                  <a:pt x="381000" y="152400"/>
                </a:lnTo>
                <a:lnTo>
                  <a:pt x="224154" y="125475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53000" y="3962400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152400"/>
                </a:moveTo>
                <a:lnTo>
                  <a:pt x="156845" y="125475"/>
                </a:lnTo>
                <a:lnTo>
                  <a:pt x="190500" y="0"/>
                </a:lnTo>
                <a:lnTo>
                  <a:pt x="224154" y="125475"/>
                </a:lnTo>
                <a:lnTo>
                  <a:pt x="381000" y="152400"/>
                </a:lnTo>
                <a:lnTo>
                  <a:pt x="224154" y="179324"/>
                </a:lnTo>
                <a:lnTo>
                  <a:pt x="190500" y="304800"/>
                </a:lnTo>
                <a:lnTo>
                  <a:pt x="156845" y="179324"/>
                </a:lnTo>
                <a:lnTo>
                  <a:pt x="0" y="152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 rot="10860000">
            <a:off x="2571132" y="3390772"/>
            <a:ext cx="533959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10"/>
              </a:lnSpc>
            </a:pPr>
            <a:r>
              <a:rPr sz="4000" b="1" spc="-250" dirty="0">
                <a:solidFill>
                  <a:srgbClr val="FF0000"/>
                </a:solidFill>
                <a:latin typeface="Trebuchet MS"/>
                <a:cs typeface="Trebuchet MS"/>
              </a:rPr>
              <a:t>-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926714" y="3684396"/>
            <a:ext cx="152400" cy="2320290"/>
          </a:xfrm>
          <a:custGeom>
            <a:avLst/>
            <a:gdLst/>
            <a:ahLst/>
            <a:cxnLst/>
            <a:rect l="l" t="t" r="r" b="b"/>
            <a:pathLst>
              <a:path w="152400" h="2320290">
                <a:moveTo>
                  <a:pt x="127127" y="2243454"/>
                </a:moveTo>
                <a:lnTo>
                  <a:pt x="50927" y="2243924"/>
                </a:lnTo>
                <a:lnTo>
                  <a:pt x="51435" y="2320124"/>
                </a:lnTo>
                <a:lnTo>
                  <a:pt x="127635" y="2319654"/>
                </a:lnTo>
                <a:lnTo>
                  <a:pt x="127127" y="2243454"/>
                </a:lnTo>
                <a:close/>
              </a:path>
              <a:path w="152400" h="2320290">
                <a:moveTo>
                  <a:pt x="126237" y="2091054"/>
                </a:moveTo>
                <a:lnTo>
                  <a:pt x="50037" y="2091524"/>
                </a:lnTo>
                <a:lnTo>
                  <a:pt x="50546" y="2167724"/>
                </a:lnTo>
                <a:lnTo>
                  <a:pt x="126746" y="2167254"/>
                </a:lnTo>
                <a:lnTo>
                  <a:pt x="126237" y="2091054"/>
                </a:lnTo>
                <a:close/>
              </a:path>
              <a:path w="152400" h="2320290">
                <a:moveTo>
                  <a:pt x="125349" y="1938654"/>
                </a:moveTo>
                <a:lnTo>
                  <a:pt x="49149" y="1939124"/>
                </a:lnTo>
                <a:lnTo>
                  <a:pt x="49530" y="2015324"/>
                </a:lnTo>
                <a:lnTo>
                  <a:pt x="125730" y="2014854"/>
                </a:lnTo>
                <a:lnTo>
                  <a:pt x="125349" y="1938654"/>
                </a:lnTo>
                <a:close/>
              </a:path>
              <a:path w="152400" h="2320290">
                <a:moveTo>
                  <a:pt x="124333" y="1786254"/>
                </a:moveTo>
                <a:lnTo>
                  <a:pt x="48133" y="1786763"/>
                </a:lnTo>
                <a:lnTo>
                  <a:pt x="48641" y="1862963"/>
                </a:lnTo>
                <a:lnTo>
                  <a:pt x="124841" y="1862454"/>
                </a:lnTo>
                <a:lnTo>
                  <a:pt x="124333" y="1786254"/>
                </a:lnTo>
                <a:close/>
              </a:path>
              <a:path w="152400" h="2320290">
                <a:moveTo>
                  <a:pt x="123443" y="1633854"/>
                </a:moveTo>
                <a:lnTo>
                  <a:pt x="47243" y="1634363"/>
                </a:lnTo>
                <a:lnTo>
                  <a:pt x="47625" y="1710563"/>
                </a:lnTo>
                <a:lnTo>
                  <a:pt x="123825" y="1710054"/>
                </a:lnTo>
                <a:lnTo>
                  <a:pt x="123443" y="1633854"/>
                </a:lnTo>
                <a:close/>
              </a:path>
              <a:path w="152400" h="2320290">
                <a:moveTo>
                  <a:pt x="122428" y="1481454"/>
                </a:moveTo>
                <a:lnTo>
                  <a:pt x="46228" y="1481963"/>
                </a:lnTo>
                <a:lnTo>
                  <a:pt x="46736" y="1558162"/>
                </a:lnTo>
                <a:lnTo>
                  <a:pt x="122936" y="1557655"/>
                </a:lnTo>
                <a:lnTo>
                  <a:pt x="122428" y="1481454"/>
                </a:lnTo>
                <a:close/>
              </a:path>
              <a:path w="152400" h="2320290">
                <a:moveTo>
                  <a:pt x="121539" y="1329054"/>
                </a:moveTo>
                <a:lnTo>
                  <a:pt x="45339" y="1329563"/>
                </a:lnTo>
                <a:lnTo>
                  <a:pt x="45847" y="1405763"/>
                </a:lnTo>
                <a:lnTo>
                  <a:pt x="122047" y="1405254"/>
                </a:lnTo>
                <a:lnTo>
                  <a:pt x="121539" y="1329054"/>
                </a:lnTo>
                <a:close/>
              </a:path>
              <a:path w="152400" h="2320290">
                <a:moveTo>
                  <a:pt x="120650" y="1176654"/>
                </a:moveTo>
                <a:lnTo>
                  <a:pt x="44450" y="1177163"/>
                </a:lnTo>
                <a:lnTo>
                  <a:pt x="44831" y="1253363"/>
                </a:lnTo>
                <a:lnTo>
                  <a:pt x="121031" y="1252854"/>
                </a:lnTo>
                <a:lnTo>
                  <a:pt x="120650" y="1176654"/>
                </a:lnTo>
                <a:close/>
              </a:path>
              <a:path w="152400" h="2320290">
                <a:moveTo>
                  <a:pt x="119634" y="1024254"/>
                </a:moveTo>
                <a:lnTo>
                  <a:pt x="43434" y="1024763"/>
                </a:lnTo>
                <a:lnTo>
                  <a:pt x="43942" y="1100963"/>
                </a:lnTo>
                <a:lnTo>
                  <a:pt x="120142" y="1100454"/>
                </a:lnTo>
                <a:lnTo>
                  <a:pt x="119634" y="1024254"/>
                </a:lnTo>
                <a:close/>
              </a:path>
              <a:path w="152400" h="2320290">
                <a:moveTo>
                  <a:pt x="118745" y="871854"/>
                </a:moveTo>
                <a:lnTo>
                  <a:pt x="42545" y="872363"/>
                </a:lnTo>
                <a:lnTo>
                  <a:pt x="43053" y="948563"/>
                </a:lnTo>
                <a:lnTo>
                  <a:pt x="119253" y="948054"/>
                </a:lnTo>
                <a:lnTo>
                  <a:pt x="118745" y="871854"/>
                </a:lnTo>
                <a:close/>
              </a:path>
              <a:path w="152400" h="2320290">
                <a:moveTo>
                  <a:pt x="117729" y="719454"/>
                </a:moveTo>
                <a:lnTo>
                  <a:pt x="41529" y="719963"/>
                </a:lnTo>
                <a:lnTo>
                  <a:pt x="42037" y="796163"/>
                </a:lnTo>
                <a:lnTo>
                  <a:pt x="118237" y="795654"/>
                </a:lnTo>
                <a:lnTo>
                  <a:pt x="117729" y="719454"/>
                </a:lnTo>
                <a:close/>
              </a:path>
              <a:path w="152400" h="2320290">
                <a:moveTo>
                  <a:pt x="116840" y="567054"/>
                </a:moveTo>
                <a:lnTo>
                  <a:pt x="40640" y="567563"/>
                </a:lnTo>
                <a:lnTo>
                  <a:pt x="41148" y="643763"/>
                </a:lnTo>
                <a:lnTo>
                  <a:pt x="117348" y="643254"/>
                </a:lnTo>
                <a:lnTo>
                  <a:pt x="116840" y="567054"/>
                </a:lnTo>
                <a:close/>
              </a:path>
              <a:path w="152400" h="2320290">
                <a:moveTo>
                  <a:pt x="115951" y="414654"/>
                </a:moveTo>
                <a:lnTo>
                  <a:pt x="39751" y="415163"/>
                </a:lnTo>
                <a:lnTo>
                  <a:pt x="40132" y="491363"/>
                </a:lnTo>
                <a:lnTo>
                  <a:pt x="116332" y="490854"/>
                </a:lnTo>
                <a:lnTo>
                  <a:pt x="115951" y="414654"/>
                </a:lnTo>
                <a:close/>
              </a:path>
              <a:path w="152400" h="2320290">
                <a:moveTo>
                  <a:pt x="114935" y="262254"/>
                </a:moveTo>
                <a:lnTo>
                  <a:pt x="38735" y="262763"/>
                </a:lnTo>
                <a:lnTo>
                  <a:pt x="39243" y="338963"/>
                </a:lnTo>
                <a:lnTo>
                  <a:pt x="115443" y="338454"/>
                </a:lnTo>
                <a:lnTo>
                  <a:pt x="114935" y="262254"/>
                </a:lnTo>
                <a:close/>
              </a:path>
              <a:path w="152400" h="2320290">
                <a:moveTo>
                  <a:pt x="114314" y="152145"/>
                </a:moveTo>
                <a:lnTo>
                  <a:pt x="38114" y="152653"/>
                </a:lnTo>
                <a:lnTo>
                  <a:pt x="38354" y="186562"/>
                </a:lnTo>
                <a:lnTo>
                  <a:pt x="114554" y="186054"/>
                </a:lnTo>
                <a:lnTo>
                  <a:pt x="114314" y="152145"/>
                </a:lnTo>
                <a:close/>
              </a:path>
              <a:path w="152400" h="2320290">
                <a:moveTo>
                  <a:pt x="75311" y="0"/>
                </a:moveTo>
                <a:lnTo>
                  <a:pt x="0" y="152907"/>
                </a:lnTo>
                <a:lnTo>
                  <a:pt x="38114" y="152653"/>
                </a:lnTo>
                <a:lnTo>
                  <a:pt x="37846" y="114553"/>
                </a:lnTo>
                <a:lnTo>
                  <a:pt x="133192" y="114045"/>
                </a:lnTo>
                <a:lnTo>
                  <a:pt x="75311" y="0"/>
                </a:lnTo>
                <a:close/>
              </a:path>
              <a:path w="152400" h="2320290">
                <a:moveTo>
                  <a:pt x="114046" y="114045"/>
                </a:moveTo>
                <a:lnTo>
                  <a:pt x="37846" y="114553"/>
                </a:lnTo>
                <a:lnTo>
                  <a:pt x="38114" y="152653"/>
                </a:lnTo>
                <a:lnTo>
                  <a:pt x="114314" y="152145"/>
                </a:lnTo>
                <a:lnTo>
                  <a:pt x="114046" y="114045"/>
                </a:lnTo>
                <a:close/>
              </a:path>
              <a:path w="152400" h="2320290">
                <a:moveTo>
                  <a:pt x="133192" y="114045"/>
                </a:moveTo>
                <a:lnTo>
                  <a:pt x="114046" y="114045"/>
                </a:lnTo>
                <a:lnTo>
                  <a:pt x="114314" y="152145"/>
                </a:lnTo>
                <a:lnTo>
                  <a:pt x="152400" y="151891"/>
                </a:lnTo>
                <a:lnTo>
                  <a:pt x="133192" y="11404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 rot="10860000">
            <a:off x="5585604" y="4535042"/>
            <a:ext cx="533959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10"/>
              </a:lnSpc>
            </a:pPr>
            <a:r>
              <a:rPr sz="4000" b="1" spc="-250" dirty="0">
                <a:solidFill>
                  <a:srgbClr val="FF0000"/>
                </a:solidFill>
                <a:latin typeface="Trebuchet MS"/>
                <a:cs typeface="Trebuchet MS"/>
              </a:rPr>
              <a:t>-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561965" y="3657219"/>
            <a:ext cx="152400" cy="1448435"/>
          </a:xfrm>
          <a:custGeom>
            <a:avLst/>
            <a:gdLst/>
            <a:ahLst/>
            <a:cxnLst/>
            <a:rect l="l" t="t" r="r" b="b"/>
            <a:pathLst>
              <a:path w="152400" h="1448435">
                <a:moveTo>
                  <a:pt x="114300" y="0"/>
                </a:moveTo>
                <a:lnTo>
                  <a:pt x="38100" y="0"/>
                </a:lnTo>
                <a:lnTo>
                  <a:pt x="38100" y="76199"/>
                </a:lnTo>
                <a:lnTo>
                  <a:pt x="114300" y="76199"/>
                </a:lnTo>
                <a:lnTo>
                  <a:pt x="114300" y="0"/>
                </a:lnTo>
                <a:close/>
              </a:path>
              <a:path w="152400" h="1448435">
                <a:moveTo>
                  <a:pt x="114300" y="152399"/>
                </a:moveTo>
                <a:lnTo>
                  <a:pt x="38100" y="152399"/>
                </a:lnTo>
                <a:lnTo>
                  <a:pt x="38100" y="228599"/>
                </a:lnTo>
                <a:lnTo>
                  <a:pt x="114300" y="228599"/>
                </a:lnTo>
                <a:lnTo>
                  <a:pt x="114300" y="152399"/>
                </a:lnTo>
                <a:close/>
              </a:path>
              <a:path w="152400" h="1448435">
                <a:moveTo>
                  <a:pt x="114300" y="304799"/>
                </a:moveTo>
                <a:lnTo>
                  <a:pt x="38100" y="304799"/>
                </a:lnTo>
                <a:lnTo>
                  <a:pt x="38100" y="380999"/>
                </a:lnTo>
                <a:lnTo>
                  <a:pt x="114300" y="380999"/>
                </a:lnTo>
                <a:lnTo>
                  <a:pt x="114300" y="304799"/>
                </a:lnTo>
                <a:close/>
              </a:path>
              <a:path w="152400" h="1448435">
                <a:moveTo>
                  <a:pt x="114300" y="457199"/>
                </a:moveTo>
                <a:lnTo>
                  <a:pt x="38100" y="457199"/>
                </a:lnTo>
                <a:lnTo>
                  <a:pt x="38100" y="533399"/>
                </a:lnTo>
                <a:lnTo>
                  <a:pt x="114300" y="533399"/>
                </a:lnTo>
                <a:lnTo>
                  <a:pt x="114300" y="457199"/>
                </a:lnTo>
                <a:close/>
              </a:path>
              <a:path w="152400" h="1448435">
                <a:moveTo>
                  <a:pt x="114300" y="609599"/>
                </a:moveTo>
                <a:lnTo>
                  <a:pt x="38100" y="609599"/>
                </a:lnTo>
                <a:lnTo>
                  <a:pt x="38100" y="685799"/>
                </a:lnTo>
                <a:lnTo>
                  <a:pt x="114300" y="685799"/>
                </a:lnTo>
                <a:lnTo>
                  <a:pt x="114300" y="609599"/>
                </a:lnTo>
                <a:close/>
              </a:path>
              <a:path w="152400" h="1448435">
                <a:moveTo>
                  <a:pt x="114300" y="761999"/>
                </a:moveTo>
                <a:lnTo>
                  <a:pt x="38100" y="761999"/>
                </a:lnTo>
                <a:lnTo>
                  <a:pt x="38100" y="838199"/>
                </a:lnTo>
                <a:lnTo>
                  <a:pt x="114300" y="838199"/>
                </a:lnTo>
                <a:lnTo>
                  <a:pt x="114300" y="761999"/>
                </a:lnTo>
                <a:close/>
              </a:path>
              <a:path w="152400" h="1448435">
                <a:moveTo>
                  <a:pt x="114300" y="914399"/>
                </a:moveTo>
                <a:lnTo>
                  <a:pt x="38100" y="914399"/>
                </a:lnTo>
                <a:lnTo>
                  <a:pt x="38100" y="990599"/>
                </a:lnTo>
                <a:lnTo>
                  <a:pt x="114300" y="990599"/>
                </a:lnTo>
                <a:lnTo>
                  <a:pt x="114300" y="914399"/>
                </a:lnTo>
                <a:close/>
              </a:path>
              <a:path w="152400" h="1448435">
                <a:moveTo>
                  <a:pt x="114300" y="1066799"/>
                </a:moveTo>
                <a:lnTo>
                  <a:pt x="38100" y="1066799"/>
                </a:lnTo>
                <a:lnTo>
                  <a:pt x="38100" y="1142999"/>
                </a:lnTo>
                <a:lnTo>
                  <a:pt x="114300" y="1142999"/>
                </a:lnTo>
                <a:lnTo>
                  <a:pt x="114300" y="1066799"/>
                </a:lnTo>
                <a:close/>
              </a:path>
              <a:path w="152400" h="1448435">
                <a:moveTo>
                  <a:pt x="114300" y="1219199"/>
                </a:moveTo>
                <a:lnTo>
                  <a:pt x="38100" y="1219199"/>
                </a:lnTo>
                <a:lnTo>
                  <a:pt x="38100" y="1295399"/>
                </a:lnTo>
                <a:lnTo>
                  <a:pt x="114300" y="1295399"/>
                </a:lnTo>
                <a:lnTo>
                  <a:pt x="114300" y="1219199"/>
                </a:lnTo>
                <a:close/>
              </a:path>
              <a:path w="152400" h="1448435">
                <a:moveTo>
                  <a:pt x="152400" y="1295907"/>
                </a:moveTo>
                <a:lnTo>
                  <a:pt x="0" y="1295907"/>
                </a:lnTo>
                <a:lnTo>
                  <a:pt x="76200" y="1448307"/>
                </a:lnTo>
                <a:lnTo>
                  <a:pt x="152400" y="129590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 rot="10860000">
            <a:off x="6789214" y="5525261"/>
            <a:ext cx="533959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10"/>
              </a:lnSpc>
            </a:pPr>
            <a:r>
              <a:rPr sz="4000" b="1" spc="-245" dirty="0">
                <a:solidFill>
                  <a:srgbClr val="FF0000"/>
                </a:solidFill>
                <a:latin typeface="Trebuchet MS"/>
                <a:cs typeface="Trebuchet MS"/>
              </a:rPr>
              <a:t>-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236586" y="5106796"/>
            <a:ext cx="152400" cy="837565"/>
          </a:xfrm>
          <a:custGeom>
            <a:avLst/>
            <a:gdLst/>
            <a:ahLst/>
            <a:cxnLst/>
            <a:rect l="l" t="t" r="r" b="b"/>
            <a:pathLst>
              <a:path w="152400" h="837564">
                <a:moveTo>
                  <a:pt x="105156" y="0"/>
                </a:moveTo>
                <a:lnTo>
                  <a:pt x="28956" y="1015"/>
                </a:lnTo>
                <a:lnTo>
                  <a:pt x="29972" y="77215"/>
                </a:lnTo>
                <a:lnTo>
                  <a:pt x="106172" y="76200"/>
                </a:lnTo>
                <a:lnTo>
                  <a:pt x="105156" y="0"/>
                </a:lnTo>
                <a:close/>
              </a:path>
              <a:path w="152400" h="837564">
                <a:moveTo>
                  <a:pt x="107188" y="152399"/>
                </a:moveTo>
                <a:lnTo>
                  <a:pt x="30988" y="153415"/>
                </a:lnTo>
                <a:lnTo>
                  <a:pt x="32004" y="229615"/>
                </a:lnTo>
                <a:lnTo>
                  <a:pt x="108204" y="228599"/>
                </a:lnTo>
                <a:lnTo>
                  <a:pt x="107188" y="152399"/>
                </a:lnTo>
                <a:close/>
              </a:path>
              <a:path w="152400" h="837564">
                <a:moveTo>
                  <a:pt x="109220" y="304799"/>
                </a:moveTo>
                <a:lnTo>
                  <a:pt x="33020" y="305815"/>
                </a:lnTo>
                <a:lnTo>
                  <a:pt x="34036" y="382015"/>
                </a:lnTo>
                <a:lnTo>
                  <a:pt x="110236" y="380999"/>
                </a:lnTo>
                <a:lnTo>
                  <a:pt x="109220" y="304799"/>
                </a:lnTo>
                <a:close/>
              </a:path>
              <a:path w="152400" h="837564">
                <a:moveTo>
                  <a:pt x="111252" y="457199"/>
                </a:moveTo>
                <a:lnTo>
                  <a:pt x="35052" y="458215"/>
                </a:lnTo>
                <a:lnTo>
                  <a:pt x="36068" y="534403"/>
                </a:lnTo>
                <a:lnTo>
                  <a:pt x="112268" y="533387"/>
                </a:lnTo>
                <a:lnTo>
                  <a:pt x="111252" y="457199"/>
                </a:lnTo>
                <a:close/>
              </a:path>
              <a:path w="152400" h="837564">
                <a:moveTo>
                  <a:pt x="38082" y="685472"/>
                </a:moveTo>
                <a:lnTo>
                  <a:pt x="0" y="685977"/>
                </a:lnTo>
                <a:lnTo>
                  <a:pt x="78105" y="837361"/>
                </a:lnTo>
                <a:lnTo>
                  <a:pt x="150903" y="686790"/>
                </a:lnTo>
                <a:lnTo>
                  <a:pt x="38100" y="686790"/>
                </a:lnTo>
                <a:lnTo>
                  <a:pt x="38082" y="685472"/>
                </a:lnTo>
                <a:close/>
              </a:path>
              <a:path w="152400" h="837564">
                <a:moveTo>
                  <a:pt x="114282" y="684462"/>
                </a:moveTo>
                <a:lnTo>
                  <a:pt x="38082" y="685472"/>
                </a:lnTo>
                <a:lnTo>
                  <a:pt x="38100" y="686790"/>
                </a:lnTo>
                <a:lnTo>
                  <a:pt x="114300" y="685774"/>
                </a:lnTo>
                <a:lnTo>
                  <a:pt x="114282" y="684462"/>
                </a:lnTo>
                <a:close/>
              </a:path>
              <a:path w="152400" h="837564">
                <a:moveTo>
                  <a:pt x="152273" y="683958"/>
                </a:moveTo>
                <a:lnTo>
                  <a:pt x="114282" y="684462"/>
                </a:lnTo>
                <a:lnTo>
                  <a:pt x="114300" y="685774"/>
                </a:lnTo>
                <a:lnTo>
                  <a:pt x="38100" y="686790"/>
                </a:lnTo>
                <a:lnTo>
                  <a:pt x="150903" y="686790"/>
                </a:lnTo>
                <a:lnTo>
                  <a:pt x="152273" y="683958"/>
                </a:lnTo>
                <a:close/>
              </a:path>
              <a:path w="152400" h="837564">
                <a:moveTo>
                  <a:pt x="113284" y="609587"/>
                </a:moveTo>
                <a:lnTo>
                  <a:pt x="37084" y="610590"/>
                </a:lnTo>
                <a:lnTo>
                  <a:pt x="38082" y="685472"/>
                </a:lnTo>
                <a:lnTo>
                  <a:pt x="114282" y="684462"/>
                </a:lnTo>
                <a:lnTo>
                  <a:pt x="113284" y="60958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785865" y="3360546"/>
            <a:ext cx="2286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80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928154" y="4802885"/>
            <a:ext cx="433070" cy="2286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562091" y="5031359"/>
            <a:ext cx="1681480" cy="152400"/>
          </a:xfrm>
          <a:custGeom>
            <a:avLst/>
            <a:gdLst/>
            <a:ahLst/>
            <a:cxnLst/>
            <a:rect l="l" t="t" r="r" b="b"/>
            <a:pathLst>
              <a:path w="1681479" h="152400">
                <a:moveTo>
                  <a:pt x="76200" y="55880"/>
                </a:moveTo>
                <a:lnTo>
                  <a:pt x="0" y="56896"/>
                </a:lnTo>
                <a:lnTo>
                  <a:pt x="1016" y="133096"/>
                </a:lnTo>
                <a:lnTo>
                  <a:pt x="77216" y="132080"/>
                </a:lnTo>
                <a:lnTo>
                  <a:pt x="76200" y="55880"/>
                </a:lnTo>
                <a:close/>
              </a:path>
              <a:path w="1681479" h="152400">
                <a:moveTo>
                  <a:pt x="228600" y="54102"/>
                </a:moveTo>
                <a:lnTo>
                  <a:pt x="152400" y="54991"/>
                </a:lnTo>
                <a:lnTo>
                  <a:pt x="153416" y="131191"/>
                </a:lnTo>
                <a:lnTo>
                  <a:pt x="229616" y="130302"/>
                </a:lnTo>
                <a:lnTo>
                  <a:pt x="228600" y="54102"/>
                </a:lnTo>
                <a:close/>
              </a:path>
              <a:path w="1681479" h="152400">
                <a:moveTo>
                  <a:pt x="381000" y="52197"/>
                </a:moveTo>
                <a:lnTo>
                  <a:pt x="304800" y="53086"/>
                </a:lnTo>
                <a:lnTo>
                  <a:pt x="305816" y="129286"/>
                </a:lnTo>
                <a:lnTo>
                  <a:pt x="381888" y="128397"/>
                </a:lnTo>
                <a:lnTo>
                  <a:pt x="381000" y="52197"/>
                </a:lnTo>
                <a:close/>
              </a:path>
              <a:path w="1681479" h="152400">
                <a:moveTo>
                  <a:pt x="533400" y="50292"/>
                </a:moveTo>
                <a:lnTo>
                  <a:pt x="457200" y="51308"/>
                </a:lnTo>
                <a:lnTo>
                  <a:pt x="458088" y="127508"/>
                </a:lnTo>
                <a:lnTo>
                  <a:pt x="534288" y="126492"/>
                </a:lnTo>
                <a:lnTo>
                  <a:pt x="533400" y="50292"/>
                </a:lnTo>
                <a:close/>
              </a:path>
              <a:path w="1681479" h="152400">
                <a:moveTo>
                  <a:pt x="685800" y="48514"/>
                </a:moveTo>
                <a:lnTo>
                  <a:pt x="609600" y="49403"/>
                </a:lnTo>
                <a:lnTo>
                  <a:pt x="610488" y="125603"/>
                </a:lnTo>
                <a:lnTo>
                  <a:pt x="686688" y="124714"/>
                </a:lnTo>
                <a:lnTo>
                  <a:pt x="685800" y="48514"/>
                </a:lnTo>
                <a:close/>
              </a:path>
              <a:path w="1681479" h="152400">
                <a:moveTo>
                  <a:pt x="838200" y="46609"/>
                </a:moveTo>
                <a:lnTo>
                  <a:pt x="762000" y="47498"/>
                </a:lnTo>
                <a:lnTo>
                  <a:pt x="762888" y="123698"/>
                </a:lnTo>
                <a:lnTo>
                  <a:pt x="839088" y="122809"/>
                </a:lnTo>
                <a:lnTo>
                  <a:pt x="838200" y="46609"/>
                </a:lnTo>
                <a:close/>
              </a:path>
              <a:path w="1681479" h="152400">
                <a:moveTo>
                  <a:pt x="990600" y="44704"/>
                </a:moveTo>
                <a:lnTo>
                  <a:pt x="914400" y="45720"/>
                </a:lnTo>
                <a:lnTo>
                  <a:pt x="915288" y="121920"/>
                </a:lnTo>
                <a:lnTo>
                  <a:pt x="991488" y="120904"/>
                </a:lnTo>
                <a:lnTo>
                  <a:pt x="990600" y="44704"/>
                </a:lnTo>
                <a:close/>
              </a:path>
              <a:path w="1681479" h="152400">
                <a:moveTo>
                  <a:pt x="1143000" y="42926"/>
                </a:moveTo>
                <a:lnTo>
                  <a:pt x="1066800" y="43815"/>
                </a:lnTo>
                <a:lnTo>
                  <a:pt x="1067689" y="120015"/>
                </a:lnTo>
                <a:lnTo>
                  <a:pt x="1143889" y="118999"/>
                </a:lnTo>
                <a:lnTo>
                  <a:pt x="1143000" y="42926"/>
                </a:lnTo>
                <a:close/>
              </a:path>
              <a:path w="1681479" h="152400">
                <a:moveTo>
                  <a:pt x="1295400" y="41021"/>
                </a:moveTo>
                <a:lnTo>
                  <a:pt x="1219200" y="41910"/>
                </a:lnTo>
                <a:lnTo>
                  <a:pt x="1220089" y="118110"/>
                </a:lnTo>
                <a:lnTo>
                  <a:pt x="1296289" y="117221"/>
                </a:lnTo>
                <a:lnTo>
                  <a:pt x="1295400" y="41021"/>
                </a:lnTo>
                <a:close/>
              </a:path>
              <a:path w="1681479" h="152400">
                <a:moveTo>
                  <a:pt x="1447673" y="39116"/>
                </a:moveTo>
                <a:lnTo>
                  <a:pt x="1371600" y="40005"/>
                </a:lnTo>
                <a:lnTo>
                  <a:pt x="1372489" y="116205"/>
                </a:lnTo>
                <a:lnTo>
                  <a:pt x="1448689" y="115316"/>
                </a:lnTo>
                <a:lnTo>
                  <a:pt x="1447673" y="39116"/>
                </a:lnTo>
                <a:close/>
              </a:path>
              <a:path w="1681479" h="152400">
                <a:moveTo>
                  <a:pt x="1605754" y="37719"/>
                </a:moveTo>
                <a:lnTo>
                  <a:pt x="1566544" y="37719"/>
                </a:lnTo>
                <a:lnTo>
                  <a:pt x="1567561" y="113919"/>
                </a:lnTo>
                <a:lnTo>
                  <a:pt x="1529493" y="114372"/>
                </a:lnTo>
                <a:lnTo>
                  <a:pt x="1529968" y="152400"/>
                </a:lnTo>
                <a:lnTo>
                  <a:pt x="1681353" y="74422"/>
                </a:lnTo>
                <a:lnTo>
                  <a:pt x="1605754" y="37719"/>
                </a:lnTo>
                <a:close/>
              </a:path>
              <a:path w="1681479" h="152400">
                <a:moveTo>
                  <a:pt x="1528541" y="38171"/>
                </a:moveTo>
                <a:lnTo>
                  <a:pt x="1523873" y="38227"/>
                </a:lnTo>
                <a:lnTo>
                  <a:pt x="1524889" y="114427"/>
                </a:lnTo>
                <a:lnTo>
                  <a:pt x="1529493" y="114372"/>
                </a:lnTo>
                <a:lnTo>
                  <a:pt x="1528541" y="38171"/>
                </a:lnTo>
                <a:close/>
              </a:path>
              <a:path w="1681479" h="152400">
                <a:moveTo>
                  <a:pt x="1566544" y="37719"/>
                </a:moveTo>
                <a:lnTo>
                  <a:pt x="1528541" y="38171"/>
                </a:lnTo>
                <a:lnTo>
                  <a:pt x="1529493" y="114372"/>
                </a:lnTo>
                <a:lnTo>
                  <a:pt x="1567561" y="113919"/>
                </a:lnTo>
                <a:lnTo>
                  <a:pt x="1566544" y="37719"/>
                </a:lnTo>
                <a:close/>
              </a:path>
              <a:path w="1681479" h="152400">
                <a:moveTo>
                  <a:pt x="1528064" y="0"/>
                </a:moveTo>
                <a:lnTo>
                  <a:pt x="1528541" y="38171"/>
                </a:lnTo>
                <a:lnTo>
                  <a:pt x="1566544" y="37719"/>
                </a:lnTo>
                <a:lnTo>
                  <a:pt x="1605754" y="37719"/>
                </a:lnTo>
                <a:lnTo>
                  <a:pt x="152806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88691" y="3580638"/>
            <a:ext cx="2650490" cy="152400"/>
          </a:xfrm>
          <a:custGeom>
            <a:avLst/>
            <a:gdLst/>
            <a:ahLst/>
            <a:cxnLst/>
            <a:rect l="l" t="t" r="r" b="b"/>
            <a:pathLst>
              <a:path w="2650490" h="152400">
                <a:moveTo>
                  <a:pt x="381" y="25273"/>
                </a:moveTo>
                <a:lnTo>
                  <a:pt x="0" y="101473"/>
                </a:lnTo>
                <a:lnTo>
                  <a:pt x="76200" y="101854"/>
                </a:lnTo>
                <a:lnTo>
                  <a:pt x="76581" y="25653"/>
                </a:lnTo>
                <a:lnTo>
                  <a:pt x="381" y="25273"/>
                </a:lnTo>
                <a:close/>
              </a:path>
              <a:path w="2650490" h="152400">
                <a:moveTo>
                  <a:pt x="152781" y="26035"/>
                </a:moveTo>
                <a:lnTo>
                  <a:pt x="152400" y="102235"/>
                </a:lnTo>
                <a:lnTo>
                  <a:pt x="228600" y="102616"/>
                </a:lnTo>
                <a:lnTo>
                  <a:pt x="228981" y="26416"/>
                </a:lnTo>
                <a:lnTo>
                  <a:pt x="152781" y="26035"/>
                </a:lnTo>
                <a:close/>
              </a:path>
              <a:path w="2650490" h="152400">
                <a:moveTo>
                  <a:pt x="305181" y="26797"/>
                </a:moveTo>
                <a:lnTo>
                  <a:pt x="304799" y="102997"/>
                </a:lnTo>
                <a:lnTo>
                  <a:pt x="380999" y="103378"/>
                </a:lnTo>
                <a:lnTo>
                  <a:pt x="381381" y="27178"/>
                </a:lnTo>
                <a:lnTo>
                  <a:pt x="305181" y="26797"/>
                </a:lnTo>
                <a:close/>
              </a:path>
              <a:path w="2650490" h="152400">
                <a:moveTo>
                  <a:pt x="457581" y="27559"/>
                </a:moveTo>
                <a:lnTo>
                  <a:pt x="457199" y="103759"/>
                </a:lnTo>
                <a:lnTo>
                  <a:pt x="533399" y="104139"/>
                </a:lnTo>
                <a:lnTo>
                  <a:pt x="533781" y="27939"/>
                </a:lnTo>
                <a:lnTo>
                  <a:pt x="457581" y="27559"/>
                </a:lnTo>
                <a:close/>
              </a:path>
              <a:path w="2650490" h="152400">
                <a:moveTo>
                  <a:pt x="609981" y="28320"/>
                </a:moveTo>
                <a:lnTo>
                  <a:pt x="609599" y="104520"/>
                </a:lnTo>
                <a:lnTo>
                  <a:pt x="685799" y="104901"/>
                </a:lnTo>
                <a:lnTo>
                  <a:pt x="686181" y="28701"/>
                </a:lnTo>
                <a:lnTo>
                  <a:pt x="609981" y="28320"/>
                </a:lnTo>
                <a:close/>
              </a:path>
              <a:path w="2650490" h="152400">
                <a:moveTo>
                  <a:pt x="762381" y="29082"/>
                </a:moveTo>
                <a:lnTo>
                  <a:pt x="761999" y="105282"/>
                </a:lnTo>
                <a:lnTo>
                  <a:pt x="838199" y="105663"/>
                </a:lnTo>
                <a:lnTo>
                  <a:pt x="838581" y="29591"/>
                </a:lnTo>
                <a:lnTo>
                  <a:pt x="762381" y="29082"/>
                </a:lnTo>
                <a:close/>
              </a:path>
              <a:path w="2650490" h="152400">
                <a:moveTo>
                  <a:pt x="914781" y="29972"/>
                </a:moveTo>
                <a:lnTo>
                  <a:pt x="914399" y="106172"/>
                </a:lnTo>
                <a:lnTo>
                  <a:pt x="990599" y="106553"/>
                </a:lnTo>
                <a:lnTo>
                  <a:pt x="990981" y="30353"/>
                </a:lnTo>
                <a:lnTo>
                  <a:pt x="914781" y="29972"/>
                </a:lnTo>
                <a:close/>
              </a:path>
              <a:path w="2650490" h="152400">
                <a:moveTo>
                  <a:pt x="1067181" y="30734"/>
                </a:moveTo>
                <a:lnTo>
                  <a:pt x="1066799" y="106934"/>
                </a:lnTo>
                <a:lnTo>
                  <a:pt x="1142999" y="107314"/>
                </a:lnTo>
                <a:lnTo>
                  <a:pt x="1143381" y="31114"/>
                </a:lnTo>
                <a:lnTo>
                  <a:pt x="1067181" y="30734"/>
                </a:lnTo>
                <a:close/>
              </a:path>
              <a:path w="2650490" h="152400">
                <a:moveTo>
                  <a:pt x="1219581" y="31495"/>
                </a:moveTo>
                <a:lnTo>
                  <a:pt x="1219199" y="107695"/>
                </a:lnTo>
                <a:lnTo>
                  <a:pt x="1295399" y="108076"/>
                </a:lnTo>
                <a:lnTo>
                  <a:pt x="1295781" y="31876"/>
                </a:lnTo>
                <a:lnTo>
                  <a:pt x="1219581" y="31495"/>
                </a:lnTo>
                <a:close/>
              </a:path>
              <a:path w="2650490" h="152400">
                <a:moveTo>
                  <a:pt x="1371981" y="32257"/>
                </a:moveTo>
                <a:lnTo>
                  <a:pt x="1371599" y="108457"/>
                </a:lnTo>
                <a:lnTo>
                  <a:pt x="1447799" y="108838"/>
                </a:lnTo>
                <a:lnTo>
                  <a:pt x="1448181" y="32638"/>
                </a:lnTo>
                <a:lnTo>
                  <a:pt x="1371981" y="32257"/>
                </a:lnTo>
                <a:close/>
              </a:path>
              <a:path w="2650490" h="152400">
                <a:moveTo>
                  <a:pt x="1524381" y="33019"/>
                </a:moveTo>
                <a:lnTo>
                  <a:pt x="1523999" y="109219"/>
                </a:lnTo>
                <a:lnTo>
                  <a:pt x="1600199" y="109600"/>
                </a:lnTo>
                <a:lnTo>
                  <a:pt x="1600581" y="33400"/>
                </a:lnTo>
                <a:lnTo>
                  <a:pt x="1524381" y="33019"/>
                </a:lnTo>
                <a:close/>
              </a:path>
              <a:path w="2650490" h="152400">
                <a:moveTo>
                  <a:pt x="1676781" y="33781"/>
                </a:moveTo>
                <a:lnTo>
                  <a:pt x="1676399" y="109981"/>
                </a:lnTo>
                <a:lnTo>
                  <a:pt x="1752599" y="110489"/>
                </a:lnTo>
                <a:lnTo>
                  <a:pt x="1752981" y="34289"/>
                </a:lnTo>
                <a:lnTo>
                  <a:pt x="1676781" y="33781"/>
                </a:lnTo>
                <a:close/>
              </a:path>
              <a:path w="2650490" h="152400">
                <a:moveTo>
                  <a:pt x="1829181" y="34670"/>
                </a:moveTo>
                <a:lnTo>
                  <a:pt x="1828799" y="110870"/>
                </a:lnTo>
                <a:lnTo>
                  <a:pt x="1904999" y="111251"/>
                </a:lnTo>
                <a:lnTo>
                  <a:pt x="1905381" y="35051"/>
                </a:lnTo>
                <a:lnTo>
                  <a:pt x="1829181" y="34670"/>
                </a:lnTo>
                <a:close/>
              </a:path>
              <a:path w="2650490" h="152400">
                <a:moveTo>
                  <a:pt x="1981581" y="35432"/>
                </a:moveTo>
                <a:lnTo>
                  <a:pt x="1981199" y="111632"/>
                </a:lnTo>
                <a:lnTo>
                  <a:pt x="2057399" y="112013"/>
                </a:lnTo>
                <a:lnTo>
                  <a:pt x="2057781" y="35813"/>
                </a:lnTo>
                <a:lnTo>
                  <a:pt x="1981581" y="35432"/>
                </a:lnTo>
                <a:close/>
              </a:path>
              <a:path w="2650490" h="152400">
                <a:moveTo>
                  <a:pt x="2133981" y="36194"/>
                </a:moveTo>
                <a:lnTo>
                  <a:pt x="2133599" y="112394"/>
                </a:lnTo>
                <a:lnTo>
                  <a:pt x="2209799" y="112775"/>
                </a:lnTo>
                <a:lnTo>
                  <a:pt x="2210181" y="36575"/>
                </a:lnTo>
                <a:lnTo>
                  <a:pt x="2133981" y="36194"/>
                </a:lnTo>
                <a:close/>
              </a:path>
              <a:path w="2650490" h="152400">
                <a:moveTo>
                  <a:pt x="2286381" y="36956"/>
                </a:moveTo>
                <a:lnTo>
                  <a:pt x="2285999" y="113156"/>
                </a:lnTo>
                <a:lnTo>
                  <a:pt x="2362199" y="113537"/>
                </a:lnTo>
                <a:lnTo>
                  <a:pt x="2362581" y="37337"/>
                </a:lnTo>
                <a:lnTo>
                  <a:pt x="2286381" y="36956"/>
                </a:lnTo>
                <a:close/>
              </a:path>
              <a:path w="2650490" h="152400">
                <a:moveTo>
                  <a:pt x="2498089" y="0"/>
                </a:moveTo>
                <a:lnTo>
                  <a:pt x="2497899" y="38014"/>
                </a:lnTo>
                <a:lnTo>
                  <a:pt x="2514981" y="38100"/>
                </a:lnTo>
                <a:lnTo>
                  <a:pt x="2514599" y="114300"/>
                </a:lnTo>
                <a:lnTo>
                  <a:pt x="2497518" y="114300"/>
                </a:lnTo>
                <a:lnTo>
                  <a:pt x="2497328" y="152400"/>
                </a:lnTo>
                <a:lnTo>
                  <a:pt x="2574490" y="114300"/>
                </a:lnTo>
                <a:lnTo>
                  <a:pt x="2514599" y="114300"/>
                </a:lnTo>
                <a:lnTo>
                  <a:pt x="2574663" y="114214"/>
                </a:lnTo>
                <a:lnTo>
                  <a:pt x="2650109" y="76962"/>
                </a:lnTo>
                <a:lnTo>
                  <a:pt x="2498089" y="0"/>
                </a:lnTo>
                <a:close/>
              </a:path>
              <a:path w="2650490" h="152400">
                <a:moveTo>
                  <a:pt x="2497899" y="38014"/>
                </a:moveTo>
                <a:lnTo>
                  <a:pt x="2497518" y="114214"/>
                </a:lnTo>
                <a:lnTo>
                  <a:pt x="2514599" y="114300"/>
                </a:lnTo>
                <a:lnTo>
                  <a:pt x="2514981" y="38100"/>
                </a:lnTo>
                <a:lnTo>
                  <a:pt x="2497899" y="38014"/>
                </a:lnTo>
                <a:close/>
              </a:path>
              <a:path w="2650490" h="152400">
                <a:moveTo>
                  <a:pt x="2438781" y="37718"/>
                </a:moveTo>
                <a:lnTo>
                  <a:pt x="2438399" y="113918"/>
                </a:lnTo>
                <a:lnTo>
                  <a:pt x="2497518" y="114214"/>
                </a:lnTo>
                <a:lnTo>
                  <a:pt x="2497899" y="38014"/>
                </a:lnTo>
                <a:lnTo>
                  <a:pt x="2438781" y="3771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2619501" y="5486229"/>
            <a:ext cx="432434" cy="228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053969" y="5868606"/>
            <a:ext cx="4337685" cy="152400"/>
          </a:xfrm>
          <a:custGeom>
            <a:avLst/>
            <a:gdLst/>
            <a:ahLst/>
            <a:cxnLst/>
            <a:rect l="l" t="t" r="r" b="b"/>
            <a:pathLst>
              <a:path w="4337684" h="152400">
                <a:moveTo>
                  <a:pt x="4337431" y="35255"/>
                </a:moveTo>
                <a:lnTo>
                  <a:pt x="4261231" y="35305"/>
                </a:lnTo>
                <a:lnTo>
                  <a:pt x="4261231" y="111505"/>
                </a:lnTo>
                <a:lnTo>
                  <a:pt x="4337431" y="111455"/>
                </a:lnTo>
                <a:lnTo>
                  <a:pt x="4337431" y="35255"/>
                </a:lnTo>
                <a:close/>
              </a:path>
              <a:path w="4337684" h="152400">
                <a:moveTo>
                  <a:pt x="4185030" y="35356"/>
                </a:moveTo>
                <a:lnTo>
                  <a:pt x="4108830" y="35407"/>
                </a:lnTo>
                <a:lnTo>
                  <a:pt x="4108830" y="111607"/>
                </a:lnTo>
                <a:lnTo>
                  <a:pt x="4185030" y="111556"/>
                </a:lnTo>
                <a:lnTo>
                  <a:pt x="4185030" y="35356"/>
                </a:lnTo>
                <a:close/>
              </a:path>
              <a:path w="4337684" h="152400">
                <a:moveTo>
                  <a:pt x="4032630" y="35458"/>
                </a:moveTo>
                <a:lnTo>
                  <a:pt x="3956430" y="35509"/>
                </a:lnTo>
                <a:lnTo>
                  <a:pt x="3956430" y="111709"/>
                </a:lnTo>
                <a:lnTo>
                  <a:pt x="4032630" y="111658"/>
                </a:lnTo>
                <a:lnTo>
                  <a:pt x="4032630" y="35458"/>
                </a:lnTo>
                <a:close/>
              </a:path>
              <a:path w="4337684" h="152400">
                <a:moveTo>
                  <a:pt x="3880230" y="35572"/>
                </a:moveTo>
                <a:lnTo>
                  <a:pt x="3804030" y="35623"/>
                </a:lnTo>
                <a:lnTo>
                  <a:pt x="3804030" y="111823"/>
                </a:lnTo>
                <a:lnTo>
                  <a:pt x="3880230" y="111759"/>
                </a:lnTo>
                <a:lnTo>
                  <a:pt x="3880230" y="35572"/>
                </a:lnTo>
                <a:close/>
              </a:path>
              <a:path w="4337684" h="152400">
                <a:moveTo>
                  <a:pt x="3727830" y="35674"/>
                </a:moveTo>
                <a:lnTo>
                  <a:pt x="3651630" y="35725"/>
                </a:lnTo>
                <a:lnTo>
                  <a:pt x="3651630" y="111925"/>
                </a:lnTo>
                <a:lnTo>
                  <a:pt x="3727830" y="111874"/>
                </a:lnTo>
                <a:lnTo>
                  <a:pt x="3727830" y="35674"/>
                </a:lnTo>
                <a:close/>
              </a:path>
              <a:path w="4337684" h="152400">
                <a:moveTo>
                  <a:pt x="3575430" y="35775"/>
                </a:moveTo>
                <a:lnTo>
                  <a:pt x="3499230" y="35826"/>
                </a:lnTo>
                <a:lnTo>
                  <a:pt x="3499230" y="112026"/>
                </a:lnTo>
                <a:lnTo>
                  <a:pt x="3575430" y="111975"/>
                </a:lnTo>
                <a:lnTo>
                  <a:pt x="3575430" y="35775"/>
                </a:lnTo>
                <a:close/>
              </a:path>
              <a:path w="4337684" h="152400">
                <a:moveTo>
                  <a:pt x="3423030" y="35877"/>
                </a:moveTo>
                <a:lnTo>
                  <a:pt x="3346830" y="35928"/>
                </a:lnTo>
                <a:lnTo>
                  <a:pt x="3346830" y="112128"/>
                </a:lnTo>
                <a:lnTo>
                  <a:pt x="3423030" y="112077"/>
                </a:lnTo>
                <a:lnTo>
                  <a:pt x="3423030" y="35877"/>
                </a:lnTo>
                <a:close/>
              </a:path>
              <a:path w="4337684" h="152400">
                <a:moveTo>
                  <a:pt x="3270630" y="35979"/>
                </a:moveTo>
                <a:lnTo>
                  <a:pt x="3194431" y="36029"/>
                </a:lnTo>
                <a:lnTo>
                  <a:pt x="3194431" y="112229"/>
                </a:lnTo>
                <a:lnTo>
                  <a:pt x="3270630" y="112179"/>
                </a:lnTo>
                <a:lnTo>
                  <a:pt x="3270630" y="35979"/>
                </a:lnTo>
                <a:close/>
              </a:path>
              <a:path w="4337684" h="152400">
                <a:moveTo>
                  <a:pt x="3118231" y="36080"/>
                </a:moveTo>
                <a:lnTo>
                  <a:pt x="3042031" y="36131"/>
                </a:lnTo>
                <a:lnTo>
                  <a:pt x="3042031" y="112331"/>
                </a:lnTo>
                <a:lnTo>
                  <a:pt x="3118231" y="112280"/>
                </a:lnTo>
                <a:lnTo>
                  <a:pt x="3118231" y="36080"/>
                </a:lnTo>
                <a:close/>
              </a:path>
              <a:path w="4337684" h="152400">
                <a:moveTo>
                  <a:pt x="2965831" y="36182"/>
                </a:moveTo>
                <a:lnTo>
                  <a:pt x="2889631" y="36233"/>
                </a:lnTo>
                <a:lnTo>
                  <a:pt x="2889631" y="112433"/>
                </a:lnTo>
                <a:lnTo>
                  <a:pt x="2965831" y="112382"/>
                </a:lnTo>
                <a:lnTo>
                  <a:pt x="2965831" y="36182"/>
                </a:lnTo>
                <a:close/>
              </a:path>
              <a:path w="4337684" h="152400">
                <a:moveTo>
                  <a:pt x="2813431" y="36283"/>
                </a:moveTo>
                <a:lnTo>
                  <a:pt x="2737231" y="36334"/>
                </a:lnTo>
                <a:lnTo>
                  <a:pt x="2737231" y="112534"/>
                </a:lnTo>
                <a:lnTo>
                  <a:pt x="2813431" y="112483"/>
                </a:lnTo>
                <a:lnTo>
                  <a:pt x="2813431" y="36283"/>
                </a:lnTo>
                <a:close/>
              </a:path>
              <a:path w="4337684" h="152400">
                <a:moveTo>
                  <a:pt x="2661031" y="36385"/>
                </a:moveTo>
                <a:lnTo>
                  <a:pt x="2584831" y="36436"/>
                </a:lnTo>
                <a:lnTo>
                  <a:pt x="2584831" y="112636"/>
                </a:lnTo>
                <a:lnTo>
                  <a:pt x="2661031" y="112585"/>
                </a:lnTo>
                <a:lnTo>
                  <a:pt x="2661031" y="36385"/>
                </a:lnTo>
                <a:close/>
              </a:path>
              <a:path w="4337684" h="152400">
                <a:moveTo>
                  <a:pt x="2508631" y="36499"/>
                </a:moveTo>
                <a:lnTo>
                  <a:pt x="2432431" y="36550"/>
                </a:lnTo>
                <a:lnTo>
                  <a:pt x="2432431" y="112750"/>
                </a:lnTo>
                <a:lnTo>
                  <a:pt x="2508631" y="112699"/>
                </a:lnTo>
                <a:lnTo>
                  <a:pt x="2508631" y="36499"/>
                </a:lnTo>
                <a:close/>
              </a:path>
              <a:path w="4337684" h="152400">
                <a:moveTo>
                  <a:pt x="2356231" y="36601"/>
                </a:moveTo>
                <a:lnTo>
                  <a:pt x="2280031" y="36652"/>
                </a:lnTo>
                <a:lnTo>
                  <a:pt x="2280031" y="112852"/>
                </a:lnTo>
                <a:lnTo>
                  <a:pt x="2356231" y="112801"/>
                </a:lnTo>
                <a:lnTo>
                  <a:pt x="2356231" y="36601"/>
                </a:lnTo>
                <a:close/>
              </a:path>
              <a:path w="4337684" h="152400">
                <a:moveTo>
                  <a:pt x="2203831" y="36702"/>
                </a:moveTo>
                <a:lnTo>
                  <a:pt x="2127631" y="36753"/>
                </a:lnTo>
                <a:lnTo>
                  <a:pt x="2127631" y="112953"/>
                </a:lnTo>
                <a:lnTo>
                  <a:pt x="2203831" y="112902"/>
                </a:lnTo>
                <a:lnTo>
                  <a:pt x="2203831" y="36702"/>
                </a:lnTo>
                <a:close/>
              </a:path>
              <a:path w="4337684" h="152400">
                <a:moveTo>
                  <a:pt x="2051431" y="36804"/>
                </a:moveTo>
                <a:lnTo>
                  <a:pt x="1975231" y="36855"/>
                </a:lnTo>
                <a:lnTo>
                  <a:pt x="1975231" y="113055"/>
                </a:lnTo>
                <a:lnTo>
                  <a:pt x="2051431" y="113004"/>
                </a:lnTo>
                <a:lnTo>
                  <a:pt x="2051431" y="36804"/>
                </a:lnTo>
                <a:close/>
              </a:path>
              <a:path w="4337684" h="152400">
                <a:moveTo>
                  <a:pt x="1899031" y="36906"/>
                </a:moveTo>
                <a:lnTo>
                  <a:pt x="1822831" y="36956"/>
                </a:lnTo>
                <a:lnTo>
                  <a:pt x="1822831" y="113156"/>
                </a:lnTo>
                <a:lnTo>
                  <a:pt x="1899031" y="113106"/>
                </a:lnTo>
                <a:lnTo>
                  <a:pt x="1899031" y="36906"/>
                </a:lnTo>
                <a:close/>
              </a:path>
              <a:path w="4337684" h="152400">
                <a:moveTo>
                  <a:pt x="1746631" y="37007"/>
                </a:moveTo>
                <a:lnTo>
                  <a:pt x="1670431" y="37058"/>
                </a:lnTo>
                <a:lnTo>
                  <a:pt x="1670431" y="113258"/>
                </a:lnTo>
                <a:lnTo>
                  <a:pt x="1746631" y="113207"/>
                </a:lnTo>
                <a:lnTo>
                  <a:pt x="1746631" y="37007"/>
                </a:lnTo>
                <a:close/>
              </a:path>
              <a:path w="4337684" h="152400">
                <a:moveTo>
                  <a:pt x="1594231" y="37109"/>
                </a:moveTo>
                <a:lnTo>
                  <a:pt x="1518031" y="37160"/>
                </a:lnTo>
                <a:lnTo>
                  <a:pt x="1518031" y="113360"/>
                </a:lnTo>
                <a:lnTo>
                  <a:pt x="1594231" y="113309"/>
                </a:lnTo>
                <a:lnTo>
                  <a:pt x="1594231" y="37109"/>
                </a:lnTo>
                <a:close/>
              </a:path>
              <a:path w="4337684" h="152400">
                <a:moveTo>
                  <a:pt x="1441831" y="37210"/>
                </a:moveTo>
                <a:lnTo>
                  <a:pt x="1365631" y="37274"/>
                </a:lnTo>
                <a:lnTo>
                  <a:pt x="1365631" y="113474"/>
                </a:lnTo>
                <a:lnTo>
                  <a:pt x="1441831" y="113410"/>
                </a:lnTo>
                <a:lnTo>
                  <a:pt x="1441831" y="37210"/>
                </a:lnTo>
                <a:close/>
              </a:path>
              <a:path w="4337684" h="152400">
                <a:moveTo>
                  <a:pt x="1289431" y="37325"/>
                </a:moveTo>
                <a:lnTo>
                  <a:pt x="1213231" y="37376"/>
                </a:lnTo>
                <a:lnTo>
                  <a:pt x="1213231" y="113576"/>
                </a:lnTo>
                <a:lnTo>
                  <a:pt x="1289431" y="113525"/>
                </a:lnTo>
                <a:lnTo>
                  <a:pt x="1289431" y="37325"/>
                </a:lnTo>
                <a:close/>
              </a:path>
              <a:path w="4337684" h="152400">
                <a:moveTo>
                  <a:pt x="1137031" y="37426"/>
                </a:moveTo>
                <a:lnTo>
                  <a:pt x="1060831" y="37477"/>
                </a:lnTo>
                <a:lnTo>
                  <a:pt x="1060831" y="113677"/>
                </a:lnTo>
                <a:lnTo>
                  <a:pt x="1137031" y="113626"/>
                </a:lnTo>
                <a:lnTo>
                  <a:pt x="1137031" y="37426"/>
                </a:lnTo>
                <a:close/>
              </a:path>
              <a:path w="4337684" h="152400">
                <a:moveTo>
                  <a:pt x="984631" y="37528"/>
                </a:moveTo>
                <a:lnTo>
                  <a:pt x="908431" y="37579"/>
                </a:lnTo>
                <a:lnTo>
                  <a:pt x="908431" y="113779"/>
                </a:lnTo>
                <a:lnTo>
                  <a:pt x="984631" y="113728"/>
                </a:lnTo>
                <a:lnTo>
                  <a:pt x="984631" y="37528"/>
                </a:lnTo>
                <a:close/>
              </a:path>
              <a:path w="4337684" h="152400">
                <a:moveTo>
                  <a:pt x="832231" y="37630"/>
                </a:moveTo>
                <a:lnTo>
                  <a:pt x="756031" y="37680"/>
                </a:lnTo>
                <a:lnTo>
                  <a:pt x="756031" y="113880"/>
                </a:lnTo>
                <a:lnTo>
                  <a:pt x="832231" y="113830"/>
                </a:lnTo>
                <a:lnTo>
                  <a:pt x="832231" y="37630"/>
                </a:lnTo>
                <a:close/>
              </a:path>
              <a:path w="4337684" h="152400">
                <a:moveTo>
                  <a:pt x="679831" y="37731"/>
                </a:moveTo>
                <a:lnTo>
                  <a:pt x="603631" y="37782"/>
                </a:lnTo>
                <a:lnTo>
                  <a:pt x="603631" y="113982"/>
                </a:lnTo>
                <a:lnTo>
                  <a:pt x="679831" y="113931"/>
                </a:lnTo>
                <a:lnTo>
                  <a:pt x="679831" y="37731"/>
                </a:lnTo>
                <a:close/>
              </a:path>
              <a:path w="4337684" h="152400">
                <a:moveTo>
                  <a:pt x="527431" y="37845"/>
                </a:moveTo>
                <a:lnTo>
                  <a:pt x="451231" y="37896"/>
                </a:lnTo>
                <a:lnTo>
                  <a:pt x="451231" y="114096"/>
                </a:lnTo>
                <a:lnTo>
                  <a:pt x="527431" y="114045"/>
                </a:lnTo>
                <a:lnTo>
                  <a:pt x="527431" y="37845"/>
                </a:lnTo>
                <a:close/>
              </a:path>
              <a:path w="4337684" h="152400">
                <a:moveTo>
                  <a:pt x="375031" y="37947"/>
                </a:moveTo>
                <a:lnTo>
                  <a:pt x="298831" y="37998"/>
                </a:lnTo>
                <a:lnTo>
                  <a:pt x="298831" y="114198"/>
                </a:lnTo>
                <a:lnTo>
                  <a:pt x="375031" y="114147"/>
                </a:lnTo>
                <a:lnTo>
                  <a:pt x="375031" y="37947"/>
                </a:lnTo>
                <a:close/>
              </a:path>
              <a:path w="4337684" h="152400">
                <a:moveTo>
                  <a:pt x="152273" y="0"/>
                </a:moveTo>
                <a:lnTo>
                  <a:pt x="0" y="76301"/>
                </a:lnTo>
                <a:lnTo>
                  <a:pt x="152400" y="152399"/>
                </a:lnTo>
                <a:lnTo>
                  <a:pt x="152368" y="114299"/>
                </a:lnTo>
                <a:lnTo>
                  <a:pt x="146431" y="114299"/>
                </a:lnTo>
                <a:lnTo>
                  <a:pt x="146431" y="38099"/>
                </a:lnTo>
                <a:lnTo>
                  <a:pt x="152304" y="38096"/>
                </a:lnTo>
                <a:lnTo>
                  <a:pt x="152273" y="0"/>
                </a:lnTo>
                <a:close/>
              </a:path>
              <a:path w="4337684" h="152400">
                <a:moveTo>
                  <a:pt x="152304" y="38096"/>
                </a:moveTo>
                <a:lnTo>
                  <a:pt x="146431" y="38099"/>
                </a:lnTo>
                <a:lnTo>
                  <a:pt x="146431" y="114299"/>
                </a:lnTo>
                <a:lnTo>
                  <a:pt x="152368" y="114296"/>
                </a:lnTo>
                <a:lnTo>
                  <a:pt x="152304" y="38096"/>
                </a:lnTo>
                <a:close/>
              </a:path>
              <a:path w="4337684" h="152400">
                <a:moveTo>
                  <a:pt x="152368" y="114296"/>
                </a:moveTo>
                <a:lnTo>
                  <a:pt x="146431" y="114299"/>
                </a:lnTo>
                <a:lnTo>
                  <a:pt x="152368" y="114299"/>
                </a:lnTo>
                <a:close/>
              </a:path>
              <a:path w="4337684" h="152400">
                <a:moveTo>
                  <a:pt x="222631" y="38049"/>
                </a:moveTo>
                <a:lnTo>
                  <a:pt x="152304" y="38096"/>
                </a:lnTo>
                <a:lnTo>
                  <a:pt x="152368" y="114296"/>
                </a:lnTo>
                <a:lnTo>
                  <a:pt x="222631" y="114249"/>
                </a:lnTo>
                <a:lnTo>
                  <a:pt x="222631" y="3804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33400" y="228600"/>
            <a:ext cx="8077200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002279" y="204215"/>
            <a:ext cx="3168396" cy="478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651760" y="554736"/>
            <a:ext cx="1703832" cy="478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962400" y="554736"/>
            <a:ext cx="519684" cy="478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088891" y="554736"/>
            <a:ext cx="2430780" cy="478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533400" y="228600"/>
            <a:ext cx="8077200" cy="838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2300" b="1" dirty="0">
                <a:latin typeface="Tahoma"/>
                <a:cs typeface="Tahoma"/>
              </a:rPr>
              <a:t>Optimum</a:t>
            </a:r>
            <a:r>
              <a:rPr sz="2300" b="1" spc="-45" dirty="0">
                <a:latin typeface="Tahoma"/>
                <a:cs typeface="Tahoma"/>
              </a:rPr>
              <a:t> </a:t>
            </a:r>
            <a:r>
              <a:rPr sz="2300" b="1" dirty="0">
                <a:latin typeface="Tahoma"/>
                <a:cs typeface="Tahoma"/>
              </a:rPr>
              <a:t>Solution:</a:t>
            </a:r>
            <a:endParaRPr sz="23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300" b="1" dirty="0">
                <a:latin typeface="Tahoma"/>
                <a:cs typeface="Tahoma"/>
              </a:rPr>
              <a:t>Stepping-Stone</a:t>
            </a:r>
            <a:r>
              <a:rPr sz="2300" b="1" spc="-60" dirty="0">
                <a:latin typeface="Tahoma"/>
                <a:cs typeface="Tahoma"/>
              </a:rPr>
              <a:t> </a:t>
            </a:r>
            <a:r>
              <a:rPr sz="2300" b="1" dirty="0">
                <a:latin typeface="Tahoma"/>
                <a:cs typeface="Tahoma"/>
              </a:rPr>
              <a:t>Method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12140" y="1211707"/>
            <a:ext cx="7839075" cy="12490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13384" marR="5080" indent="-401320">
              <a:lnSpc>
                <a:spcPts val="2160"/>
              </a:lnSpc>
              <a:spcBef>
                <a:spcPts val="375"/>
              </a:spcBef>
              <a:tabLst>
                <a:tab pos="384810" algn="l"/>
              </a:tabLst>
            </a:pPr>
            <a:r>
              <a:rPr sz="2000" dirty="0">
                <a:latin typeface="Tahoma"/>
                <a:cs typeface="Tahoma"/>
              </a:rPr>
              <a:t>2.	</a:t>
            </a:r>
            <a:r>
              <a:rPr sz="2000" spc="-20" dirty="0">
                <a:latin typeface="Tahoma"/>
                <a:cs typeface="Tahoma"/>
              </a:rPr>
              <a:t>For </a:t>
            </a:r>
            <a:r>
              <a:rPr sz="2000" spc="-5" dirty="0">
                <a:latin typeface="Tahoma"/>
                <a:cs typeface="Tahoma"/>
              </a:rPr>
              <a:t>every traced </a:t>
            </a:r>
            <a:r>
              <a:rPr sz="2000" dirty="0">
                <a:latin typeface="Tahoma"/>
                <a:cs typeface="Tahoma"/>
              </a:rPr>
              <a:t>path or </a:t>
            </a:r>
            <a:r>
              <a:rPr sz="2000" spc="-5" dirty="0">
                <a:latin typeface="Tahoma"/>
                <a:cs typeface="Tahoma"/>
              </a:rPr>
              <a:t>loop, begin with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Tahoma"/>
                <a:cs typeface="Tahoma"/>
              </a:rPr>
              <a:t>plus (+) sign </a:t>
            </a:r>
            <a:r>
              <a:rPr sz="2000" dirty="0">
                <a:latin typeface="Tahoma"/>
                <a:cs typeface="Tahoma"/>
              </a:rPr>
              <a:t>at </a:t>
            </a:r>
            <a:r>
              <a:rPr sz="2000" spc="-5" dirty="0">
                <a:latin typeface="Tahoma"/>
                <a:cs typeface="Tahoma"/>
              </a:rPr>
              <a:t>the  starting unused cell </a:t>
            </a:r>
            <a:r>
              <a:rPr sz="2000" dirty="0">
                <a:latin typeface="Tahoma"/>
                <a:cs typeface="Tahoma"/>
              </a:rPr>
              <a:t>and alternately </a:t>
            </a:r>
            <a:r>
              <a:rPr sz="2000" spc="-5" dirty="0">
                <a:latin typeface="Tahoma"/>
                <a:cs typeface="Tahoma"/>
              </a:rPr>
              <a:t>place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Tahoma"/>
                <a:cs typeface="Tahoma"/>
              </a:rPr>
              <a:t>minus </a:t>
            </a:r>
            <a:r>
              <a:rPr sz="2000" spc="10" dirty="0">
                <a:latin typeface="Tahoma"/>
                <a:cs typeface="Tahoma"/>
              </a:rPr>
              <a:t>(-) </a:t>
            </a:r>
            <a:r>
              <a:rPr sz="2000" dirty="0">
                <a:latin typeface="Tahoma"/>
                <a:cs typeface="Tahoma"/>
              </a:rPr>
              <a:t>and </a:t>
            </a:r>
            <a:r>
              <a:rPr sz="2000" spc="-5" dirty="0">
                <a:latin typeface="Tahoma"/>
                <a:cs typeface="Tahoma"/>
              </a:rPr>
              <a:t>plus (+)  sign </a:t>
            </a:r>
            <a:r>
              <a:rPr sz="2000" dirty="0">
                <a:latin typeface="Tahoma"/>
                <a:cs typeface="Tahoma"/>
              </a:rPr>
              <a:t>at </a:t>
            </a:r>
            <a:r>
              <a:rPr sz="2000" spc="-5" dirty="0">
                <a:latin typeface="Tahoma"/>
                <a:cs typeface="Tahoma"/>
              </a:rPr>
              <a:t>each </a:t>
            </a:r>
            <a:r>
              <a:rPr sz="2000" dirty="0">
                <a:latin typeface="Tahoma"/>
                <a:cs typeface="Tahoma"/>
              </a:rPr>
              <a:t>used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cell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  <a:tabLst>
                <a:tab pos="1475105" algn="l"/>
              </a:tabLst>
            </a:pPr>
            <a:r>
              <a:rPr sz="2000" spc="-5" dirty="0">
                <a:latin typeface="Tahoma"/>
                <a:cs typeface="Tahoma"/>
              </a:rPr>
              <a:t>Example:	</a:t>
            </a:r>
            <a:r>
              <a:rPr sz="3000" spc="-7" baseline="2777" dirty="0">
                <a:latin typeface="Tahoma"/>
                <a:cs typeface="Tahoma"/>
              </a:rPr>
              <a:t>At </a:t>
            </a:r>
            <a:r>
              <a:rPr sz="3000" baseline="2777" dirty="0">
                <a:latin typeface="Tahoma"/>
                <a:cs typeface="Tahoma"/>
              </a:rPr>
              <a:t>Cell A3,</a:t>
            </a:r>
            <a:r>
              <a:rPr sz="3000" spc="-44" baseline="2777" dirty="0">
                <a:latin typeface="Tahoma"/>
                <a:cs typeface="Tahoma"/>
              </a:rPr>
              <a:t> </a:t>
            </a:r>
            <a:r>
              <a:rPr sz="3000" spc="-7" baseline="2777" dirty="0">
                <a:latin typeface="Tahoma"/>
                <a:cs typeface="Tahoma"/>
              </a:rPr>
              <a:t>A3-&gt;B3-&gt;B4-&gt;C4-&gt;C1-&gt;A1-&gt;A3</a:t>
            </a:r>
            <a:endParaRPr sz="3000" baseline="2777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1128356"/>
            <a:ext cx="8001000" cy="923925"/>
          </a:xfrm>
          <a:prstGeom prst="rect">
            <a:avLst/>
          </a:prstGeom>
          <a:solidFill>
            <a:srgbClr val="EBF0DE"/>
          </a:solidFill>
        </p:spPr>
        <p:txBody>
          <a:bodyPr vert="horz" wrap="square" lIns="0" tIns="48895" rIns="0" bIns="0" rtlCol="0">
            <a:spAutoFit/>
          </a:bodyPr>
          <a:lstStyle/>
          <a:p>
            <a:pPr marL="434340" marR="329565" indent="-342900">
              <a:lnSpc>
                <a:spcPts val="2160"/>
              </a:lnSpc>
              <a:spcBef>
                <a:spcPts val="385"/>
              </a:spcBef>
              <a:tabLst>
                <a:tab pos="463550" algn="l"/>
              </a:tabLst>
            </a:pPr>
            <a:r>
              <a:rPr sz="2000" dirty="0">
                <a:latin typeface="Tahoma"/>
                <a:cs typeface="Tahoma"/>
              </a:rPr>
              <a:t>3.		Calculate an </a:t>
            </a:r>
            <a:r>
              <a:rPr sz="2000" b="1" spc="-5" dirty="0">
                <a:latin typeface="Tahoma"/>
                <a:cs typeface="Tahoma"/>
              </a:rPr>
              <a:t>Improvement Index </a:t>
            </a:r>
            <a:r>
              <a:rPr sz="2000" dirty="0">
                <a:latin typeface="Tahoma"/>
                <a:cs typeface="Tahoma"/>
              </a:rPr>
              <a:t>by </a:t>
            </a:r>
            <a:r>
              <a:rPr sz="2000" spc="-5" dirty="0">
                <a:latin typeface="Tahoma"/>
                <a:cs typeface="Tahoma"/>
              </a:rPr>
              <a:t>first adding the unit-cost  figures found </a:t>
            </a:r>
            <a:r>
              <a:rPr sz="2000" dirty="0">
                <a:latin typeface="Tahoma"/>
                <a:cs typeface="Tahoma"/>
              </a:rPr>
              <a:t>in each </a:t>
            </a:r>
            <a:r>
              <a:rPr sz="2000" spc="-5" dirty="0">
                <a:latin typeface="Tahoma"/>
                <a:cs typeface="Tahoma"/>
              </a:rPr>
              <a:t>cell </a:t>
            </a:r>
            <a:r>
              <a:rPr sz="2000" dirty="0">
                <a:latin typeface="Tahoma"/>
                <a:cs typeface="Tahoma"/>
              </a:rPr>
              <a:t>containing a </a:t>
            </a:r>
            <a:r>
              <a:rPr sz="2000" spc="-5" dirty="0">
                <a:latin typeface="Tahoma"/>
                <a:cs typeface="Tahoma"/>
              </a:rPr>
              <a:t>plus sign </a:t>
            </a:r>
            <a:r>
              <a:rPr sz="2000" dirty="0">
                <a:latin typeface="Tahoma"/>
                <a:cs typeface="Tahoma"/>
              </a:rPr>
              <a:t>and </a:t>
            </a:r>
            <a:r>
              <a:rPr sz="2000" spc="-5" dirty="0">
                <a:latin typeface="Tahoma"/>
                <a:cs typeface="Tahoma"/>
              </a:rPr>
              <a:t>subtracting  the unit </a:t>
            </a:r>
            <a:r>
              <a:rPr sz="2000" dirty="0">
                <a:latin typeface="Tahoma"/>
                <a:cs typeface="Tahoma"/>
              </a:rPr>
              <a:t>costs in </a:t>
            </a:r>
            <a:r>
              <a:rPr sz="2000" spc="-5" dirty="0">
                <a:latin typeface="Tahoma"/>
                <a:cs typeface="Tahoma"/>
              </a:rPr>
              <a:t>each square containing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Tahoma"/>
                <a:cs typeface="Tahoma"/>
              </a:rPr>
              <a:t>minus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sign.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75779" y="2724683"/>
            <a:ext cx="902969" cy="428625"/>
          </a:xfrm>
          <a:custGeom>
            <a:avLst/>
            <a:gdLst/>
            <a:ahLst/>
            <a:cxnLst/>
            <a:rect l="l" t="t" r="r" b="b"/>
            <a:pathLst>
              <a:path w="902970" h="428625">
                <a:moveTo>
                  <a:pt x="0" y="428091"/>
                </a:moveTo>
                <a:lnTo>
                  <a:pt x="902728" y="428091"/>
                </a:lnTo>
                <a:lnTo>
                  <a:pt x="902728" y="0"/>
                </a:lnTo>
                <a:lnTo>
                  <a:pt x="0" y="0"/>
                </a:lnTo>
                <a:lnTo>
                  <a:pt x="0" y="428091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75779" y="3152813"/>
            <a:ext cx="902969" cy="856615"/>
          </a:xfrm>
          <a:custGeom>
            <a:avLst/>
            <a:gdLst/>
            <a:ahLst/>
            <a:cxnLst/>
            <a:rect l="l" t="t" r="r" b="b"/>
            <a:pathLst>
              <a:path w="902970" h="856614">
                <a:moveTo>
                  <a:pt x="0" y="856195"/>
                </a:moveTo>
                <a:lnTo>
                  <a:pt x="902728" y="856195"/>
                </a:lnTo>
                <a:lnTo>
                  <a:pt x="902728" y="0"/>
                </a:lnTo>
                <a:lnTo>
                  <a:pt x="0" y="0"/>
                </a:lnTo>
                <a:lnTo>
                  <a:pt x="0" y="856195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75779" y="4008920"/>
            <a:ext cx="902969" cy="856615"/>
          </a:xfrm>
          <a:custGeom>
            <a:avLst/>
            <a:gdLst/>
            <a:ahLst/>
            <a:cxnLst/>
            <a:rect l="l" t="t" r="r" b="b"/>
            <a:pathLst>
              <a:path w="902970" h="856614">
                <a:moveTo>
                  <a:pt x="0" y="856195"/>
                </a:moveTo>
                <a:lnTo>
                  <a:pt x="902728" y="856195"/>
                </a:lnTo>
                <a:lnTo>
                  <a:pt x="902728" y="0"/>
                </a:lnTo>
                <a:lnTo>
                  <a:pt x="0" y="0"/>
                </a:lnTo>
                <a:lnTo>
                  <a:pt x="0" y="856195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75779" y="4865154"/>
            <a:ext cx="902969" cy="856615"/>
          </a:xfrm>
          <a:custGeom>
            <a:avLst/>
            <a:gdLst/>
            <a:ahLst/>
            <a:cxnLst/>
            <a:rect l="l" t="t" r="r" b="b"/>
            <a:pathLst>
              <a:path w="902970" h="856614">
                <a:moveTo>
                  <a:pt x="0" y="856195"/>
                </a:moveTo>
                <a:lnTo>
                  <a:pt x="902728" y="856195"/>
                </a:lnTo>
                <a:lnTo>
                  <a:pt x="902728" y="0"/>
                </a:lnTo>
                <a:lnTo>
                  <a:pt x="0" y="0"/>
                </a:lnTo>
                <a:lnTo>
                  <a:pt x="0" y="856195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46173" y="3149600"/>
            <a:ext cx="0" cy="2574925"/>
          </a:xfrm>
          <a:custGeom>
            <a:avLst/>
            <a:gdLst/>
            <a:ahLst/>
            <a:cxnLst/>
            <a:rect l="l" t="t" r="r" b="b"/>
            <a:pathLst>
              <a:path h="2574925">
                <a:moveTo>
                  <a:pt x="0" y="0"/>
                </a:moveTo>
                <a:lnTo>
                  <a:pt x="0" y="25749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53638" y="3149600"/>
            <a:ext cx="0" cy="2574925"/>
          </a:xfrm>
          <a:custGeom>
            <a:avLst/>
            <a:gdLst/>
            <a:ahLst/>
            <a:cxnLst/>
            <a:rect l="l" t="t" r="r" b="b"/>
            <a:pathLst>
              <a:path h="2574925">
                <a:moveTo>
                  <a:pt x="0" y="0"/>
                </a:moveTo>
                <a:lnTo>
                  <a:pt x="0" y="25749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9375" y="3149600"/>
            <a:ext cx="0" cy="434975"/>
          </a:xfrm>
          <a:custGeom>
            <a:avLst/>
            <a:gdLst/>
            <a:ahLst/>
            <a:cxnLst/>
            <a:rect l="l" t="t" r="r" b="b"/>
            <a:pathLst>
              <a:path h="434975">
                <a:moveTo>
                  <a:pt x="0" y="0"/>
                </a:moveTo>
                <a:lnTo>
                  <a:pt x="0" y="4344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0976" y="3149600"/>
            <a:ext cx="0" cy="2574925"/>
          </a:xfrm>
          <a:custGeom>
            <a:avLst/>
            <a:gdLst/>
            <a:ahLst/>
            <a:cxnLst/>
            <a:rect l="l" t="t" r="r" b="b"/>
            <a:pathLst>
              <a:path h="2574925">
                <a:moveTo>
                  <a:pt x="0" y="0"/>
                </a:moveTo>
                <a:lnTo>
                  <a:pt x="0" y="25749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96840" y="3149600"/>
            <a:ext cx="0" cy="434975"/>
          </a:xfrm>
          <a:custGeom>
            <a:avLst/>
            <a:gdLst/>
            <a:ahLst/>
            <a:cxnLst/>
            <a:rect l="l" t="t" r="r" b="b"/>
            <a:pathLst>
              <a:path h="434975">
                <a:moveTo>
                  <a:pt x="0" y="0"/>
                </a:moveTo>
                <a:lnTo>
                  <a:pt x="0" y="4344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68440" y="3149600"/>
            <a:ext cx="0" cy="2574925"/>
          </a:xfrm>
          <a:custGeom>
            <a:avLst/>
            <a:gdLst/>
            <a:ahLst/>
            <a:cxnLst/>
            <a:rect l="l" t="t" r="r" b="b"/>
            <a:pathLst>
              <a:path h="2574925">
                <a:moveTo>
                  <a:pt x="0" y="0"/>
                </a:moveTo>
                <a:lnTo>
                  <a:pt x="0" y="25749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75779" y="3149600"/>
            <a:ext cx="0" cy="2574925"/>
          </a:xfrm>
          <a:custGeom>
            <a:avLst/>
            <a:gdLst/>
            <a:ahLst/>
            <a:cxnLst/>
            <a:rect l="l" t="t" r="r" b="b"/>
            <a:pathLst>
              <a:path h="2574925">
                <a:moveTo>
                  <a:pt x="0" y="0"/>
                </a:moveTo>
                <a:lnTo>
                  <a:pt x="0" y="25749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42998" y="3152775"/>
            <a:ext cx="5236210" cy="0"/>
          </a:xfrm>
          <a:custGeom>
            <a:avLst/>
            <a:gdLst/>
            <a:ahLst/>
            <a:cxnLst/>
            <a:rect l="l" t="t" r="r" b="b"/>
            <a:pathLst>
              <a:path w="5236209">
                <a:moveTo>
                  <a:pt x="0" y="0"/>
                </a:moveTo>
                <a:lnTo>
                  <a:pt x="5235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50463" y="3580891"/>
            <a:ext cx="442595" cy="0"/>
          </a:xfrm>
          <a:custGeom>
            <a:avLst/>
            <a:gdLst/>
            <a:ahLst/>
            <a:cxnLst/>
            <a:rect l="l" t="t" r="r" b="b"/>
            <a:pathLst>
              <a:path w="442595">
                <a:moveTo>
                  <a:pt x="0" y="0"/>
                </a:moveTo>
                <a:lnTo>
                  <a:pt x="4420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57801" y="3580891"/>
            <a:ext cx="442595" cy="0"/>
          </a:xfrm>
          <a:custGeom>
            <a:avLst/>
            <a:gdLst/>
            <a:ahLst/>
            <a:cxnLst/>
            <a:rect l="l" t="t" r="r" b="b"/>
            <a:pathLst>
              <a:path w="442595">
                <a:moveTo>
                  <a:pt x="0" y="0"/>
                </a:moveTo>
                <a:lnTo>
                  <a:pt x="44221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42998" y="4009009"/>
            <a:ext cx="5236210" cy="0"/>
          </a:xfrm>
          <a:custGeom>
            <a:avLst/>
            <a:gdLst/>
            <a:ahLst/>
            <a:cxnLst/>
            <a:rect l="l" t="t" r="r" b="b"/>
            <a:pathLst>
              <a:path w="5236209">
                <a:moveTo>
                  <a:pt x="0" y="0"/>
                </a:moveTo>
                <a:lnTo>
                  <a:pt x="5235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42998" y="4865115"/>
            <a:ext cx="5236210" cy="0"/>
          </a:xfrm>
          <a:custGeom>
            <a:avLst/>
            <a:gdLst/>
            <a:ahLst/>
            <a:cxnLst/>
            <a:rect l="l" t="t" r="r" b="b"/>
            <a:pathLst>
              <a:path w="5236209">
                <a:moveTo>
                  <a:pt x="0" y="0"/>
                </a:moveTo>
                <a:lnTo>
                  <a:pt x="5235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42998" y="5721350"/>
            <a:ext cx="5236210" cy="0"/>
          </a:xfrm>
          <a:custGeom>
            <a:avLst/>
            <a:gdLst/>
            <a:ahLst/>
            <a:cxnLst/>
            <a:rect l="l" t="t" r="r" b="b"/>
            <a:pathLst>
              <a:path w="5236209">
                <a:moveTo>
                  <a:pt x="0" y="0"/>
                </a:moveTo>
                <a:lnTo>
                  <a:pt x="5235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731770" y="2793873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39361" y="2793873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46953" y="2793873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54545" y="2793873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18069" y="2793873"/>
            <a:ext cx="819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SUPP</a:t>
            </a:r>
            <a:r>
              <a:rPr sz="1600" b="1" spc="-150" dirty="0">
                <a:latin typeface="Arial"/>
                <a:cs typeface="Arial"/>
              </a:rPr>
              <a:t>L</a:t>
            </a:r>
            <a:r>
              <a:rPr sz="1600" b="1" spc="-5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71930" y="3436365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53638" y="3152775"/>
            <a:ext cx="436245" cy="4286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68440" y="3152775"/>
            <a:ext cx="436245" cy="4286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703057" y="3436365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40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73857" y="3650360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81450" y="3650360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68882" y="4292600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46173" y="4009009"/>
            <a:ext cx="436245" cy="4286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53638" y="4009009"/>
            <a:ext cx="436245" cy="4286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703057" y="4292600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60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289041" y="4506544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96633" y="4506544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68882" y="5149088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53638" y="4865115"/>
            <a:ext cx="436245" cy="4286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1600" b="1" spc="-5" dirty="0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760976" y="4865115"/>
            <a:ext cx="436245" cy="4286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703057" y="5149088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673857" y="5363083"/>
            <a:ext cx="41738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35095" algn="l"/>
              </a:tabLst>
            </a:pPr>
            <a:r>
              <a:rPr sz="1600" b="1" spc="-5" dirty="0">
                <a:latin typeface="Arial"/>
                <a:cs typeface="Arial"/>
              </a:rPr>
              <a:t>10	40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63307" y="5721350"/>
            <a:ext cx="6412865" cy="42862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81915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645"/>
              </a:spcBef>
              <a:tabLst>
                <a:tab pos="1724660" algn="l"/>
                <a:tab pos="3032125" algn="l"/>
                <a:tab pos="4339590" algn="l"/>
                <a:tab pos="5647055" algn="l"/>
              </a:tabLst>
            </a:pPr>
            <a:r>
              <a:rPr sz="1600" b="1" spc="-15" dirty="0">
                <a:latin typeface="Arial"/>
                <a:cs typeface="Arial"/>
              </a:rPr>
              <a:t>DEMAND	</a:t>
            </a:r>
            <a:r>
              <a:rPr sz="1600" b="1" spc="-5" dirty="0">
                <a:latin typeface="Arial"/>
                <a:cs typeface="Arial"/>
              </a:rPr>
              <a:t>20	30	50	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375779" y="5721350"/>
            <a:ext cx="902969" cy="42862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81915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645"/>
              </a:spcBef>
            </a:pPr>
            <a:r>
              <a:rPr sz="1600" b="1" spc="-5" dirty="0">
                <a:latin typeface="Arial"/>
                <a:cs typeface="Arial"/>
              </a:rPr>
              <a:t>150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29907" y="4330191"/>
            <a:ext cx="1000125" cy="295275"/>
          </a:xfrm>
          <a:prstGeom prst="rect">
            <a:avLst/>
          </a:prstGeom>
          <a:ln w="12700">
            <a:solidFill>
              <a:srgbClr val="BBBBBB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233679">
              <a:lnSpc>
                <a:spcPct val="100000"/>
              </a:lnSpc>
              <a:spcBef>
                <a:spcPts val="440"/>
              </a:spcBef>
            </a:pPr>
            <a:r>
              <a:rPr sz="1100" spc="-40" dirty="0">
                <a:latin typeface="Trebuchet MS"/>
                <a:cs typeface="Trebuchet MS"/>
              </a:rPr>
              <a:t>SOURCES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239895" y="2415667"/>
            <a:ext cx="1228725" cy="285750"/>
          </a:xfrm>
          <a:prstGeom prst="rect">
            <a:avLst/>
          </a:prstGeom>
          <a:ln w="12700">
            <a:solidFill>
              <a:srgbClr val="BBBBBB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400"/>
              </a:spcBef>
            </a:pPr>
            <a:r>
              <a:rPr sz="1100" spc="-35" dirty="0">
                <a:latin typeface="Trebuchet MS"/>
                <a:cs typeface="Trebuchet MS"/>
              </a:rPr>
              <a:t>DESTINATIONS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925695" y="3634866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190500" y="0"/>
                </a:moveTo>
                <a:lnTo>
                  <a:pt x="156844" y="125475"/>
                </a:lnTo>
                <a:lnTo>
                  <a:pt x="0" y="152399"/>
                </a:lnTo>
                <a:lnTo>
                  <a:pt x="156844" y="179323"/>
                </a:lnTo>
                <a:lnTo>
                  <a:pt x="190500" y="304799"/>
                </a:lnTo>
                <a:lnTo>
                  <a:pt x="224154" y="179323"/>
                </a:lnTo>
                <a:lnTo>
                  <a:pt x="381000" y="152399"/>
                </a:lnTo>
                <a:lnTo>
                  <a:pt x="224154" y="125475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25695" y="3634866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152399"/>
                </a:moveTo>
                <a:lnTo>
                  <a:pt x="156844" y="125475"/>
                </a:lnTo>
                <a:lnTo>
                  <a:pt x="190500" y="0"/>
                </a:lnTo>
                <a:lnTo>
                  <a:pt x="224154" y="125475"/>
                </a:lnTo>
                <a:lnTo>
                  <a:pt x="381000" y="152399"/>
                </a:lnTo>
                <a:lnTo>
                  <a:pt x="224154" y="179323"/>
                </a:lnTo>
                <a:lnTo>
                  <a:pt x="190500" y="304799"/>
                </a:lnTo>
                <a:lnTo>
                  <a:pt x="156844" y="179323"/>
                </a:lnTo>
                <a:lnTo>
                  <a:pt x="0" y="15239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 rot="10860000">
            <a:off x="2585229" y="3063112"/>
            <a:ext cx="533959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10"/>
              </a:lnSpc>
            </a:pPr>
            <a:r>
              <a:rPr sz="4000" b="1" spc="-250" dirty="0">
                <a:solidFill>
                  <a:srgbClr val="FF0000"/>
                </a:solidFill>
                <a:latin typeface="Trebuchet MS"/>
                <a:cs typeface="Trebuchet MS"/>
              </a:rPr>
              <a:t>-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020695" y="3330066"/>
            <a:ext cx="152400" cy="2210435"/>
          </a:xfrm>
          <a:custGeom>
            <a:avLst/>
            <a:gdLst/>
            <a:ahLst/>
            <a:cxnLst/>
            <a:rect l="l" t="t" r="r" b="b"/>
            <a:pathLst>
              <a:path w="152400" h="2210435">
                <a:moveTo>
                  <a:pt x="114300" y="2133727"/>
                </a:moveTo>
                <a:lnTo>
                  <a:pt x="38100" y="2133727"/>
                </a:lnTo>
                <a:lnTo>
                  <a:pt x="38100" y="2209927"/>
                </a:lnTo>
                <a:lnTo>
                  <a:pt x="114300" y="2209927"/>
                </a:lnTo>
                <a:lnTo>
                  <a:pt x="114300" y="2133727"/>
                </a:lnTo>
                <a:close/>
              </a:path>
              <a:path w="152400" h="2210435">
                <a:moveTo>
                  <a:pt x="114300" y="1981327"/>
                </a:moveTo>
                <a:lnTo>
                  <a:pt x="38100" y="1981327"/>
                </a:lnTo>
                <a:lnTo>
                  <a:pt x="38100" y="2057527"/>
                </a:lnTo>
                <a:lnTo>
                  <a:pt x="114300" y="2057527"/>
                </a:lnTo>
                <a:lnTo>
                  <a:pt x="114300" y="1981327"/>
                </a:lnTo>
                <a:close/>
              </a:path>
              <a:path w="152400" h="2210435">
                <a:moveTo>
                  <a:pt x="114300" y="1828927"/>
                </a:moveTo>
                <a:lnTo>
                  <a:pt x="38100" y="1828927"/>
                </a:lnTo>
                <a:lnTo>
                  <a:pt x="38100" y="1905127"/>
                </a:lnTo>
                <a:lnTo>
                  <a:pt x="114300" y="1905127"/>
                </a:lnTo>
                <a:lnTo>
                  <a:pt x="114300" y="1828927"/>
                </a:lnTo>
                <a:close/>
              </a:path>
              <a:path w="152400" h="2210435">
                <a:moveTo>
                  <a:pt x="114300" y="1676527"/>
                </a:moveTo>
                <a:lnTo>
                  <a:pt x="38100" y="1676527"/>
                </a:lnTo>
                <a:lnTo>
                  <a:pt x="38100" y="1752727"/>
                </a:lnTo>
                <a:lnTo>
                  <a:pt x="114300" y="1752727"/>
                </a:lnTo>
                <a:lnTo>
                  <a:pt x="114300" y="1676527"/>
                </a:lnTo>
                <a:close/>
              </a:path>
              <a:path w="152400" h="2210435">
                <a:moveTo>
                  <a:pt x="114300" y="1524127"/>
                </a:moveTo>
                <a:lnTo>
                  <a:pt x="38100" y="1524127"/>
                </a:lnTo>
                <a:lnTo>
                  <a:pt x="38100" y="1600327"/>
                </a:lnTo>
                <a:lnTo>
                  <a:pt x="114300" y="1600327"/>
                </a:lnTo>
                <a:lnTo>
                  <a:pt x="114300" y="1524127"/>
                </a:lnTo>
                <a:close/>
              </a:path>
              <a:path w="152400" h="2210435">
                <a:moveTo>
                  <a:pt x="114300" y="1371727"/>
                </a:moveTo>
                <a:lnTo>
                  <a:pt x="38100" y="1371727"/>
                </a:lnTo>
                <a:lnTo>
                  <a:pt x="38100" y="1447927"/>
                </a:lnTo>
                <a:lnTo>
                  <a:pt x="114300" y="1447927"/>
                </a:lnTo>
                <a:lnTo>
                  <a:pt x="114300" y="1371727"/>
                </a:lnTo>
                <a:close/>
              </a:path>
              <a:path w="152400" h="2210435">
                <a:moveTo>
                  <a:pt x="114300" y="1219327"/>
                </a:moveTo>
                <a:lnTo>
                  <a:pt x="38100" y="1219327"/>
                </a:lnTo>
                <a:lnTo>
                  <a:pt x="38100" y="1295527"/>
                </a:lnTo>
                <a:lnTo>
                  <a:pt x="114300" y="1295527"/>
                </a:lnTo>
                <a:lnTo>
                  <a:pt x="114300" y="1219327"/>
                </a:lnTo>
                <a:close/>
              </a:path>
              <a:path w="152400" h="2210435">
                <a:moveTo>
                  <a:pt x="114300" y="1066927"/>
                </a:moveTo>
                <a:lnTo>
                  <a:pt x="38100" y="1066927"/>
                </a:lnTo>
                <a:lnTo>
                  <a:pt x="38100" y="1143127"/>
                </a:lnTo>
                <a:lnTo>
                  <a:pt x="114300" y="1143127"/>
                </a:lnTo>
                <a:lnTo>
                  <a:pt x="114300" y="1066927"/>
                </a:lnTo>
                <a:close/>
              </a:path>
              <a:path w="152400" h="2210435">
                <a:moveTo>
                  <a:pt x="114300" y="914527"/>
                </a:moveTo>
                <a:lnTo>
                  <a:pt x="38100" y="914527"/>
                </a:lnTo>
                <a:lnTo>
                  <a:pt x="38100" y="990727"/>
                </a:lnTo>
                <a:lnTo>
                  <a:pt x="114300" y="990727"/>
                </a:lnTo>
                <a:lnTo>
                  <a:pt x="114300" y="914527"/>
                </a:lnTo>
                <a:close/>
              </a:path>
              <a:path w="152400" h="2210435">
                <a:moveTo>
                  <a:pt x="114300" y="762127"/>
                </a:moveTo>
                <a:lnTo>
                  <a:pt x="38100" y="762127"/>
                </a:lnTo>
                <a:lnTo>
                  <a:pt x="38100" y="838327"/>
                </a:lnTo>
                <a:lnTo>
                  <a:pt x="114300" y="838327"/>
                </a:lnTo>
                <a:lnTo>
                  <a:pt x="114300" y="762127"/>
                </a:lnTo>
                <a:close/>
              </a:path>
              <a:path w="152400" h="2210435">
                <a:moveTo>
                  <a:pt x="114300" y="609727"/>
                </a:moveTo>
                <a:lnTo>
                  <a:pt x="38100" y="609727"/>
                </a:lnTo>
                <a:lnTo>
                  <a:pt x="38100" y="685927"/>
                </a:lnTo>
                <a:lnTo>
                  <a:pt x="114300" y="685927"/>
                </a:lnTo>
                <a:lnTo>
                  <a:pt x="114300" y="609727"/>
                </a:lnTo>
                <a:close/>
              </a:path>
              <a:path w="152400" h="2210435">
                <a:moveTo>
                  <a:pt x="114300" y="457327"/>
                </a:moveTo>
                <a:lnTo>
                  <a:pt x="38100" y="457327"/>
                </a:lnTo>
                <a:lnTo>
                  <a:pt x="38100" y="533527"/>
                </a:lnTo>
                <a:lnTo>
                  <a:pt x="114300" y="533527"/>
                </a:lnTo>
                <a:lnTo>
                  <a:pt x="114300" y="457327"/>
                </a:lnTo>
                <a:close/>
              </a:path>
              <a:path w="152400" h="2210435">
                <a:moveTo>
                  <a:pt x="114300" y="304927"/>
                </a:moveTo>
                <a:lnTo>
                  <a:pt x="38100" y="304927"/>
                </a:lnTo>
                <a:lnTo>
                  <a:pt x="38100" y="381127"/>
                </a:lnTo>
                <a:lnTo>
                  <a:pt x="114300" y="381127"/>
                </a:lnTo>
                <a:lnTo>
                  <a:pt x="114300" y="304927"/>
                </a:lnTo>
                <a:close/>
              </a:path>
              <a:path w="152400" h="2210435">
                <a:moveTo>
                  <a:pt x="114300" y="152527"/>
                </a:moveTo>
                <a:lnTo>
                  <a:pt x="38100" y="152527"/>
                </a:lnTo>
                <a:lnTo>
                  <a:pt x="38100" y="228727"/>
                </a:lnTo>
                <a:lnTo>
                  <a:pt x="114300" y="228727"/>
                </a:lnTo>
                <a:lnTo>
                  <a:pt x="114300" y="152527"/>
                </a:lnTo>
                <a:close/>
              </a:path>
              <a:path w="152400" h="2210435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 rot="10860000">
            <a:off x="5558553" y="4207382"/>
            <a:ext cx="533959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10"/>
              </a:lnSpc>
            </a:pPr>
            <a:r>
              <a:rPr sz="4000" b="1" spc="-250" dirty="0">
                <a:solidFill>
                  <a:srgbClr val="FF0000"/>
                </a:solidFill>
                <a:latin typeface="Trebuchet MS"/>
                <a:cs typeface="Trebuchet MS"/>
              </a:rPr>
              <a:t>-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535803" y="3192398"/>
            <a:ext cx="152400" cy="1585595"/>
          </a:xfrm>
          <a:custGeom>
            <a:avLst/>
            <a:gdLst/>
            <a:ahLst/>
            <a:cxnLst/>
            <a:rect l="l" t="t" r="r" b="b"/>
            <a:pathLst>
              <a:path w="152400" h="1585595">
                <a:moveTo>
                  <a:pt x="48768" y="0"/>
                </a:moveTo>
                <a:lnTo>
                  <a:pt x="48133" y="76200"/>
                </a:lnTo>
                <a:lnTo>
                  <a:pt x="124333" y="76835"/>
                </a:lnTo>
                <a:lnTo>
                  <a:pt x="124968" y="635"/>
                </a:lnTo>
                <a:lnTo>
                  <a:pt x="48768" y="0"/>
                </a:lnTo>
                <a:close/>
              </a:path>
              <a:path w="152400" h="1585595">
                <a:moveTo>
                  <a:pt x="47625" y="152400"/>
                </a:moveTo>
                <a:lnTo>
                  <a:pt x="46989" y="228600"/>
                </a:lnTo>
                <a:lnTo>
                  <a:pt x="123189" y="229235"/>
                </a:lnTo>
                <a:lnTo>
                  <a:pt x="123825" y="153035"/>
                </a:lnTo>
                <a:lnTo>
                  <a:pt x="47625" y="152400"/>
                </a:lnTo>
                <a:close/>
              </a:path>
              <a:path w="152400" h="1585595">
                <a:moveTo>
                  <a:pt x="46482" y="304800"/>
                </a:moveTo>
                <a:lnTo>
                  <a:pt x="45847" y="381000"/>
                </a:lnTo>
                <a:lnTo>
                  <a:pt x="122047" y="381635"/>
                </a:lnTo>
                <a:lnTo>
                  <a:pt x="122682" y="305435"/>
                </a:lnTo>
                <a:lnTo>
                  <a:pt x="46482" y="304800"/>
                </a:lnTo>
                <a:close/>
              </a:path>
              <a:path w="152400" h="1585595">
                <a:moveTo>
                  <a:pt x="45338" y="457200"/>
                </a:moveTo>
                <a:lnTo>
                  <a:pt x="44831" y="533400"/>
                </a:lnTo>
                <a:lnTo>
                  <a:pt x="121031" y="534034"/>
                </a:lnTo>
                <a:lnTo>
                  <a:pt x="121538" y="457834"/>
                </a:lnTo>
                <a:lnTo>
                  <a:pt x="45338" y="457200"/>
                </a:lnTo>
                <a:close/>
              </a:path>
              <a:path w="152400" h="1585595">
                <a:moveTo>
                  <a:pt x="44196" y="609600"/>
                </a:moveTo>
                <a:lnTo>
                  <a:pt x="43687" y="685800"/>
                </a:lnTo>
                <a:lnTo>
                  <a:pt x="119887" y="686434"/>
                </a:lnTo>
                <a:lnTo>
                  <a:pt x="120396" y="610234"/>
                </a:lnTo>
                <a:lnTo>
                  <a:pt x="44196" y="609600"/>
                </a:lnTo>
                <a:close/>
              </a:path>
              <a:path w="152400" h="1585595">
                <a:moveTo>
                  <a:pt x="43052" y="762000"/>
                </a:moveTo>
                <a:lnTo>
                  <a:pt x="42545" y="838200"/>
                </a:lnTo>
                <a:lnTo>
                  <a:pt x="118745" y="838834"/>
                </a:lnTo>
                <a:lnTo>
                  <a:pt x="119252" y="762634"/>
                </a:lnTo>
                <a:lnTo>
                  <a:pt x="43052" y="762000"/>
                </a:lnTo>
                <a:close/>
              </a:path>
              <a:path w="152400" h="1585595">
                <a:moveTo>
                  <a:pt x="41910" y="914400"/>
                </a:moveTo>
                <a:lnTo>
                  <a:pt x="41401" y="990600"/>
                </a:lnTo>
                <a:lnTo>
                  <a:pt x="117601" y="991234"/>
                </a:lnTo>
                <a:lnTo>
                  <a:pt x="118110" y="915034"/>
                </a:lnTo>
                <a:lnTo>
                  <a:pt x="41910" y="914400"/>
                </a:lnTo>
                <a:close/>
              </a:path>
              <a:path w="152400" h="1585595">
                <a:moveTo>
                  <a:pt x="40767" y="1066800"/>
                </a:moveTo>
                <a:lnTo>
                  <a:pt x="40259" y="1143000"/>
                </a:lnTo>
                <a:lnTo>
                  <a:pt x="116459" y="1143634"/>
                </a:lnTo>
                <a:lnTo>
                  <a:pt x="116967" y="1067434"/>
                </a:lnTo>
                <a:lnTo>
                  <a:pt x="40767" y="1066800"/>
                </a:lnTo>
                <a:close/>
              </a:path>
              <a:path w="152400" h="1585595">
                <a:moveTo>
                  <a:pt x="39624" y="1219200"/>
                </a:moveTo>
                <a:lnTo>
                  <a:pt x="39116" y="1295400"/>
                </a:lnTo>
                <a:lnTo>
                  <a:pt x="115316" y="1296034"/>
                </a:lnTo>
                <a:lnTo>
                  <a:pt x="115824" y="1219834"/>
                </a:lnTo>
                <a:lnTo>
                  <a:pt x="39624" y="1219200"/>
                </a:lnTo>
                <a:close/>
              </a:path>
              <a:path w="152400" h="1585595">
                <a:moveTo>
                  <a:pt x="0" y="1432687"/>
                </a:moveTo>
                <a:lnTo>
                  <a:pt x="75057" y="1585595"/>
                </a:lnTo>
                <a:lnTo>
                  <a:pt x="145021" y="1448308"/>
                </a:lnTo>
                <a:lnTo>
                  <a:pt x="114173" y="1448308"/>
                </a:lnTo>
                <a:lnTo>
                  <a:pt x="37973" y="1447800"/>
                </a:lnTo>
                <a:lnTo>
                  <a:pt x="38096" y="1432972"/>
                </a:lnTo>
                <a:lnTo>
                  <a:pt x="0" y="1432687"/>
                </a:lnTo>
                <a:close/>
              </a:path>
              <a:path w="152400" h="1585595">
                <a:moveTo>
                  <a:pt x="38096" y="1432972"/>
                </a:moveTo>
                <a:lnTo>
                  <a:pt x="37973" y="1447800"/>
                </a:lnTo>
                <a:lnTo>
                  <a:pt x="114173" y="1448308"/>
                </a:lnTo>
                <a:lnTo>
                  <a:pt x="114296" y="1433544"/>
                </a:lnTo>
                <a:lnTo>
                  <a:pt x="38096" y="1432972"/>
                </a:lnTo>
                <a:close/>
              </a:path>
              <a:path w="152400" h="1585595">
                <a:moveTo>
                  <a:pt x="114296" y="1433544"/>
                </a:moveTo>
                <a:lnTo>
                  <a:pt x="114173" y="1448308"/>
                </a:lnTo>
                <a:lnTo>
                  <a:pt x="145021" y="1448308"/>
                </a:lnTo>
                <a:lnTo>
                  <a:pt x="152400" y="1433830"/>
                </a:lnTo>
                <a:lnTo>
                  <a:pt x="114296" y="1433544"/>
                </a:lnTo>
                <a:close/>
              </a:path>
              <a:path w="152400" h="1585595">
                <a:moveTo>
                  <a:pt x="38608" y="1371600"/>
                </a:moveTo>
                <a:lnTo>
                  <a:pt x="38096" y="1432972"/>
                </a:lnTo>
                <a:lnTo>
                  <a:pt x="114296" y="1433544"/>
                </a:lnTo>
                <a:lnTo>
                  <a:pt x="114808" y="1372108"/>
                </a:lnTo>
                <a:lnTo>
                  <a:pt x="38608" y="13716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 rot="10860000">
            <a:off x="6762037" y="5197652"/>
            <a:ext cx="533959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10"/>
              </a:lnSpc>
            </a:pPr>
            <a:r>
              <a:rPr sz="4000" b="1" spc="-245" dirty="0">
                <a:solidFill>
                  <a:srgbClr val="FF0000"/>
                </a:solidFill>
                <a:latin typeface="Trebuchet MS"/>
                <a:cs typeface="Trebuchet MS"/>
              </a:rPr>
              <a:t>-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209281" y="4779264"/>
            <a:ext cx="152400" cy="837565"/>
          </a:xfrm>
          <a:custGeom>
            <a:avLst/>
            <a:gdLst/>
            <a:ahLst/>
            <a:cxnLst/>
            <a:rect l="l" t="t" r="r" b="b"/>
            <a:pathLst>
              <a:path w="152400" h="837564">
                <a:moveTo>
                  <a:pt x="105156" y="0"/>
                </a:moveTo>
                <a:lnTo>
                  <a:pt x="28956" y="1016"/>
                </a:lnTo>
                <a:lnTo>
                  <a:pt x="29972" y="77216"/>
                </a:lnTo>
                <a:lnTo>
                  <a:pt x="106172" y="76200"/>
                </a:lnTo>
                <a:lnTo>
                  <a:pt x="105156" y="0"/>
                </a:lnTo>
                <a:close/>
              </a:path>
              <a:path w="152400" h="837564">
                <a:moveTo>
                  <a:pt x="107188" y="152400"/>
                </a:moveTo>
                <a:lnTo>
                  <a:pt x="30988" y="153416"/>
                </a:lnTo>
                <a:lnTo>
                  <a:pt x="32003" y="229616"/>
                </a:lnTo>
                <a:lnTo>
                  <a:pt x="108203" y="228600"/>
                </a:lnTo>
                <a:lnTo>
                  <a:pt x="107188" y="152400"/>
                </a:lnTo>
                <a:close/>
              </a:path>
              <a:path w="152400" h="837564">
                <a:moveTo>
                  <a:pt x="109220" y="304800"/>
                </a:moveTo>
                <a:lnTo>
                  <a:pt x="33020" y="305816"/>
                </a:lnTo>
                <a:lnTo>
                  <a:pt x="34036" y="382016"/>
                </a:lnTo>
                <a:lnTo>
                  <a:pt x="110236" y="381000"/>
                </a:lnTo>
                <a:lnTo>
                  <a:pt x="109220" y="304800"/>
                </a:lnTo>
                <a:close/>
              </a:path>
              <a:path w="152400" h="837564">
                <a:moveTo>
                  <a:pt x="111251" y="457200"/>
                </a:moveTo>
                <a:lnTo>
                  <a:pt x="35051" y="458216"/>
                </a:lnTo>
                <a:lnTo>
                  <a:pt x="36068" y="534416"/>
                </a:lnTo>
                <a:lnTo>
                  <a:pt x="112268" y="533400"/>
                </a:lnTo>
                <a:lnTo>
                  <a:pt x="111251" y="457200"/>
                </a:lnTo>
                <a:close/>
              </a:path>
              <a:path w="152400" h="837564">
                <a:moveTo>
                  <a:pt x="38081" y="685419"/>
                </a:moveTo>
                <a:lnTo>
                  <a:pt x="0" y="685927"/>
                </a:lnTo>
                <a:lnTo>
                  <a:pt x="78232" y="837336"/>
                </a:lnTo>
                <a:lnTo>
                  <a:pt x="150988" y="686816"/>
                </a:lnTo>
                <a:lnTo>
                  <a:pt x="38100" y="686816"/>
                </a:lnTo>
                <a:lnTo>
                  <a:pt x="38081" y="685419"/>
                </a:lnTo>
                <a:close/>
              </a:path>
              <a:path w="152400" h="837564">
                <a:moveTo>
                  <a:pt x="114281" y="684403"/>
                </a:moveTo>
                <a:lnTo>
                  <a:pt x="38081" y="685419"/>
                </a:lnTo>
                <a:lnTo>
                  <a:pt x="38100" y="686816"/>
                </a:lnTo>
                <a:lnTo>
                  <a:pt x="114300" y="685800"/>
                </a:lnTo>
                <a:lnTo>
                  <a:pt x="114281" y="684403"/>
                </a:lnTo>
                <a:close/>
              </a:path>
              <a:path w="152400" h="837564">
                <a:moveTo>
                  <a:pt x="152400" y="683895"/>
                </a:moveTo>
                <a:lnTo>
                  <a:pt x="114281" y="684403"/>
                </a:lnTo>
                <a:lnTo>
                  <a:pt x="114300" y="685800"/>
                </a:lnTo>
                <a:lnTo>
                  <a:pt x="38100" y="686816"/>
                </a:lnTo>
                <a:lnTo>
                  <a:pt x="150988" y="686816"/>
                </a:lnTo>
                <a:lnTo>
                  <a:pt x="152400" y="683895"/>
                </a:lnTo>
                <a:close/>
              </a:path>
              <a:path w="152400" h="837564">
                <a:moveTo>
                  <a:pt x="113284" y="609600"/>
                </a:moveTo>
                <a:lnTo>
                  <a:pt x="37084" y="610616"/>
                </a:lnTo>
                <a:lnTo>
                  <a:pt x="38081" y="685419"/>
                </a:lnTo>
                <a:lnTo>
                  <a:pt x="114281" y="684403"/>
                </a:lnTo>
                <a:lnTo>
                  <a:pt x="113284" y="6096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758434" y="3032836"/>
            <a:ext cx="2286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80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901180" y="4475226"/>
            <a:ext cx="432434" cy="2286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534786" y="4703826"/>
            <a:ext cx="1681480" cy="152400"/>
          </a:xfrm>
          <a:custGeom>
            <a:avLst/>
            <a:gdLst/>
            <a:ahLst/>
            <a:cxnLst/>
            <a:rect l="l" t="t" r="r" b="b"/>
            <a:pathLst>
              <a:path w="1681479" h="152400">
                <a:moveTo>
                  <a:pt x="76200" y="55880"/>
                </a:moveTo>
                <a:lnTo>
                  <a:pt x="0" y="56896"/>
                </a:lnTo>
                <a:lnTo>
                  <a:pt x="1015" y="133096"/>
                </a:lnTo>
                <a:lnTo>
                  <a:pt x="77215" y="132080"/>
                </a:lnTo>
                <a:lnTo>
                  <a:pt x="76200" y="55880"/>
                </a:lnTo>
                <a:close/>
              </a:path>
              <a:path w="1681479" h="152400">
                <a:moveTo>
                  <a:pt x="228600" y="54101"/>
                </a:moveTo>
                <a:lnTo>
                  <a:pt x="152400" y="54991"/>
                </a:lnTo>
                <a:lnTo>
                  <a:pt x="153415" y="131191"/>
                </a:lnTo>
                <a:lnTo>
                  <a:pt x="229615" y="130301"/>
                </a:lnTo>
                <a:lnTo>
                  <a:pt x="228600" y="54101"/>
                </a:lnTo>
                <a:close/>
              </a:path>
              <a:path w="1681479" h="152400">
                <a:moveTo>
                  <a:pt x="381000" y="52197"/>
                </a:moveTo>
                <a:lnTo>
                  <a:pt x="304800" y="53086"/>
                </a:lnTo>
                <a:lnTo>
                  <a:pt x="305815" y="129286"/>
                </a:lnTo>
                <a:lnTo>
                  <a:pt x="382015" y="128397"/>
                </a:lnTo>
                <a:lnTo>
                  <a:pt x="381000" y="52197"/>
                </a:lnTo>
                <a:close/>
              </a:path>
              <a:path w="1681479" h="152400">
                <a:moveTo>
                  <a:pt x="533400" y="50292"/>
                </a:moveTo>
                <a:lnTo>
                  <a:pt x="457200" y="51307"/>
                </a:lnTo>
                <a:lnTo>
                  <a:pt x="458088" y="127507"/>
                </a:lnTo>
                <a:lnTo>
                  <a:pt x="534288" y="126492"/>
                </a:lnTo>
                <a:lnTo>
                  <a:pt x="533400" y="50292"/>
                </a:lnTo>
                <a:close/>
              </a:path>
              <a:path w="1681479" h="152400">
                <a:moveTo>
                  <a:pt x="685800" y="48387"/>
                </a:moveTo>
                <a:lnTo>
                  <a:pt x="609600" y="49403"/>
                </a:lnTo>
                <a:lnTo>
                  <a:pt x="610488" y="125603"/>
                </a:lnTo>
                <a:lnTo>
                  <a:pt x="686688" y="124587"/>
                </a:lnTo>
                <a:lnTo>
                  <a:pt x="685800" y="48387"/>
                </a:lnTo>
                <a:close/>
              </a:path>
              <a:path w="1681479" h="152400">
                <a:moveTo>
                  <a:pt x="838200" y="46609"/>
                </a:moveTo>
                <a:lnTo>
                  <a:pt x="762000" y="47498"/>
                </a:lnTo>
                <a:lnTo>
                  <a:pt x="762888" y="123698"/>
                </a:lnTo>
                <a:lnTo>
                  <a:pt x="839088" y="122809"/>
                </a:lnTo>
                <a:lnTo>
                  <a:pt x="838200" y="46609"/>
                </a:lnTo>
                <a:close/>
              </a:path>
              <a:path w="1681479" h="152400">
                <a:moveTo>
                  <a:pt x="990599" y="44704"/>
                </a:moveTo>
                <a:lnTo>
                  <a:pt x="914400" y="45593"/>
                </a:lnTo>
                <a:lnTo>
                  <a:pt x="915288" y="121793"/>
                </a:lnTo>
                <a:lnTo>
                  <a:pt x="991488" y="120904"/>
                </a:lnTo>
                <a:lnTo>
                  <a:pt x="990599" y="44704"/>
                </a:lnTo>
                <a:close/>
              </a:path>
              <a:path w="1681479" h="152400">
                <a:moveTo>
                  <a:pt x="1142999" y="42799"/>
                </a:moveTo>
                <a:lnTo>
                  <a:pt x="1066799" y="43815"/>
                </a:lnTo>
                <a:lnTo>
                  <a:pt x="1067689" y="120015"/>
                </a:lnTo>
                <a:lnTo>
                  <a:pt x="1143889" y="118999"/>
                </a:lnTo>
                <a:lnTo>
                  <a:pt x="1142999" y="42799"/>
                </a:lnTo>
                <a:close/>
              </a:path>
              <a:path w="1681479" h="152400">
                <a:moveTo>
                  <a:pt x="1295399" y="41021"/>
                </a:moveTo>
                <a:lnTo>
                  <a:pt x="1219199" y="41910"/>
                </a:lnTo>
                <a:lnTo>
                  <a:pt x="1220089" y="118110"/>
                </a:lnTo>
                <a:lnTo>
                  <a:pt x="1296289" y="117221"/>
                </a:lnTo>
                <a:lnTo>
                  <a:pt x="1295399" y="41021"/>
                </a:lnTo>
                <a:close/>
              </a:path>
              <a:path w="1681479" h="152400">
                <a:moveTo>
                  <a:pt x="1447799" y="39116"/>
                </a:moveTo>
                <a:lnTo>
                  <a:pt x="1371599" y="40005"/>
                </a:lnTo>
                <a:lnTo>
                  <a:pt x="1372489" y="116205"/>
                </a:lnTo>
                <a:lnTo>
                  <a:pt x="1448689" y="115316"/>
                </a:lnTo>
                <a:lnTo>
                  <a:pt x="1447799" y="39116"/>
                </a:lnTo>
                <a:close/>
              </a:path>
              <a:path w="1681479" h="152400">
                <a:moveTo>
                  <a:pt x="1605625" y="37592"/>
                </a:moveTo>
                <a:lnTo>
                  <a:pt x="1566671" y="37592"/>
                </a:lnTo>
                <a:lnTo>
                  <a:pt x="1567561" y="113792"/>
                </a:lnTo>
                <a:lnTo>
                  <a:pt x="1529493" y="114358"/>
                </a:lnTo>
                <a:lnTo>
                  <a:pt x="1529968" y="152400"/>
                </a:lnTo>
                <a:lnTo>
                  <a:pt x="1681353" y="74294"/>
                </a:lnTo>
                <a:lnTo>
                  <a:pt x="1605625" y="37592"/>
                </a:lnTo>
                <a:close/>
              </a:path>
              <a:path w="1681479" h="152400">
                <a:moveTo>
                  <a:pt x="1528540" y="38159"/>
                </a:moveTo>
                <a:lnTo>
                  <a:pt x="1523999" y="38226"/>
                </a:lnTo>
                <a:lnTo>
                  <a:pt x="1524889" y="114426"/>
                </a:lnTo>
                <a:lnTo>
                  <a:pt x="1529493" y="114358"/>
                </a:lnTo>
                <a:lnTo>
                  <a:pt x="1528540" y="38159"/>
                </a:lnTo>
                <a:close/>
              </a:path>
              <a:path w="1681479" h="152400">
                <a:moveTo>
                  <a:pt x="1566671" y="37592"/>
                </a:moveTo>
                <a:lnTo>
                  <a:pt x="1528540" y="38159"/>
                </a:lnTo>
                <a:lnTo>
                  <a:pt x="1529493" y="114358"/>
                </a:lnTo>
                <a:lnTo>
                  <a:pt x="1567561" y="113792"/>
                </a:lnTo>
                <a:lnTo>
                  <a:pt x="1566671" y="37592"/>
                </a:lnTo>
                <a:close/>
              </a:path>
              <a:path w="1681479" h="152400">
                <a:moveTo>
                  <a:pt x="1528064" y="0"/>
                </a:moveTo>
                <a:lnTo>
                  <a:pt x="1528540" y="38159"/>
                </a:lnTo>
                <a:lnTo>
                  <a:pt x="1566671" y="37592"/>
                </a:lnTo>
                <a:lnTo>
                  <a:pt x="1605625" y="37592"/>
                </a:lnTo>
                <a:lnTo>
                  <a:pt x="152806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29457" y="3178936"/>
            <a:ext cx="2582545" cy="152400"/>
          </a:xfrm>
          <a:custGeom>
            <a:avLst/>
            <a:gdLst/>
            <a:ahLst/>
            <a:cxnLst/>
            <a:rect l="l" t="t" r="r" b="b"/>
            <a:pathLst>
              <a:path w="2582545" h="152400">
                <a:moveTo>
                  <a:pt x="76200" y="57785"/>
                </a:moveTo>
                <a:lnTo>
                  <a:pt x="0" y="58420"/>
                </a:lnTo>
                <a:lnTo>
                  <a:pt x="635" y="134620"/>
                </a:lnTo>
                <a:lnTo>
                  <a:pt x="76835" y="133985"/>
                </a:lnTo>
                <a:lnTo>
                  <a:pt x="76200" y="57785"/>
                </a:lnTo>
                <a:close/>
              </a:path>
              <a:path w="2582545" h="152400">
                <a:moveTo>
                  <a:pt x="228600" y="56514"/>
                </a:moveTo>
                <a:lnTo>
                  <a:pt x="152400" y="57150"/>
                </a:lnTo>
                <a:lnTo>
                  <a:pt x="153035" y="133350"/>
                </a:lnTo>
                <a:lnTo>
                  <a:pt x="229234" y="132714"/>
                </a:lnTo>
                <a:lnTo>
                  <a:pt x="228600" y="56514"/>
                </a:lnTo>
                <a:close/>
              </a:path>
              <a:path w="2582545" h="152400">
                <a:moveTo>
                  <a:pt x="381000" y="55245"/>
                </a:moveTo>
                <a:lnTo>
                  <a:pt x="304800" y="55879"/>
                </a:lnTo>
                <a:lnTo>
                  <a:pt x="305434" y="132079"/>
                </a:lnTo>
                <a:lnTo>
                  <a:pt x="381634" y="131445"/>
                </a:lnTo>
                <a:lnTo>
                  <a:pt x="381000" y="55245"/>
                </a:lnTo>
                <a:close/>
              </a:path>
              <a:path w="2582545" h="152400">
                <a:moveTo>
                  <a:pt x="533400" y="53975"/>
                </a:moveTo>
                <a:lnTo>
                  <a:pt x="457200" y="54610"/>
                </a:lnTo>
                <a:lnTo>
                  <a:pt x="457834" y="130810"/>
                </a:lnTo>
                <a:lnTo>
                  <a:pt x="534034" y="130175"/>
                </a:lnTo>
                <a:lnTo>
                  <a:pt x="533400" y="53975"/>
                </a:lnTo>
                <a:close/>
              </a:path>
              <a:path w="2582545" h="152400">
                <a:moveTo>
                  <a:pt x="685800" y="52704"/>
                </a:moveTo>
                <a:lnTo>
                  <a:pt x="609600" y="53339"/>
                </a:lnTo>
                <a:lnTo>
                  <a:pt x="610234" y="129539"/>
                </a:lnTo>
                <a:lnTo>
                  <a:pt x="686434" y="128904"/>
                </a:lnTo>
                <a:lnTo>
                  <a:pt x="685800" y="52704"/>
                </a:lnTo>
                <a:close/>
              </a:path>
              <a:path w="2582545" h="152400">
                <a:moveTo>
                  <a:pt x="838200" y="51435"/>
                </a:moveTo>
                <a:lnTo>
                  <a:pt x="762000" y="52070"/>
                </a:lnTo>
                <a:lnTo>
                  <a:pt x="762634" y="128270"/>
                </a:lnTo>
                <a:lnTo>
                  <a:pt x="838834" y="127635"/>
                </a:lnTo>
                <a:lnTo>
                  <a:pt x="838200" y="51435"/>
                </a:lnTo>
                <a:close/>
              </a:path>
              <a:path w="2582545" h="152400">
                <a:moveTo>
                  <a:pt x="990600" y="50164"/>
                </a:moveTo>
                <a:lnTo>
                  <a:pt x="914400" y="50800"/>
                </a:lnTo>
                <a:lnTo>
                  <a:pt x="915034" y="127000"/>
                </a:lnTo>
                <a:lnTo>
                  <a:pt x="991234" y="126364"/>
                </a:lnTo>
                <a:lnTo>
                  <a:pt x="990600" y="50164"/>
                </a:lnTo>
                <a:close/>
              </a:path>
              <a:path w="2582545" h="152400">
                <a:moveTo>
                  <a:pt x="1143000" y="48895"/>
                </a:moveTo>
                <a:lnTo>
                  <a:pt x="1066800" y="49529"/>
                </a:lnTo>
                <a:lnTo>
                  <a:pt x="1067434" y="125729"/>
                </a:lnTo>
                <a:lnTo>
                  <a:pt x="1143634" y="125095"/>
                </a:lnTo>
                <a:lnTo>
                  <a:pt x="1143000" y="48895"/>
                </a:lnTo>
                <a:close/>
              </a:path>
              <a:path w="2582545" h="152400">
                <a:moveTo>
                  <a:pt x="1295400" y="47625"/>
                </a:moveTo>
                <a:lnTo>
                  <a:pt x="1219200" y="48260"/>
                </a:lnTo>
                <a:lnTo>
                  <a:pt x="1219834" y="124460"/>
                </a:lnTo>
                <a:lnTo>
                  <a:pt x="1296034" y="123825"/>
                </a:lnTo>
                <a:lnTo>
                  <a:pt x="1295400" y="47625"/>
                </a:lnTo>
                <a:close/>
              </a:path>
              <a:path w="2582545" h="152400">
                <a:moveTo>
                  <a:pt x="1447800" y="46354"/>
                </a:moveTo>
                <a:lnTo>
                  <a:pt x="1371600" y="46989"/>
                </a:lnTo>
                <a:lnTo>
                  <a:pt x="1372234" y="123189"/>
                </a:lnTo>
                <a:lnTo>
                  <a:pt x="1448434" y="122554"/>
                </a:lnTo>
                <a:lnTo>
                  <a:pt x="1447800" y="46354"/>
                </a:lnTo>
                <a:close/>
              </a:path>
              <a:path w="2582545" h="152400">
                <a:moveTo>
                  <a:pt x="1600200" y="45085"/>
                </a:moveTo>
                <a:lnTo>
                  <a:pt x="1524000" y="45720"/>
                </a:lnTo>
                <a:lnTo>
                  <a:pt x="1524634" y="121920"/>
                </a:lnTo>
                <a:lnTo>
                  <a:pt x="1600834" y="121285"/>
                </a:lnTo>
                <a:lnTo>
                  <a:pt x="1600200" y="45085"/>
                </a:lnTo>
                <a:close/>
              </a:path>
              <a:path w="2582545" h="152400">
                <a:moveTo>
                  <a:pt x="1752600" y="43687"/>
                </a:moveTo>
                <a:lnTo>
                  <a:pt x="1676400" y="44450"/>
                </a:lnTo>
                <a:lnTo>
                  <a:pt x="1677034" y="120523"/>
                </a:lnTo>
                <a:lnTo>
                  <a:pt x="1753234" y="119887"/>
                </a:lnTo>
                <a:lnTo>
                  <a:pt x="1752600" y="43687"/>
                </a:lnTo>
                <a:close/>
              </a:path>
              <a:path w="2582545" h="152400">
                <a:moveTo>
                  <a:pt x="1905000" y="42417"/>
                </a:moveTo>
                <a:lnTo>
                  <a:pt x="1828800" y="43052"/>
                </a:lnTo>
                <a:lnTo>
                  <a:pt x="1829434" y="119252"/>
                </a:lnTo>
                <a:lnTo>
                  <a:pt x="1905634" y="118617"/>
                </a:lnTo>
                <a:lnTo>
                  <a:pt x="1905000" y="42417"/>
                </a:lnTo>
                <a:close/>
              </a:path>
              <a:path w="2582545" h="152400">
                <a:moveTo>
                  <a:pt x="2057400" y="41148"/>
                </a:moveTo>
                <a:lnTo>
                  <a:pt x="1981200" y="41783"/>
                </a:lnTo>
                <a:lnTo>
                  <a:pt x="1981834" y="117983"/>
                </a:lnTo>
                <a:lnTo>
                  <a:pt x="2058034" y="117348"/>
                </a:lnTo>
                <a:lnTo>
                  <a:pt x="2057400" y="41148"/>
                </a:lnTo>
                <a:close/>
              </a:path>
              <a:path w="2582545" h="152400">
                <a:moveTo>
                  <a:pt x="2209800" y="39877"/>
                </a:moveTo>
                <a:lnTo>
                  <a:pt x="2133600" y="40512"/>
                </a:lnTo>
                <a:lnTo>
                  <a:pt x="2134235" y="116712"/>
                </a:lnTo>
                <a:lnTo>
                  <a:pt x="2210435" y="116077"/>
                </a:lnTo>
                <a:lnTo>
                  <a:pt x="2209800" y="39877"/>
                </a:lnTo>
                <a:close/>
              </a:path>
              <a:path w="2582545" h="152400">
                <a:moveTo>
                  <a:pt x="2362200" y="38608"/>
                </a:moveTo>
                <a:lnTo>
                  <a:pt x="2286000" y="39242"/>
                </a:lnTo>
                <a:lnTo>
                  <a:pt x="2286635" y="115442"/>
                </a:lnTo>
                <a:lnTo>
                  <a:pt x="2362835" y="114808"/>
                </a:lnTo>
                <a:lnTo>
                  <a:pt x="2362200" y="38608"/>
                </a:lnTo>
                <a:close/>
              </a:path>
              <a:path w="2582545" h="152400">
                <a:moveTo>
                  <a:pt x="2429002" y="0"/>
                </a:moveTo>
                <a:lnTo>
                  <a:pt x="2430272" y="152400"/>
                </a:lnTo>
                <a:lnTo>
                  <a:pt x="2505159" y="114173"/>
                </a:lnTo>
                <a:lnTo>
                  <a:pt x="2439035" y="114173"/>
                </a:lnTo>
                <a:lnTo>
                  <a:pt x="2438400" y="37973"/>
                </a:lnTo>
                <a:lnTo>
                  <a:pt x="2506038" y="37718"/>
                </a:lnTo>
                <a:lnTo>
                  <a:pt x="2429002" y="0"/>
                </a:lnTo>
                <a:close/>
              </a:path>
              <a:path w="2582545" h="152400">
                <a:moveTo>
                  <a:pt x="2467483" y="37718"/>
                </a:moveTo>
                <a:lnTo>
                  <a:pt x="2438400" y="37973"/>
                </a:lnTo>
                <a:lnTo>
                  <a:pt x="2439035" y="114173"/>
                </a:lnTo>
                <a:lnTo>
                  <a:pt x="2468118" y="113918"/>
                </a:lnTo>
                <a:lnTo>
                  <a:pt x="2467483" y="37718"/>
                </a:lnTo>
                <a:close/>
              </a:path>
              <a:path w="2582545" h="152400">
                <a:moveTo>
                  <a:pt x="2506038" y="37718"/>
                </a:moveTo>
                <a:lnTo>
                  <a:pt x="2467483" y="37718"/>
                </a:lnTo>
                <a:lnTo>
                  <a:pt x="2468118" y="113918"/>
                </a:lnTo>
                <a:lnTo>
                  <a:pt x="2439035" y="114173"/>
                </a:lnTo>
                <a:lnTo>
                  <a:pt x="2505159" y="114173"/>
                </a:lnTo>
                <a:lnTo>
                  <a:pt x="2582037" y="74929"/>
                </a:lnTo>
                <a:lnTo>
                  <a:pt x="2506038" y="3771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592070" y="5158518"/>
            <a:ext cx="432434" cy="228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026664" y="5541009"/>
            <a:ext cx="4337685" cy="153035"/>
          </a:xfrm>
          <a:custGeom>
            <a:avLst/>
            <a:gdLst/>
            <a:ahLst/>
            <a:cxnLst/>
            <a:rect l="l" t="t" r="r" b="b"/>
            <a:pathLst>
              <a:path w="4337684" h="153035">
                <a:moveTo>
                  <a:pt x="4337431" y="35305"/>
                </a:moveTo>
                <a:lnTo>
                  <a:pt x="4261231" y="35305"/>
                </a:lnTo>
                <a:lnTo>
                  <a:pt x="4261231" y="111556"/>
                </a:lnTo>
                <a:lnTo>
                  <a:pt x="4337431" y="111505"/>
                </a:lnTo>
                <a:lnTo>
                  <a:pt x="4337431" y="35305"/>
                </a:lnTo>
                <a:close/>
              </a:path>
              <a:path w="4337684" h="153035">
                <a:moveTo>
                  <a:pt x="4185031" y="35432"/>
                </a:moveTo>
                <a:lnTo>
                  <a:pt x="4108831" y="35432"/>
                </a:lnTo>
                <a:lnTo>
                  <a:pt x="4108831" y="111658"/>
                </a:lnTo>
                <a:lnTo>
                  <a:pt x="4185031" y="111607"/>
                </a:lnTo>
                <a:lnTo>
                  <a:pt x="4185031" y="35432"/>
                </a:lnTo>
                <a:close/>
              </a:path>
              <a:path w="4337684" h="153035">
                <a:moveTo>
                  <a:pt x="4032631" y="35559"/>
                </a:moveTo>
                <a:lnTo>
                  <a:pt x="3956431" y="35559"/>
                </a:lnTo>
                <a:lnTo>
                  <a:pt x="3956431" y="111759"/>
                </a:lnTo>
                <a:lnTo>
                  <a:pt x="4032631" y="111709"/>
                </a:lnTo>
                <a:lnTo>
                  <a:pt x="4032631" y="35559"/>
                </a:lnTo>
                <a:close/>
              </a:path>
              <a:path w="4337684" h="153035">
                <a:moveTo>
                  <a:pt x="3880231" y="35559"/>
                </a:moveTo>
                <a:lnTo>
                  <a:pt x="3804031" y="35686"/>
                </a:lnTo>
                <a:lnTo>
                  <a:pt x="3804031" y="111861"/>
                </a:lnTo>
                <a:lnTo>
                  <a:pt x="3880231" y="111810"/>
                </a:lnTo>
                <a:lnTo>
                  <a:pt x="3880231" y="35559"/>
                </a:lnTo>
                <a:close/>
              </a:path>
              <a:path w="4337684" h="153035">
                <a:moveTo>
                  <a:pt x="3727831" y="35686"/>
                </a:moveTo>
                <a:lnTo>
                  <a:pt x="3651631" y="35813"/>
                </a:lnTo>
                <a:lnTo>
                  <a:pt x="3651631" y="111963"/>
                </a:lnTo>
                <a:lnTo>
                  <a:pt x="3727831" y="111912"/>
                </a:lnTo>
                <a:lnTo>
                  <a:pt x="3727831" y="35686"/>
                </a:lnTo>
                <a:close/>
              </a:path>
              <a:path w="4337684" h="153035">
                <a:moveTo>
                  <a:pt x="3575431" y="35813"/>
                </a:moveTo>
                <a:lnTo>
                  <a:pt x="3499231" y="35813"/>
                </a:lnTo>
                <a:lnTo>
                  <a:pt x="3499231" y="112064"/>
                </a:lnTo>
                <a:lnTo>
                  <a:pt x="3575431" y="112013"/>
                </a:lnTo>
                <a:lnTo>
                  <a:pt x="3575431" y="35813"/>
                </a:lnTo>
                <a:close/>
              </a:path>
              <a:path w="4337684" h="153035">
                <a:moveTo>
                  <a:pt x="3423031" y="35940"/>
                </a:moveTo>
                <a:lnTo>
                  <a:pt x="3346831" y="35940"/>
                </a:lnTo>
                <a:lnTo>
                  <a:pt x="3346831" y="112166"/>
                </a:lnTo>
                <a:lnTo>
                  <a:pt x="3423031" y="112115"/>
                </a:lnTo>
                <a:lnTo>
                  <a:pt x="3423031" y="35940"/>
                </a:lnTo>
                <a:close/>
              </a:path>
              <a:path w="4337684" h="153035">
                <a:moveTo>
                  <a:pt x="3270631" y="36067"/>
                </a:moveTo>
                <a:lnTo>
                  <a:pt x="3194431" y="36067"/>
                </a:lnTo>
                <a:lnTo>
                  <a:pt x="3194431" y="112267"/>
                </a:lnTo>
                <a:lnTo>
                  <a:pt x="3270631" y="112217"/>
                </a:lnTo>
                <a:lnTo>
                  <a:pt x="3270631" y="36067"/>
                </a:lnTo>
                <a:close/>
              </a:path>
              <a:path w="4337684" h="153035">
                <a:moveTo>
                  <a:pt x="3118231" y="36067"/>
                </a:moveTo>
                <a:lnTo>
                  <a:pt x="3042031" y="36194"/>
                </a:lnTo>
                <a:lnTo>
                  <a:pt x="3042031" y="112382"/>
                </a:lnTo>
                <a:lnTo>
                  <a:pt x="3118231" y="112331"/>
                </a:lnTo>
                <a:lnTo>
                  <a:pt x="3118231" y="36067"/>
                </a:lnTo>
                <a:close/>
              </a:path>
              <a:path w="4337684" h="153035">
                <a:moveTo>
                  <a:pt x="2965831" y="36194"/>
                </a:moveTo>
                <a:lnTo>
                  <a:pt x="2889631" y="36321"/>
                </a:lnTo>
                <a:lnTo>
                  <a:pt x="2889631" y="112483"/>
                </a:lnTo>
                <a:lnTo>
                  <a:pt x="2965831" y="112433"/>
                </a:lnTo>
                <a:lnTo>
                  <a:pt x="2965831" y="36194"/>
                </a:lnTo>
                <a:close/>
              </a:path>
              <a:path w="4337684" h="153035">
                <a:moveTo>
                  <a:pt x="2813431" y="36321"/>
                </a:moveTo>
                <a:lnTo>
                  <a:pt x="2737231" y="36321"/>
                </a:lnTo>
                <a:lnTo>
                  <a:pt x="2737231" y="112585"/>
                </a:lnTo>
                <a:lnTo>
                  <a:pt x="2813431" y="112534"/>
                </a:lnTo>
                <a:lnTo>
                  <a:pt x="2813431" y="36321"/>
                </a:lnTo>
                <a:close/>
              </a:path>
              <a:path w="4337684" h="153035">
                <a:moveTo>
                  <a:pt x="2661031" y="36448"/>
                </a:moveTo>
                <a:lnTo>
                  <a:pt x="2584831" y="36448"/>
                </a:lnTo>
                <a:lnTo>
                  <a:pt x="2584831" y="112687"/>
                </a:lnTo>
                <a:lnTo>
                  <a:pt x="2661031" y="112636"/>
                </a:lnTo>
                <a:lnTo>
                  <a:pt x="2661031" y="36448"/>
                </a:lnTo>
                <a:close/>
              </a:path>
              <a:path w="4337684" h="153035">
                <a:moveTo>
                  <a:pt x="2508631" y="36575"/>
                </a:moveTo>
                <a:lnTo>
                  <a:pt x="2432431" y="36575"/>
                </a:lnTo>
                <a:lnTo>
                  <a:pt x="2432431" y="112788"/>
                </a:lnTo>
                <a:lnTo>
                  <a:pt x="2508631" y="112737"/>
                </a:lnTo>
                <a:lnTo>
                  <a:pt x="2508631" y="36575"/>
                </a:lnTo>
                <a:close/>
              </a:path>
              <a:path w="4337684" h="153035">
                <a:moveTo>
                  <a:pt x="2356231" y="36702"/>
                </a:moveTo>
                <a:lnTo>
                  <a:pt x="2280031" y="36702"/>
                </a:lnTo>
                <a:lnTo>
                  <a:pt x="2280031" y="112890"/>
                </a:lnTo>
                <a:lnTo>
                  <a:pt x="2356231" y="112839"/>
                </a:lnTo>
                <a:lnTo>
                  <a:pt x="2356231" y="36702"/>
                </a:lnTo>
                <a:close/>
              </a:path>
              <a:path w="4337684" h="153035">
                <a:moveTo>
                  <a:pt x="2203831" y="36702"/>
                </a:moveTo>
                <a:lnTo>
                  <a:pt x="2127631" y="36829"/>
                </a:lnTo>
                <a:lnTo>
                  <a:pt x="2127631" y="112991"/>
                </a:lnTo>
                <a:lnTo>
                  <a:pt x="2203831" y="112941"/>
                </a:lnTo>
                <a:lnTo>
                  <a:pt x="2203831" y="36702"/>
                </a:lnTo>
                <a:close/>
              </a:path>
              <a:path w="4337684" h="153035">
                <a:moveTo>
                  <a:pt x="2051431" y="36829"/>
                </a:moveTo>
                <a:lnTo>
                  <a:pt x="1975231" y="36956"/>
                </a:lnTo>
                <a:lnTo>
                  <a:pt x="1975231" y="113093"/>
                </a:lnTo>
                <a:lnTo>
                  <a:pt x="2051431" y="113042"/>
                </a:lnTo>
                <a:lnTo>
                  <a:pt x="2051431" y="36829"/>
                </a:lnTo>
                <a:close/>
              </a:path>
              <a:path w="4337684" h="153035">
                <a:moveTo>
                  <a:pt x="1899031" y="36956"/>
                </a:moveTo>
                <a:lnTo>
                  <a:pt x="1822831" y="36956"/>
                </a:lnTo>
                <a:lnTo>
                  <a:pt x="1822831" y="113207"/>
                </a:lnTo>
                <a:lnTo>
                  <a:pt x="1899031" y="113144"/>
                </a:lnTo>
                <a:lnTo>
                  <a:pt x="1899031" y="36956"/>
                </a:lnTo>
                <a:close/>
              </a:path>
              <a:path w="4337684" h="153035">
                <a:moveTo>
                  <a:pt x="1746631" y="37083"/>
                </a:moveTo>
                <a:lnTo>
                  <a:pt x="1670431" y="37083"/>
                </a:lnTo>
                <a:lnTo>
                  <a:pt x="1670431" y="113309"/>
                </a:lnTo>
                <a:lnTo>
                  <a:pt x="1746631" y="113258"/>
                </a:lnTo>
                <a:lnTo>
                  <a:pt x="1746631" y="37083"/>
                </a:lnTo>
                <a:close/>
              </a:path>
              <a:path w="4337684" h="153035">
                <a:moveTo>
                  <a:pt x="1594231" y="37210"/>
                </a:moveTo>
                <a:lnTo>
                  <a:pt x="1518031" y="37210"/>
                </a:lnTo>
                <a:lnTo>
                  <a:pt x="1518031" y="113410"/>
                </a:lnTo>
                <a:lnTo>
                  <a:pt x="1594231" y="113360"/>
                </a:lnTo>
                <a:lnTo>
                  <a:pt x="1594231" y="37210"/>
                </a:lnTo>
                <a:close/>
              </a:path>
              <a:path w="4337684" h="153035">
                <a:moveTo>
                  <a:pt x="1441831" y="37210"/>
                </a:moveTo>
                <a:lnTo>
                  <a:pt x="1365631" y="37337"/>
                </a:lnTo>
                <a:lnTo>
                  <a:pt x="1365631" y="113512"/>
                </a:lnTo>
                <a:lnTo>
                  <a:pt x="1441831" y="113461"/>
                </a:lnTo>
                <a:lnTo>
                  <a:pt x="1441831" y="37210"/>
                </a:lnTo>
                <a:close/>
              </a:path>
              <a:path w="4337684" h="153035">
                <a:moveTo>
                  <a:pt x="1289431" y="37337"/>
                </a:moveTo>
                <a:lnTo>
                  <a:pt x="1213231" y="37464"/>
                </a:lnTo>
                <a:lnTo>
                  <a:pt x="1213231" y="113614"/>
                </a:lnTo>
                <a:lnTo>
                  <a:pt x="1289431" y="113563"/>
                </a:lnTo>
                <a:lnTo>
                  <a:pt x="1289431" y="37337"/>
                </a:lnTo>
                <a:close/>
              </a:path>
              <a:path w="4337684" h="153035">
                <a:moveTo>
                  <a:pt x="1137031" y="37464"/>
                </a:moveTo>
                <a:lnTo>
                  <a:pt x="1060831" y="37464"/>
                </a:lnTo>
                <a:lnTo>
                  <a:pt x="1060831" y="113715"/>
                </a:lnTo>
                <a:lnTo>
                  <a:pt x="1137031" y="113664"/>
                </a:lnTo>
                <a:lnTo>
                  <a:pt x="1137031" y="37464"/>
                </a:lnTo>
                <a:close/>
              </a:path>
              <a:path w="4337684" h="153035">
                <a:moveTo>
                  <a:pt x="984631" y="37591"/>
                </a:moveTo>
                <a:lnTo>
                  <a:pt x="908431" y="37591"/>
                </a:lnTo>
                <a:lnTo>
                  <a:pt x="908431" y="113830"/>
                </a:lnTo>
                <a:lnTo>
                  <a:pt x="984631" y="113779"/>
                </a:lnTo>
                <a:lnTo>
                  <a:pt x="984631" y="37591"/>
                </a:lnTo>
                <a:close/>
              </a:path>
              <a:path w="4337684" h="153035">
                <a:moveTo>
                  <a:pt x="832231" y="37718"/>
                </a:moveTo>
                <a:lnTo>
                  <a:pt x="756031" y="37718"/>
                </a:lnTo>
                <a:lnTo>
                  <a:pt x="756031" y="113931"/>
                </a:lnTo>
                <a:lnTo>
                  <a:pt x="832231" y="113880"/>
                </a:lnTo>
                <a:lnTo>
                  <a:pt x="832231" y="37718"/>
                </a:lnTo>
                <a:close/>
              </a:path>
              <a:path w="4337684" h="153035">
                <a:moveTo>
                  <a:pt x="679831" y="37718"/>
                </a:moveTo>
                <a:lnTo>
                  <a:pt x="603631" y="37845"/>
                </a:lnTo>
                <a:lnTo>
                  <a:pt x="603631" y="114033"/>
                </a:lnTo>
                <a:lnTo>
                  <a:pt x="679831" y="113982"/>
                </a:lnTo>
                <a:lnTo>
                  <a:pt x="679831" y="37718"/>
                </a:lnTo>
                <a:close/>
              </a:path>
              <a:path w="4337684" h="153035">
                <a:moveTo>
                  <a:pt x="527431" y="37845"/>
                </a:moveTo>
                <a:lnTo>
                  <a:pt x="451231" y="37972"/>
                </a:lnTo>
                <a:lnTo>
                  <a:pt x="451231" y="114134"/>
                </a:lnTo>
                <a:lnTo>
                  <a:pt x="527431" y="114084"/>
                </a:lnTo>
                <a:lnTo>
                  <a:pt x="527431" y="37845"/>
                </a:lnTo>
                <a:close/>
              </a:path>
              <a:path w="4337684" h="153035">
                <a:moveTo>
                  <a:pt x="375031" y="37972"/>
                </a:moveTo>
                <a:lnTo>
                  <a:pt x="298831" y="38099"/>
                </a:lnTo>
                <a:lnTo>
                  <a:pt x="298831" y="114236"/>
                </a:lnTo>
                <a:lnTo>
                  <a:pt x="375031" y="114185"/>
                </a:lnTo>
                <a:lnTo>
                  <a:pt x="375031" y="37972"/>
                </a:lnTo>
                <a:close/>
              </a:path>
              <a:path w="4337684" h="153035">
                <a:moveTo>
                  <a:pt x="152273" y="0"/>
                </a:moveTo>
                <a:lnTo>
                  <a:pt x="0" y="76352"/>
                </a:lnTo>
                <a:lnTo>
                  <a:pt x="152400" y="152438"/>
                </a:lnTo>
                <a:lnTo>
                  <a:pt x="152368" y="114350"/>
                </a:lnTo>
                <a:lnTo>
                  <a:pt x="146431" y="114350"/>
                </a:lnTo>
                <a:lnTo>
                  <a:pt x="146431" y="38099"/>
                </a:lnTo>
                <a:lnTo>
                  <a:pt x="152304" y="38099"/>
                </a:lnTo>
                <a:lnTo>
                  <a:pt x="152273" y="0"/>
                </a:lnTo>
                <a:close/>
              </a:path>
              <a:path w="4337684" h="153035">
                <a:moveTo>
                  <a:pt x="152304" y="38099"/>
                </a:moveTo>
                <a:lnTo>
                  <a:pt x="146431" y="38099"/>
                </a:lnTo>
                <a:lnTo>
                  <a:pt x="146431" y="114350"/>
                </a:lnTo>
                <a:lnTo>
                  <a:pt x="152368" y="114345"/>
                </a:lnTo>
                <a:lnTo>
                  <a:pt x="152304" y="38099"/>
                </a:lnTo>
                <a:close/>
              </a:path>
              <a:path w="4337684" h="153035">
                <a:moveTo>
                  <a:pt x="222631" y="38099"/>
                </a:moveTo>
                <a:lnTo>
                  <a:pt x="152304" y="38099"/>
                </a:lnTo>
                <a:lnTo>
                  <a:pt x="152368" y="114345"/>
                </a:lnTo>
                <a:lnTo>
                  <a:pt x="222631" y="114287"/>
                </a:lnTo>
                <a:lnTo>
                  <a:pt x="222631" y="3809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12140" y="2074926"/>
            <a:ext cx="6077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Example: </a:t>
            </a:r>
            <a:r>
              <a:rPr sz="2000" spc="-10" dirty="0">
                <a:latin typeface="Tahoma"/>
                <a:cs typeface="Tahoma"/>
              </a:rPr>
              <a:t>At </a:t>
            </a:r>
            <a:r>
              <a:rPr sz="2000" spc="-5" dirty="0">
                <a:latin typeface="Tahoma"/>
                <a:cs typeface="Tahoma"/>
              </a:rPr>
              <a:t>Cell </a:t>
            </a:r>
            <a:r>
              <a:rPr sz="2000" dirty="0">
                <a:latin typeface="Tahoma"/>
                <a:cs typeface="Tahoma"/>
              </a:rPr>
              <a:t>A3,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A3-&gt;B3-&gt;B4-&gt;C4-&gt;C1-&gt;A1-&gt;A3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33400" y="228600"/>
            <a:ext cx="8077200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002279" y="204215"/>
            <a:ext cx="3168396" cy="478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51760" y="554736"/>
            <a:ext cx="1703832" cy="478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962400" y="554736"/>
            <a:ext cx="519684" cy="478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88891" y="554736"/>
            <a:ext cx="2430780" cy="478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33400" y="228600"/>
            <a:ext cx="8077200" cy="838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2300" b="1" dirty="0">
                <a:latin typeface="Tahoma"/>
                <a:cs typeface="Tahoma"/>
              </a:rPr>
              <a:t>Optimum</a:t>
            </a:r>
            <a:r>
              <a:rPr sz="2300" b="1" spc="-45" dirty="0">
                <a:latin typeface="Tahoma"/>
                <a:cs typeface="Tahoma"/>
              </a:rPr>
              <a:t> </a:t>
            </a:r>
            <a:r>
              <a:rPr sz="2300" b="1" dirty="0">
                <a:latin typeface="Tahoma"/>
                <a:cs typeface="Tahoma"/>
              </a:rPr>
              <a:t>Solution:</a:t>
            </a:r>
            <a:endParaRPr sz="23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300" b="1" dirty="0">
                <a:latin typeface="Tahoma"/>
                <a:cs typeface="Tahoma"/>
              </a:rPr>
              <a:t>Stepping-Stone</a:t>
            </a:r>
            <a:r>
              <a:rPr sz="2300" b="1" spc="-60" dirty="0">
                <a:latin typeface="Tahoma"/>
                <a:cs typeface="Tahoma"/>
              </a:rPr>
              <a:t> </a:t>
            </a:r>
            <a:r>
              <a:rPr sz="2300" b="1" dirty="0">
                <a:latin typeface="Tahoma"/>
                <a:cs typeface="Tahoma"/>
              </a:rPr>
              <a:t>Method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252342" y="6164681"/>
            <a:ext cx="558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4" baseline="16203" dirty="0">
                <a:latin typeface="Trebuchet MS"/>
                <a:cs typeface="Trebuchet MS"/>
              </a:rPr>
              <a:t>I</a:t>
            </a:r>
            <a:r>
              <a:rPr sz="1600" b="1" spc="-70" dirty="0">
                <a:latin typeface="Trebuchet MS"/>
                <a:cs typeface="Trebuchet MS"/>
              </a:rPr>
              <a:t>A3</a:t>
            </a:r>
            <a:r>
              <a:rPr sz="1600" b="1" spc="20" dirty="0">
                <a:latin typeface="Trebuchet MS"/>
                <a:cs typeface="Trebuchet MS"/>
              </a:rPr>
              <a:t> </a:t>
            </a:r>
            <a:r>
              <a:rPr sz="3600" b="1" spc="-322" baseline="17361" dirty="0">
                <a:latin typeface="Trebuchet MS"/>
                <a:cs typeface="Trebuchet MS"/>
              </a:rPr>
              <a:t>=</a:t>
            </a:r>
            <a:endParaRPr sz="3600" baseline="17361">
              <a:latin typeface="Trebuchet MS"/>
              <a:cs typeface="Trebuchet M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068440" y="4865115"/>
            <a:ext cx="436245" cy="4286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80"/>
              </a:spcBef>
            </a:pPr>
            <a:r>
              <a:rPr sz="2400" b="1" spc="-415" dirty="0">
                <a:latin typeface="Trebuchet MS"/>
                <a:cs typeface="Trebuchet MS"/>
              </a:rPr>
              <a:t>-</a:t>
            </a:r>
            <a:r>
              <a:rPr sz="2400" b="1" spc="-622" baseline="12152" dirty="0">
                <a:latin typeface="Arial"/>
                <a:cs typeface="Arial"/>
              </a:rPr>
              <a:t>8</a:t>
            </a:r>
            <a:r>
              <a:rPr sz="2400" b="1" spc="-415" dirty="0">
                <a:latin typeface="Trebuchet MS"/>
                <a:cs typeface="Trebuchet MS"/>
              </a:rPr>
              <a:t>8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760976" y="4009009"/>
            <a:ext cx="436245" cy="4286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295"/>
              </a:spcBef>
            </a:pPr>
            <a:r>
              <a:rPr sz="2400" b="1" spc="-415" dirty="0">
                <a:latin typeface="Trebuchet MS"/>
                <a:cs typeface="Trebuchet MS"/>
              </a:rPr>
              <a:t>-</a:t>
            </a:r>
            <a:r>
              <a:rPr sz="2400" b="1" spc="-622" baseline="15625" dirty="0">
                <a:latin typeface="Arial"/>
                <a:cs typeface="Arial"/>
              </a:rPr>
              <a:t>6</a:t>
            </a:r>
            <a:r>
              <a:rPr sz="2400" b="1" spc="-415" dirty="0">
                <a:latin typeface="Trebuchet MS"/>
                <a:cs typeface="Trebuchet MS"/>
              </a:rPr>
              <a:t>6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068440" y="4009009"/>
            <a:ext cx="436245" cy="4286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160"/>
              </a:spcBef>
            </a:pPr>
            <a:r>
              <a:rPr sz="2400" b="1" spc="-430" dirty="0">
                <a:latin typeface="Trebuchet MS"/>
                <a:cs typeface="Trebuchet MS"/>
              </a:rPr>
              <a:t>+</a:t>
            </a:r>
            <a:r>
              <a:rPr sz="2400" b="1" spc="-644" baseline="10416" dirty="0">
                <a:latin typeface="Arial"/>
                <a:cs typeface="Arial"/>
              </a:rPr>
              <a:t>7</a:t>
            </a:r>
            <a:r>
              <a:rPr sz="2400" b="1" spc="-430" dirty="0">
                <a:latin typeface="Trebuchet MS"/>
                <a:cs typeface="Trebuchet MS"/>
              </a:rPr>
              <a:t>7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146173" y="4865115"/>
            <a:ext cx="436245" cy="4286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80"/>
              </a:spcBef>
            </a:pPr>
            <a:r>
              <a:rPr sz="2400" b="1" spc="-434" dirty="0">
                <a:latin typeface="Trebuchet MS"/>
                <a:cs typeface="Trebuchet MS"/>
              </a:rPr>
              <a:t>+</a:t>
            </a:r>
            <a:r>
              <a:rPr sz="2400" b="1" spc="-652" baseline="8680" dirty="0">
                <a:latin typeface="Arial"/>
                <a:cs typeface="Arial"/>
              </a:rPr>
              <a:t>5</a:t>
            </a:r>
            <a:r>
              <a:rPr sz="2400" b="1" spc="-434" dirty="0">
                <a:latin typeface="Trebuchet MS"/>
                <a:cs typeface="Trebuchet MS"/>
              </a:rPr>
              <a:t>5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146173" y="3152775"/>
            <a:ext cx="436245" cy="4286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245"/>
              </a:spcBef>
            </a:pPr>
            <a:r>
              <a:rPr sz="2400" b="1" spc="-415" dirty="0">
                <a:latin typeface="Trebuchet MS"/>
                <a:cs typeface="Trebuchet MS"/>
              </a:rPr>
              <a:t>-</a:t>
            </a:r>
            <a:r>
              <a:rPr sz="2400" b="1" spc="-622" baseline="13888" dirty="0">
                <a:latin typeface="Arial"/>
                <a:cs typeface="Arial"/>
              </a:rPr>
              <a:t>4</a:t>
            </a:r>
            <a:r>
              <a:rPr sz="2400" b="1" spc="-415" dirty="0">
                <a:latin typeface="Trebuchet MS"/>
                <a:cs typeface="Trebuchet MS"/>
              </a:rPr>
              <a:t>4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688838" y="6069888"/>
            <a:ext cx="3994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15" baseline="2314" dirty="0">
                <a:latin typeface="Trebuchet MS"/>
                <a:cs typeface="Trebuchet MS"/>
              </a:rPr>
              <a:t>=</a:t>
            </a:r>
            <a:r>
              <a:rPr sz="3600" b="1" spc="-419" baseline="2314" dirty="0">
                <a:latin typeface="Trebuchet MS"/>
                <a:cs typeface="Trebuchet MS"/>
              </a:rPr>
              <a:t> </a:t>
            </a:r>
            <a:r>
              <a:rPr sz="2400" b="1" spc="-190" dirty="0"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760976" y="3152775"/>
            <a:ext cx="436245" cy="4286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3510">
              <a:lnSpc>
                <a:spcPts val="2720"/>
              </a:lnSpc>
            </a:pPr>
            <a:r>
              <a:rPr sz="3600" b="1" spc="-960" baseline="-10416" dirty="0">
                <a:latin typeface="Trebuchet MS"/>
                <a:cs typeface="Trebuchet MS"/>
              </a:rPr>
              <a:t>8</a:t>
            </a:r>
            <a:r>
              <a:rPr sz="1600" b="1" spc="-640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228600"/>
            <a:ext cx="8077200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2279" y="204215"/>
            <a:ext cx="3168396" cy="478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51760" y="554736"/>
            <a:ext cx="1703832" cy="478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2400" y="554736"/>
            <a:ext cx="519684" cy="478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88891" y="554736"/>
            <a:ext cx="2430780" cy="478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3400" y="228600"/>
            <a:ext cx="8077200" cy="838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2300" b="1" dirty="0">
                <a:latin typeface="Tahoma"/>
                <a:cs typeface="Tahoma"/>
              </a:rPr>
              <a:t>Optimum</a:t>
            </a:r>
            <a:r>
              <a:rPr sz="2300" b="1" spc="-45" dirty="0">
                <a:latin typeface="Tahoma"/>
                <a:cs typeface="Tahoma"/>
              </a:rPr>
              <a:t> </a:t>
            </a:r>
            <a:r>
              <a:rPr sz="2300" b="1" dirty="0">
                <a:latin typeface="Tahoma"/>
                <a:cs typeface="Tahoma"/>
              </a:rPr>
              <a:t>Solution:</a:t>
            </a:r>
            <a:endParaRPr sz="23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300" b="1" dirty="0">
                <a:latin typeface="Tahoma"/>
                <a:cs typeface="Tahoma"/>
              </a:rPr>
              <a:t>Stepping-Stone</a:t>
            </a:r>
            <a:r>
              <a:rPr sz="2300" b="1" spc="-60" dirty="0">
                <a:latin typeface="Tahoma"/>
                <a:cs typeface="Tahoma"/>
              </a:rPr>
              <a:t> </a:t>
            </a:r>
            <a:r>
              <a:rPr sz="2300" b="1" dirty="0">
                <a:latin typeface="Tahoma"/>
                <a:cs typeface="Tahoma"/>
              </a:rPr>
              <a:t>Method</a:t>
            </a:r>
            <a:endParaRPr sz="2300">
              <a:latin typeface="Tahoma"/>
              <a:cs typeface="Tahom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01662" y="1295400"/>
          <a:ext cx="7924799" cy="273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6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2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8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1565">
                <a:tc gridSpan="5"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Iteration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#1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- Computing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for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Improvement</a:t>
                      </a:r>
                      <a:r>
                        <a:rPr sz="2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Index: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spc="-10" dirty="0">
                          <a:latin typeface="Tahoma"/>
                          <a:cs typeface="Tahoma"/>
                        </a:rPr>
                        <a:t>At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A3,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A3-&gt;B3-&gt;B4-&gt;C4-&gt;C1-&gt;A1; </a:t>
                      </a:r>
                      <a:r>
                        <a:rPr sz="2000" b="1" spc="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950" b="1" spc="15" baseline="-25641" dirty="0">
                          <a:latin typeface="Tahoma"/>
                          <a:cs typeface="Tahoma"/>
                        </a:rPr>
                        <a:t>A3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= +8-6+7-8+5-4 =</a:t>
                      </a:r>
                      <a:r>
                        <a:rPr sz="2000" b="1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2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  <a:spcBef>
                          <a:spcPts val="725"/>
                        </a:spcBef>
                        <a:tabLst>
                          <a:tab pos="4129404" algn="l"/>
                        </a:tabLst>
                      </a:pPr>
                      <a:r>
                        <a:rPr sz="2000" spc="-10" dirty="0">
                          <a:latin typeface="Tahoma"/>
                          <a:cs typeface="Tahoma"/>
                        </a:rPr>
                        <a:t>At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A4,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A4-&gt;C4-&gt;C1-&gt;A1;	</a:t>
                      </a:r>
                      <a:r>
                        <a:rPr sz="2000" b="1" spc="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950" b="1" spc="15" baseline="-25641" dirty="0">
                          <a:latin typeface="Tahoma"/>
                          <a:cs typeface="Tahoma"/>
                        </a:rPr>
                        <a:t>A4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= +8-8+5-4 =</a:t>
                      </a:r>
                      <a:r>
                        <a:rPr sz="2000" b="1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  <a:spcBef>
                          <a:spcPts val="720"/>
                        </a:spcBef>
                        <a:tabLst>
                          <a:tab pos="4123054" algn="l"/>
                        </a:tabLst>
                      </a:pPr>
                      <a:r>
                        <a:rPr sz="2000" spc="-10" dirty="0">
                          <a:latin typeface="Tahoma"/>
                          <a:cs typeface="Tahoma"/>
                        </a:rPr>
                        <a:t>At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B1,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B1-&gt;B4-&gt;C4-&gt;C1;	</a:t>
                      </a:r>
                      <a:r>
                        <a:rPr sz="2000" b="1" spc="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950" b="1" spc="15" baseline="-25641" dirty="0">
                          <a:latin typeface="Tahoma"/>
                          <a:cs typeface="Tahoma"/>
                        </a:rPr>
                        <a:t>B1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= +6-7-8-5 =</a:t>
                      </a:r>
                      <a:r>
                        <a:rPr sz="2000" b="1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2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spc="-10" dirty="0">
                          <a:latin typeface="Tahoma"/>
                          <a:cs typeface="Tahoma"/>
                        </a:rPr>
                        <a:t>At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B2, B2-&gt;B4-&gt;C4-&gt;C1-&gt;A1-&gt;A2; </a:t>
                      </a:r>
                      <a:r>
                        <a:rPr sz="2000" b="1" spc="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950" b="1" spc="15" baseline="-25641" dirty="0">
                          <a:latin typeface="Tahoma"/>
                          <a:cs typeface="Tahoma"/>
                        </a:rPr>
                        <a:t>B2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= +8-7+8-5+4-6 =</a:t>
                      </a:r>
                      <a:r>
                        <a:rPr sz="2000" b="1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2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  <a:spcBef>
                          <a:spcPts val="720"/>
                        </a:spcBef>
                        <a:tabLst>
                          <a:tab pos="939165" algn="l"/>
                          <a:tab pos="4118610" algn="l"/>
                        </a:tabLst>
                      </a:pPr>
                      <a:r>
                        <a:rPr sz="2000" spc="-10" dirty="0">
                          <a:latin typeface="Tahoma"/>
                          <a:cs typeface="Tahoma"/>
                        </a:rPr>
                        <a:t>At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C2,	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Loop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C2-&gt;C1-&gt;A1-&gt;A2;	</a:t>
                      </a:r>
                      <a:r>
                        <a:rPr sz="2000" b="1" spc="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950" b="1" spc="15" baseline="-25641" dirty="0">
                          <a:latin typeface="Tahoma"/>
                          <a:cs typeface="Tahoma"/>
                        </a:rPr>
                        <a:t>C2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= +7-5+4-6 =</a:t>
                      </a:r>
                      <a:r>
                        <a:rPr sz="2000" b="1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4605" marB="0">
                    <a:solidFill>
                      <a:srgbClr val="EBF0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Tahoma"/>
                          <a:cs typeface="Tahoma"/>
                        </a:rPr>
                        <a:t>At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0000"/>
                      </a:solidFill>
                      <a:prstDash val="solid"/>
                    </a:lnL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C3,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048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C3-&gt;B3-&gt;B4-&gt;C4;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048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600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950" b="1" spc="15" baseline="-25641" dirty="0">
                          <a:latin typeface="Tahoma"/>
                          <a:cs typeface="Tahoma"/>
                        </a:rPr>
                        <a:t>C3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= +6-6+7-8 =</a:t>
                      </a:r>
                      <a:r>
                        <a:rPr sz="2000" b="1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-1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0480" marB="0"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solidFill>
                      <a:srgbClr val="EBF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33400" y="4267200"/>
            <a:ext cx="8001000" cy="1877695"/>
          </a:xfrm>
          <a:prstGeom prst="rect">
            <a:avLst/>
          </a:prstGeom>
          <a:solidFill>
            <a:srgbClr val="EBF0DE"/>
          </a:solidFill>
        </p:spPr>
        <p:txBody>
          <a:bodyPr vert="horz" wrap="square" lIns="0" tIns="49530" rIns="0" bIns="0" rtlCol="0">
            <a:spAutoFit/>
          </a:bodyPr>
          <a:lstStyle/>
          <a:p>
            <a:pPr marL="548640" marR="421005" indent="-457834">
              <a:lnSpc>
                <a:spcPts val="2160"/>
              </a:lnSpc>
              <a:spcBef>
                <a:spcPts val="390"/>
              </a:spcBef>
              <a:tabLst>
                <a:tab pos="539115" algn="l"/>
              </a:tabLst>
            </a:pPr>
            <a:r>
              <a:rPr sz="2000" spc="-15" dirty="0">
                <a:latin typeface="Tahoma"/>
                <a:cs typeface="Tahoma"/>
              </a:rPr>
              <a:t>4.	</a:t>
            </a:r>
            <a:r>
              <a:rPr sz="2000" spc="-5" dirty="0">
                <a:latin typeface="Tahoma"/>
                <a:cs typeface="Tahoma"/>
              </a:rPr>
              <a:t>If </a:t>
            </a:r>
            <a:r>
              <a:rPr sz="2000" dirty="0">
                <a:latin typeface="Tahoma"/>
                <a:cs typeface="Tahoma"/>
              </a:rPr>
              <a:t>all indices </a:t>
            </a:r>
            <a:r>
              <a:rPr sz="2000" spc="-5" dirty="0">
                <a:latin typeface="Tahoma"/>
                <a:cs typeface="Tahoma"/>
              </a:rPr>
              <a:t>calculated are greater than </a:t>
            </a:r>
            <a:r>
              <a:rPr sz="2000" dirty="0">
                <a:latin typeface="Tahoma"/>
                <a:cs typeface="Tahoma"/>
              </a:rPr>
              <a:t>or </a:t>
            </a:r>
            <a:r>
              <a:rPr sz="2000" spc="-5" dirty="0">
                <a:latin typeface="Tahoma"/>
                <a:cs typeface="Tahoma"/>
              </a:rPr>
              <a:t>equal to </a:t>
            </a:r>
            <a:r>
              <a:rPr sz="2000" spc="-10" dirty="0">
                <a:latin typeface="Tahoma"/>
                <a:cs typeface="Tahoma"/>
              </a:rPr>
              <a:t>zero, </a:t>
            </a:r>
            <a:r>
              <a:rPr sz="2000" spc="-5" dirty="0">
                <a:latin typeface="Tahoma"/>
                <a:cs typeface="Tahoma"/>
              </a:rPr>
              <a:t>then,  </a:t>
            </a:r>
            <a:r>
              <a:rPr sz="2000" dirty="0">
                <a:latin typeface="Tahoma"/>
                <a:cs typeface="Tahoma"/>
              </a:rPr>
              <a:t>an optimal solution had been </a:t>
            </a:r>
            <a:r>
              <a:rPr sz="2000" spc="-5" dirty="0">
                <a:latin typeface="Tahoma"/>
                <a:cs typeface="Tahoma"/>
              </a:rPr>
              <a:t>reached. If </a:t>
            </a:r>
            <a:r>
              <a:rPr sz="2000" dirty="0">
                <a:latin typeface="Tahoma"/>
                <a:cs typeface="Tahoma"/>
              </a:rPr>
              <a:t>not, </a:t>
            </a:r>
            <a:r>
              <a:rPr sz="2000" spc="-5" dirty="0">
                <a:latin typeface="Tahoma"/>
                <a:cs typeface="Tahoma"/>
              </a:rPr>
              <a:t>select the  </a:t>
            </a:r>
            <a:r>
              <a:rPr sz="2000" dirty="0">
                <a:latin typeface="Tahoma"/>
                <a:cs typeface="Tahoma"/>
              </a:rPr>
              <a:t>path/loop </a:t>
            </a:r>
            <a:r>
              <a:rPr sz="2000" spc="-5" dirty="0">
                <a:latin typeface="Tahoma"/>
                <a:cs typeface="Tahoma"/>
              </a:rPr>
              <a:t>that </a:t>
            </a:r>
            <a:r>
              <a:rPr sz="2000" dirty="0">
                <a:latin typeface="Tahoma"/>
                <a:cs typeface="Tahoma"/>
              </a:rPr>
              <a:t>has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most negative </a:t>
            </a:r>
            <a:r>
              <a:rPr sz="2000" spc="-10" dirty="0">
                <a:latin typeface="Tahoma"/>
                <a:cs typeface="Tahoma"/>
              </a:rPr>
              <a:t>value </a:t>
            </a:r>
            <a:r>
              <a:rPr sz="2000" dirty="0">
                <a:latin typeface="Tahoma"/>
                <a:cs typeface="Tahoma"/>
              </a:rPr>
              <a:t>and use </a:t>
            </a:r>
            <a:r>
              <a:rPr sz="2000" spc="-5" dirty="0">
                <a:latin typeface="Tahoma"/>
                <a:cs typeface="Tahoma"/>
              </a:rPr>
              <a:t>this to  further </a:t>
            </a:r>
            <a:r>
              <a:rPr sz="2000" spc="-10" dirty="0">
                <a:latin typeface="Tahoma"/>
                <a:cs typeface="Tahoma"/>
              </a:rPr>
              <a:t>improve </a:t>
            </a:r>
            <a:r>
              <a:rPr sz="2000" spc="-5" dirty="0">
                <a:latin typeface="Tahoma"/>
                <a:cs typeface="Tahoma"/>
              </a:rPr>
              <a:t>the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solution.</a:t>
            </a:r>
            <a:endParaRPr sz="2000">
              <a:latin typeface="Tahoma"/>
              <a:cs typeface="Tahoma"/>
            </a:endParaRPr>
          </a:p>
          <a:p>
            <a:pPr marL="1292225" marR="774700" indent="-727075">
              <a:lnSpc>
                <a:spcPts val="2160"/>
              </a:lnSpc>
              <a:spcBef>
                <a:spcPts val="960"/>
              </a:spcBef>
            </a:pPr>
            <a:r>
              <a:rPr sz="2000" spc="-5" dirty="0">
                <a:latin typeface="Tahoma"/>
                <a:cs typeface="Tahoma"/>
              </a:rPr>
              <a:t>Note: </a:t>
            </a:r>
            <a:r>
              <a:rPr sz="2100" i="1" spc="-55" dirty="0">
                <a:latin typeface="Tahoma"/>
                <a:cs typeface="Tahoma"/>
              </a:rPr>
              <a:t>Should </a:t>
            </a:r>
            <a:r>
              <a:rPr sz="2100" i="1" spc="-50" dirty="0">
                <a:latin typeface="Tahoma"/>
                <a:cs typeface="Tahoma"/>
              </a:rPr>
              <a:t>there </a:t>
            </a:r>
            <a:r>
              <a:rPr sz="2100" i="1" spc="-55" dirty="0">
                <a:latin typeface="Tahoma"/>
                <a:cs typeface="Tahoma"/>
              </a:rPr>
              <a:t>be two </a:t>
            </a:r>
            <a:r>
              <a:rPr sz="2100" i="1" spc="-45" dirty="0">
                <a:latin typeface="Tahoma"/>
                <a:cs typeface="Tahoma"/>
              </a:rPr>
              <a:t>or </a:t>
            </a:r>
            <a:r>
              <a:rPr sz="2100" i="1" spc="-60" dirty="0">
                <a:latin typeface="Tahoma"/>
                <a:cs typeface="Tahoma"/>
              </a:rPr>
              <a:t>more </a:t>
            </a:r>
            <a:r>
              <a:rPr sz="2100" i="1" spc="-50" dirty="0">
                <a:latin typeface="Tahoma"/>
                <a:cs typeface="Tahoma"/>
              </a:rPr>
              <a:t>“most” negative values,  </a:t>
            </a:r>
            <a:r>
              <a:rPr sz="2100" i="1" spc="-45" dirty="0">
                <a:latin typeface="Tahoma"/>
                <a:cs typeface="Tahoma"/>
              </a:rPr>
              <a:t>select</a:t>
            </a:r>
            <a:r>
              <a:rPr sz="2100" i="1" spc="-60" dirty="0">
                <a:latin typeface="Tahoma"/>
                <a:cs typeface="Tahoma"/>
              </a:rPr>
              <a:t> </a:t>
            </a:r>
            <a:r>
              <a:rPr sz="2100" i="1" spc="-55" dirty="0">
                <a:latin typeface="Tahoma"/>
                <a:cs typeface="Tahoma"/>
              </a:rPr>
              <a:t>arbitrarily.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51090" y="2316162"/>
            <a:ext cx="931544" cy="487680"/>
          </a:xfrm>
          <a:custGeom>
            <a:avLst/>
            <a:gdLst/>
            <a:ahLst/>
            <a:cxnLst/>
            <a:rect l="l" t="t" r="r" b="b"/>
            <a:pathLst>
              <a:path w="931545" h="487680">
                <a:moveTo>
                  <a:pt x="0" y="487362"/>
                </a:moveTo>
                <a:lnTo>
                  <a:pt x="930935" y="487362"/>
                </a:lnTo>
                <a:lnTo>
                  <a:pt x="930935" y="0"/>
                </a:lnTo>
                <a:lnTo>
                  <a:pt x="0" y="0"/>
                </a:lnTo>
                <a:lnTo>
                  <a:pt x="0" y="487362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51090" y="2803525"/>
            <a:ext cx="931544" cy="974725"/>
          </a:xfrm>
          <a:custGeom>
            <a:avLst/>
            <a:gdLst/>
            <a:ahLst/>
            <a:cxnLst/>
            <a:rect l="l" t="t" r="r" b="b"/>
            <a:pathLst>
              <a:path w="931545" h="974725">
                <a:moveTo>
                  <a:pt x="0" y="974725"/>
                </a:moveTo>
                <a:lnTo>
                  <a:pt x="930935" y="974725"/>
                </a:lnTo>
                <a:lnTo>
                  <a:pt x="930935" y="0"/>
                </a:lnTo>
                <a:lnTo>
                  <a:pt x="0" y="0"/>
                </a:lnTo>
                <a:lnTo>
                  <a:pt x="0" y="974725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51090" y="3778250"/>
            <a:ext cx="931544" cy="974725"/>
          </a:xfrm>
          <a:custGeom>
            <a:avLst/>
            <a:gdLst/>
            <a:ahLst/>
            <a:cxnLst/>
            <a:rect l="l" t="t" r="r" b="b"/>
            <a:pathLst>
              <a:path w="931545" h="974725">
                <a:moveTo>
                  <a:pt x="0" y="974725"/>
                </a:moveTo>
                <a:lnTo>
                  <a:pt x="930935" y="974725"/>
                </a:lnTo>
                <a:lnTo>
                  <a:pt x="930935" y="0"/>
                </a:lnTo>
                <a:lnTo>
                  <a:pt x="0" y="0"/>
                </a:lnTo>
                <a:lnTo>
                  <a:pt x="0" y="974725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51090" y="4752975"/>
            <a:ext cx="931544" cy="974725"/>
          </a:xfrm>
          <a:custGeom>
            <a:avLst/>
            <a:gdLst/>
            <a:ahLst/>
            <a:cxnLst/>
            <a:rect l="l" t="t" r="r" b="b"/>
            <a:pathLst>
              <a:path w="931545" h="974725">
                <a:moveTo>
                  <a:pt x="0" y="974725"/>
                </a:moveTo>
                <a:lnTo>
                  <a:pt x="930935" y="974725"/>
                </a:lnTo>
                <a:lnTo>
                  <a:pt x="930935" y="0"/>
                </a:lnTo>
                <a:lnTo>
                  <a:pt x="0" y="0"/>
                </a:lnTo>
                <a:lnTo>
                  <a:pt x="0" y="974725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8035" y="2800350"/>
            <a:ext cx="0" cy="2930525"/>
          </a:xfrm>
          <a:custGeom>
            <a:avLst/>
            <a:gdLst/>
            <a:ahLst/>
            <a:cxnLst/>
            <a:rect l="l" t="t" r="r" b="b"/>
            <a:pathLst>
              <a:path h="2930525">
                <a:moveTo>
                  <a:pt x="0" y="0"/>
                </a:moveTo>
                <a:lnTo>
                  <a:pt x="0" y="2930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6266" y="2800350"/>
            <a:ext cx="0" cy="2930525"/>
          </a:xfrm>
          <a:custGeom>
            <a:avLst/>
            <a:gdLst/>
            <a:ahLst/>
            <a:cxnLst/>
            <a:rect l="l" t="t" r="r" b="b"/>
            <a:pathLst>
              <a:path h="2930525">
                <a:moveTo>
                  <a:pt x="0" y="0"/>
                </a:moveTo>
                <a:lnTo>
                  <a:pt x="0" y="2930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54498" y="2800350"/>
            <a:ext cx="0" cy="2930525"/>
          </a:xfrm>
          <a:custGeom>
            <a:avLst/>
            <a:gdLst/>
            <a:ahLst/>
            <a:cxnLst/>
            <a:rect l="l" t="t" r="r" b="b"/>
            <a:pathLst>
              <a:path h="2930525">
                <a:moveTo>
                  <a:pt x="0" y="0"/>
                </a:moveTo>
                <a:lnTo>
                  <a:pt x="0" y="2930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02858" y="2800350"/>
            <a:ext cx="0" cy="2930525"/>
          </a:xfrm>
          <a:custGeom>
            <a:avLst/>
            <a:gdLst/>
            <a:ahLst/>
            <a:cxnLst/>
            <a:rect l="l" t="t" r="r" b="b"/>
            <a:pathLst>
              <a:path h="2930525">
                <a:moveTo>
                  <a:pt x="0" y="0"/>
                </a:moveTo>
                <a:lnTo>
                  <a:pt x="0" y="2930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2183" y="3775075"/>
            <a:ext cx="0" cy="494030"/>
          </a:xfrm>
          <a:custGeom>
            <a:avLst/>
            <a:gdLst/>
            <a:ahLst/>
            <a:cxnLst/>
            <a:rect l="l" t="t" r="r" b="b"/>
            <a:pathLst>
              <a:path h="494029">
                <a:moveTo>
                  <a:pt x="0" y="0"/>
                </a:moveTo>
                <a:lnTo>
                  <a:pt x="0" y="4937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51090" y="2800350"/>
            <a:ext cx="0" cy="2930525"/>
          </a:xfrm>
          <a:custGeom>
            <a:avLst/>
            <a:gdLst/>
            <a:ahLst/>
            <a:cxnLst/>
            <a:rect l="l" t="t" r="r" b="b"/>
            <a:pathLst>
              <a:path h="2930525">
                <a:moveTo>
                  <a:pt x="0" y="0"/>
                </a:moveTo>
                <a:lnTo>
                  <a:pt x="0" y="2930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54860" y="2803525"/>
            <a:ext cx="5399405" cy="0"/>
          </a:xfrm>
          <a:custGeom>
            <a:avLst/>
            <a:gdLst/>
            <a:ahLst/>
            <a:cxnLst/>
            <a:rect l="l" t="t" r="r" b="b"/>
            <a:pathLst>
              <a:path w="5399405">
                <a:moveTo>
                  <a:pt x="0" y="0"/>
                </a:moveTo>
                <a:lnTo>
                  <a:pt x="53994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54860" y="3778250"/>
            <a:ext cx="5399405" cy="0"/>
          </a:xfrm>
          <a:custGeom>
            <a:avLst/>
            <a:gdLst/>
            <a:ahLst/>
            <a:cxnLst/>
            <a:rect l="l" t="t" r="r" b="b"/>
            <a:pathLst>
              <a:path w="5399405">
                <a:moveTo>
                  <a:pt x="0" y="0"/>
                </a:moveTo>
                <a:lnTo>
                  <a:pt x="53994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99683" y="4265676"/>
            <a:ext cx="455930" cy="0"/>
          </a:xfrm>
          <a:custGeom>
            <a:avLst/>
            <a:gdLst/>
            <a:ahLst/>
            <a:cxnLst/>
            <a:rect l="l" t="t" r="r" b="b"/>
            <a:pathLst>
              <a:path w="455929">
                <a:moveTo>
                  <a:pt x="0" y="0"/>
                </a:moveTo>
                <a:lnTo>
                  <a:pt x="4556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54860" y="4752975"/>
            <a:ext cx="5399405" cy="0"/>
          </a:xfrm>
          <a:custGeom>
            <a:avLst/>
            <a:gdLst/>
            <a:ahLst/>
            <a:cxnLst/>
            <a:rect l="l" t="t" r="r" b="b"/>
            <a:pathLst>
              <a:path w="5399405">
                <a:moveTo>
                  <a:pt x="0" y="0"/>
                </a:moveTo>
                <a:lnTo>
                  <a:pt x="53994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54860" y="5727700"/>
            <a:ext cx="5399405" cy="0"/>
          </a:xfrm>
          <a:custGeom>
            <a:avLst/>
            <a:gdLst/>
            <a:ahLst/>
            <a:cxnLst/>
            <a:rect l="l" t="t" r="r" b="b"/>
            <a:pathLst>
              <a:path w="5399405">
                <a:moveTo>
                  <a:pt x="0" y="0"/>
                </a:moveTo>
                <a:lnTo>
                  <a:pt x="53994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663189" y="2415031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11548" y="2415031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0034" y="2415031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08393" y="2415031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06716" y="2415031"/>
            <a:ext cx="8197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SU</a:t>
            </a:r>
            <a:r>
              <a:rPr sz="1600" b="1" dirty="0">
                <a:latin typeface="Arial"/>
                <a:cs typeface="Arial"/>
              </a:rPr>
              <a:t>P</a:t>
            </a:r>
            <a:r>
              <a:rPr sz="1600" b="1" spc="-5" dirty="0">
                <a:latin typeface="Arial"/>
                <a:cs typeface="Arial"/>
              </a:rPr>
              <a:t>P</a:t>
            </a:r>
            <a:r>
              <a:rPr sz="1600" b="1" spc="-155" dirty="0">
                <a:latin typeface="Arial"/>
                <a:cs typeface="Arial"/>
              </a:rPr>
              <a:t>L</a:t>
            </a:r>
            <a:r>
              <a:rPr sz="1600" b="1" spc="-5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65630" y="3146298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58035" y="2803525"/>
            <a:ext cx="449580" cy="4876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06266" y="2803525"/>
            <a:ext cx="449580" cy="4876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54498" y="2803525"/>
            <a:ext cx="449580" cy="4876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02858" y="2803525"/>
            <a:ext cx="449580" cy="4876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91957" y="3146298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40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06420" y="3390138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54907" y="3390138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62583" y="4120972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58035" y="3778250"/>
            <a:ext cx="449580" cy="4876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06266" y="3778250"/>
            <a:ext cx="449580" cy="4876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54498" y="3778250"/>
            <a:ext cx="449580" cy="4876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02858" y="3778250"/>
            <a:ext cx="449580" cy="4876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791957" y="4120972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60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51752" y="4364863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62583" y="5096002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58035" y="4752975"/>
            <a:ext cx="449580" cy="4876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406266" y="4752975"/>
            <a:ext cx="449580" cy="4876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754498" y="4752975"/>
            <a:ext cx="449580" cy="4876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102858" y="4752975"/>
            <a:ext cx="449580" cy="4876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791957" y="5096002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606420" y="5339841"/>
            <a:ext cx="4296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57650" algn="l"/>
              </a:tabLst>
            </a:pPr>
            <a:r>
              <a:rPr sz="1600" b="1" spc="-5" dirty="0">
                <a:latin typeface="Arial"/>
                <a:cs typeface="Arial"/>
              </a:rPr>
              <a:t>10	40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38200" y="5727700"/>
            <a:ext cx="6612890" cy="48768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1176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880"/>
              </a:spcBef>
              <a:tabLst>
                <a:tab pos="1781175" algn="l"/>
                <a:tab pos="3129280" algn="l"/>
                <a:tab pos="4478020" algn="l"/>
                <a:tab pos="5826125" algn="l"/>
              </a:tabLst>
            </a:pPr>
            <a:r>
              <a:rPr sz="1600" b="1" spc="-15" dirty="0">
                <a:latin typeface="Arial"/>
                <a:cs typeface="Arial"/>
              </a:rPr>
              <a:t>DEMAND	</a:t>
            </a:r>
            <a:r>
              <a:rPr sz="1600" b="1" spc="-5" dirty="0">
                <a:latin typeface="Arial"/>
                <a:cs typeface="Arial"/>
              </a:rPr>
              <a:t>20	30	50	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451090" y="5727700"/>
            <a:ext cx="931544" cy="48768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11760" rIns="0" bIns="0" rtlCol="0">
            <a:spAutoFit/>
          </a:bodyPr>
          <a:lstStyle/>
          <a:p>
            <a:pPr marL="296545">
              <a:lnSpc>
                <a:spcPct val="100000"/>
              </a:lnSpc>
              <a:spcBef>
                <a:spcPts val="880"/>
              </a:spcBef>
            </a:pPr>
            <a:r>
              <a:rPr sz="1600" b="1" spc="-5" dirty="0">
                <a:latin typeface="Arial"/>
                <a:cs typeface="Arial"/>
              </a:rPr>
              <a:t>150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16420" y="3597363"/>
            <a:ext cx="1031875" cy="365125"/>
          </a:xfrm>
          <a:prstGeom prst="rect">
            <a:avLst/>
          </a:prstGeom>
          <a:ln w="12700">
            <a:solidFill>
              <a:srgbClr val="BBBBBB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715"/>
              </a:spcBef>
            </a:pPr>
            <a:r>
              <a:rPr sz="1100" spc="-40" dirty="0">
                <a:latin typeface="Trebuchet MS"/>
                <a:cs typeface="Trebuchet MS"/>
              </a:rPr>
              <a:t>SOURCES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343400" y="1932749"/>
            <a:ext cx="1267460" cy="353695"/>
          </a:xfrm>
          <a:prstGeom prst="rect">
            <a:avLst/>
          </a:prstGeom>
          <a:ln w="12700">
            <a:solidFill>
              <a:srgbClr val="BBBBBB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665"/>
              </a:spcBef>
            </a:pPr>
            <a:r>
              <a:rPr sz="1100" spc="-35" dirty="0">
                <a:latin typeface="Trebuchet MS"/>
                <a:cs typeface="Trebuchet MS"/>
              </a:rPr>
              <a:t>DESTINATIONS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029200" y="5261990"/>
            <a:ext cx="393065" cy="377190"/>
          </a:xfrm>
          <a:custGeom>
            <a:avLst/>
            <a:gdLst/>
            <a:ahLst/>
            <a:cxnLst/>
            <a:rect l="l" t="t" r="r" b="b"/>
            <a:pathLst>
              <a:path w="393064" h="377189">
                <a:moveTo>
                  <a:pt x="196469" y="0"/>
                </a:moveTo>
                <a:lnTo>
                  <a:pt x="161671" y="155067"/>
                </a:lnTo>
                <a:lnTo>
                  <a:pt x="0" y="188468"/>
                </a:lnTo>
                <a:lnTo>
                  <a:pt x="161671" y="221742"/>
                </a:lnTo>
                <a:lnTo>
                  <a:pt x="196469" y="376809"/>
                </a:lnTo>
                <a:lnTo>
                  <a:pt x="231139" y="221742"/>
                </a:lnTo>
                <a:lnTo>
                  <a:pt x="392938" y="188468"/>
                </a:lnTo>
                <a:lnTo>
                  <a:pt x="231139" y="155067"/>
                </a:lnTo>
                <a:lnTo>
                  <a:pt x="19646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29200" y="5261990"/>
            <a:ext cx="393065" cy="377190"/>
          </a:xfrm>
          <a:custGeom>
            <a:avLst/>
            <a:gdLst/>
            <a:ahLst/>
            <a:cxnLst/>
            <a:rect l="l" t="t" r="r" b="b"/>
            <a:pathLst>
              <a:path w="393064" h="377189">
                <a:moveTo>
                  <a:pt x="0" y="188468"/>
                </a:moveTo>
                <a:lnTo>
                  <a:pt x="161671" y="155067"/>
                </a:lnTo>
                <a:lnTo>
                  <a:pt x="196469" y="0"/>
                </a:lnTo>
                <a:lnTo>
                  <a:pt x="231139" y="155067"/>
                </a:lnTo>
                <a:lnTo>
                  <a:pt x="392938" y="188468"/>
                </a:lnTo>
                <a:lnTo>
                  <a:pt x="231139" y="221742"/>
                </a:lnTo>
                <a:lnTo>
                  <a:pt x="196469" y="376809"/>
                </a:lnTo>
                <a:lnTo>
                  <a:pt x="161671" y="221742"/>
                </a:lnTo>
                <a:lnTo>
                  <a:pt x="0" y="188468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15000" y="5257800"/>
            <a:ext cx="1676400" cy="152400"/>
          </a:xfrm>
          <a:custGeom>
            <a:avLst/>
            <a:gdLst/>
            <a:ahLst/>
            <a:cxnLst/>
            <a:rect l="l" t="t" r="r" b="b"/>
            <a:pathLst>
              <a:path w="1676400" h="152400">
                <a:moveTo>
                  <a:pt x="1676400" y="38100"/>
                </a:moveTo>
                <a:lnTo>
                  <a:pt x="1600200" y="38100"/>
                </a:lnTo>
                <a:lnTo>
                  <a:pt x="1600200" y="114300"/>
                </a:lnTo>
                <a:lnTo>
                  <a:pt x="1676400" y="114300"/>
                </a:lnTo>
                <a:lnTo>
                  <a:pt x="1676400" y="38100"/>
                </a:lnTo>
                <a:close/>
              </a:path>
              <a:path w="1676400" h="152400">
                <a:moveTo>
                  <a:pt x="1524000" y="38100"/>
                </a:moveTo>
                <a:lnTo>
                  <a:pt x="1447800" y="38100"/>
                </a:lnTo>
                <a:lnTo>
                  <a:pt x="1447800" y="114300"/>
                </a:lnTo>
                <a:lnTo>
                  <a:pt x="1524000" y="114300"/>
                </a:lnTo>
                <a:lnTo>
                  <a:pt x="1524000" y="38100"/>
                </a:lnTo>
                <a:close/>
              </a:path>
              <a:path w="1676400" h="152400">
                <a:moveTo>
                  <a:pt x="1371600" y="38100"/>
                </a:moveTo>
                <a:lnTo>
                  <a:pt x="1295400" y="38100"/>
                </a:lnTo>
                <a:lnTo>
                  <a:pt x="1295400" y="114300"/>
                </a:lnTo>
                <a:lnTo>
                  <a:pt x="1371600" y="114300"/>
                </a:lnTo>
                <a:lnTo>
                  <a:pt x="1371600" y="38100"/>
                </a:lnTo>
                <a:close/>
              </a:path>
              <a:path w="1676400" h="152400">
                <a:moveTo>
                  <a:pt x="1219200" y="38100"/>
                </a:moveTo>
                <a:lnTo>
                  <a:pt x="1143000" y="38100"/>
                </a:lnTo>
                <a:lnTo>
                  <a:pt x="1143000" y="114300"/>
                </a:lnTo>
                <a:lnTo>
                  <a:pt x="1219200" y="114300"/>
                </a:lnTo>
                <a:lnTo>
                  <a:pt x="1219200" y="38100"/>
                </a:lnTo>
                <a:close/>
              </a:path>
              <a:path w="1676400" h="152400">
                <a:moveTo>
                  <a:pt x="1066800" y="38100"/>
                </a:moveTo>
                <a:lnTo>
                  <a:pt x="990600" y="38100"/>
                </a:lnTo>
                <a:lnTo>
                  <a:pt x="990600" y="114300"/>
                </a:lnTo>
                <a:lnTo>
                  <a:pt x="1066800" y="114300"/>
                </a:lnTo>
                <a:lnTo>
                  <a:pt x="1066800" y="38100"/>
                </a:lnTo>
                <a:close/>
              </a:path>
              <a:path w="1676400" h="152400">
                <a:moveTo>
                  <a:pt x="914400" y="38100"/>
                </a:moveTo>
                <a:lnTo>
                  <a:pt x="838200" y="38100"/>
                </a:lnTo>
                <a:lnTo>
                  <a:pt x="838200" y="114300"/>
                </a:lnTo>
                <a:lnTo>
                  <a:pt x="914400" y="114300"/>
                </a:lnTo>
                <a:lnTo>
                  <a:pt x="914400" y="38100"/>
                </a:lnTo>
                <a:close/>
              </a:path>
              <a:path w="1676400" h="152400">
                <a:moveTo>
                  <a:pt x="762000" y="38100"/>
                </a:moveTo>
                <a:lnTo>
                  <a:pt x="685800" y="38100"/>
                </a:lnTo>
                <a:lnTo>
                  <a:pt x="685800" y="114300"/>
                </a:lnTo>
                <a:lnTo>
                  <a:pt x="762000" y="114300"/>
                </a:lnTo>
                <a:lnTo>
                  <a:pt x="762000" y="38100"/>
                </a:lnTo>
                <a:close/>
              </a:path>
              <a:path w="1676400" h="152400">
                <a:moveTo>
                  <a:pt x="609600" y="38100"/>
                </a:moveTo>
                <a:lnTo>
                  <a:pt x="533400" y="38100"/>
                </a:lnTo>
                <a:lnTo>
                  <a:pt x="533400" y="114300"/>
                </a:lnTo>
                <a:lnTo>
                  <a:pt x="609600" y="114300"/>
                </a:lnTo>
                <a:lnTo>
                  <a:pt x="609600" y="38100"/>
                </a:lnTo>
                <a:close/>
              </a:path>
              <a:path w="1676400" h="152400">
                <a:moveTo>
                  <a:pt x="457200" y="38100"/>
                </a:moveTo>
                <a:lnTo>
                  <a:pt x="381000" y="38100"/>
                </a:lnTo>
                <a:lnTo>
                  <a:pt x="381000" y="114300"/>
                </a:lnTo>
                <a:lnTo>
                  <a:pt x="457200" y="114300"/>
                </a:lnTo>
                <a:lnTo>
                  <a:pt x="457200" y="38100"/>
                </a:lnTo>
                <a:close/>
              </a:path>
              <a:path w="1676400" h="152400">
                <a:moveTo>
                  <a:pt x="304800" y="38100"/>
                </a:moveTo>
                <a:lnTo>
                  <a:pt x="228600" y="38100"/>
                </a:lnTo>
                <a:lnTo>
                  <a:pt x="228600" y="114300"/>
                </a:lnTo>
                <a:lnTo>
                  <a:pt x="304800" y="114300"/>
                </a:lnTo>
                <a:lnTo>
                  <a:pt x="304800" y="38100"/>
                </a:lnTo>
                <a:close/>
              </a:path>
              <a:path w="1676400" h="152400">
                <a:moveTo>
                  <a:pt x="152400" y="0"/>
                </a:moveTo>
                <a:lnTo>
                  <a:pt x="0" y="76200"/>
                </a:lnTo>
                <a:lnTo>
                  <a:pt x="152400" y="152400"/>
                </a:lnTo>
                <a:lnTo>
                  <a:pt x="152400" y="114300"/>
                </a:lnTo>
                <a:lnTo>
                  <a:pt x="114300" y="114300"/>
                </a:lnTo>
                <a:lnTo>
                  <a:pt x="114300" y="38100"/>
                </a:lnTo>
                <a:lnTo>
                  <a:pt x="152400" y="38100"/>
                </a:lnTo>
                <a:lnTo>
                  <a:pt x="152400" y="0"/>
                </a:lnTo>
                <a:close/>
              </a:path>
              <a:path w="1676400" h="152400">
                <a:moveTo>
                  <a:pt x="152400" y="38100"/>
                </a:moveTo>
                <a:lnTo>
                  <a:pt x="114300" y="38100"/>
                </a:lnTo>
                <a:lnTo>
                  <a:pt x="114300" y="114300"/>
                </a:lnTo>
                <a:lnTo>
                  <a:pt x="152400" y="114300"/>
                </a:lnTo>
                <a:lnTo>
                  <a:pt x="152400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562600" y="4038600"/>
            <a:ext cx="152400" cy="1295400"/>
          </a:xfrm>
          <a:custGeom>
            <a:avLst/>
            <a:gdLst/>
            <a:ahLst/>
            <a:cxnLst/>
            <a:rect l="l" t="t" r="r" b="b"/>
            <a:pathLst>
              <a:path w="152400" h="1295400">
                <a:moveTo>
                  <a:pt x="114300" y="1219200"/>
                </a:moveTo>
                <a:lnTo>
                  <a:pt x="38100" y="1219200"/>
                </a:lnTo>
                <a:lnTo>
                  <a:pt x="38100" y="1295400"/>
                </a:lnTo>
                <a:lnTo>
                  <a:pt x="114300" y="1295400"/>
                </a:lnTo>
                <a:lnTo>
                  <a:pt x="114300" y="1219200"/>
                </a:lnTo>
                <a:close/>
              </a:path>
              <a:path w="152400" h="1295400">
                <a:moveTo>
                  <a:pt x="114300" y="1066800"/>
                </a:moveTo>
                <a:lnTo>
                  <a:pt x="38100" y="1066800"/>
                </a:lnTo>
                <a:lnTo>
                  <a:pt x="38100" y="1143000"/>
                </a:lnTo>
                <a:lnTo>
                  <a:pt x="114300" y="1143000"/>
                </a:lnTo>
                <a:lnTo>
                  <a:pt x="114300" y="1066800"/>
                </a:lnTo>
                <a:close/>
              </a:path>
              <a:path w="152400" h="1295400">
                <a:moveTo>
                  <a:pt x="114300" y="914400"/>
                </a:moveTo>
                <a:lnTo>
                  <a:pt x="38100" y="914400"/>
                </a:lnTo>
                <a:lnTo>
                  <a:pt x="38100" y="990600"/>
                </a:lnTo>
                <a:lnTo>
                  <a:pt x="114300" y="990600"/>
                </a:lnTo>
                <a:lnTo>
                  <a:pt x="114300" y="914400"/>
                </a:lnTo>
                <a:close/>
              </a:path>
              <a:path w="152400" h="1295400">
                <a:moveTo>
                  <a:pt x="114300" y="762000"/>
                </a:moveTo>
                <a:lnTo>
                  <a:pt x="38100" y="762000"/>
                </a:lnTo>
                <a:lnTo>
                  <a:pt x="38100" y="838200"/>
                </a:lnTo>
                <a:lnTo>
                  <a:pt x="114300" y="838200"/>
                </a:lnTo>
                <a:lnTo>
                  <a:pt x="114300" y="762000"/>
                </a:lnTo>
                <a:close/>
              </a:path>
              <a:path w="152400" h="1295400">
                <a:moveTo>
                  <a:pt x="114300" y="609600"/>
                </a:moveTo>
                <a:lnTo>
                  <a:pt x="38100" y="609600"/>
                </a:lnTo>
                <a:lnTo>
                  <a:pt x="38100" y="685800"/>
                </a:lnTo>
                <a:lnTo>
                  <a:pt x="114300" y="685800"/>
                </a:lnTo>
                <a:lnTo>
                  <a:pt x="114300" y="609600"/>
                </a:lnTo>
                <a:close/>
              </a:path>
              <a:path w="152400" h="1295400">
                <a:moveTo>
                  <a:pt x="114300" y="457200"/>
                </a:moveTo>
                <a:lnTo>
                  <a:pt x="38100" y="457200"/>
                </a:lnTo>
                <a:lnTo>
                  <a:pt x="38100" y="533400"/>
                </a:lnTo>
                <a:lnTo>
                  <a:pt x="114300" y="533400"/>
                </a:lnTo>
                <a:lnTo>
                  <a:pt x="114300" y="457200"/>
                </a:lnTo>
                <a:close/>
              </a:path>
              <a:path w="152400" h="1295400">
                <a:moveTo>
                  <a:pt x="114300" y="304800"/>
                </a:moveTo>
                <a:lnTo>
                  <a:pt x="38100" y="304800"/>
                </a:lnTo>
                <a:lnTo>
                  <a:pt x="38100" y="381000"/>
                </a:lnTo>
                <a:lnTo>
                  <a:pt x="114300" y="381000"/>
                </a:lnTo>
                <a:lnTo>
                  <a:pt x="114300" y="304800"/>
                </a:lnTo>
                <a:close/>
              </a:path>
              <a:path w="152400" h="1295400">
                <a:moveTo>
                  <a:pt x="114300" y="152400"/>
                </a:moveTo>
                <a:lnTo>
                  <a:pt x="38100" y="152400"/>
                </a:lnTo>
                <a:lnTo>
                  <a:pt x="38100" y="228600"/>
                </a:lnTo>
                <a:lnTo>
                  <a:pt x="114300" y="228600"/>
                </a:lnTo>
                <a:lnTo>
                  <a:pt x="114300" y="152400"/>
                </a:lnTo>
                <a:close/>
              </a:path>
              <a:path w="152400" h="1295400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638800" y="3886200"/>
            <a:ext cx="1571625" cy="152400"/>
          </a:xfrm>
          <a:custGeom>
            <a:avLst/>
            <a:gdLst/>
            <a:ahLst/>
            <a:cxnLst/>
            <a:rect l="l" t="t" r="r" b="b"/>
            <a:pathLst>
              <a:path w="1571625" h="152400">
                <a:moveTo>
                  <a:pt x="76200" y="38100"/>
                </a:moveTo>
                <a:lnTo>
                  <a:pt x="0" y="38100"/>
                </a:lnTo>
                <a:lnTo>
                  <a:pt x="0" y="114300"/>
                </a:lnTo>
                <a:lnTo>
                  <a:pt x="76200" y="114300"/>
                </a:lnTo>
                <a:lnTo>
                  <a:pt x="76200" y="38100"/>
                </a:lnTo>
                <a:close/>
              </a:path>
              <a:path w="1571625" h="152400">
                <a:moveTo>
                  <a:pt x="228600" y="38100"/>
                </a:moveTo>
                <a:lnTo>
                  <a:pt x="152400" y="38100"/>
                </a:lnTo>
                <a:lnTo>
                  <a:pt x="152400" y="114300"/>
                </a:lnTo>
                <a:lnTo>
                  <a:pt x="228600" y="114300"/>
                </a:lnTo>
                <a:lnTo>
                  <a:pt x="228600" y="38100"/>
                </a:lnTo>
                <a:close/>
              </a:path>
              <a:path w="1571625" h="152400">
                <a:moveTo>
                  <a:pt x="381000" y="38100"/>
                </a:moveTo>
                <a:lnTo>
                  <a:pt x="304800" y="38100"/>
                </a:lnTo>
                <a:lnTo>
                  <a:pt x="304800" y="114300"/>
                </a:lnTo>
                <a:lnTo>
                  <a:pt x="381000" y="114300"/>
                </a:lnTo>
                <a:lnTo>
                  <a:pt x="381000" y="38100"/>
                </a:lnTo>
                <a:close/>
              </a:path>
              <a:path w="1571625" h="152400">
                <a:moveTo>
                  <a:pt x="533400" y="38100"/>
                </a:moveTo>
                <a:lnTo>
                  <a:pt x="457200" y="38100"/>
                </a:lnTo>
                <a:lnTo>
                  <a:pt x="457200" y="114300"/>
                </a:lnTo>
                <a:lnTo>
                  <a:pt x="533400" y="114300"/>
                </a:lnTo>
                <a:lnTo>
                  <a:pt x="533400" y="38100"/>
                </a:lnTo>
                <a:close/>
              </a:path>
              <a:path w="1571625" h="152400">
                <a:moveTo>
                  <a:pt x="685800" y="38100"/>
                </a:moveTo>
                <a:lnTo>
                  <a:pt x="609600" y="38100"/>
                </a:lnTo>
                <a:lnTo>
                  <a:pt x="609600" y="114300"/>
                </a:lnTo>
                <a:lnTo>
                  <a:pt x="685800" y="114300"/>
                </a:lnTo>
                <a:lnTo>
                  <a:pt x="685800" y="38100"/>
                </a:lnTo>
                <a:close/>
              </a:path>
              <a:path w="1571625" h="152400">
                <a:moveTo>
                  <a:pt x="838200" y="38100"/>
                </a:moveTo>
                <a:lnTo>
                  <a:pt x="762000" y="38100"/>
                </a:lnTo>
                <a:lnTo>
                  <a:pt x="762000" y="114300"/>
                </a:lnTo>
                <a:lnTo>
                  <a:pt x="838200" y="114300"/>
                </a:lnTo>
                <a:lnTo>
                  <a:pt x="838200" y="38100"/>
                </a:lnTo>
                <a:close/>
              </a:path>
              <a:path w="1571625" h="152400">
                <a:moveTo>
                  <a:pt x="990600" y="38100"/>
                </a:moveTo>
                <a:lnTo>
                  <a:pt x="914400" y="38100"/>
                </a:lnTo>
                <a:lnTo>
                  <a:pt x="914400" y="114300"/>
                </a:lnTo>
                <a:lnTo>
                  <a:pt x="990600" y="114300"/>
                </a:lnTo>
                <a:lnTo>
                  <a:pt x="990600" y="38100"/>
                </a:lnTo>
                <a:close/>
              </a:path>
              <a:path w="1571625" h="152400">
                <a:moveTo>
                  <a:pt x="1143000" y="38100"/>
                </a:moveTo>
                <a:lnTo>
                  <a:pt x="1066800" y="38100"/>
                </a:lnTo>
                <a:lnTo>
                  <a:pt x="1066800" y="114300"/>
                </a:lnTo>
                <a:lnTo>
                  <a:pt x="1143000" y="114300"/>
                </a:lnTo>
                <a:lnTo>
                  <a:pt x="1143000" y="38100"/>
                </a:lnTo>
                <a:close/>
              </a:path>
              <a:path w="1571625" h="152400">
                <a:moveTo>
                  <a:pt x="1295400" y="38100"/>
                </a:moveTo>
                <a:lnTo>
                  <a:pt x="1219200" y="38100"/>
                </a:lnTo>
                <a:lnTo>
                  <a:pt x="1219200" y="114300"/>
                </a:lnTo>
                <a:lnTo>
                  <a:pt x="1295400" y="114300"/>
                </a:lnTo>
                <a:lnTo>
                  <a:pt x="1295400" y="38100"/>
                </a:lnTo>
                <a:close/>
              </a:path>
              <a:path w="1571625" h="152400">
                <a:moveTo>
                  <a:pt x="1419225" y="0"/>
                </a:moveTo>
                <a:lnTo>
                  <a:pt x="1419225" y="152400"/>
                </a:lnTo>
                <a:lnTo>
                  <a:pt x="1495425" y="114300"/>
                </a:lnTo>
                <a:lnTo>
                  <a:pt x="1447800" y="114300"/>
                </a:lnTo>
                <a:lnTo>
                  <a:pt x="1447800" y="38100"/>
                </a:lnTo>
                <a:lnTo>
                  <a:pt x="1495425" y="38100"/>
                </a:lnTo>
                <a:lnTo>
                  <a:pt x="1419225" y="0"/>
                </a:lnTo>
                <a:close/>
              </a:path>
              <a:path w="1571625" h="152400">
                <a:moveTo>
                  <a:pt x="1419225" y="38100"/>
                </a:moveTo>
                <a:lnTo>
                  <a:pt x="1371600" y="38100"/>
                </a:lnTo>
                <a:lnTo>
                  <a:pt x="1371600" y="114300"/>
                </a:lnTo>
                <a:lnTo>
                  <a:pt x="1419225" y="114300"/>
                </a:lnTo>
                <a:lnTo>
                  <a:pt x="1419225" y="38100"/>
                </a:lnTo>
                <a:close/>
              </a:path>
              <a:path w="1571625" h="152400">
                <a:moveTo>
                  <a:pt x="1495425" y="38100"/>
                </a:moveTo>
                <a:lnTo>
                  <a:pt x="1447800" y="38100"/>
                </a:lnTo>
                <a:lnTo>
                  <a:pt x="1447800" y="114300"/>
                </a:lnTo>
                <a:lnTo>
                  <a:pt x="1495425" y="114300"/>
                </a:lnTo>
                <a:lnTo>
                  <a:pt x="1571625" y="76200"/>
                </a:lnTo>
                <a:lnTo>
                  <a:pt x="1495425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239000" y="3886200"/>
            <a:ext cx="152400" cy="1371600"/>
          </a:xfrm>
          <a:custGeom>
            <a:avLst/>
            <a:gdLst/>
            <a:ahLst/>
            <a:cxnLst/>
            <a:rect l="l" t="t" r="r" b="b"/>
            <a:pathLst>
              <a:path w="152400" h="1371600">
                <a:moveTo>
                  <a:pt x="114300" y="0"/>
                </a:moveTo>
                <a:lnTo>
                  <a:pt x="38100" y="0"/>
                </a:lnTo>
                <a:lnTo>
                  <a:pt x="38100" y="76200"/>
                </a:lnTo>
                <a:lnTo>
                  <a:pt x="114300" y="76200"/>
                </a:lnTo>
                <a:lnTo>
                  <a:pt x="114300" y="0"/>
                </a:lnTo>
                <a:close/>
              </a:path>
              <a:path w="152400" h="1371600">
                <a:moveTo>
                  <a:pt x="114300" y="152400"/>
                </a:moveTo>
                <a:lnTo>
                  <a:pt x="38100" y="152400"/>
                </a:lnTo>
                <a:lnTo>
                  <a:pt x="38100" y="228600"/>
                </a:lnTo>
                <a:lnTo>
                  <a:pt x="114300" y="228600"/>
                </a:lnTo>
                <a:lnTo>
                  <a:pt x="114300" y="152400"/>
                </a:lnTo>
                <a:close/>
              </a:path>
              <a:path w="152400" h="1371600">
                <a:moveTo>
                  <a:pt x="114300" y="304800"/>
                </a:moveTo>
                <a:lnTo>
                  <a:pt x="38100" y="304800"/>
                </a:lnTo>
                <a:lnTo>
                  <a:pt x="38100" y="381000"/>
                </a:lnTo>
                <a:lnTo>
                  <a:pt x="114300" y="381000"/>
                </a:lnTo>
                <a:lnTo>
                  <a:pt x="114300" y="304800"/>
                </a:lnTo>
                <a:close/>
              </a:path>
              <a:path w="152400" h="1371600">
                <a:moveTo>
                  <a:pt x="114300" y="457200"/>
                </a:moveTo>
                <a:lnTo>
                  <a:pt x="38100" y="457200"/>
                </a:lnTo>
                <a:lnTo>
                  <a:pt x="38100" y="533400"/>
                </a:lnTo>
                <a:lnTo>
                  <a:pt x="114300" y="533400"/>
                </a:lnTo>
                <a:lnTo>
                  <a:pt x="114300" y="457200"/>
                </a:lnTo>
                <a:close/>
              </a:path>
              <a:path w="152400" h="1371600">
                <a:moveTo>
                  <a:pt x="114300" y="609600"/>
                </a:moveTo>
                <a:lnTo>
                  <a:pt x="38100" y="609600"/>
                </a:lnTo>
                <a:lnTo>
                  <a:pt x="38100" y="685800"/>
                </a:lnTo>
                <a:lnTo>
                  <a:pt x="114300" y="685800"/>
                </a:lnTo>
                <a:lnTo>
                  <a:pt x="114300" y="609600"/>
                </a:lnTo>
                <a:close/>
              </a:path>
              <a:path w="152400" h="1371600">
                <a:moveTo>
                  <a:pt x="114300" y="762000"/>
                </a:moveTo>
                <a:lnTo>
                  <a:pt x="38100" y="762000"/>
                </a:lnTo>
                <a:lnTo>
                  <a:pt x="38100" y="838200"/>
                </a:lnTo>
                <a:lnTo>
                  <a:pt x="114300" y="838200"/>
                </a:lnTo>
                <a:lnTo>
                  <a:pt x="114300" y="762000"/>
                </a:lnTo>
                <a:close/>
              </a:path>
              <a:path w="152400" h="1371600">
                <a:moveTo>
                  <a:pt x="114300" y="914400"/>
                </a:moveTo>
                <a:lnTo>
                  <a:pt x="38100" y="914400"/>
                </a:lnTo>
                <a:lnTo>
                  <a:pt x="38100" y="990600"/>
                </a:lnTo>
                <a:lnTo>
                  <a:pt x="114300" y="990600"/>
                </a:lnTo>
                <a:lnTo>
                  <a:pt x="114300" y="914400"/>
                </a:lnTo>
                <a:close/>
              </a:path>
              <a:path w="152400" h="1371600">
                <a:moveTo>
                  <a:pt x="114300" y="1066800"/>
                </a:moveTo>
                <a:lnTo>
                  <a:pt x="38100" y="1066800"/>
                </a:lnTo>
                <a:lnTo>
                  <a:pt x="38100" y="1143000"/>
                </a:lnTo>
                <a:lnTo>
                  <a:pt x="114300" y="1143000"/>
                </a:lnTo>
                <a:lnTo>
                  <a:pt x="114300" y="1066800"/>
                </a:lnTo>
                <a:close/>
              </a:path>
              <a:path w="152400" h="1371600">
                <a:moveTo>
                  <a:pt x="38100" y="1219200"/>
                </a:moveTo>
                <a:lnTo>
                  <a:pt x="0" y="1219200"/>
                </a:lnTo>
                <a:lnTo>
                  <a:pt x="76200" y="1371600"/>
                </a:lnTo>
                <a:lnTo>
                  <a:pt x="133350" y="1257300"/>
                </a:lnTo>
                <a:lnTo>
                  <a:pt x="38100" y="1257300"/>
                </a:lnTo>
                <a:lnTo>
                  <a:pt x="38100" y="1219200"/>
                </a:lnTo>
                <a:close/>
              </a:path>
              <a:path w="152400" h="1371600">
                <a:moveTo>
                  <a:pt x="114300" y="1219200"/>
                </a:moveTo>
                <a:lnTo>
                  <a:pt x="38100" y="1219200"/>
                </a:lnTo>
                <a:lnTo>
                  <a:pt x="38100" y="1257300"/>
                </a:lnTo>
                <a:lnTo>
                  <a:pt x="114300" y="1257300"/>
                </a:lnTo>
                <a:lnTo>
                  <a:pt x="114300" y="1219200"/>
                </a:lnTo>
                <a:close/>
              </a:path>
              <a:path w="152400" h="1371600">
                <a:moveTo>
                  <a:pt x="152400" y="1219200"/>
                </a:moveTo>
                <a:lnTo>
                  <a:pt x="114300" y="1219200"/>
                </a:lnTo>
                <a:lnTo>
                  <a:pt x="114300" y="1257300"/>
                </a:lnTo>
                <a:lnTo>
                  <a:pt x="133350" y="1257300"/>
                </a:lnTo>
                <a:lnTo>
                  <a:pt x="152400" y="1219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3400" y="228600"/>
            <a:ext cx="8077200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002279" y="204215"/>
            <a:ext cx="3168396" cy="478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651760" y="554736"/>
            <a:ext cx="1703832" cy="478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62400" y="554736"/>
            <a:ext cx="519684" cy="478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088891" y="554736"/>
            <a:ext cx="2430780" cy="478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533400" y="228600"/>
            <a:ext cx="8077200" cy="838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2300" b="1" dirty="0">
                <a:latin typeface="Tahoma"/>
                <a:cs typeface="Tahoma"/>
              </a:rPr>
              <a:t>Optimum</a:t>
            </a:r>
            <a:r>
              <a:rPr sz="2300" b="1" spc="-45" dirty="0">
                <a:latin typeface="Tahoma"/>
                <a:cs typeface="Tahoma"/>
              </a:rPr>
              <a:t> </a:t>
            </a:r>
            <a:r>
              <a:rPr sz="2300" b="1" dirty="0">
                <a:latin typeface="Tahoma"/>
                <a:cs typeface="Tahoma"/>
              </a:rPr>
              <a:t>Solution:</a:t>
            </a:r>
            <a:endParaRPr sz="23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300" b="1" dirty="0">
                <a:latin typeface="Tahoma"/>
                <a:cs typeface="Tahoma"/>
              </a:rPr>
              <a:t>Stepping-Stone</a:t>
            </a:r>
            <a:r>
              <a:rPr sz="2300" b="1" spc="-60" dirty="0">
                <a:latin typeface="Tahoma"/>
                <a:cs typeface="Tahoma"/>
              </a:rPr>
              <a:t> </a:t>
            </a:r>
            <a:r>
              <a:rPr sz="2300" b="1" dirty="0">
                <a:latin typeface="Tahoma"/>
                <a:cs typeface="Tahoma"/>
              </a:rPr>
              <a:t>Method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261228" y="4364863"/>
            <a:ext cx="293370" cy="728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10">
              <a:lnSpc>
                <a:spcPts val="181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3729"/>
              </a:lnSpc>
            </a:pPr>
            <a:r>
              <a:rPr sz="3200" b="1" spc="-280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932421" y="3818001"/>
            <a:ext cx="2286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80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969379" y="4583379"/>
            <a:ext cx="2590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370" dirty="0">
                <a:solidFill>
                  <a:srgbClr val="FF0000"/>
                </a:solidFill>
                <a:latin typeface="Trebuchet MS"/>
                <a:cs typeface="Trebuchet MS"/>
              </a:rPr>
              <a:t>-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305805" y="3354704"/>
            <a:ext cx="25907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370" dirty="0">
                <a:solidFill>
                  <a:srgbClr val="FF0000"/>
                </a:solidFill>
                <a:latin typeface="Trebuchet MS"/>
                <a:cs typeface="Trebuchet MS"/>
              </a:rPr>
              <a:t>-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12140" y="1209294"/>
            <a:ext cx="75685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969510" algn="l"/>
              </a:tabLst>
            </a:pPr>
            <a:r>
              <a:rPr sz="2000" spc="-5" dirty="0">
                <a:latin typeface="Tahoma"/>
                <a:cs typeface="Tahoma"/>
              </a:rPr>
              <a:t>Example: </a:t>
            </a:r>
            <a:r>
              <a:rPr sz="2000" spc="-10" dirty="0">
                <a:latin typeface="Tahoma"/>
                <a:cs typeface="Tahoma"/>
              </a:rPr>
              <a:t>At </a:t>
            </a:r>
            <a:r>
              <a:rPr sz="2000" spc="-5" dirty="0">
                <a:latin typeface="Tahoma"/>
                <a:cs typeface="Tahoma"/>
              </a:rPr>
              <a:t>Cell</a:t>
            </a:r>
            <a:r>
              <a:rPr sz="2000" spc="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C3,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C3-&gt;B3-&gt;B4-&gt;C4	</a:t>
            </a:r>
            <a:r>
              <a:rPr sz="2000" b="1" spc="10" dirty="0">
                <a:latin typeface="Tahoma"/>
                <a:cs typeface="Tahoma"/>
              </a:rPr>
              <a:t>I</a:t>
            </a:r>
            <a:r>
              <a:rPr sz="1950" b="1" spc="15" baseline="-25641" dirty="0">
                <a:latin typeface="Tahoma"/>
                <a:cs typeface="Tahoma"/>
              </a:rPr>
              <a:t>C3 </a:t>
            </a:r>
            <a:r>
              <a:rPr sz="2000" b="1" dirty="0">
                <a:latin typeface="Tahoma"/>
                <a:cs typeface="Tahoma"/>
              </a:rPr>
              <a:t>= +6-6+7-8 =</a:t>
            </a:r>
            <a:r>
              <a:rPr sz="2000" b="1" spc="-10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-1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1142746"/>
            <a:ext cx="8077200" cy="1089660"/>
          </a:xfrm>
          <a:prstGeom prst="rect">
            <a:avLst/>
          </a:prstGeom>
          <a:solidFill>
            <a:srgbClr val="EBF0DE"/>
          </a:solidFill>
        </p:spPr>
        <p:txBody>
          <a:bodyPr vert="horz" wrap="square" lIns="0" tIns="44450" rIns="0" bIns="0" rtlCol="0">
            <a:spAutoFit/>
          </a:bodyPr>
          <a:lstStyle/>
          <a:p>
            <a:pPr marL="91440" marR="254635">
              <a:lnSpc>
                <a:spcPct val="90000"/>
              </a:lnSpc>
              <a:spcBef>
                <a:spcPts val="350"/>
              </a:spcBef>
              <a:tabLst>
                <a:tab pos="2498725" algn="l"/>
              </a:tabLst>
            </a:pPr>
            <a:r>
              <a:rPr sz="1800" spc="-90" dirty="0">
                <a:latin typeface="Tahoma"/>
                <a:cs typeface="Tahoma"/>
              </a:rPr>
              <a:t>To </a:t>
            </a:r>
            <a:r>
              <a:rPr sz="1800" spc="-5" dirty="0">
                <a:latin typeface="Tahoma"/>
                <a:cs typeface="Tahoma"/>
              </a:rPr>
              <a:t>further</a:t>
            </a:r>
            <a:r>
              <a:rPr sz="1800" spc="6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improve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the	current solution, select the “smallest” </a:t>
            </a:r>
            <a:r>
              <a:rPr sz="1800" dirty="0">
                <a:latin typeface="Tahoma"/>
                <a:cs typeface="Tahoma"/>
              </a:rPr>
              <a:t>number </a:t>
            </a:r>
            <a:r>
              <a:rPr sz="1800" spc="-5" dirty="0">
                <a:latin typeface="Tahoma"/>
                <a:cs typeface="Tahoma"/>
              </a:rPr>
              <a:t>found  in the path/loop C3-&gt;B3-&gt;B4-&gt;C4 containing minus(-) signs. This </a:t>
            </a:r>
            <a:r>
              <a:rPr sz="1800" dirty="0">
                <a:latin typeface="Tahoma"/>
                <a:cs typeface="Tahoma"/>
              </a:rPr>
              <a:t>number is  </a:t>
            </a:r>
            <a:r>
              <a:rPr sz="1800" spc="-5" dirty="0">
                <a:latin typeface="Tahoma"/>
                <a:cs typeface="Tahoma"/>
              </a:rPr>
              <a:t>added to all cells on the closed path/loop </a:t>
            </a:r>
            <a:r>
              <a:rPr sz="1800" spc="-10" dirty="0">
                <a:latin typeface="Tahoma"/>
                <a:cs typeface="Tahoma"/>
              </a:rPr>
              <a:t>with </a:t>
            </a:r>
            <a:r>
              <a:rPr sz="1800" spc="-5" dirty="0">
                <a:latin typeface="Tahoma"/>
                <a:cs typeface="Tahoma"/>
              </a:rPr>
              <a:t>plus(+) signs </a:t>
            </a:r>
            <a:r>
              <a:rPr sz="1800" dirty="0">
                <a:latin typeface="Tahoma"/>
                <a:cs typeface="Tahoma"/>
              </a:rPr>
              <a:t>and </a:t>
            </a:r>
            <a:r>
              <a:rPr sz="1800" spc="-5" dirty="0">
                <a:latin typeface="Tahoma"/>
                <a:cs typeface="Tahoma"/>
              </a:rPr>
              <a:t>subtracted  </a:t>
            </a:r>
            <a:r>
              <a:rPr sz="1800" spc="-10" dirty="0">
                <a:latin typeface="Tahoma"/>
                <a:cs typeface="Tahoma"/>
              </a:rPr>
              <a:t>from </a:t>
            </a:r>
            <a:r>
              <a:rPr sz="1800" dirty="0">
                <a:latin typeface="Tahoma"/>
                <a:cs typeface="Tahoma"/>
              </a:rPr>
              <a:t>all </a:t>
            </a:r>
            <a:r>
              <a:rPr sz="1800" spc="-5" dirty="0">
                <a:latin typeface="Tahoma"/>
                <a:cs typeface="Tahoma"/>
              </a:rPr>
              <a:t>cells on the </a:t>
            </a:r>
            <a:r>
              <a:rPr sz="1800" dirty="0">
                <a:latin typeface="Tahoma"/>
                <a:cs typeface="Tahoma"/>
              </a:rPr>
              <a:t>path assigned </a:t>
            </a:r>
            <a:r>
              <a:rPr sz="1800" spc="-5" dirty="0">
                <a:latin typeface="Tahoma"/>
                <a:cs typeface="Tahoma"/>
              </a:rPr>
              <a:t>with minus(-)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signs.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3400" y="228600"/>
            <a:ext cx="8077200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2279" y="204215"/>
            <a:ext cx="3168396" cy="478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51760" y="554736"/>
            <a:ext cx="1703832" cy="478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62400" y="554736"/>
            <a:ext cx="519684" cy="478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88891" y="554736"/>
            <a:ext cx="2430780" cy="478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3400" y="228600"/>
            <a:ext cx="8077200" cy="838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2300" b="1" dirty="0">
                <a:latin typeface="Tahoma"/>
                <a:cs typeface="Tahoma"/>
              </a:rPr>
              <a:t>Optimum</a:t>
            </a:r>
            <a:r>
              <a:rPr sz="2300" b="1" spc="-45" dirty="0">
                <a:latin typeface="Tahoma"/>
                <a:cs typeface="Tahoma"/>
              </a:rPr>
              <a:t> </a:t>
            </a:r>
            <a:r>
              <a:rPr sz="2300" b="1" dirty="0">
                <a:latin typeface="Tahoma"/>
                <a:cs typeface="Tahoma"/>
              </a:rPr>
              <a:t>Solution:</a:t>
            </a:r>
            <a:endParaRPr sz="23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300" b="1" dirty="0">
                <a:latin typeface="Tahoma"/>
                <a:cs typeface="Tahoma"/>
              </a:rPr>
              <a:t>Stepping-Stone</a:t>
            </a:r>
            <a:r>
              <a:rPr sz="2300" b="1" spc="-60" dirty="0">
                <a:latin typeface="Tahoma"/>
                <a:cs typeface="Tahoma"/>
              </a:rPr>
              <a:t> </a:t>
            </a:r>
            <a:r>
              <a:rPr sz="2300" b="1" dirty="0">
                <a:latin typeface="Tahoma"/>
                <a:cs typeface="Tahoma"/>
              </a:rPr>
              <a:t>Method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51090" y="2806763"/>
            <a:ext cx="931544" cy="487680"/>
          </a:xfrm>
          <a:custGeom>
            <a:avLst/>
            <a:gdLst/>
            <a:ahLst/>
            <a:cxnLst/>
            <a:rect l="l" t="t" r="r" b="b"/>
            <a:pathLst>
              <a:path w="931545" h="487679">
                <a:moveTo>
                  <a:pt x="0" y="487362"/>
                </a:moveTo>
                <a:lnTo>
                  <a:pt x="930935" y="487362"/>
                </a:lnTo>
                <a:lnTo>
                  <a:pt x="930935" y="0"/>
                </a:lnTo>
                <a:lnTo>
                  <a:pt x="0" y="0"/>
                </a:lnTo>
                <a:lnTo>
                  <a:pt x="0" y="487362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51090" y="3294126"/>
            <a:ext cx="931544" cy="974725"/>
          </a:xfrm>
          <a:custGeom>
            <a:avLst/>
            <a:gdLst/>
            <a:ahLst/>
            <a:cxnLst/>
            <a:rect l="l" t="t" r="r" b="b"/>
            <a:pathLst>
              <a:path w="931545" h="974725">
                <a:moveTo>
                  <a:pt x="0" y="974725"/>
                </a:moveTo>
                <a:lnTo>
                  <a:pt x="930935" y="974725"/>
                </a:lnTo>
                <a:lnTo>
                  <a:pt x="930935" y="0"/>
                </a:lnTo>
                <a:lnTo>
                  <a:pt x="0" y="0"/>
                </a:lnTo>
                <a:lnTo>
                  <a:pt x="0" y="974725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51090" y="4268851"/>
            <a:ext cx="931544" cy="974725"/>
          </a:xfrm>
          <a:custGeom>
            <a:avLst/>
            <a:gdLst/>
            <a:ahLst/>
            <a:cxnLst/>
            <a:rect l="l" t="t" r="r" b="b"/>
            <a:pathLst>
              <a:path w="931545" h="974725">
                <a:moveTo>
                  <a:pt x="0" y="974725"/>
                </a:moveTo>
                <a:lnTo>
                  <a:pt x="930935" y="974725"/>
                </a:lnTo>
                <a:lnTo>
                  <a:pt x="930935" y="0"/>
                </a:lnTo>
                <a:lnTo>
                  <a:pt x="0" y="0"/>
                </a:lnTo>
                <a:lnTo>
                  <a:pt x="0" y="974725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51090" y="5243512"/>
            <a:ext cx="931544" cy="974725"/>
          </a:xfrm>
          <a:custGeom>
            <a:avLst/>
            <a:gdLst/>
            <a:ahLst/>
            <a:cxnLst/>
            <a:rect l="l" t="t" r="r" b="b"/>
            <a:pathLst>
              <a:path w="931545" h="974725">
                <a:moveTo>
                  <a:pt x="0" y="974725"/>
                </a:moveTo>
                <a:lnTo>
                  <a:pt x="930935" y="974725"/>
                </a:lnTo>
                <a:lnTo>
                  <a:pt x="930935" y="0"/>
                </a:lnTo>
                <a:lnTo>
                  <a:pt x="0" y="0"/>
                </a:lnTo>
                <a:lnTo>
                  <a:pt x="0" y="974725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58035" y="3290951"/>
            <a:ext cx="0" cy="2930525"/>
          </a:xfrm>
          <a:custGeom>
            <a:avLst/>
            <a:gdLst/>
            <a:ahLst/>
            <a:cxnLst/>
            <a:rect l="l" t="t" r="r" b="b"/>
            <a:pathLst>
              <a:path h="2930525">
                <a:moveTo>
                  <a:pt x="0" y="0"/>
                </a:moveTo>
                <a:lnTo>
                  <a:pt x="0" y="29304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06266" y="3290951"/>
            <a:ext cx="0" cy="2930525"/>
          </a:xfrm>
          <a:custGeom>
            <a:avLst/>
            <a:gdLst/>
            <a:ahLst/>
            <a:cxnLst/>
            <a:rect l="l" t="t" r="r" b="b"/>
            <a:pathLst>
              <a:path h="2930525">
                <a:moveTo>
                  <a:pt x="0" y="0"/>
                </a:moveTo>
                <a:lnTo>
                  <a:pt x="0" y="29304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54498" y="3290951"/>
            <a:ext cx="0" cy="2930525"/>
          </a:xfrm>
          <a:custGeom>
            <a:avLst/>
            <a:gdLst/>
            <a:ahLst/>
            <a:cxnLst/>
            <a:rect l="l" t="t" r="r" b="b"/>
            <a:pathLst>
              <a:path h="2930525">
                <a:moveTo>
                  <a:pt x="0" y="0"/>
                </a:moveTo>
                <a:lnTo>
                  <a:pt x="0" y="29304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03952" y="4265676"/>
            <a:ext cx="0" cy="459105"/>
          </a:xfrm>
          <a:custGeom>
            <a:avLst/>
            <a:gdLst/>
            <a:ahLst/>
            <a:cxnLst/>
            <a:rect l="l" t="t" r="r" b="b"/>
            <a:pathLst>
              <a:path h="459104">
                <a:moveTo>
                  <a:pt x="0" y="0"/>
                </a:moveTo>
                <a:lnTo>
                  <a:pt x="0" y="4587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02858" y="3290951"/>
            <a:ext cx="0" cy="2930525"/>
          </a:xfrm>
          <a:custGeom>
            <a:avLst/>
            <a:gdLst/>
            <a:ahLst/>
            <a:cxnLst/>
            <a:rect l="l" t="t" r="r" b="b"/>
            <a:pathLst>
              <a:path h="2930525">
                <a:moveTo>
                  <a:pt x="0" y="0"/>
                </a:moveTo>
                <a:lnTo>
                  <a:pt x="0" y="29304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52183" y="4265676"/>
            <a:ext cx="0" cy="459105"/>
          </a:xfrm>
          <a:custGeom>
            <a:avLst/>
            <a:gdLst/>
            <a:ahLst/>
            <a:cxnLst/>
            <a:rect l="l" t="t" r="r" b="b"/>
            <a:pathLst>
              <a:path h="459104">
                <a:moveTo>
                  <a:pt x="0" y="0"/>
                </a:moveTo>
                <a:lnTo>
                  <a:pt x="0" y="4587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51090" y="3290951"/>
            <a:ext cx="0" cy="2930525"/>
          </a:xfrm>
          <a:custGeom>
            <a:avLst/>
            <a:gdLst/>
            <a:ahLst/>
            <a:cxnLst/>
            <a:rect l="l" t="t" r="r" b="b"/>
            <a:pathLst>
              <a:path h="2930525">
                <a:moveTo>
                  <a:pt x="0" y="0"/>
                </a:moveTo>
                <a:lnTo>
                  <a:pt x="0" y="29304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54860" y="3294126"/>
            <a:ext cx="5399405" cy="0"/>
          </a:xfrm>
          <a:custGeom>
            <a:avLst/>
            <a:gdLst/>
            <a:ahLst/>
            <a:cxnLst/>
            <a:rect l="l" t="t" r="r" b="b"/>
            <a:pathLst>
              <a:path w="5399405">
                <a:moveTo>
                  <a:pt x="0" y="0"/>
                </a:moveTo>
                <a:lnTo>
                  <a:pt x="53994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54860" y="4268851"/>
            <a:ext cx="5399405" cy="0"/>
          </a:xfrm>
          <a:custGeom>
            <a:avLst/>
            <a:gdLst/>
            <a:ahLst/>
            <a:cxnLst/>
            <a:rect l="l" t="t" r="r" b="b"/>
            <a:pathLst>
              <a:path w="5399405">
                <a:moveTo>
                  <a:pt x="0" y="0"/>
                </a:moveTo>
                <a:lnTo>
                  <a:pt x="53994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51323" y="4756150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78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99683" y="4756150"/>
            <a:ext cx="149225" cy="0"/>
          </a:xfrm>
          <a:custGeom>
            <a:avLst/>
            <a:gdLst/>
            <a:ahLst/>
            <a:cxnLst/>
            <a:rect l="l" t="t" r="r" b="b"/>
            <a:pathLst>
              <a:path w="149225">
                <a:moveTo>
                  <a:pt x="0" y="0"/>
                </a:moveTo>
                <a:lnTo>
                  <a:pt x="14871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54860" y="5243576"/>
            <a:ext cx="5399405" cy="0"/>
          </a:xfrm>
          <a:custGeom>
            <a:avLst/>
            <a:gdLst/>
            <a:ahLst/>
            <a:cxnLst/>
            <a:rect l="l" t="t" r="r" b="b"/>
            <a:pathLst>
              <a:path w="5399405">
                <a:moveTo>
                  <a:pt x="0" y="0"/>
                </a:moveTo>
                <a:lnTo>
                  <a:pt x="53994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54860" y="6218237"/>
            <a:ext cx="5399405" cy="0"/>
          </a:xfrm>
          <a:custGeom>
            <a:avLst/>
            <a:gdLst/>
            <a:ahLst/>
            <a:cxnLst/>
            <a:rect l="l" t="t" r="r" b="b"/>
            <a:pathLst>
              <a:path w="5399405">
                <a:moveTo>
                  <a:pt x="0" y="0"/>
                </a:moveTo>
                <a:lnTo>
                  <a:pt x="53994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663189" y="2905760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11548" y="2905760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60034" y="2905760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08393" y="2905760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06716" y="2905760"/>
            <a:ext cx="8197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SU</a:t>
            </a:r>
            <a:r>
              <a:rPr sz="1600" b="1" dirty="0">
                <a:latin typeface="Arial"/>
                <a:cs typeface="Arial"/>
              </a:rPr>
              <a:t>P</a:t>
            </a:r>
            <a:r>
              <a:rPr sz="1600" b="1" spc="-5" dirty="0">
                <a:latin typeface="Arial"/>
                <a:cs typeface="Arial"/>
              </a:rPr>
              <a:t>P</a:t>
            </a:r>
            <a:r>
              <a:rPr sz="1600" b="1" spc="-155" dirty="0">
                <a:latin typeface="Arial"/>
                <a:cs typeface="Arial"/>
              </a:rPr>
              <a:t>L</a:t>
            </a:r>
            <a:r>
              <a:rPr sz="1600" b="1" spc="-5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65630" y="3637026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58035" y="3294126"/>
            <a:ext cx="449580" cy="4876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06266" y="3294126"/>
            <a:ext cx="449580" cy="4876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54498" y="3294126"/>
            <a:ext cx="449580" cy="4876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02858" y="3294126"/>
            <a:ext cx="449580" cy="4876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791957" y="3637026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40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06420" y="3880484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954907" y="3880484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62583" y="4611751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058035" y="4268851"/>
            <a:ext cx="449580" cy="46355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06266" y="4268851"/>
            <a:ext cx="449580" cy="46355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760848" y="4368165"/>
            <a:ext cx="4368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109208" y="4368165"/>
            <a:ext cx="4368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791957" y="4611751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60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315965" y="4887491"/>
            <a:ext cx="22606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b="1" spc="-5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664452" y="4887491"/>
            <a:ext cx="22606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b="1" spc="-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362583" y="5586780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058035" y="5243576"/>
            <a:ext cx="449580" cy="4876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406266" y="5243576"/>
            <a:ext cx="449580" cy="4876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754498" y="5243576"/>
            <a:ext cx="449580" cy="4876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102858" y="5243576"/>
            <a:ext cx="449580" cy="4876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791957" y="5586780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606420" y="5830315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664452" y="5862216"/>
            <a:ext cx="22606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b="1" spc="-5" dirty="0">
                <a:latin typeface="Arial"/>
                <a:cs typeface="Arial"/>
              </a:rPr>
              <a:t>40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38200" y="6218237"/>
            <a:ext cx="6612890" cy="48768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1176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880"/>
              </a:spcBef>
              <a:tabLst>
                <a:tab pos="1781175" algn="l"/>
                <a:tab pos="3129280" algn="l"/>
                <a:tab pos="4478020" algn="l"/>
                <a:tab pos="5826125" algn="l"/>
              </a:tabLst>
            </a:pPr>
            <a:r>
              <a:rPr sz="1600" b="1" spc="-15" dirty="0">
                <a:latin typeface="Arial"/>
                <a:cs typeface="Arial"/>
              </a:rPr>
              <a:t>DEMAND	</a:t>
            </a:r>
            <a:r>
              <a:rPr sz="1600" b="1" spc="-5" dirty="0">
                <a:latin typeface="Arial"/>
                <a:cs typeface="Arial"/>
              </a:rPr>
              <a:t>20	30	50	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451090" y="6218237"/>
            <a:ext cx="931544" cy="48768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11760" rIns="0" bIns="0" rtlCol="0">
            <a:spAutoFit/>
          </a:bodyPr>
          <a:lstStyle/>
          <a:p>
            <a:pPr marL="296545">
              <a:lnSpc>
                <a:spcPct val="100000"/>
              </a:lnSpc>
              <a:spcBef>
                <a:spcPts val="880"/>
              </a:spcBef>
            </a:pPr>
            <a:r>
              <a:rPr sz="1600" b="1" spc="-5" dirty="0">
                <a:latin typeface="Arial"/>
                <a:cs typeface="Arial"/>
              </a:rPr>
              <a:t>150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16420" y="4087964"/>
            <a:ext cx="1031875" cy="365125"/>
          </a:xfrm>
          <a:prstGeom prst="rect">
            <a:avLst/>
          </a:prstGeom>
          <a:ln w="12700">
            <a:solidFill>
              <a:srgbClr val="BBBBBB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715"/>
              </a:spcBef>
            </a:pPr>
            <a:r>
              <a:rPr sz="1100" spc="-40" dirty="0">
                <a:latin typeface="Trebuchet MS"/>
                <a:cs typeface="Trebuchet MS"/>
              </a:rPr>
              <a:t>SOURCES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343400" y="2423350"/>
            <a:ext cx="1267460" cy="353695"/>
          </a:xfrm>
          <a:prstGeom prst="rect">
            <a:avLst/>
          </a:prstGeom>
          <a:ln w="12700">
            <a:solidFill>
              <a:srgbClr val="BBBBBB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665"/>
              </a:spcBef>
            </a:pPr>
            <a:r>
              <a:rPr sz="1100" spc="-35" dirty="0">
                <a:latin typeface="Trebuchet MS"/>
                <a:cs typeface="Trebuchet MS"/>
              </a:rPr>
              <a:t>DESTINATIONS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029200" y="5752528"/>
            <a:ext cx="393065" cy="377190"/>
          </a:xfrm>
          <a:custGeom>
            <a:avLst/>
            <a:gdLst/>
            <a:ahLst/>
            <a:cxnLst/>
            <a:rect l="l" t="t" r="r" b="b"/>
            <a:pathLst>
              <a:path w="393064" h="377189">
                <a:moveTo>
                  <a:pt x="196469" y="0"/>
                </a:moveTo>
                <a:lnTo>
                  <a:pt x="161671" y="155105"/>
                </a:lnTo>
                <a:lnTo>
                  <a:pt x="0" y="188404"/>
                </a:lnTo>
                <a:lnTo>
                  <a:pt x="161671" y="221716"/>
                </a:lnTo>
                <a:lnTo>
                  <a:pt x="196469" y="376809"/>
                </a:lnTo>
                <a:lnTo>
                  <a:pt x="231139" y="221716"/>
                </a:lnTo>
                <a:lnTo>
                  <a:pt x="392938" y="188404"/>
                </a:lnTo>
                <a:lnTo>
                  <a:pt x="231139" y="155105"/>
                </a:lnTo>
                <a:lnTo>
                  <a:pt x="19646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29200" y="5752528"/>
            <a:ext cx="393065" cy="377190"/>
          </a:xfrm>
          <a:custGeom>
            <a:avLst/>
            <a:gdLst/>
            <a:ahLst/>
            <a:cxnLst/>
            <a:rect l="l" t="t" r="r" b="b"/>
            <a:pathLst>
              <a:path w="393064" h="377189">
                <a:moveTo>
                  <a:pt x="0" y="188404"/>
                </a:moveTo>
                <a:lnTo>
                  <a:pt x="161671" y="155105"/>
                </a:lnTo>
                <a:lnTo>
                  <a:pt x="196469" y="0"/>
                </a:lnTo>
                <a:lnTo>
                  <a:pt x="231139" y="155105"/>
                </a:lnTo>
                <a:lnTo>
                  <a:pt x="392938" y="188404"/>
                </a:lnTo>
                <a:lnTo>
                  <a:pt x="231139" y="221716"/>
                </a:lnTo>
                <a:lnTo>
                  <a:pt x="196469" y="376809"/>
                </a:lnTo>
                <a:lnTo>
                  <a:pt x="161671" y="221716"/>
                </a:lnTo>
                <a:lnTo>
                  <a:pt x="0" y="188404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715000" y="5748337"/>
            <a:ext cx="1676400" cy="152400"/>
          </a:xfrm>
          <a:custGeom>
            <a:avLst/>
            <a:gdLst/>
            <a:ahLst/>
            <a:cxnLst/>
            <a:rect l="l" t="t" r="r" b="b"/>
            <a:pathLst>
              <a:path w="1676400" h="152400">
                <a:moveTo>
                  <a:pt x="1676400" y="38100"/>
                </a:moveTo>
                <a:lnTo>
                  <a:pt x="1600200" y="38100"/>
                </a:lnTo>
                <a:lnTo>
                  <a:pt x="1600200" y="114300"/>
                </a:lnTo>
                <a:lnTo>
                  <a:pt x="1676400" y="114300"/>
                </a:lnTo>
                <a:lnTo>
                  <a:pt x="1676400" y="38100"/>
                </a:lnTo>
                <a:close/>
              </a:path>
              <a:path w="1676400" h="152400">
                <a:moveTo>
                  <a:pt x="1524000" y="38100"/>
                </a:moveTo>
                <a:lnTo>
                  <a:pt x="1447800" y="38100"/>
                </a:lnTo>
                <a:lnTo>
                  <a:pt x="1447800" y="114300"/>
                </a:lnTo>
                <a:lnTo>
                  <a:pt x="1524000" y="114300"/>
                </a:lnTo>
                <a:lnTo>
                  <a:pt x="1524000" y="38100"/>
                </a:lnTo>
                <a:close/>
              </a:path>
              <a:path w="1676400" h="152400">
                <a:moveTo>
                  <a:pt x="1371600" y="38100"/>
                </a:moveTo>
                <a:lnTo>
                  <a:pt x="1295400" y="38100"/>
                </a:lnTo>
                <a:lnTo>
                  <a:pt x="1295400" y="114300"/>
                </a:lnTo>
                <a:lnTo>
                  <a:pt x="1371600" y="114300"/>
                </a:lnTo>
                <a:lnTo>
                  <a:pt x="1371600" y="38100"/>
                </a:lnTo>
                <a:close/>
              </a:path>
              <a:path w="1676400" h="152400">
                <a:moveTo>
                  <a:pt x="1219200" y="38100"/>
                </a:moveTo>
                <a:lnTo>
                  <a:pt x="1143000" y="38100"/>
                </a:lnTo>
                <a:lnTo>
                  <a:pt x="1143000" y="114300"/>
                </a:lnTo>
                <a:lnTo>
                  <a:pt x="1219200" y="114300"/>
                </a:lnTo>
                <a:lnTo>
                  <a:pt x="1219200" y="38100"/>
                </a:lnTo>
                <a:close/>
              </a:path>
              <a:path w="1676400" h="152400">
                <a:moveTo>
                  <a:pt x="1066800" y="38100"/>
                </a:moveTo>
                <a:lnTo>
                  <a:pt x="990600" y="38100"/>
                </a:lnTo>
                <a:lnTo>
                  <a:pt x="990600" y="114300"/>
                </a:lnTo>
                <a:lnTo>
                  <a:pt x="1066800" y="114300"/>
                </a:lnTo>
                <a:lnTo>
                  <a:pt x="1066800" y="38100"/>
                </a:lnTo>
                <a:close/>
              </a:path>
              <a:path w="1676400" h="152400">
                <a:moveTo>
                  <a:pt x="914400" y="38100"/>
                </a:moveTo>
                <a:lnTo>
                  <a:pt x="838200" y="38100"/>
                </a:lnTo>
                <a:lnTo>
                  <a:pt x="838200" y="114300"/>
                </a:lnTo>
                <a:lnTo>
                  <a:pt x="914400" y="114300"/>
                </a:lnTo>
                <a:lnTo>
                  <a:pt x="914400" y="38100"/>
                </a:lnTo>
                <a:close/>
              </a:path>
              <a:path w="1676400" h="152400">
                <a:moveTo>
                  <a:pt x="762000" y="38100"/>
                </a:moveTo>
                <a:lnTo>
                  <a:pt x="685800" y="38100"/>
                </a:lnTo>
                <a:lnTo>
                  <a:pt x="685800" y="114300"/>
                </a:lnTo>
                <a:lnTo>
                  <a:pt x="762000" y="114300"/>
                </a:lnTo>
                <a:lnTo>
                  <a:pt x="762000" y="38100"/>
                </a:lnTo>
                <a:close/>
              </a:path>
              <a:path w="1676400" h="152400">
                <a:moveTo>
                  <a:pt x="609600" y="38100"/>
                </a:moveTo>
                <a:lnTo>
                  <a:pt x="533400" y="38100"/>
                </a:lnTo>
                <a:lnTo>
                  <a:pt x="533400" y="114300"/>
                </a:lnTo>
                <a:lnTo>
                  <a:pt x="609600" y="114300"/>
                </a:lnTo>
                <a:lnTo>
                  <a:pt x="609600" y="38100"/>
                </a:lnTo>
                <a:close/>
              </a:path>
              <a:path w="1676400" h="152400">
                <a:moveTo>
                  <a:pt x="457200" y="38100"/>
                </a:moveTo>
                <a:lnTo>
                  <a:pt x="381000" y="38100"/>
                </a:lnTo>
                <a:lnTo>
                  <a:pt x="381000" y="114300"/>
                </a:lnTo>
                <a:lnTo>
                  <a:pt x="457200" y="114300"/>
                </a:lnTo>
                <a:lnTo>
                  <a:pt x="457200" y="38100"/>
                </a:lnTo>
                <a:close/>
              </a:path>
              <a:path w="1676400" h="152400">
                <a:moveTo>
                  <a:pt x="304800" y="38100"/>
                </a:moveTo>
                <a:lnTo>
                  <a:pt x="228600" y="38100"/>
                </a:lnTo>
                <a:lnTo>
                  <a:pt x="228600" y="114300"/>
                </a:lnTo>
                <a:lnTo>
                  <a:pt x="304800" y="114300"/>
                </a:lnTo>
                <a:lnTo>
                  <a:pt x="304800" y="38100"/>
                </a:lnTo>
                <a:close/>
              </a:path>
              <a:path w="1676400" h="152400">
                <a:moveTo>
                  <a:pt x="152400" y="0"/>
                </a:moveTo>
                <a:lnTo>
                  <a:pt x="0" y="76200"/>
                </a:lnTo>
                <a:lnTo>
                  <a:pt x="152400" y="152400"/>
                </a:lnTo>
                <a:lnTo>
                  <a:pt x="152400" y="114300"/>
                </a:lnTo>
                <a:lnTo>
                  <a:pt x="114300" y="114300"/>
                </a:lnTo>
                <a:lnTo>
                  <a:pt x="114300" y="38100"/>
                </a:lnTo>
                <a:lnTo>
                  <a:pt x="152400" y="38100"/>
                </a:lnTo>
                <a:lnTo>
                  <a:pt x="152400" y="0"/>
                </a:lnTo>
                <a:close/>
              </a:path>
              <a:path w="1676400" h="152400">
                <a:moveTo>
                  <a:pt x="152400" y="38100"/>
                </a:moveTo>
                <a:lnTo>
                  <a:pt x="114300" y="38100"/>
                </a:lnTo>
                <a:lnTo>
                  <a:pt x="114300" y="114300"/>
                </a:lnTo>
                <a:lnTo>
                  <a:pt x="152400" y="114300"/>
                </a:lnTo>
                <a:lnTo>
                  <a:pt x="152400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62600" y="4529073"/>
            <a:ext cx="152400" cy="1296035"/>
          </a:xfrm>
          <a:custGeom>
            <a:avLst/>
            <a:gdLst/>
            <a:ahLst/>
            <a:cxnLst/>
            <a:rect l="l" t="t" r="r" b="b"/>
            <a:pathLst>
              <a:path w="152400" h="1296035">
                <a:moveTo>
                  <a:pt x="114300" y="1219263"/>
                </a:moveTo>
                <a:lnTo>
                  <a:pt x="38100" y="1219263"/>
                </a:lnTo>
                <a:lnTo>
                  <a:pt x="38100" y="1295463"/>
                </a:lnTo>
                <a:lnTo>
                  <a:pt x="114300" y="1295463"/>
                </a:lnTo>
                <a:lnTo>
                  <a:pt x="114300" y="1219263"/>
                </a:lnTo>
                <a:close/>
              </a:path>
              <a:path w="152400" h="1296035">
                <a:moveTo>
                  <a:pt x="114300" y="1066863"/>
                </a:moveTo>
                <a:lnTo>
                  <a:pt x="38100" y="1066863"/>
                </a:lnTo>
                <a:lnTo>
                  <a:pt x="38100" y="1143063"/>
                </a:lnTo>
                <a:lnTo>
                  <a:pt x="114300" y="1143063"/>
                </a:lnTo>
                <a:lnTo>
                  <a:pt x="114300" y="1066863"/>
                </a:lnTo>
                <a:close/>
              </a:path>
              <a:path w="152400" h="1296035">
                <a:moveTo>
                  <a:pt x="114300" y="914400"/>
                </a:moveTo>
                <a:lnTo>
                  <a:pt x="38100" y="914400"/>
                </a:lnTo>
                <a:lnTo>
                  <a:pt x="38100" y="990600"/>
                </a:lnTo>
                <a:lnTo>
                  <a:pt x="114300" y="990600"/>
                </a:lnTo>
                <a:lnTo>
                  <a:pt x="114300" y="914400"/>
                </a:lnTo>
                <a:close/>
              </a:path>
              <a:path w="152400" h="1296035">
                <a:moveTo>
                  <a:pt x="114300" y="762000"/>
                </a:moveTo>
                <a:lnTo>
                  <a:pt x="38100" y="762000"/>
                </a:lnTo>
                <a:lnTo>
                  <a:pt x="38100" y="838200"/>
                </a:lnTo>
                <a:lnTo>
                  <a:pt x="114300" y="838200"/>
                </a:lnTo>
                <a:lnTo>
                  <a:pt x="114300" y="762000"/>
                </a:lnTo>
                <a:close/>
              </a:path>
              <a:path w="152400" h="1296035">
                <a:moveTo>
                  <a:pt x="114300" y="609600"/>
                </a:moveTo>
                <a:lnTo>
                  <a:pt x="38100" y="609600"/>
                </a:lnTo>
                <a:lnTo>
                  <a:pt x="38100" y="685800"/>
                </a:lnTo>
                <a:lnTo>
                  <a:pt x="114300" y="685800"/>
                </a:lnTo>
                <a:lnTo>
                  <a:pt x="114300" y="609600"/>
                </a:lnTo>
                <a:close/>
              </a:path>
              <a:path w="152400" h="1296035">
                <a:moveTo>
                  <a:pt x="114300" y="457200"/>
                </a:moveTo>
                <a:lnTo>
                  <a:pt x="38100" y="457200"/>
                </a:lnTo>
                <a:lnTo>
                  <a:pt x="38100" y="533400"/>
                </a:lnTo>
                <a:lnTo>
                  <a:pt x="114300" y="533400"/>
                </a:lnTo>
                <a:lnTo>
                  <a:pt x="114300" y="457200"/>
                </a:lnTo>
                <a:close/>
              </a:path>
              <a:path w="152400" h="1296035">
                <a:moveTo>
                  <a:pt x="114300" y="304800"/>
                </a:moveTo>
                <a:lnTo>
                  <a:pt x="38100" y="304800"/>
                </a:lnTo>
                <a:lnTo>
                  <a:pt x="38100" y="381000"/>
                </a:lnTo>
                <a:lnTo>
                  <a:pt x="114300" y="381000"/>
                </a:lnTo>
                <a:lnTo>
                  <a:pt x="114300" y="304800"/>
                </a:lnTo>
                <a:close/>
              </a:path>
              <a:path w="152400" h="1296035">
                <a:moveTo>
                  <a:pt x="114300" y="152400"/>
                </a:moveTo>
                <a:lnTo>
                  <a:pt x="38100" y="152400"/>
                </a:lnTo>
                <a:lnTo>
                  <a:pt x="38100" y="228600"/>
                </a:lnTo>
                <a:lnTo>
                  <a:pt x="114300" y="228600"/>
                </a:lnTo>
                <a:lnTo>
                  <a:pt x="114300" y="152400"/>
                </a:lnTo>
                <a:close/>
              </a:path>
              <a:path w="152400" h="1296035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638800" y="4376801"/>
            <a:ext cx="1571625" cy="152400"/>
          </a:xfrm>
          <a:custGeom>
            <a:avLst/>
            <a:gdLst/>
            <a:ahLst/>
            <a:cxnLst/>
            <a:rect l="l" t="t" r="r" b="b"/>
            <a:pathLst>
              <a:path w="1571625" h="152400">
                <a:moveTo>
                  <a:pt x="76200" y="37973"/>
                </a:moveTo>
                <a:lnTo>
                  <a:pt x="0" y="37973"/>
                </a:lnTo>
                <a:lnTo>
                  <a:pt x="0" y="114173"/>
                </a:lnTo>
                <a:lnTo>
                  <a:pt x="76200" y="114173"/>
                </a:lnTo>
                <a:lnTo>
                  <a:pt x="76200" y="37973"/>
                </a:lnTo>
                <a:close/>
              </a:path>
              <a:path w="1571625" h="152400">
                <a:moveTo>
                  <a:pt x="228600" y="37973"/>
                </a:moveTo>
                <a:lnTo>
                  <a:pt x="152400" y="37973"/>
                </a:lnTo>
                <a:lnTo>
                  <a:pt x="152400" y="114173"/>
                </a:lnTo>
                <a:lnTo>
                  <a:pt x="228600" y="114173"/>
                </a:lnTo>
                <a:lnTo>
                  <a:pt x="228600" y="37973"/>
                </a:lnTo>
                <a:close/>
              </a:path>
              <a:path w="1571625" h="152400">
                <a:moveTo>
                  <a:pt x="381000" y="37973"/>
                </a:moveTo>
                <a:lnTo>
                  <a:pt x="304800" y="37973"/>
                </a:lnTo>
                <a:lnTo>
                  <a:pt x="304800" y="114173"/>
                </a:lnTo>
                <a:lnTo>
                  <a:pt x="381000" y="114173"/>
                </a:lnTo>
                <a:lnTo>
                  <a:pt x="381000" y="37973"/>
                </a:lnTo>
                <a:close/>
              </a:path>
              <a:path w="1571625" h="152400">
                <a:moveTo>
                  <a:pt x="533400" y="37973"/>
                </a:moveTo>
                <a:lnTo>
                  <a:pt x="457200" y="37973"/>
                </a:lnTo>
                <a:lnTo>
                  <a:pt x="457200" y="114173"/>
                </a:lnTo>
                <a:lnTo>
                  <a:pt x="533400" y="114173"/>
                </a:lnTo>
                <a:lnTo>
                  <a:pt x="533400" y="37973"/>
                </a:lnTo>
                <a:close/>
              </a:path>
              <a:path w="1571625" h="152400">
                <a:moveTo>
                  <a:pt x="685800" y="37973"/>
                </a:moveTo>
                <a:lnTo>
                  <a:pt x="609600" y="37973"/>
                </a:lnTo>
                <a:lnTo>
                  <a:pt x="609600" y="114173"/>
                </a:lnTo>
                <a:lnTo>
                  <a:pt x="685800" y="114173"/>
                </a:lnTo>
                <a:lnTo>
                  <a:pt x="685800" y="37973"/>
                </a:lnTo>
                <a:close/>
              </a:path>
              <a:path w="1571625" h="152400">
                <a:moveTo>
                  <a:pt x="838200" y="37973"/>
                </a:moveTo>
                <a:lnTo>
                  <a:pt x="762000" y="37973"/>
                </a:lnTo>
                <a:lnTo>
                  <a:pt x="762000" y="114173"/>
                </a:lnTo>
                <a:lnTo>
                  <a:pt x="838200" y="114173"/>
                </a:lnTo>
                <a:lnTo>
                  <a:pt x="838200" y="37973"/>
                </a:lnTo>
                <a:close/>
              </a:path>
              <a:path w="1571625" h="152400">
                <a:moveTo>
                  <a:pt x="990600" y="37973"/>
                </a:moveTo>
                <a:lnTo>
                  <a:pt x="914400" y="37973"/>
                </a:lnTo>
                <a:lnTo>
                  <a:pt x="914400" y="114173"/>
                </a:lnTo>
                <a:lnTo>
                  <a:pt x="990600" y="114173"/>
                </a:lnTo>
                <a:lnTo>
                  <a:pt x="990600" y="37973"/>
                </a:lnTo>
                <a:close/>
              </a:path>
              <a:path w="1571625" h="152400">
                <a:moveTo>
                  <a:pt x="1143000" y="37973"/>
                </a:moveTo>
                <a:lnTo>
                  <a:pt x="1066800" y="37973"/>
                </a:lnTo>
                <a:lnTo>
                  <a:pt x="1066800" y="114173"/>
                </a:lnTo>
                <a:lnTo>
                  <a:pt x="1143000" y="114173"/>
                </a:lnTo>
                <a:lnTo>
                  <a:pt x="1143000" y="37973"/>
                </a:lnTo>
                <a:close/>
              </a:path>
              <a:path w="1571625" h="152400">
                <a:moveTo>
                  <a:pt x="1295400" y="37973"/>
                </a:moveTo>
                <a:lnTo>
                  <a:pt x="1219200" y="37973"/>
                </a:lnTo>
                <a:lnTo>
                  <a:pt x="1219200" y="114173"/>
                </a:lnTo>
                <a:lnTo>
                  <a:pt x="1295400" y="114173"/>
                </a:lnTo>
                <a:lnTo>
                  <a:pt x="1295400" y="37973"/>
                </a:lnTo>
                <a:close/>
              </a:path>
              <a:path w="1571625" h="152400">
                <a:moveTo>
                  <a:pt x="1419225" y="0"/>
                </a:moveTo>
                <a:lnTo>
                  <a:pt x="1419225" y="152400"/>
                </a:lnTo>
                <a:lnTo>
                  <a:pt x="1495678" y="114173"/>
                </a:lnTo>
                <a:lnTo>
                  <a:pt x="1447800" y="114173"/>
                </a:lnTo>
                <a:lnTo>
                  <a:pt x="1447800" y="37973"/>
                </a:lnTo>
                <a:lnTo>
                  <a:pt x="1495171" y="37973"/>
                </a:lnTo>
                <a:lnTo>
                  <a:pt x="1419225" y="0"/>
                </a:lnTo>
                <a:close/>
              </a:path>
              <a:path w="1571625" h="152400">
                <a:moveTo>
                  <a:pt x="1419225" y="37973"/>
                </a:moveTo>
                <a:lnTo>
                  <a:pt x="1371600" y="37973"/>
                </a:lnTo>
                <a:lnTo>
                  <a:pt x="1371600" y="114173"/>
                </a:lnTo>
                <a:lnTo>
                  <a:pt x="1419225" y="114173"/>
                </a:lnTo>
                <a:lnTo>
                  <a:pt x="1419225" y="37973"/>
                </a:lnTo>
                <a:close/>
              </a:path>
              <a:path w="1571625" h="152400">
                <a:moveTo>
                  <a:pt x="1495171" y="37973"/>
                </a:moveTo>
                <a:lnTo>
                  <a:pt x="1447800" y="37973"/>
                </a:lnTo>
                <a:lnTo>
                  <a:pt x="1447800" y="114173"/>
                </a:lnTo>
                <a:lnTo>
                  <a:pt x="1495678" y="114173"/>
                </a:lnTo>
                <a:lnTo>
                  <a:pt x="1571625" y="76200"/>
                </a:lnTo>
                <a:lnTo>
                  <a:pt x="1495171" y="379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239000" y="4376673"/>
            <a:ext cx="152400" cy="1372235"/>
          </a:xfrm>
          <a:custGeom>
            <a:avLst/>
            <a:gdLst/>
            <a:ahLst/>
            <a:cxnLst/>
            <a:rect l="l" t="t" r="r" b="b"/>
            <a:pathLst>
              <a:path w="152400" h="1372235">
                <a:moveTo>
                  <a:pt x="114300" y="0"/>
                </a:moveTo>
                <a:lnTo>
                  <a:pt x="38100" y="0"/>
                </a:lnTo>
                <a:lnTo>
                  <a:pt x="38100" y="76200"/>
                </a:lnTo>
                <a:lnTo>
                  <a:pt x="114300" y="76200"/>
                </a:lnTo>
                <a:lnTo>
                  <a:pt x="114300" y="0"/>
                </a:lnTo>
                <a:close/>
              </a:path>
              <a:path w="152400" h="1372235">
                <a:moveTo>
                  <a:pt x="114300" y="152400"/>
                </a:moveTo>
                <a:lnTo>
                  <a:pt x="38100" y="152400"/>
                </a:lnTo>
                <a:lnTo>
                  <a:pt x="38100" y="228600"/>
                </a:lnTo>
                <a:lnTo>
                  <a:pt x="114300" y="228600"/>
                </a:lnTo>
                <a:lnTo>
                  <a:pt x="114300" y="152400"/>
                </a:lnTo>
                <a:close/>
              </a:path>
              <a:path w="152400" h="1372235">
                <a:moveTo>
                  <a:pt x="114300" y="304800"/>
                </a:moveTo>
                <a:lnTo>
                  <a:pt x="38100" y="304800"/>
                </a:lnTo>
                <a:lnTo>
                  <a:pt x="38100" y="381000"/>
                </a:lnTo>
                <a:lnTo>
                  <a:pt x="114300" y="381000"/>
                </a:lnTo>
                <a:lnTo>
                  <a:pt x="114300" y="304800"/>
                </a:lnTo>
                <a:close/>
              </a:path>
              <a:path w="152400" h="1372235">
                <a:moveTo>
                  <a:pt x="114300" y="457200"/>
                </a:moveTo>
                <a:lnTo>
                  <a:pt x="38100" y="457200"/>
                </a:lnTo>
                <a:lnTo>
                  <a:pt x="38100" y="533400"/>
                </a:lnTo>
                <a:lnTo>
                  <a:pt x="114300" y="533400"/>
                </a:lnTo>
                <a:lnTo>
                  <a:pt x="114300" y="457200"/>
                </a:lnTo>
                <a:close/>
              </a:path>
              <a:path w="152400" h="1372235">
                <a:moveTo>
                  <a:pt x="114300" y="609600"/>
                </a:moveTo>
                <a:lnTo>
                  <a:pt x="38100" y="609600"/>
                </a:lnTo>
                <a:lnTo>
                  <a:pt x="38100" y="685800"/>
                </a:lnTo>
                <a:lnTo>
                  <a:pt x="114300" y="685800"/>
                </a:lnTo>
                <a:lnTo>
                  <a:pt x="114300" y="609600"/>
                </a:lnTo>
                <a:close/>
              </a:path>
              <a:path w="152400" h="1372235">
                <a:moveTo>
                  <a:pt x="114300" y="762000"/>
                </a:moveTo>
                <a:lnTo>
                  <a:pt x="38100" y="762000"/>
                </a:lnTo>
                <a:lnTo>
                  <a:pt x="38100" y="838200"/>
                </a:lnTo>
                <a:lnTo>
                  <a:pt x="114300" y="838200"/>
                </a:lnTo>
                <a:lnTo>
                  <a:pt x="114300" y="762000"/>
                </a:lnTo>
                <a:close/>
              </a:path>
              <a:path w="152400" h="1372235">
                <a:moveTo>
                  <a:pt x="114300" y="914400"/>
                </a:moveTo>
                <a:lnTo>
                  <a:pt x="38100" y="914400"/>
                </a:lnTo>
                <a:lnTo>
                  <a:pt x="38100" y="990600"/>
                </a:lnTo>
                <a:lnTo>
                  <a:pt x="114300" y="990600"/>
                </a:lnTo>
                <a:lnTo>
                  <a:pt x="114300" y="914400"/>
                </a:lnTo>
                <a:close/>
              </a:path>
              <a:path w="152400" h="1372235">
                <a:moveTo>
                  <a:pt x="114300" y="1066800"/>
                </a:moveTo>
                <a:lnTo>
                  <a:pt x="38100" y="1066800"/>
                </a:lnTo>
                <a:lnTo>
                  <a:pt x="38100" y="1143000"/>
                </a:lnTo>
                <a:lnTo>
                  <a:pt x="114300" y="1143000"/>
                </a:lnTo>
                <a:lnTo>
                  <a:pt x="114300" y="1066800"/>
                </a:lnTo>
                <a:close/>
              </a:path>
              <a:path w="152400" h="1372235">
                <a:moveTo>
                  <a:pt x="38100" y="1219263"/>
                </a:moveTo>
                <a:lnTo>
                  <a:pt x="0" y="1219263"/>
                </a:lnTo>
                <a:lnTo>
                  <a:pt x="76200" y="1371663"/>
                </a:lnTo>
                <a:lnTo>
                  <a:pt x="133350" y="1257363"/>
                </a:lnTo>
                <a:lnTo>
                  <a:pt x="38100" y="1257363"/>
                </a:lnTo>
                <a:lnTo>
                  <a:pt x="38100" y="1219263"/>
                </a:lnTo>
                <a:close/>
              </a:path>
              <a:path w="152400" h="1372235">
                <a:moveTo>
                  <a:pt x="114300" y="1219263"/>
                </a:moveTo>
                <a:lnTo>
                  <a:pt x="38100" y="1219263"/>
                </a:lnTo>
                <a:lnTo>
                  <a:pt x="38100" y="1257363"/>
                </a:lnTo>
                <a:lnTo>
                  <a:pt x="114300" y="1257363"/>
                </a:lnTo>
                <a:lnTo>
                  <a:pt x="114300" y="1219263"/>
                </a:lnTo>
                <a:close/>
              </a:path>
              <a:path w="152400" h="1372235">
                <a:moveTo>
                  <a:pt x="152400" y="1219263"/>
                </a:moveTo>
                <a:lnTo>
                  <a:pt x="114300" y="1219263"/>
                </a:lnTo>
                <a:lnTo>
                  <a:pt x="114300" y="1257363"/>
                </a:lnTo>
                <a:lnTo>
                  <a:pt x="133350" y="1257363"/>
                </a:lnTo>
                <a:lnTo>
                  <a:pt x="152400" y="121926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5261228" y="5070728"/>
            <a:ext cx="2286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80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558533" y="4308475"/>
            <a:ext cx="8864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00"/>
              </a:spcBef>
            </a:pPr>
            <a:r>
              <a:rPr sz="3200" b="1" spc="-280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953504" y="5058257"/>
            <a:ext cx="2590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370" dirty="0">
                <a:solidFill>
                  <a:srgbClr val="FF0000"/>
                </a:solidFill>
                <a:latin typeface="Trebuchet MS"/>
                <a:cs typeface="Trebuchet MS"/>
              </a:rPr>
              <a:t>-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210302" y="3861003"/>
            <a:ext cx="88646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6000" b="1" spc="-370" dirty="0">
                <a:solidFill>
                  <a:srgbClr val="FF0000"/>
                </a:solidFill>
                <a:latin typeface="Trebuchet MS"/>
                <a:cs typeface="Trebuchet MS"/>
              </a:rPr>
              <a:t>-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477000" y="57150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228600"/>
                </a:moveTo>
                <a:lnTo>
                  <a:pt x="4912" y="187509"/>
                </a:lnTo>
                <a:lnTo>
                  <a:pt x="19076" y="148834"/>
                </a:lnTo>
                <a:lnTo>
                  <a:pt x="41627" y="113221"/>
                </a:lnTo>
                <a:lnTo>
                  <a:pt x="71705" y="81316"/>
                </a:lnTo>
                <a:lnTo>
                  <a:pt x="108446" y="53764"/>
                </a:lnTo>
                <a:lnTo>
                  <a:pt x="150988" y="31210"/>
                </a:lnTo>
                <a:lnTo>
                  <a:pt x="198470" y="14301"/>
                </a:lnTo>
                <a:lnTo>
                  <a:pt x="250027" y="3683"/>
                </a:lnTo>
                <a:lnTo>
                  <a:pt x="304800" y="0"/>
                </a:lnTo>
                <a:lnTo>
                  <a:pt x="359572" y="3683"/>
                </a:lnTo>
                <a:lnTo>
                  <a:pt x="411129" y="14301"/>
                </a:lnTo>
                <a:lnTo>
                  <a:pt x="458611" y="31210"/>
                </a:lnTo>
                <a:lnTo>
                  <a:pt x="501153" y="53764"/>
                </a:lnTo>
                <a:lnTo>
                  <a:pt x="537894" y="81316"/>
                </a:lnTo>
                <a:lnTo>
                  <a:pt x="567972" y="113221"/>
                </a:lnTo>
                <a:lnTo>
                  <a:pt x="590523" y="148834"/>
                </a:lnTo>
                <a:lnTo>
                  <a:pt x="604687" y="187509"/>
                </a:lnTo>
                <a:lnTo>
                  <a:pt x="609600" y="228600"/>
                </a:lnTo>
                <a:lnTo>
                  <a:pt x="604687" y="269690"/>
                </a:lnTo>
                <a:lnTo>
                  <a:pt x="590523" y="308365"/>
                </a:lnTo>
                <a:lnTo>
                  <a:pt x="567972" y="343978"/>
                </a:lnTo>
                <a:lnTo>
                  <a:pt x="537894" y="375883"/>
                </a:lnTo>
                <a:lnTo>
                  <a:pt x="501153" y="403435"/>
                </a:lnTo>
                <a:lnTo>
                  <a:pt x="458611" y="425989"/>
                </a:lnTo>
                <a:lnTo>
                  <a:pt x="411129" y="442898"/>
                </a:lnTo>
                <a:lnTo>
                  <a:pt x="359572" y="453516"/>
                </a:lnTo>
                <a:lnTo>
                  <a:pt x="304800" y="457200"/>
                </a:lnTo>
                <a:lnTo>
                  <a:pt x="250027" y="453516"/>
                </a:lnTo>
                <a:lnTo>
                  <a:pt x="198470" y="442898"/>
                </a:lnTo>
                <a:lnTo>
                  <a:pt x="150988" y="425989"/>
                </a:lnTo>
                <a:lnTo>
                  <a:pt x="108446" y="403435"/>
                </a:lnTo>
                <a:lnTo>
                  <a:pt x="71705" y="375883"/>
                </a:lnTo>
                <a:lnTo>
                  <a:pt x="41627" y="343978"/>
                </a:lnTo>
                <a:lnTo>
                  <a:pt x="19076" y="308365"/>
                </a:lnTo>
                <a:lnTo>
                  <a:pt x="4912" y="26969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029200" y="4724400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0" y="381000"/>
                </a:moveTo>
                <a:lnTo>
                  <a:pt x="990600" y="381000"/>
                </a:lnTo>
                <a:lnTo>
                  <a:pt x="9906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5029200" y="4732337"/>
            <a:ext cx="990600" cy="37338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114"/>
              </a:spcBef>
            </a:pPr>
            <a:r>
              <a:rPr sz="2000" b="1" spc="-160" dirty="0">
                <a:solidFill>
                  <a:srgbClr val="FFFFFF"/>
                </a:solidFill>
                <a:latin typeface="Trebuchet MS"/>
                <a:cs typeface="Trebuchet MS"/>
              </a:rPr>
              <a:t>50 </a:t>
            </a:r>
            <a:r>
              <a:rPr sz="2000" b="1" spc="-12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000" b="1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160" dirty="0">
                <a:solidFill>
                  <a:srgbClr val="FFFFFF"/>
                </a:solidFill>
                <a:latin typeface="Trebuchet MS"/>
                <a:cs typeface="Trebuchet MS"/>
              </a:rPr>
              <a:t>40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248400" y="4732337"/>
            <a:ext cx="990600" cy="373380"/>
          </a:xfrm>
          <a:prstGeom prst="rect">
            <a:avLst/>
          </a:prstGeom>
          <a:solidFill>
            <a:srgbClr val="C00000"/>
          </a:solidFill>
          <a:ln w="25400">
            <a:solidFill>
              <a:srgbClr val="385D89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14"/>
              </a:spcBef>
            </a:pPr>
            <a:r>
              <a:rPr sz="2000" b="1" spc="-160" dirty="0">
                <a:solidFill>
                  <a:srgbClr val="FFFFFF"/>
                </a:solidFill>
                <a:latin typeface="Trebuchet MS"/>
                <a:cs typeface="Trebuchet MS"/>
              </a:rPr>
              <a:t>10 </a:t>
            </a:r>
            <a:r>
              <a:rPr sz="2000" b="1" spc="-175" dirty="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r>
              <a:rPr sz="2000" b="1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160" dirty="0">
                <a:solidFill>
                  <a:srgbClr val="FFFFFF"/>
                </a:solidFill>
                <a:latin typeface="Trebuchet MS"/>
                <a:cs typeface="Trebuchet MS"/>
              </a:rPr>
              <a:t>40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324600" y="5791200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0" y="381000"/>
                </a:moveTo>
                <a:lnTo>
                  <a:pt x="990600" y="381000"/>
                </a:lnTo>
                <a:lnTo>
                  <a:pt x="9906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324600" y="5791200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0" y="381000"/>
                </a:moveTo>
                <a:lnTo>
                  <a:pt x="990600" y="381000"/>
                </a:lnTo>
                <a:lnTo>
                  <a:pt x="9906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5029200" y="5791200"/>
            <a:ext cx="2157730" cy="381000"/>
          </a:xfrm>
          <a:prstGeom prst="rect">
            <a:avLst/>
          </a:prstGeom>
          <a:solidFill>
            <a:srgbClr val="C00000"/>
          </a:solidFill>
          <a:ln w="25400">
            <a:solidFill>
              <a:srgbClr val="385D89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80"/>
              </a:spcBef>
              <a:tabLst>
                <a:tab pos="1437005" algn="l"/>
              </a:tabLst>
            </a:pPr>
            <a:r>
              <a:rPr sz="2000" b="1" spc="-160" dirty="0">
                <a:solidFill>
                  <a:srgbClr val="FFFFFF"/>
                </a:solidFill>
                <a:latin typeface="Trebuchet MS"/>
                <a:cs typeface="Trebuchet MS"/>
              </a:rPr>
              <a:t>40	40 </a:t>
            </a:r>
            <a:r>
              <a:rPr sz="2000" b="1" spc="-12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000" b="1" spc="-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160" dirty="0">
                <a:solidFill>
                  <a:srgbClr val="FFFFFF"/>
                </a:solidFill>
                <a:latin typeface="Trebuchet MS"/>
                <a:cs typeface="Trebuchet MS"/>
              </a:rPr>
              <a:t>40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1142987"/>
            <a:ext cx="8078470" cy="369570"/>
          </a:xfrm>
          <a:prstGeom prst="rect">
            <a:avLst/>
          </a:prstGeom>
          <a:solidFill>
            <a:srgbClr val="EBF0DE"/>
          </a:solidFill>
        </p:spPr>
        <p:txBody>
          <a:bodyPr vert="horz" wrap="square" lIns="0" tIns="146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5"/>
              </a:spcBef>
            </a:pPr>
            <a:r>
              <a:rPr sz="2000" dirty="0">
                <a:latin typeface="Tahoma"/>
                <a:cs typeface="Tahoma"/>
              </a:rPr>
              <a:t>5. Then, we </a:t>
            </a:r>
            <a:r>
              <a:rPr sz="2000" spc="-5" dirty="0">
                <a:latin typeface="Tahoma"/>
                <a:cs typeface="Tahoma"/>
              </a:rPr>
              <a:t>have </a:t>
            </a:r>
            <a:r>
              <a:rPr sz="2000" dirty="0">
                <a:latin typeface="Tahoma"/>
                <a:cs typeface="Tahoma"/>
              </a:rPr>
              <a:t>a new basic </a:t>
            </a:r>
            <a:r>
              <a:rPr sz="2000" spc="-5" dirty="0">
                <a:latin typeface="Tahoma"/>
                <a:cs typeface="Tahoma"/>
              </a:rPr>
              <a:t>feasible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solution…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26883" y="2072487"/>
            <a:ext cx="902969" cy="419734"/>
          </a:xfrm>
          <a:custGeom>
            <a:avLst/>
            <a:gdLst/>
            <a:ahLst/>
            <a:cxnLst/>
            <a:rect l="l" t="t" r="r" b="b"/>
            <a:pathLst>
              <a:path w="902970" h="419735">
                <a:moveTo>
                  <a:pt x="0" y="419633"/>
                </a:moveTo>
                <a:lnTo>
                  <a:pt x="902728" y="419633"/>
                </a:lnTo>
                <a:lnTo>
                  <a:pt x="902728" y="0"/>
                </a:lnTo>
                <a:lnTo>
                  <a:pt x="0" y="0"/>
                </a:lnTo>
                <a:lnTo>
                  <a:pt x="0" y="419633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26883" y="2492082"/>
            <a:ext cx="902969" cy="839469"/>
          </a:xfrm>
          <a:custGeom>
            <a:avLst/>
            <a:gdLst/>
            <a:ahLst/>
            <a:cxnLst/>
            <a:rect l="l" t="t" r="r" b="b"/>
            <a:pathLst>
              <a:path w="902970" h="839470">
                <a:moveTo>
                  <a:pt x="0" y="839254"/>
                </a:moveTo>
                <a:lnTo>
                  <a:pt x="902728" y="839254"/>
                </a:lnTo>
                <a:lnTo>
                  <a:pt x="902728" y="0"/>
                </a:lnTo>
                <a:lnTo>
                  <a:pt x="0" y="0"/>
                </a:lnTo>
                <a:lnTo>
                  <a:pt x="0" y="839254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26883" y="3331425"/>
            <a:ext cx="902969" cy="839469"/>
          </a:xfrm>
          <a:custGeom>
            <a:avLst/>
            <a:gdLst/>
            <a:ahLst/>
            <a:cxnLst/>
            <a:rect l="l" t="t" r="r" b="b"/>
            <a:pathLst>
              <a:path w="902970" h="839470">
                <a:moveTo>
                  <a:pt x="0" y="839254"/>
                </a:moveTo>
                <a:lnTo>
                  <a:pt x="902728" y="839254"/>
                </a:lnTo>
                <a:lnTo>
                  <a:pt x="902728" y="0"/>
                </a:lnTo>
                <a:lnTo>
                  <a:pt x="0" y="0"/>
                </a:lnTo>
                <a:lnTo>
                  <a:pt x="0" y="839254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26883" y="4170641"/>
            <a:ext cx="902969" cy="839469"/>
          </a:xfrm>
          <a:custGeom>
            <a:avLst/>
            <a:gdLst/>
            <a:ahLst/>
            <a:cxnLst/>
            <a:rect l="l" t="t" r="r" b="b"/>
            <a:pathLst>
              <a:path w="902970" h="839470">
                <a:moveTo>
                  <a:pt x="0" y="839254"/>
                </a:moveTo>
                <a:lnTo>
                  <a:pt x="902728" y="839254"/>
                </a:lnTo>
                <a:lnTo>
                  <a:pt x="902728" y="0"/>
                </a:lnTo>
                <a:lnTo>
                  <a:pt x="0" y="0"/>
                </a:lnTo>
                <a:lnTo>
                  <a:pt x="0" y="839254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97277" y="2488945"/>
            <a:ext cx="0" cy="2524125"/>
          </a:xfrm>
          <a:custGeom>
            <a:avLst/>
            <a:gdLst/>
            <a:ahLst/>
            <a:cxnLst/>
            <a:rect l="l" t="t" r="r" b="b"/>
            <a:pathLst>
              <a:path h="2524125">
                <a:moveTo>
                  <a:pt x="0" y="0"/>
                </a:moveTo>
                <a:lnTo>
                  <a:pt x="0" y="25241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04742" y="2488945"/>
            <a:ext cx="0" cy="2524125"/>
          </a:xfrm>
          <a:custGeom>
            <a:avLst/>
            <a:gdLst/>
            <a:ahLst/>
            <a:cxnLst/>
            <a:rect l="l" t="t" r="r" b="b"/>
            <a:pathLst>
              <a:path h="2524125">
                <a:moveTo>
                  <a:pt x="0" y="0"/>
                </a:moveTo>
                <a:lnTo>
                  <a:pt x="0" y="25241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12080" y="2488945"/>
            <a:ext cx="0" cy="2524125"/>
          </a:xfrm>
          <a:custGeom>
            <a:avLst/>
            <a:gdLst/>
            <a:ahLst/>
            <a:cxnLst/>
            <a:rect l="l" t="t" r="r" b="b"/>
            <a:pathLst>
              <a:path h="2524125">
                <a:moveTo>
                  <a:pt x="0" y="0"/>
                </a:moveTo>
                <a:lnTo>
                  <a:pt x="0" y="25241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47945" y="3328161"/>
            <a:ext cx="0" cy="426084"/>
          </a:xfrm>
          <a:custGeom>
            <a:avLst/>
            <a:gdLst/>
            <a:ahLst/>
            <a:cxnLst/>
            <a:rect l="l" t="t" r="r" b="b"/>
            <a:pathLst>
              <a:path h="426085">
                <a:moveTo>
                  <a:pt x="0" y="0"/>
                </a:moveTo>
                <a:lnTo>
                  <a:pt x="0" y="42595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47945" y="4167504"/>
            <a:ext cx="0" cy="426084"/>
          </a:xfrm>
          <a:custGeom>
            <a:avLst/>
            <a:gdLst/>
            <a:ahLst/>
            <a:cxnLst/>
            <a:rect l="l" t="t" r="r" b="b"/>
            <a:pathLst>
              <a:path h="426085">
                <a:moveTo>
                  <a:pt x="0" y="0"/>
                </a:moveTo>
                <a:lnTo>
                  <a:pt x="0" y="4259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19419" y="2488945"/>
            <a:ext cx="0" cy="2524125"/>
          </a:xfrm>
          <a:custGeom>
            <a:avLst/>
            <a:gdLst/>
            <a:ahLst/>
            <a:cxnLst/>
            <a:rect l="l" t="t" r="r" b="b"/>
            <a:pathLst>
              <a:path h="2524125">
                <a:moveTo>
                  <a:pt x="0" y="0"/>
                </a:moveTo>
                <a:lnTo>
                  <a:pt x="0" y="25241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55283" y="3328161"/>
            <a:ext cx="0" cy="426084"/>
          </a:xfrm>
          <a:custGeom>
            <a:avLst/>
            <a:gdLst/>
            <a:ahLst/>
            <a:cxnLst/>
            <a:rect l="l" t="t" r="r" b="b"/>
            <a:pathLst>
              <a:path h="426085">
                <a:moveTo>
                  <a:pt x="0" y="0"/>
                </a:moveTo>
                <a:lnTo>
                  <a:pt x="0" y="42595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55283" y="4167504"/>
            <a:ext cx="0" cy="426084"/>
          </a:xfrm>
          <a:custGeom>
            <a:avLst/>
            <a:gdLst/>
            <a:ahLst/>
            <a:cxnLst/>
            <a:rect l="l" t="t" r="r" b="b"/>
            <a:pathLst>
              <a:path h="426085">
                <a:moveTo>
                  <a:pt x="0" y="0"/>
                </a:moveTo>
                <a:lnTo>
                  <a:pt x="0" y="4259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26883" y="2488945"/>
            <a:ext cx="0" cy="2524125"/>
          </a:xfrm>
          <a:custGeom>
            <a:avLst/>
            <a:gdLst/>
            <a:ahLst/>
            <a:cxnLst/>
            <a:rect l="l" t="t" r="r" b="b"/>
            <a:pathLst>
              <a:path h="2524125">
                <a:moveTo>
                  <a:pt x="0" y="0"/>
                </a:moveTo>
                <a:lnTo>
                  <a:pt x="0" y="25241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94102" y="2492120"/>
            <a:ext cx="5236210" cy="0"/>
          </a:xfrm>
          <a:custGeom>
            <a:avLst/>
            <a:gdLst/>
            <a:ahLst/>
            <a:cxnLst/>
            <a:rect l="l" t="t" r="r" b="b"/>
            <a:pathLst>
              <a:path w="5236209">
                <a:moveTo>
                  <a:pt x="0" y="0"/>
                </a:moveTo>
                <a:lnTo>
                  <a:pt x="5235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94102" y="3331336"/>
            <a:ext cx="5236210" cy="0"/>
          </a:xfrm>
          <a:custGeom>
            <a:avLst/>
            <a:gdLst/>
            <a:ahLst/>
            <a:cxnLst/>
            <a:rect l="l" t="t" r="r" b="b"/>
            <a:pathLst>
              <a:path w="5236209">
                <a:moveTo>
                  <a:pt x="0" y="0"/>
                </a:moveTo>
                <a:lnTo>
                  <a:pt x="5235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08905" y="3750945"/>
            <a:ext cx="442595" cy="0"/>
          </a:xfrm>
          <a:custGeom>
            <a:avLst/>
            <a:gdLst/>
            <a:ahLst/>
            <a:cxnLst/>
            <a:rect l="l" t="t" r="r" b="b"/>
            <a:pathLst>
              <a:path w="442595">
                <a:moveTo>
                  <a:pt x="0" y="0"/>
                </a:moveTo>
                <a:lnTo>
                  <a:pt x="44221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16244" y="3750945"/>
            <a:ext cx="442595" cy="0"/>
          </a:xfrm>
          <a:custGeom>
            <a:avLst/>
            <a:gdLst/>
            <a:ahLst/>
            <a:cxnLst/>
            <a:rect l="l" t="t" r="r" b="b"/>
            <a:pathLst>
              <a:path w="442595">
                <a:moveTo>
                  <a:pt x="0" y="0"/>
                </a:moveTo>
                <a:lnTo>
                  <a:pt x="44221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94102" y="4170679"/>
            <a:ext cx="5236210" cy="0"/>
          </a:xfrm>
          <a:custGeom>
            <a:avLst/>
            <a:gdLst/>
            <a:ahLst/>
            <a:cxnLst/>
            <a:rect l="l" t="t" r="r" b="b"/>
            <a:pathLst>
              <a:path w="5236209">
                <a:moveTo>
                  <a:pt x="0" y="0"/>
                </a:moveTo>
                <a:lnTo>
                  <a:pt x="5235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08905" y="4590288"/>
            <a:ext cx="442595" cy="0"/>
          </a:xfrm>
          <a:custGeom>
            <a:avLst/>
            <a:gdLst/>
            <a:ahLst/>
            <a:cxnLst/>
            <a:rect l="l" t="t" r="r" b="b"/>
            <a:pathLst>
              <a:path w="442595">
                <a:moveTo>
                  <a:pt x="0" y="0"/>
                </a:moveTo>
                <a:lnTo>
                  <a:pt x="44221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16244" y="4590288"/>
            <a:ext cx="442595" cy="0"/>
          </a:xfrm>
          <a:custGeom>
            <a:avLst/>
            <a:gdLst/>
            <a:ahLst/>
            <a:cxnLst/>
            <a:rect l="l" t="t" r="r" b="b"/>
            <a:pathLst>
              <a:path w="442595">
                <a:moveTo>
                  <a:pt x="0" y="0"/>
                </a:moveTo>
                <a:lnTo>
                  <a:pt x="44221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94102" y="5009896"/>
            <a:ext cx="5236210" cy="0"/>
          </a:xfrm>
          <a:custGeom>
            <a:avLst/>
            <a:gdLst/>
            <a:ahLst/>
            <a:cxnLst/>
            <a:rect l="l" t="t" r="r" b="b"/>
            <a:pathLst>
              <a:path w="5236209">
                <a:moveTo>
                  <a:pt x="0" y="0"/>
                </a:moveTo>
                <a:lnTo>
                  <a:pt x="5235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82620" y="2137410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90213" y="2137410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97804" y="2137410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05396" y="2137410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69302" y="2137410"/>
            <a:ext cx="819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SUPP</a:t>
            </a:r>
            <a:r>
              <a:rPr sz="1600" b="1" spc="-150" dirty="0">
                <a:latin typeface="Arial"/>
                <a:cs typeface="Arial"/>
              </a:rPr>
              <a:t>L</a:t>
            </a:r>
            <a:r>
              <a:rPr sz="1600" b="1" spc="-5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23161" y="2767075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97277" y="2492120"/>
            <a:ext cx="436245" cy="41973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04742" y="2492120"/>
            <a:ext cx="436245" cy="41973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12080" y="2492120"/>
            <a:ext cx="436245" cy="41973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19419" y="2492120"/>
            <a:ext cx="436245" cy="41973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54290" y="2767075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40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24708" y="2976752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32301" y="2976752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20113" y="3606546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97277" y="3331336"/>
            <a:ext cx="436245" cy="41973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404742" y="3331336"/>
            <a:ext cx="436245" cy="41973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712080" y="3331336"/>
            <a:ext cx="436245" cy="41973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019419" y="3331336"/>
            <a:ext cx="436245" cy="41973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600" b="1" spc="-5" dirty="0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654290" y="3606546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60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239892" y="3816222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547484" y="3816222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20113" y="4445889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97277" y="4170679"/>
            <a:ext cx="436245" cy="41973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sz="1600" b="1" spc="-5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404742" y="4170679"/>
            <a:ext cx="436245" cy="41973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sz="1600" b="1" spc="-5" dirty="0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712080" y="4170679"/>
            <a:ext cx="436245" cy="41973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019419" y="4170679"/>
            <a:ext cx="436245" cy="41973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654290" y="4445889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624708" y="4655565"/>
            <a:ext cx="28936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54935" algn="l"/>
              </a:tabLst>
            </a:pPr>
            <a:r>
              <a:rPr sz="1600" b="1" spc="-5" dirty="0">
                <a:latin typeface="Arial"/>
                <a:cs typeface="Arial"/>
              </a:rPr>
              <a:t>10	40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14400" y="5009870"/>
            <a:ext cx="6412865" cy="419734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7747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610"/>
              </a:spcBef>
              <a:tabLst>
                <a:tab pos="1724025" algn="l"/>
                <a:tab pos="3031490" algn="l"/>
                <a:tab pos="4339590" algn="l"/>
                <a:tab pos="5647055" algn="l"/>
              </a:tabLst>
            </a:pPr>
            <a:r>
              <a:rPr sz="1600" b="1" spc="-15" dirty="0">
                <a:latin typeface="Arial"/>
                <a:cs typeface="Arial"/>
              </a:rPr>
              <a:t>DEMAND	</a:t>
            </a:r>
            <a:r>
              <a:rPr sz="1600" b="1" spc="-5" dirty="0">
                <a:latin typeface="Arial"/>
                <a:cs typeface="Arial"/>
              </a:rPr>
              <a:t>20	30	50	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326883" y="5009896"/>
            <a:ext cx="902969" cy="419734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77470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610"/>
              </a:spcBef>
            </a:pPr>
            <a:r>
              <a:rPr sz="1600" b="1" spc="-5" dirty="0">
                <a:latin typeface="Arial"/>
                <a:cs typeface="Arial"/>
              </a:rPr>
              <a:t>150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3400" y="3193923"/>
            <a:ext cx="1000125" cy="295275"/>
          </a:xfrm>
          <a:prstGeom prst="rect">
            <a:avLst/>
          </a:prstGeom>
          <a:ln w="12700">
            <a:solidFill>
              <a:srgbClr val="BBBBBB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233679">
              <a:lnSpc>
                <a:spcPct val="100000"/>
              </a:lnSpc>
              <a:spcBef>
                <a:spcPts val="439"/>
              </a:spcBef>
            </a:pPr>
            <a:r>
              <a:rPr sz="1100" spc="-40" dirty="0">
                <a:latin typeface="Trebuchet MS"/>
                <a:cs typeface="Trebuchet MS"/>
              </a:rPr>
              <a:t>SOURCES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114800" y="1633220"/>
            <a:ext cx="1228725" cy="285750"/>
          </a:xfrm>
          <a:prstGeom prst="rect">
            <a:avLst/>
          </a:prstGeom>
          <a:ln w="12700">
            <a:solidFill>
              <a:srgbClr val="BBBBBB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395"/>
              </a:spcBef>
            </a:pPr>
            <a:r>
              <a:rPr sz="1100" spc="-35" dirty="0">
                <a:latin typeface="Trebuchet MS"/>
                <a:cs typeface="Trebuchet MS"/>
              </a:rPr>
              <a:t>DESTINATIONS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33400" y="228600"/>
            <a:ext cx="8077200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02279" y="204215"/>
            <a:ext cx="3168396" cy="478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51760" y="554736"/>
            <a:ext cx="1703832" cy="478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62400" y="554736"/>
            <a:ext cx="519684" cy="478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88891" y="554736"/>
            <a:ext cx="2430780" cy="478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33400" y="228600"/>
            <a:ext cx="8077200" cy="838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2300" b="1" dirty="0">
                <a:latin typeface="Tahoma"/>
                <a:cs typeface="Tahoma"/>
              </a:rPr>
              <a:t>Optimum</a:t>
            </a:r>
            <a:r>
              <a:rPr sz="2300" b="1" spc="-45" dirty="0">
                <a:latin typeface="Tahoma"/>
                <a:cs typeface="Tahoma"/>
              </a:rPr>
              <a:t> </a:t>
            </a:r>
            <a:r>
              <a:rPr sz="2300" b="1" dirty="0">
                <a:latin typeface="Tahoma"/>
                <a:cs typeface="Tahoma"/>
              </a:rPr>
              <a:t>Solution:</a:t>
            </a:r>
            <a:endParaRPr sz="23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300" b="1" dirty="0">
                <a:latin typeface="Tahoma"/>
                <a:cs typeface="Tahoma"/>
              </a:rPr>
              <a:t>Stepping-Stone</a:t>
            </a:r>
            <a:r>
              <a:rPr sz="2300" b="1" spc="-60" dirty="0">
                <a:latin typeface="Tahoma"/>
                <a:cs typeface="Tahoma"/>
              </a:rPr>
              <a:t> </a:t>
            </a:r>
            <a:r>
              <a:rPr sz="2300" b="1" dirty="0">
                <a:latin typeface="Tahoma"/>
                <a:cs typeface="Tahoma"/>
              </a:rPr>
              <a:t>Method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105400" y="452882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228599"/>
                </a:moveTo>
                <a:lnTo>
                  <a:pt x="4912" y="187479"/>
                </a:lnTo>
                <a:lnTo>
                  <a:pt x="19076" y="148788"/>
                </a:lnTo>
                <a:lnTo>
                  <a:pt x="41627" y="113171"/>
                </a:lnTo>
                <a:lnTo>
                  <a:pt x="71705" y="81269"/>
                </a:lnTo>
                <a:lnTo>
                  <a:pt x="108446" y="53726"/>
                </a:lnTo>
                <a:lnTo>
                  <a:pt x="150988" y="31185"/>
                </a:lnTo>
                <a:lnTo>
                  <a:pt x="198470" y="14288"/>
                </a:lnTo>
                <a:lnTo>
                  <a:pt x="250027" y="3679"/>
                </a:lnTo>
                <a:lnTo>
                  <a:pt x="304800" y="0"/>
                </a:lnTo>
                <a:lnTo>
                  <a:pt x="359572" y="3679"/>
                </a:lnTo>
                <a:lnTo>
                  <a:pt x="411129" y="14288"/>
                </a:lnTo>
                <a:lnTo>
                  <a:pt x="458611" y="31185"/>
                </a:lnTo>
                <a:lnTo>
                  <a:pt x="501153" y="53726"/>
                </a:lnTo>
                <a:lnTo>
                  <a:pt x="537894" y="81269"/>
                </a:lnTo>
                <a:lnTo>
                  <a:pt x="567972" y="113171"/>
                </a:lnTo>
                <a:lnTo>
                  <a:pt x="590523" y="148788"/>
                </a:lnTo>
                <a:lnTo>
                  <a:pt x="604687" y="187479"/>
                </a:lnTo>
                <a:lnTo>
                  <a:pt x="609600" y="228599"/>
                </a:lnTo>
                <a:lnTo>
                  <a:pt x="604687" y="269687"/>
                </a:lnTo>
                <a:lnTo>
                  <a:pt x="590523" y="308360"/>
                </a:lnTo>
                <a:lnTo>
                  <a:pt x="567972" y="343972"/>
                </a:lnTo>
                <a:lnTo>
                  <a:pt x="537894" y="375878"/>
                </a:lnTo>
                <a:lnTo>
                  <a:pt x="501153" y="403431"/>
                </a:lnTo>
                <a:lnTo>
                  <a:pt x="458611" y="425986"/>
                </a:lnTo>
                <a:lnTo>
                  <a:pt x="411129" y="442896"/>
                </a:lnTo>
                <a:lnTo>
                  <a:pt x="359572" y="453516"/>
                </a:lnTo>
                <a:lnTo>
                  <a:pt x="304800" y="457199"/>
                </a:lnTo>
                <a:lnTo>
                  <a:pt x="250027" y="453516"/>
                </a:lnTo>
                <a:lnTo>
                  <a:pt x="198470" y="442896"/>
                </a:lnTo>
                <a:lnTo>
                  <a:pt x="150988" y="425986"/>
                </a:lnTo>
                <a:lnTo>
                  <a:pt x="108446" y="403431"/>
                </a:lnTo>
                <a:lnTo>
                  <a:pt x="71705" y="375878"/>
                </a:lnTo>
                <a:lnTo>
                  <a:pt x="41627" y="343972"/>
                </a:lnTo>
                <a:lnTo>
                  <a:pt x="19076" y="308360"/>
                </a:lnTo>
                <a:lnTo>
                  <a:pt x="4912" y="269687"/>
                </a:lnTo>
                <a:lnTo>
                  <a:pt x="0" y="228599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05400" y="369062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228599"/>
                </a:moveTo>
                <a:lnTo>
                  <a:pt x="4912" y="187479"/>
                </a:lnTo>
                <a:lnTo>
                  <a:pt x="19076" y="148788"/>
                </a:lnTo>
                <a:lnTo>
                  <a:pt x="41627" y="113171"/>
                </a:lnTo>
                <a:lnTo>
                  <a:pt x="71705" y="81269"/>
                </a:lnTo>
                <a:lnTo>
                  <a:pt x="108446" y="53726"/>
                </a:lnTo>
                <a:lnTo>
                  <a:pt x="150988" y="31185"/>
                </a:lnTo>
                <a:lnTo>
                  <a:pt x="198470" y="14288"/>
                </a:lnTo>
                <a:lnTo>
                  <a:pt x="250027" y="3679"/>
                </a:lnTo>
                <a:lnTo>
                  <a:pt x="304800" y="0"/>
                </a:lnTo>
                <a:lnTo>
                  <a:pt x="359572" y="3679"/>
                </a:lnTo>
                <a:lnTo>
                  <a:pt x="411129" y="14288"/>
                </a:lnTo>
                <a:lnTo>
                  <a:pt x="458611" y="31185"/>
                </a:lnTo>
                <a:lnTo>
                  <a:pt x="501153" y="53726"/>
                </a:lnTo>
                <a:lnTo>
                  <a:pt x="537894" y="81269"/>
                </a:lnTo>
                <a:lnTo>
                  <a:pt x="567972" y="113171"/>
                </a:lnTo>
                <a:lnTo>
                  <a:pt x="590523" y="148788"/>
                </a:lnTo>
                <a:lnTo>
                  <a:pt x="604687" y="187479"/>
                </a:lnTo>
                <a:lnTo>
                  <a:pt x="609600" y="228599"/>
                </a:lnTo>
                <a:lnTo>
                  <a:pt x="604687" y="269687"/>
                </a:lnTo>
                <a:lnTo>
                  <a:pt x="590523" y="308360"/>
                </a:lnTo>
                <a:lnTo>
                  <a:pt x="567972" y="343972"/>
                </a:lnTo>
                <a:lnTo>
                  <a:pt x="537894" y="375878"/>
                </a:lnTo>
                <a:lnTo>
                  <a:pt x="501153" y="403431"/>
                </a:lnTo>
                <a:lnTo>
                  <a:pt x="458611" y="425986"/>
                </a:lnTo>
                <a:lnTo>
                  <a:pt x="411129" y="442896"/>
                </a:lnTo>
                <a:lnTo>
                  <a:pt x="359572" y="453516"/>
                </a:lnTo>
                <a:lnTo>
                  <a:pt x="304800" y="457199"/>
                </a:lnTo>
                <a:lnTo>
                  <a:pt x="250027" y="453516"/>
                </a:lnTo>
                <a:lnTo>
                  <a:pt x="198470" y="442896"/>
                </a:lnTo>
                <a:lnTo>
                  <a:pt x="150988" y="425986"/>
                </a:lnTo>
                <a:lnTo>
                  <a:pt x="108446" y="403431"/>
                </a:lnTo>
                <a:lnTo>
                  <a:pt x="71705" y="375878"/>
                </a:lnTo>
                <a:lnTo>
                  <a:pt x="41627" y="343972"/>
                </a:lnTo>
                <a:lnTo>
                  <a:pt x="19076" y="308360"/>
                </a:lnTo>
                <a:lnTo>
                  <a:pt x="4912" y="269687"/>
                </a:lnTo>
                <a:lnTo>
                  <a:pt x="0" y="228599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400800" y="369062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228599"/>
                </a:moveTo>
                <a:lnTo>
                  <a:pt x="4912" y="187479"/>
                </a:lnTo>
                <a:lnTo>
                  <a:pt x="19076" y="148788"/>
                </a:lnTo>
                <a:lnTo>
                  <a:pt x="41627" y="113171"/>
                </a:lnTo>
                <a:lnTo>
                  <a:pt x="71705" y="81269"/>
                </a:lnTo>
                <a:lnTo>
                  <a:pt x="108446" y="53726"/>
                </a:lnTo>
                <a:lnTo>
                  <a:pt x="150988" y="31185"/>
                </a:lnTo>
                <a:lnTo>
                  <a:pt x="198470" y="14288"/>
                </a:lnTo>
                <a:lnTo>
                  <a:pt x="250027" y="3679"/>
                </a:lnTo>
                <a:lnTo>
                  <a:pt x="304800" y="0"/>
                </a:lnTo>
                <a:lnTo>
                  <a:pt x="359572" y="3679"/>
                </a:lnTo>
                <a:lnTo>
                  <a:pt x="411129" y="14288"/>
                </a:lnTo>
                <a:lnTo>
                  <a:pt x="458611" y="31185"/>
                </a:lnTo>
                <a:lnTo>
                  <a:pt x="501153" y="53726"/>
                </a:lnTo>
                <a:lnTo>
                  <a:pt x="537894" y="81269"/>
                </a:lnTo>
                <a:lnTo>
                  <a:pt x="567972" y="113171"/>
                </a:lnTo>
                <a:lnTo>
                  <a:pt x="590523" y="148788"/>
                </a:lnTo>
                <a:lnTo>
                  <a:pt x="604687" y="187479"/>
                </a:lnTo>
                <a:lnTo>
                  <a:pt x="609600" y="228599"/>
                </a:lnTo>
                <a:lnTo>
                  <a:pt x="604687" y="269687"/>
                </a:lnTo>
                <a:lnTo>
                  <a:pt x="590523" y="308360"/>
                </a:lnTo>
                <a:lnTo>
                  <a:pt x="567972" y="343972"/>
                </a:lnTo>
                <a:lnTo>
                  <a:pt x="537894" y="375878"/>
                </a:lnTo>
                <a:lnTo>
                  <a:pt x="501153" y="403431"/>
                </a:lnTo>
                <a:lnTo>
                  <a:pt x="458611" y="425986"/>
                </a:lnTo>
                <a:lnTo>
                  <a:pt x="411129" y="442896"/>
                </a:lnTo>
                <a:lnTo>
                  <a:pt x="359572" y="453516"/>
                </a:lnTo>
                <a:lnTo>
                  <a:pt x="304800" y="457199"/>
                </a:lnTo>
                <a:lnTo>
                  <a:pt x="250027" y="453516"/>
                </a:lnTo>
                <a:lnTo>
                  <a:pt x="198470" y="442896"/>
                </a:lnTo>
                <a:lnTo>
                  <a:pt x="150988" y="425986"/>
                </a:lnTo>
                <a:lnTo>
                  <a:pt x="108446" y="403431"/>
                </a:lnTo>
                <a:lnTo>
                  <a:pt x="71705" y="375878"/>
                </a:lnTo>
                <a:lnTo>
                  <a:pt x="41627" y="343972"/>
                </a:lnTo>
                <a:lnTo>
                  <a:pt x="19076" y="308360"/>
                </a:lnTo>
                <a:lnTo>
                  <a:pt x="4912" y="269687"/>
                </a:lnTo>
                <a:lnTo>
                  <a:pt x="0" y="228599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429755" y="4515611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228600"/>
                </a:moveTo>
                <a:lnTo>
                  <a:pt x="4908" y="187512"/>
                </a:lnTo>
                <a:lnTo>
                  <a:pt x="19061" y="148839"/>
                </a:lnTo>
                <a:lnTo>
                  <a:pt x="41599" y="113227"/>
                </a:lnTo>
                <a:lnTo>
                  <a:pt x="71663" y="81321"/>
                </a:lnTo>
                <a:lnTo>
                  <a:pt x="108394" y="53768"/>
                </a:lnTo>
                <a:lnTo>
                  <a:pt x="150932" y="31213"/>
                </a:lnTo>
                <a:lnTo>
                  <a:pt x="198418" y="14303"/>
                </a:lnTo>
                <a:lnTo>
                  <a:pt x="249994" y="3683"/>
                </a:lnTo>
                <a:lnTo>
                  <a:pt x="304800" y="0"/>
                </a:lnTo>
                <a:lnTo>
                  <a:pt x="359572" y="3683"/>
                </a:lnTo>
                <a:lnTo>
                  <a:pt x="411129" y="14303"/>
                </a:lnTo>
                <a:lnTo>
                  <a:pt x="458611" y="31213"/>
                </a:lnTo>
                <a:lnTo>
                  <a:pt x="501153" y="53768"/>
                </a:lnTo>
                <a:lnTo>
                  <a:pt x="537894" y="81321"/>
                </a:lnTo>
                <a:lnTo>
                  <a:pt x="567972" y="113227"/>
                </a:lnTo>
                <a:lnTo>
                  <a:pt x="590523" y="148839"/>
                </a:lnTo>
                <a:lnTo>
                  <a:pt x="604687" y="187512"/>
                </a:lnTo>
                <a:lnTo>
                  <a:pt x="609600" y="228600"/>
                </a:lnTo>
                <a:lnTo>
                  <a:pt x="604687" y="269687"/>
                </a:lnTo>
                <a:lnTo>
                  <a:pt x="590523" y="308360"/>
                </a:lnTo>
                <a:lnTo>
                  <a:pt x="567972" y="343972"/>
                </a:lnTo>
                <a:lnTo>
                  <a:pt x="537894" y="375878"/>
                </a:lnTo>
                <a:lnTo>
                  <a:pt x="501153" y="403431"/>
                </a:lnTo>
                <a:lnTo>
                  <a:pt x="458611" y="425986"/>
                </a:lnTo>
                <a:lnTo>
                  <a:pt x="411129" y="442896"/>
                </a:lnTo>
                <a:lnTo>
                  <a:pt x="359572" y="453516"/>
                </a:lnTo>
                <a:lnTo>
                  <a:pt x="304800" y="457200"/>
                </a:lnTo>
                <a:lnTo>
                  <a:pt x="249994" y="453516"/>
                </a:lnTo>
                <a:lnTo>
                  <a:pt x="198418" y="442896"/>
                </a:lnTo>
                <a:lnTo>
                  <a:pt x="150932" y="425986"/>
                </a:lnTo>
                <a:lnTo>
                  <a:pt x="108394" y="403431"/>
                </a:lnTo>
                <a:lnTo>
                  <a:pt x="71663" y="375878"/>
                </a:lnTo>
                <a:lnTo>
                  <a:pt x="41599" y="343972"/>
                </a:lnTo>
                <a:lnTo>
                  <a:pt x="19061" y="308360"/>
                </a:lnTo>
                <a:lnTo>
                  <a:pt x="4908" y="269687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08380" y="5552528"/>
            <a:ext cx="8153400" cy="923925"/>
          </a:xfrm>
          <a:prstGeom prst="rect">
            <a:avLst/>
          </a:prstGeom>
          <a:solidFill>
            <a:srgbClr val="EBF0DE"/>
          </a:solidFill>
        </p:spPr>
        <p:txBody>
          <a:bodyPr vert="horz" wrap="square" lIns="0" tIns="49530" rIns="0" bIns="0" rtlCol="0">
            <a:spAutoFit/>
          </a:bodyPr>
          <a:lstStyle/>
          <a:p>
            <a:pPr marL="91440" marR="269875">
              <a:lnSpc>
                <a:spcPts val="2160"/>
              </a:lnSpc>
              <a:spcBef>
                <a:spcPts val="390"/>
              </a:spcBef>
            </a:pPr>
            <a:r>
              <a:rPr sz="2000" dirty="0">
                <a:latin typeface="Tahoma"/>
                <a:cs typeface="Tahoma"/>
              </a:rPr>
              <a:t>…and </a:t>
            </a:r>
            <a:r>
              <a:rPr sz="2000" spc="-5" dirty="0">
                <a:latin typeface="Tahoma"/>
                <a:cs typeface="Tahoma"/>
              </a:rPr>
              <a:t>repeat steps </a:t>
            </a:r>
            <a:r>
              <a:rPr sz="2000" dirty="0">
                <a:latin typeface="Tahoma"/>
                <a:cs typeface="Tahoma"/>
              </a:rPr>
              <a:t>1 </a:t>
            </a:r>
            <a:r>
              <a:rPr sz="2000" spc="-5" dirty="0">
                <a:latin typeface="Tahoma"/>
                <a:cs typeface="Tahoma"/>
              </a:rPr>
              <a:t>though </a:t>
            </a:r>
            <a:r>
              <a:rPr sz="2000" dirty="0">
                <a:latin typeface="Tahoma"/>
                <a:cs typeface="Tahoma"/>
              </a:rPr>
              <a:t>4 </a:t>
            </a:r>
            <a:r>
              <a:rPr sz="2000" spc="-5" dirty="0">
                <a:latin typeface="Tahoma"/>
                <a:cs typeface="Tahoma"/>
              </a:rPr>
              <a:t>to calculate </a:t>
            </a:r>
            <a:r>
              <a:rPr sz="2000" dirty="0">
                <a:latin typeface="Tahoma"/>
                <a:cs typeface="Tahoma"/>
              </a:rPr>
              <a:t>an </a:t>
            </a:r>
            <a:r>
              <a:rPr sz="2000" spc="-10" dirty="0">
                <a:latin typeface="Tahoma"/>
                <a:cs typeface="Tahoma"/>
              </a:rPr>
              <a:t>Improvement Index for  </a:t>
            </a:r>
            <a:r>
              <a:rPr sz="2000" dirty="0">
                <a:latin typeface="Tahoma"/>
                <a:cs typeface="Tahoma"/>
              </a:rPr>
              <a:t>all unused </a:t>
            </a:r>
            <a:r>
              <a:rPr sz="2000" spc="-5" dirty="0">
                <a:latin typeface="Tahoma"/>
                <a:cs typeface="Tahoma"/>
              </a:rPr>
              <a:t>squares </a:t>
            </a:r>
            <a:r>
              <a:rPr sz="2000" dirty="0">
                <a:latin typeface="Tahoma"/>
                <a:cs typeface="Tahoma"/>
              </a:rPr>
              <a:t>in order </a:t>
            </a:r>
            <a:r>
              <a:rPr sz="2000" spc="-5" dirty="0">
                <a:latin typeface="Tahoma"/>
                <a:cs typeface="Tahoma"/>
              </a:rPr>
              <a:t>to </a:t>
            </a:r>
            <a:r>
              <a:rPr sz="2000" dirty="0">
                <a:latin typeface="Tahoma"/>
                <a:cs typeface="Tahoma"/>
              </a:rPr>
              <a:t>test </a:t>
            </a:r>
            <a:r>
              <a:rPr sz="2000" spc="-5" dirty="0">
                <a:latin typeface="Tahoma"/>
                <a:cs typeface="Tahoma"/>
              </a:rPr>
              <a:t>whether </a:t>
            </a:r>
            <a:r>
              <a:rPr sz="2000" dirty="0">
                <a:latin typeface="Tahoma"/>
                <a:cs typeface="Tahoma"/>
              </a:rPr>
              <a:t>an optimal solution has  been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reached.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228600"/>
            <a:ext cx="8077200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2279" y="204215"/>
            <a:ext cx="3168396" cy="478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51760" y="554736"/>
            <a:ext cx="1703832" cy="478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2400" y="554736"/>
            <a:ext cx="519684" cy="478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88891" y="554736"/>
            <a:ext cx="2430780" cy="478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3400" y="228600"/>
            <a:ext cx="8077200" cy="838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2300" b="1" dirty="0">
                <a:latin typeface="Tahoma"/>
                <a:cs typeface="Tahoma"/>
              </a:rPr>
              <a:t>Optimum</a:t>
            </a:r>
            <a:r>
              <a:rPr sz="2300" b="1" spc="-45" dirty="0">
                <a:latin typeface="Tahoma"/>
                <a:cs typeface="Tahoma"/>
              </a:rPr>
              <a:t> </a:t>
            </a:r>
            <a:r>
              <a:rPr sz="2300" b="1" dirty="0">
                <a:latin typeface="Tahoma"/>
                <a:cs typeface="Tahoma"/>
              </a:rPr>
              <a:t>Solution:</a:t>
            </a:r>
            <a:endParaRPr sz="23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300" b="1" dirty="0">
                <a:latin typeface="Tahoma"/>
                <a:cs typeface="Tahoma"/>
              </a:rPr>
              <a:t>Stepping-Stone</a:t>
            </a:r>
            <a:r>
              <a:rPr sz="2300" b="1" spc="-60" dirty="0">
                <a:latin typeface="Tahoma"/>
                <a:cs typeface="Tahoma"/>
              </a:rPr>
              <a:t> </a:t>
            </a:r>
            <a:r>
              <a:rPr sz="2300" b="1" dirty="0">
                <a:latin typeface="Tahoma"/>
                <a:cs typeface="Tahoma"/>
              </a:rPr>
              <a:t>Method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9600" y="1295400"/>
            <a:ext cx="7924800" cy="2770505"/>
          </a:xfrm>
          <a:custGeom>
            <a:avLst/>
            <a:gdLst/>
            <a:ahLst/>
            <a:cxnLst/>
            <a:rect l="l" t="t" r="r" b="b"/>
            <a:pathLst>
              <a:path w="7924800" h="2770504">
                <a:moveTo>
                  <a:pt x="0" y="2769997"/>
                </a:moveTo>
                <a:lnTo>
                  <a:pt x="7924800" y="2769997"/>
                </a:lnTo>
                <a:lnTo>
                  <a:pt x="7924800" y="0"/>
                </a:lnTo>
                <a:lnTo>
                  <a:pt x="0" y="0"/>
                </a:lnTo>
                <a:lnTo>
                  <a:pt x="0" y="2769997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8340" y="1296670"/>
            <a:ext cx="6060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Iteration </a:t>
            </a:r>
            <a:r>
              <a:rPr sz="2000" spc="-10" dirty="0">
                <a:latin typeface="Tahoma"/>
                <a:cs typeface="Tahoma"/>
              </a:rPr>
              <a:t>#2 </a:t>
            </a:r>
            <a:r>
              <a:rPr sz="2000" dirty="0">
                <a:latin typeface="Tahoma"/>
                <a:cs typeface="Tahoma"/>
              </a:rPr>
              <a:t>- Computing </a:t>
            </a:r>
            <a:r>
              <a:rPr sz="2000" spc="-10" dirty="0">
                <a:latin typeface="Tahoma"/>
                <a:cs typeface="Tahoma"/>
              </a:rPr>
              <a:t>for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spc="-10" dirty="0">
                <a:latin typeface="Tahoma"/>
                <a:cs typeface="Tahoma"/>
              </a:rPr>
              <a:t>Improvement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Index: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340" y="1601698"/>
            <a:ext cx="3999229" cy="240411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000" spc="-10" dirty="0">
                <a:latin typeface="Tahoma"/>
                <a:cs typeface="Tahoma"/>
              </a:rPr>
              <a:t>At </a:t>
            </a:r>
            <a:r>
              <a:rPr sz="2000" dirty="0">
                <a:latin typeface="Tahoma"/>
                <a:cs typeface="Tahoma"/>
              </a:rPr>
              <a:t>A3,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A3-&gt;C3-&gt;C1-&gt;A1;</a:t>
            </a:r>
            <a:endParaRPr sz="2000">
              <a:latin typeface="Tahoma"/>
              <a:cs typeface="Tahoma"/>
            </a:endParaRPr>
          </a:p>
          <a:p>
            <a:pPr marL="12700" marR="5715">
              <a:lnSpc>
                <a:spcPct val="130000"/>
              </a:lnSpc>
              <a:spcBef>
                <a:spcPts val="5"/>
              </a:spcBef>
            </a:pPr>
            <a:r>
              <a:rPr sz="2000" spc="-10" dirty="0">
                <a:latin typeface="Tahoma"/>
                <a:cs typeface="Tahoma"/>
              </a:rPr>
              <a:t>At A4, </a:t>
            </a:r>
            <a:r>
              <a:rPr sz="2000" spc="-5" dirty="0">
                <a:latin typeface="Tahoma"/>
                <a:cs typeface="Tahoma"/>
              </a:rPr>
              <a:t>A4-&gt;B4-&gt;B3-&gt;C3-&gt;C1-&gt;A1;  </a:t>
            </a:r>
            <a:r>
              <a:rPr sz="2000" spc="-10" dirty="0">
                <a:latin typeface="Tahoma"/>
                <a:cs typeface="Tahoma"/>
              </a:rPr>
              <a:t>At </a:t>
            </a:r>
            <a:r>
              <a:rPr sz="2000" spc="-5" dirty="0">
                <a:latin typeface="Tahoma"/>
                <a:cs typeface="Tahoma"/>
              </a:rPr>
              <a:t>B1,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B1-&gt;B3-&gt;C3-&gt;C1;</a:t>
            </a:r>
            <a:endParaRPr sz="2000">
              <a:latin typeface="Tahoma"/>
              <a:cs typeface="Tahoma"/>
            </a:endParaRPr>
          </a:p>
          <a:p>
            <a:pPr marL="12700" marR="5080">
              <a:lnSpc>
                <a:spcPct val="130000"/>
              </a:lnSpc>
            </a:pPr>
            <a:r>
              <a:rPr sz="2000" spc="-10" dirty="0">
                <a:latin typeface="Tahoma"/>
                <a:cs typeface="Tahoma"/>
              </a:rPr>
              <a:t>At </a:t>
            </a:r>
            <a:r>
              <a:rPr sz="2000" spc="-5" dirty="0">
                <a:latin typeface="Tahoma"/>
                <a:cs typeface="Tahoma"/>
              </a:rPr>
              <a:t>B2, B2-&gt;B3-&gt;C3-&gt;C1-&gt;A1-&gt;A2;  </a:t>
            </a:r>
            <a:r>
              <a:rPr sz="2000" spc="-10" dirty="0">
                <a:latin typeface="Tahoma"/>
                <a:cs typeface="Tahoma"/>
              </a:rPr>
              <a:t>At </a:t>
            </a:r>
            <a:r>
              <a:rPr sz="2000" spc="-5" dirty="0">
                <a:latin typeface="Tahoma"/>
                <a:cs typeface="Tahoma"/>
              </a:rPr>
              <a:t>C2,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C2-&gt;C1-&gt;A1-&gt;A2;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spc="-10" dirty="0">
                <a:latin typeface="Tahoma"/>
                <a:cs typeface="Tahoma"/>
              </a:rPr>
              <a:t>At C4,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C3-&gt;B3-&gt;B4;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60163" y="1601698"/>
            <a:ext cx="3180080" cy="240411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819"/>
              </a:spcBef>
            </a:pPr>
            <a:r>
              <a:rPr sz="2000" b="1" spc="10" dirty="0">
                <a:latin typeface="Tahoma"/>
                <a:cs typeface="Tahoma"/>
              </a:rPr>
              <a:t>I</a:t>
            </a:r>
            <a:r>
              <a:rPr sz="1950" b="1" spc="15" baseline="-25641" dirty="0">
                <a:latin typeface="Tahoma"/>
                <a:cs typeface="Tahoma"/>
              </a:rPr>
              <a:t>A3 </a:t>
            </a:r>
            <a:r>
              <a:rPr sz="2000" b="1" dirty="0">
                <a:latin typeface="Tahoma"/>
                <a:cs typeface="Tahoma"/>
              </a:rPr>
              <a:t>= +8-6+5-4 =</a:t>
            </a:r>
            <a:r>
              <a:rPr sz="2000" b="1" spc="-5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  <a:p>
            <a:pPr marL="45720">
              <a:lnSpc>
                <a:spcPct val="100000"/>
              </a:lnSpc>
              <a:spcBef>
                <a:spcPts val="725"/>
              </a:spcBef>
            </a:pPr>
            <a:r>
              <a:rPr sz="2000" b="1" spc="10" dirty="0">
                <a:latin typeface="Tahoma"/>
                <a:cs typeface="Tahoma"/>
              </a:rPr>
              <a:t>I</a:t>
            </a:r>
            <a:r>
              <a:rPr sz="1950" b="1" spc="15" baseline="-25641" dirty="0">
                <a:latin typeface="Tahoma"/>
                <a:cs typeface="Tahoma"/>
              </a:rPr>
              <a:t>A4 </a:t>
            </a:r>
            <a:r>
              <a:rPr sz="2000" b="1" dirty="0">
                <a:latin typeface="Tahoma"/>
                <a:cs typeface="Tahoma"/>
              </a:rPr>
              <a:t>= +8-7+6-6+5-4 =</a:t>
            </a:r>
            <a:r>
              <a:rPr sz="2000" b="1" spc="-11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  <a:p>
            <a:pPr marL="22860">
              <a:lnSpc>
                <a:spcPct val="100000"/>
              </a:lnSpc>
              <a:spcBef>
                <a:spcPts val="720"/>
              </a:spcBef>
            </a:pPr>
            <a:r>
              <a:rPr sz="2000" b="1" spc="10" dirty="0">
                <a:latin typeface="Tahoma"/>
                <a:cs typeface="Tahoma"/>
              </a:rPr>
              <a:t>I</a:t>
            </a:r>
            <a:r>
              <a:rPr sz="1950" b="1" spc="15" baseline="-25641" dirty="0">
                <a:latin typeface="Tahoma"/>
                <a:cs typeface="Tahoma"/>
              </a:rPr>
              <a:t>B1 </a:t>
            </a:r>
            <a:r>
              <a:rPr sz="2000" b="1" dirty="0">
                <a:latin typeface="Tahoma"/>
                <a:cs typeface="Tahoma"/>
              </a:rPr>
              <a:t>= +6-6+6-5 =</a:t>
            </a:r>
            <a:r>
              <a:rPr sz="2000" b="1" spc="-6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  <a:p>
            <a:pPr marL="44450">
              <a:lnSpc>
                <a:spcPct val="100000"/>
              </a:lnSpc>
              <a:spcBef>
                <a:spcPts val="720"/>
              </a:spcBef>
            </a:pPr>
            <a:r>
              <a:rPr sz="2000" b="1" spc="10" dirty="0">
                <a:latin typeface="Tahoma"/>
                <a:cs typeface="Tahoma"/>
              </a:rPr>
              <a:t>I</a:t>
            </a:r>
            <a:r>
              <a:rPr sz="1950" b="1" spc="15" baseline="-25641" dirty="0">
                <a:latin typeface="Tahoma"/>
                <a:cs typeface="Tahoma"/>
              </a:rPr>
              <a:t>B2 </a:t>
            </a:r>
            <a:r>
              <a:rPr sz="2000" b="1" dirty="0">
                <a:latin typeface="Tahoma"/>
                <a:cs typeface="Tahoma"/>
              </a:rPr>
              <a:t>= +8-6+6-5+4-6 =</a:t>
            </a:r>
            <a:r>
              <a:rPr sz="2000" b="1" spc="-10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  <a:p>
            <a:pPr marL="32384">
              <a:lnSpc>
                <a:spcPct val="100000"/>
              </a:lnSpc>
              <a:spcBef>
                <a:spcPts val="720"/>
              </a:spcBef>
            </a:pPr>
            <a:r>
              <a:rPr sz="2000" b="1" spc="10" dirty="0">
                <a:latin typeface="Tahoma"/>
                <a:cs typeface="Tahoma"/>
              </a:rPr>
              <a:t>I</a:t>
            </a:r>
            <a:r>
              <a:rPr sz="1950" b="1" spc="15" baseline="-25641" dirty="0">
                <a:latin typeface="Tahoma"/>
                <a:cs typeface="Tahoma"/>
              </a:rPr>
              <a:t>C2 </a:t>
            </a:r>
            <a:r>
              <a:rPr sz="2000" b="1" dirty="0">
                <a:latin typeface="Tahoma"/>
                <a:cs typeface="Tahoma"/>
              </a:rPr>
              <a:t>= +7-5+4-6 =</a:t>
            </a:r>
            <a:r>
              <a:rPr sz="2000" b="1" spc="-114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b="1" spc="10" dirty="0">
                <a:latin typeface="Tahoma"/>
                <a:cs typeface="Tahoma"/>
              </a:rPr>
              <a:t>I</a:t>
            </a:r>
            <a:r>
              <a:rPr sz="1950" b="1" spc="15" baseline="-25641" dirty="0">
                <a:latin typeface="Tahoma"/>
                <a:cs typeface="Tahoma"/>
              </a:rPr>
              <a:t>C3 </a:t>
            </a:r>
            <a:r>
              <a:rPr sz="2000" b="1" dirty="0">
                <a:latin typeface="Tahoma"/>
                <a:cs typeface="Tahoma"/>
              </a:rPr>
              <a:t>= +8-6+6-7 =</a:t>
            </a:r>
            <a:r>
              <a:rPr sz="2000" b="1" spc="-114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3400" y="4267174"/>
            <a:ext cx="8001000" cy="646430"/>
          </a:xfrm>
          <a:prstGeom prst="rect">
            <a:avLst/>
          </a:prstGeom>
          <a:solidFill>
            <a:srgbClr val="EBF0DE"/>
          </a:solidFill>
        </p:spPr>
        <p:txBody>
          <a:bodyPr vert="horz" wrap="square" lIns="0" tIns="49530" rIns="0" bIns="0" rtlCol="0">
            <a:spAutoFit/>
          </a:bodyPr>
          <a:lstStyle/>
          <a:p>
            <a:pPr marL="91440" marR="187960">
              <a:lnSpc>
                <a:spcPts val="2160"/>
              </a:lnSpc>
              <a:spcBef>
                <a:spcPts val="390"/>
              </a:spcBef>
            </a:pPr>
            <a:r>
              <a:rPr sz="2000" spc="-5" dirty="0">
                <a:latin typeface="Tahoma"/>
                <a:cs typeface="Tahoma"/>
              </a:rPr>
              <a:t>Since the results </a:t>
            </a:r>
            <a:r>
              <a:rPr sz="2000" dirty="0">
                <a:latin typeface="Tahoma"/>
                <a:cs typeface="Tahoma"/>
              </a:rPr>
              <a:t>of all indices </a:t>
            </a:r>
            <a:r>
              <a:rPr sz="2000" spc="-5" dirty="0">
                <a:latin typeface="Tahoma"/>
                <a:cs typeface="Tahoma"/>
              </a:rPr>
              <a:t>calculated are greater than </a:t>
            </a:r>
            <a:r>
              <a:rPr sz="2000" dirty="0">
                <a:latin typeface="Tahoma"/>
                <a:cs typeface="Tahoma"/>
              </a:rPr>
              <a:t>or </a:t>
            </a:r>
            <a:r>
              <a:rPr sz="2000" spc="-5" dirty="0">
                <a:latin typeface="Tahoma"/>
                <a:cs typeface="Tahoma"/>
              </a:rPr>
              <a:t>equal to  </a:t>
            </a:r>
            <a:r>
              <a:rPr sz="2000" spc="-10" dirty="0">
                <a:latin typeface="Tahoma"/>
                <a:cs typeface="Tahoma"/>
              </a:rPr>
              <a:t>zero, </a:t>
            </a:r>
            <a:r>
              <a:rPr sz="2000" spc="-5" dirty="0">
                <a:latin typeface="Tahoma"/>
                <a:cs typeface="Tahoma"/>
              </a:rPr>
              <a:t>then, </a:t>
            </a:r>
            <a:r>
              <a:rPr sz="2000" dirty="0">
                <a:latin typeface="Tahoma"/>
                <a:cs typeface="Tahoma"/>
              </a:rPr>
              <a:t>an optimal solution had been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reached.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1142987"/>
            <a:ext cx="8092440" cy="369570"/>
          </a:xfrm>
          <a:prstGeom prst="rect">
            <a:avLst/>
          </a:prstGeom>
          <a:solidFill>
            <a:srgbClr val="EBF0DE"/>
          </a:solidFill>
        </p:spPr>
        <p:txBody>
          <a:bodyPr vert="horz" wrap="square" lIns="0" tIns="146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5"/>
              </a:spcBef>
            </a:pPr>
            <a:r>
              <a:rPr sz="2000" dirty="0">
                <a:latin typeface="Tahoma"/>
                <a:cs typeface="Tahoma"/>
              </a:rPr>
              <a:t>…and </a:t>
            </a:r>
            <a:r>
              <a:rPr sz="2000" spc="-5" dirty="0">
                <a:latin typeface="Tahoma"/>
                <a:cs typeface="Tahoma"/>
              </a:rPr>
              <a:t>computing the </a:t>
            </a:r>
            <a:r>
              <a:rPr sz="2000" dirty="0">
                <a:latin typeface="Tahoma"/>
                <a:cs typeface="Tahoma"/>
              </a:rPr>
              <a:t>objective </a:t>
            </a:r>
            <a:r>
              <a:rPr sz="2000" spc="-5" dirty="0">
                <a:latin typeface="Tahoma"/>
                <a:cs typeface="Tahoma"/>
              </a:rPr>
              <a:t>function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Z: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5109565"/>
            <a:ext cx="1183005" cy="419734"/>
          </a:xfrm>
          <a:custGeom>
            <a:avLst/>
            <a:gdLst/>
            <a:ahLst/>
            <a:cxnLst/>
            <a:rect l="l" t="t" r="r" b="b"/>
            <a:pathLst>
              <a:path w="1183005" h="419735">
                <a:moveTo>
                  <a:pt x="0" y="419633"/>
                </a:moveTo>
                <a:lnTo>
                  <a:pt x="1182877" y="419633"/>
                </a:lnTo>
                <a:lnTo>
                  <a:pt x="1182877" y="0"/>
                </a:lnTo>
                <a:lnTo>
                  <a:pt x="0" y="0"/>
                </a:lnTo>
                <a:lnTo>
                  <a:pt x="0" y="419633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97277" y="5109565"/>
            <a:ext cx="1307465" cy="419734"/>
          </a:xfrm>
          <a:custGeom>
            <a:avLst/>
            <a:gdLst/>
            <a:ahLst/>
            <a:cxnLst/>
            <a:rect l="l" t="t" r="r" b="b"/>
            <a:pathLst>
              <a:path w="1307464" h="419735">
                <a:moveTo>
                  <a:pt x="0" y="419633"/>
                </a:moveTo>
                <a:lnTo>
                  <a:pt x="1307338" y="419633"/>
                </a:lnTo>
                <a:lnTo>
                  <a:pt x="1307338" y="0"/>
                </a:lnTo>
                <a:lnTo>
                  <a:pt x="0" y="0"/>
                </a:lnTo>
                <a:lnTo>
                  <a:pt x="0" y="419633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04742" y="5109565"/>
            <a:ext cx="1307465" cy="419734"/>
          </a:xfrm>
          <a:custGeom>
            <a:avLst/>
            <a:gdLst/>
            <a:ahLst/>
            <a:cxnLst/>
            <a:rect l="l" t="t" r="r" b="b"/>
            <a:pathLst>
              <a:path w="1307464" h="419735">
                <a:moveTo>
                  <a:pt x="0" y="419633"/>
                </a:moveTo>
                <a:lnTo>
                  <a:pt x="1307338" y="419633"/>
                </a:lnTo>
                <a:lnTo>
                  <a:pt x="1307338" y="0"/>
                </a:lnTo>
                <a:lnTo>
                  <a:pt x="0" y="0"/>
                </a:lnTo>
                <a:lnTo>
                  <a:pt x="0" y="419633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12080" y="5109565"/>
            <a:ext cx="1307465" cy="419734"/>
          </a:xfrm>
          <a:custGeom>
            <a:avLst/>
            <a:gdLst/>
            <a:ahLst/>
            <a:cxnLst/>
            <a:rect l="l" t="t" r="r" b="b"/>
            <a:pathLst>
              <a:path w="1307464" h="419735">
                <a:moveTo>
                  <a:pt x="0" y="419633"/>
                </a:moveTo>
                <a:lnTo>
                  <a:pt x="1307338" y="419633"/>
                </a:lnTo>
                <a:lnTo>
                  <a:pt x="1307338" y="0"/>
                </a:lnTo>
                <a:lnTo>
                  <a:pt x="0" y="0"/>
                </a:lnTo>
                <a:lnTo>
                  <a:pt x="0" y="419633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19419" y="5109565"/>
            <a:ext cx="1307465" cy="419734"/>
          </a:xfrm>
          <a:custGeom>
            <a:avLst/>
            <a:gdLst/>
            <a:ahLst/>
            <a:cxnLst/>
            <a:rect l="l" t="t" r="r" b="b"/>
            <a:pathLst>
              <a:path w="1307465" h="419735">
                <a:moveTo>
                  <a:pt x="0" y="419633"/>
                </a:moveTo>
                <a:lnTo>
                  <a:pt x="1307338" y="419633"/>
                </a:lnTo>
                <a:lnTo>
                  <a:pt x="1307338" y="0"/>
                </a:lnTo>
                <a:lnTo>
                  <a:pt x="0" y="0"/>
                </a:lnTo>
                <a:lnTo>
                  <a:pt x="0" y="419633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23161" y="2866770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0113" y="3706114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1052" y="4545584"/>
            <a:ext cx="909955" cy="898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Arial"/>
                <a:cs typeface="Arial"/>
              </a:rPr>
              <a:t>DEM</a:t>
            </a:r>
            <a:r>
              <a:rPr sz="1600" b="1" spc="-55" dirty="0">
                <a:latin typeface="Arial"/>
                <a:cs typeface="Arial"/>
              </a:rPr>
              <a:t>A</a:t>
            </a:r>
            <a:r>
              <a:rPr sz="1600" b="1" spc="-5" dirty="0">
                <a:latin typeface="Arial"/>
                <a:cs typeface="Arial"/>
              </a:rPr>
              <a:t>ND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090927" y="2172182"/>
          <a:ext cx="6129648" cy="33534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2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12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6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12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23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0209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7"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b="1" spc="-30" dirty="0">
                          <a:latin typeface="Arial"/>
                          <a:cs typeface="Arial"/>
                        </a:rPr>
                        <a:t>SUPPLY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40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60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50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solidFill>
                      <a:srgbClr val="FBD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5415" algn="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7470" marB="0">
                    <a:solidFill>
                      <a:srgbClr val="FBD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34">
                <a:tc gridSpan="2"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30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7470" marB="0">
                    <a:solidFill>
                      <a:srgbClr val="FBD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5415" algn="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7470" marB="0">
                    <a:solidFill>
                      <a:srgbClr val="FBD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50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7470" marB="0">
                    <a:solidFill>
                      <a:srgbClr val="FBD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5415" algn="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7470" marB="0">
                    <a:solidFill>
                      <a:srgbClr val="FBD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00">
                <a:tc gridSpan="2"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40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7470" marB="0">
                    <a:solidFill>
                      <a:srgbClr val="FBD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30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4108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50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50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150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381000" y="3505200"/>
            <a:ext cx="1000125" cy="295275"/>
          </a:xfrm>
          <a:prstGeom prst="rect">
            <a:avLst/>
          </a:prstGeom>
          <a:ln w="12700">
            <a:solidFill>
              <a:srgbClr val="BBBBBB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233679">
              <a:lnSpc>
                <a:spcPct val="100000"/>
              </a:lnSpc>
              <a:spcBef>
                <a:spcPts val="440"/>
              </a:spcBef>
            </a:pPr>
            <a:r>
              <a:rPr sz="1100" spc="-40" dirty="0">
                <a:latin typeface="Trebuchet MS"/>
                <a:cs typeface="Trebuchet MS"/>
              </a:rPr>
              <a:t>SOURCES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38600" y="1905000"/>
            <a:ext cx="1228725" cy="285750"/>
          </a:xfrm>
          <a:prstGeom prst="rect">
            <a:avLst/>
          </a:prstGeom>
          <a:ln w="12700">
            <a:solidFill>
              <a:srgbClr val="BBBBBB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400"/>
              </a:spcBef>
            </a:pPr>
            <a:r>
              <a:rPr sz="1100" spc="-35" dirty="0">
                <a:latin typeface="Trebuchet MS"/>
                <a:cs typeface="Trebuchet MS"/>
              </a:rPr>
              <a:t>DESTINATIONS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3400" y="228600"/>
            <a:ext cx="8077200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02279" y="204215"/>
            <a:ext cx="3168396" cy="478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51760" y="554736"/>
            <a:ext cx="1703832" cy="478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62400" y="554736"/>
            <a:ext cx="519684" cy="478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88891" y="554736"/>
            <a:ext cx="2430780" cy="478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33400" y="228600"/>
            <a:ext cx="8077200" cy="838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2300" b="1" dirty="0">
                <a:latin typeface="Tahoma"/>
                <a:cs typeface="Tahoma"/>
              </a:rPr>
              <a:t>Optimum</a:t>
            </a:r>
            <a:r>
              <a:rPr sz="2300" b="1" spc="-45" dirty="0">
                <a:latin typeface="Tahoma"/>
                <a:cs typeface="Tahoma"/>
              </a:rPr>
              <a:t> </a:t>
            </a:r>
            <a:r>
              <a:rPr sz="2300" b="1" dirty="0">
                <a:latin typeface="Tahoma"/>
                <a:cs typeface="Tahoma"/>
              </a:rPr>
              <a:t>Solution:</a:t>
            </a:r>
            <a:endParaRPr sz="23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300" b="1" dirty="0">
                <a:latin typeface="Tahoma"/>
                <a:cs typeface="Tahoma"/>
              </a:rPr>
              <a:t>Stepping-Stone</a:t>
            </a:r>
            <a:r>
              <a:rPr sz="2300" b="1" spc="-60" dirty="0">
                <a:latin typeface="Tahoma"/>
                <a:cs typeface="Tahoma"/>
              </a:rPr>
              <a:t> </a:t>
            </a:r>
            <a:r>
              <a:rPr sz="2300" b="1" dirty="0">
                <a:latin typeface="Tahoma"/>
                <a:cs typeface="Tahoma"/>
              </a:rPr>
              <a:t>Method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88845" y="5728652"/>
            <a:ext cx="5749290" cy="369570"/>
          </a:xfrm>
          <a:prstGeom prst="rect">
            <a:avLst/>
          </a:prstGeom>
          <a:solidFill>
            <a:srgbClr val="EBF0DE"/>
          </a:solidFill>
        </p:spPr>
        <p:txBody>
          <a:bodyPr vert="horz" wrap="square" lIns="0" tIns="152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0"/>
              </a:spcBef>
            </a:pPr>
            <a:r>
              <a:rPr sz="2000" dirty="0">
                <a:latin typeface="Tahoma"/>
                <a:cs typeface="Tahoma"/>
              </a:rPr>
              <a:t>Z = </a:t>
            </a:r>
            <a:r>
              <a:rPr sz="2000" spc="-5" dirty="0">
                <a:latin typeface="Tahoma"/>
                <a:cs typeface="Tahoma"/>
              </a:rPr>
              <a:t>4x10+6x30+6x10+7x50+5x10+6x40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920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228600"/>
            <a:ext cx="8077200" cy="838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2300" b="1" dirty="0">
                <a:latin typeface="Tahoma"/>
                <a:cs typeface="Tahoma"/>
              </a:rPr>
              <a:t>Optimum</a:t>
            </a:r>
            <a:r>
              <a:rPr sz="2300" b="1" spc="-45" dirty="0">
                <a:latin typeface="Tahoma"/>
                <a:cs typeface="Tahoma"/>
              </a:rPr>
              <a:t> </a:t>
            </a:r>
            <a:r>
              <a:rPr sz="2300" b="1" dirty="0">
                <a:latin typeface="Tahoma"/>
                <a:cs typeface="Tahoma"/>
              </a:rPr>
              <a:t>Solution:</a:t>
            </a:r>
            <a:endParaRPr sz="23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300" b="1" dirty="0">
                <a:latin typeface="Tahoma"/>
                <a:cs typeface="Tahoma"/>
              </a:rPr>
              <a:t>Stepping-Stone</a:t>
            </a:r>
            <a:r>
              <a:rPr sz="2300" b="1" spc="-60" dirty="0">
                <a:latin typeface="Tahoma"/>
                <a:cs typeface="Tahoma"/>
              </a:rPr>
              <a:t> </a:t>
            </a:r>
            <a:r>
              <a:rPr sz="2300" b="1" dirty="0">
                <a:latin typeface="Tahoma"/>
                <a:cs typeface="Tahoma"/>
              </a:rPr>
              <a:t>Method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5909" y="1219161"/>
            <a:ext cx="8065770" cy="923925"/>
          </a:xfrm>
          <a:prstGeom prst="rect">
            <a:avLst/>
          </a:prstGeom>
          <a:solidFill>
            <a:srgbClr val="EBF0DE"/>
          </a:solidFill>
        </p:spPr>
        <p:txBody>
          <a:bodyPr vert="horz" wrap="square" lIns="0" tIns="48895" rIns="0" bIns="0" rtlCol="0">
            <a:spAutoFit/>
          </a:bodyPr>
          <a:lstStyle/>
          <a:p>
            <a:pPr marL="90805" marR="842644">
              <a:lnSpc>
                <a:spcPts val="2160"/>
              </a:lnSpc>
              <a:spcBef>
                <a:spcPts val="385"/>
              </a:spcBef>
            </a:pPr>
            <a:r>
              <a:rPr sz="2000" spc="-35" dirty="0">
                <a:latin typeface="Tahoma"/>
                <a:cs typeface="Tahoma"/>
              </a:rPr>
              <a:t>However, </a:t>
            </a:r>
            <a:r>
              <a:rPr sz="2000" dirty="0">
                <a:latin typeface="Tahoma"/>
                <a:cs typeface="Tahoma"/>
              </a:rPr>
              <a:t>in </a:t>
            </a:r>
            <a:r>
              <a:rPr sz="2000" spc="-5" dirty="0">
                <a:latin typeface="Tahoma"/>
                <a:cs typeface="Tahoma"/>
              </a:rPr>
              <a:t>checking the calculation </a:t>
            </a:r>
            <a:r>
              <a:rPr sz="2000" dirty="0">
                <a:latin typeface="Tahoma"/>
                <a:cs typeface="Tahoma"/>
              </a:rPr>
              <a:t>in </a:t>
            </a:r>
            <a:r>
              <a:rPr sz="2000" spc="-5" dirty="0">
                <a:latin typeface="Tahoma"/>
                <a:cs typeface="Tahoma"/>
              </a:rPr>
              <a:t>Iteration #2, there </a:t>
            </a:r>
            <a:r>
              <a:rPr sz="2000" dirty="0">
                <a:latin typeface="Tahoma"/>
                <a:cs typeface="Tahoma"/>
              </a:rPr>
              <a:t>is an  </a:t>
            </a:r>
            <a:r>
              <a:rPr sz="2000" spc="-5" dirty="0">
                <a:latin typeface="Tahoma"/>
                <a:cs typeface="Tahoma"/>
              </a:rPr>
              <a:t>improvement index equal to </a:t>
            </a:r>
            <a:r>
              <a:rPr sz="2000" b="1" spc="5" dirty="0">
                <a:latin typeface="Tahoma"/>
                <a:cs typeface="Tahoma"/>
              </a:rPr>
              <a:t>zero</a:t>
            </a:r>
            <a:r>
              <a:rPr sz="2000" spc="5" dirty="0">
                <a:latin typeface="Tahoma"/>
                <a:cs typeface="Tahoma"/>
              </a:rPr>
              <a:t>. </a:t>
            </a:r>
            <a:r>
              <a:rPr sz="2000" dirty="0">
                <a:latin typeface="Tahoma"/>
                <a:cs typeface="Tahoma"/>
              </a:rPr>
              <a:t>This means </a:t>
            </a:r>
            <a:r>
              <a:rPr sz="2000" spc="-5" dirty="0">
                <a:latin typeface="Tahoma"/>
                <a:cs typeface="Tahoma"/>
              </a:rPr>
              <a:t>that there </a:t>
            </a:r>
            <a:r>
              <a:rPr sz="2000" dirty="0">
                <a:latin typeface="Tahoma"/>
                <a:cs typeface="Tahoma"/>
              </a:rPr>
              <a:t>is an  </a:t>
            </a:r>
            <a:r>
              <a:rPr sz="2000" spc="-30" dirty="0">
                <a:latin typeface="Tahoma"/>
                <a:cs typeface="Tahoma"/>
              </a:rPr>
              <a:t>ALTERNATE </a:t>
            </a:r>
            <a:r>
              <a:rPr sz="2000" dirty="0">
                <a:latin typeface="Tahoma"/>
                <a:cs typeface="Tahoma"/>
              </a:rPr>
              <a:t>optimum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solution: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0717" y="2286000"/>
          <a:ext cx="8098153" cy="27692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0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8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3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48814">
                <a:tc gridSpan="5"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000" spc="-1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Iteration #2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spcBef>
                          <a:spcPts val="720"/>
                        </a:spcBef>
                        <a:tabLst>
                          <a:tab pos="4255135" algn="l"/>
                        </a:tabLst>
                      </a:pPr>
                      <a:r>
                        <a:rPr sz="2000" spc="-10" dirty="0">
                          <a:latin typeface="Tahoma"/>
                          <a:cs typeface="Tahoma"/>
                        </a:rPr>
                        <a:t>At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A3,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A3-&gt;C3-&gt;C1-&gt;A1;	</a:t>
                      </a:r>
                      <a:r>
                        <a:rPr sz="2000" b="1" spc="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950" b="1" spc="15" baseline="-25641" dirty="0">
                          <a:latin typeface="Tahoma"/>
                          <a:cs typeface="Tahoma"/>
                        </a:rPr>
                        <a:t>A3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= +8-6+5-4 =</a:t>
                      </a:r>
                      <a:r>
                        <a:rPr sz="2000" b="1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3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spcBef>
                          <a:spcPts val="720"/>
                        </a:spcBef>
                        <a:tabLst>
                          <a:tab pos="4269105" algn="l"/>
                        </a:tabLst>
                      </a:pPr>
                      <a:r>
                        <a:rPr sz="2000" spc="-10" dirty="0">
                          <a:latin typeface="Tahoma"/>
                          <a:cs typeface="Tahoma"/>
                        </a:rPr>
                        <a:t>At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A4,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A4-&gt;B4-&gt;B3-&gt;C3-&gt;C1-&gt;A1;	</a:t>
                      </a:r>
                      <a:r>
                        <a:rPr sz="2000" b="1" spc="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950" b="1" spc="15" baseline="-25641" dirty="0">
                          <a:latin typeface="Tahoma"/>
                          <a:cs typeface="Tahoma"/>
                        </a:rPr>
                        <a:t>A4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= +8-7+6-6+5-4 =</a:t>
                      </a:r>
                      <a:r>
                        <a:rPr sz="2000" b="1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2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spcBef>
                          <a:spcPts val="720"/>
                        </a:spcBef>
                        <a:tabLst>
                          <a:tab pos="4246245" algn="l"/>
                        </a:tabLst>
                      </a:pPr>
                      <a:r>
                        <a:rPr sz="2000" spc="-10" dirty="0">
                          <a:latin typeface="Tahoma"/>
                          <a:cs typeface="Tahoma"/>
                        </a:rPr>
                        <a:t>At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B1,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B1-&gt;B3-&gt;C3-&gt;C1;	</a:t>
                      </a:r>
                      <a:r>
                        <a:rPr sz="2000" b="1" spc="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950" b="1" spc="15" baseline="-25641" dirty="0">
                          <a:latin typeface="Tahoma"/>
                          <a:cs typeface="Tahoma"/>
                        </a:rPr>
                        <a:t>B1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= +6-6+6-5 =</a:t>
                      </a:r>
                      <a:r>
                        <a:rPr sz="2000" b="1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spcBef>
                          <a:spcPts val="725"/>
                        </a:spcBef>
                        <a:tabLst>
                          <a:tab pos="4267835" algn="l"/>
                        </a:tabLst>
                      </a:pPr>
                      <a:r>
                        <a:rPr sz="2000" spc="-10" dirty="0">
                          <a:latin typeface="Tahoma"/>
                          <a:cs typeface="Tahoma"/>
                        </a:rPr>
                        <a:t>At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B2,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B2-&gt;B3-&gt;C3-&gt;C1-&gt;A1-&gt;A2;	</a:t>
                      </a:r>
                      <a:r>
                        <a:rPr sz="2000" b="1" spc="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950" b="1" spc="15" baseline="-25641" dirty="0">
                          <a:latin typeface="Tahoma"/>
                          <a:cs typeface="Tahoma"/>
                        </a:rPr>
                        <a:t>B2 </a:t>
                      </a:r>
                      <a:r>
                        <a:rPr sz="2000" b="1" spc="5" dirty="0">
                          <a:latin typeface="Tahoma"/>
                          <a:cs typeface="Tahoma"/>
                        </a:rPr>
                        <a:t>= </a:t>
                      </a:r>
                      <a:r>
                        <a:rPr sz="2000" b="1" spc="-5" dirty="0">
                          <a:latin typeface="Tahoma"/>
                          <a:cs typeface="Tahoma"/>
                        </a:rPr>
                        <a:t>+8-6+6-5+4-6 </a:t>
                      </a:r>
                      <a:r>
                        <a:rPr sz="2000" b="1" spc="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000" b="1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4604" marB="0">
                    <a:solidFill>
                      <a:srgbClr val="EBF0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10" dirty="0">
                          <a:latin typeface="Tahoma"/>
                          <a:cs typeface="Tahoma"/>
                        </a:rPr>
                        <a:t>At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FF0000"/>
                      </a:solidFill>
                      <a:prstDash val="solid"/>
                    </a:lnL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C2,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C2-&gt;C1-&gt;A1-&gt;A2;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R="19494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b="1" spc="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950" b="1" spc="15" baseline="-25641" dirty="0">
                          <a:latin typeface="Tahoma"/>
                          <a:cs typeface="Tahoma"/>
                        </a:rPr>
                        <a:t>C2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= +7-5+4-6 =</a:t>
                      </a:r>
                      <a:r>
                        <a:rPr sz="2000" b="1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solidFill>
                      <a:srgbClr val="EBF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484"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spc="-10" dirty="0">
                          <a:latin typeface="Tahoma"/>
                          <a:cs typeface="Tahoma"/>
                        </a:rPr>
                        <a:t>At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73660" marB="0">
                    <a:lnT w="19050">
                      <a:solidFill>
                        <a:srgbClr val="FF0000"/>
                      </a:solidFill>
                      <a:prstDash val="solid"/>
                    </a:lnT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spc="-10" dirty="0">
                          <a:latin typeface="Tahoma"/>
                          <a:cs typeface="Tahoma"/>
                        </a:rPr>
                        <a:t>C4,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73660" marB="0">
                    <a:lnT w="19050">
                      <a:solidFill>
                        <a:srgbClr val="FF0000"/>
                      </a:solidFill>
                      <a:prstDash val="solid"/>
                    </a:lnT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C3-&gt;B3-&gt;B4;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73660" marB="0">
                    <a:lnT w="19050">
                      <a:solidFill>
                        <a:srgbClr val="FF0000"/>
                      </a:solidFill>
                      <a:prstDash val="solid"/>
                    </a:lnT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R="214629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b="1" spc="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950" b="1" spc="15" baseline="-25641" dirty="0">
                          <a:latin typeface="Tahoma"/>
                          <a:cs typeface="Tahoma"/>
                        </a:rPr>
                        <a:t>C3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= +8-6+6-7 =</a:t>
                      </a:r>
                      <a:r>
                        <a:rPr sz="2000" b="1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73660" marB="0">
                    <a:lnT w="19050">
                      <a:solidFill>
                        <a:srgbClr val="FF0000"/>
                      </a:solidFill>
                      <a:prstDash val="solid"/>
                    </a:lnT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F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33400" y="228600"/>
            <a:ext cx="8077200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02279" y="204215"/>
            <a:ext cx="3168396" cy="478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51760" y="554736"/>
            <a:ext cx="1703832" cy="478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62400" y="554736"/>
            <a:ext cx="519684" cy="478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88891" y="554736"/>
            <a:ext cx="2430780" cy="478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1382" y="1633804"/>
            <a:ext cx="405193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Stepping Stone</a:t>
            </a:r>
            <a:r>
              <a:rPr spc="-70" dirty="0"/>
              <a:t> </a:t>
            </a:r>
            <a:r>
              <a:rPr spc="-5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640" y="2457068"/>
            <a:ext cx="8194675" cy="2708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ahoma"/>
                <a:cs typeface="Tahoma"/>
              </a:rPr>
              <a:t>&gt;&gt;&gt; This is a </a:t>
            </a:r>
            <a:r>
              <a:rPr sz="2200" spc="-10" dirty="0">
                <a:latin typeface="Tahoma"/>
                <a:cs typeface="Tahoma"/>
              </a:rPr>
              <a:t>one </a:t>
            </a:r>
            <a:r>
              <a:rPr sz="2200" spc="-5" dirty="0">
                <a:latin typeface="Tahoma"/>
                <a:cs typeface="Tahoma"/>
              </a:rPr>
              <a:t>of the methods used to </a:t>
            </a:r>
            <a:r>
              <a:rPr sz="2200" spc="-10" dirty="0">
                <a:latin typeface="Tahoma"/>
                <a:cs typeface="Tahoma"/>
              </a:rPr>
              <a:t>determine optimality </a:t>
            </a:r>
            <a:r>
              <a:rPr sz="2200" spc="-5" dirty="0">
                <a:latin typeface="Tahoma"/>
                <a:cs typeface="Tahoma"/>
              </a:rPr>
              <a:t>of  an initial basic </a:t>
            </a:r>
            <a:r>
              <a:rPr sz="2200" spc="-10" dirty="0">
                <a:latin typeface="Tahoma"/>
                <a:cs typeface="Tahoma"/>
              </a:rPr>
              <a:t>feasible solution </a:t>
            </a:r>
            <a:r>
              <a:rPr sz="2200" spc="-5" dirty="0">
                <a:latin typeface="Tahoma"/>
                <a:cs typeface="Tahoma"/>
              </a:rPr>
              <a:t>(i.e. </a:t>
            </a:r>
            <a:r>
              <a:rPr sz="2200" spc="-10" dirty="0">
                <a:latin typeface="Tahoma"/>
                <a:cs typeface="Tahoma"/>
              </a:rPr>
              <a:t>Northwest </a:t>
            </a:r>
            <a:r>
              <a:rPr sz="2200" spc="-5" dirty="0">
                <a:latin typeface="Tahoma"/>
                <a:cs typeface="Tahoma"/>
              </a:rPr>
              <a:t>Corner Rule, Least  Cost or </a:t>
            </a:r>
            <a:r>
              <a:rPr sz="2200" spc="-30" dirty="0">
                <a:latin typeface="Tahoma"/>
                <a:cs typeface="Tahoma"/>
              </a:rPr>
              <a:t>Vogel’s</a:t>
            </a:r>
            <a:r>
              <a:rPr sz="2200" spc="3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Approximation)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172720">
              <a:lnSpc>
                <a:spcPct val="100000"/>
              </a:lnSpc>
              <a:tabLst>
                <a:tab pos="2944495" algn="l"/>
              </a:tabLst>
            </a:pPr>
            <a:r>
              <a:rPr sz="2200" spc="-5" dirty="0">
                <a:latin typeface="Tahoma"/>
                <a:cs typeface="Tahoma"/>
              </a:rPr>
              <a:t>&gt;&gt;&gt; The method is derived </a:t>
            </a:r>
            <a:r>
              <a:rPr sz="2200" spc="-15" dirty="0">
                <a:latin typeface="Tahoma"/>
                <a:cs typeface="Tahoma"/>
              </a:rPr>
              <a:t>from </a:t>
            </a:r>
            <a:r>
              <a:rPr sz="2200" spc="-5" dirty="0">
                <a:latin typeface="Tahoma"/>
                <a:cs typeface="Tahoma"/>
              </a:rPr>
              <a:t>the analogy of crossing a </a:t>
            </a:r>
            <a:r>
              <a:rPr sz="2200" spc="-10" dirty="0">
                <a:latin typeface="Tahoma"/>
                <a:cs typeface="Tahoma"/>
              </a:rPr>
              <a:t>pond  </a:t>
            </a:r>
            <a:r>
              <a:rPr sz="2200" spc="-5" dirty="0">
                <a:latin typeface="Tahoma"/>
                <a:cs typeface="Tahoma"/>
              </a:rPr>
              <a:t>using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stepping</a:t>
            </a:r>
            <a:r>
              <a:rPr sz="2200" spc="3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stones.	</a:t>
            </a:r>
            <a:r>
              <a:rPr sz="2200" spc="-5" dirty="0">
                <a:latin typeface="Tahoma"/>
                <a:cs typeface="Tahoma"/>
              </a:rPr>
              <a:t>This means </a:t>
            </a:r>
            <a:r>
              <a:rPr sz="2200" spc="-10" dirty="0">
                <a:latin typeface="Tahoma"/>
                <a:cs typeface="Tahoma"/>
              </a:rPr>
              <a:t>that </a:t>
            </a:r>
            <a:r>
              <a:rPr sz="2200" spc="-5" dirty="0">
                <a:latin typeface="Tahoma"/>
                <a:cs typeface="Tahoma"/>
              </a:rPr>
              <a:t>the </a:t>
            </a:r>
            <a:r>
              <a:rPr sz="2200" spc="-10" dirty="0">
                <a:latin typeface="Tahoma"/>
                <a:cs typeface="Tahoma"/>
              </a:rPr>
              <a:t>entire transportation  table </a:t>
            </a:r>
            <a:r>
              <a:rPr sz="2200" spc="-5" dirty="0">
                <a:latin typeface="Tahoma"/>
                <a:cs typeface="Tahoma"/>
              </a:rPr>
              <a:t>is assumed to be a </a:t>
            </a:r>
            <a:r>
              <a:rPr sz="2200" spc="-10" dirty="0">
                <a:latin typeface="Tahoma"/>
                <a:cs typeface="Tahoma"/>
              </a:rPr>
              <a:t>pond </a:t>
            </a:r>
            <a:r>
              <a:rPr sz="2200" spc="-5" dirty="0">
                <a:latin typeface="Tahoma"/>
                <a:cs typeface="Tahoma"/>
              </a:rPr>
              <a:t>and the </a:t>
            </a:r>
            <a:r>
              <a:rPr sz="2200" spc="-10" dirty="0">
                <a:latin typeface="Tahoma"/>
                <a:cs typeface="Tahoma"/>
              </a:rPr>
              <a:t>occupied </a:t>
            </a:r>
            <a:r>
              <a:rPr sz="2200" spc="-5" dirty="0">
                <a:latin typeface="Tahoma"/>
                <a:cs typeface="Tahoma"/>
              </a:rPr>
              <a:t>cells </a:t>
            </a:r>
            <a:r>
              <a:rPr sz="2200" spc="-10" dirty="0">
                <a:latin typeface="Tahoma"/>
                <a:cs typeface="Tahoma"/>
              </a:rPr>
              <a:t>are </a:t>
            </a:r>
            <a:r>
              <a:rPr sz="2200" spc="-5" dirty="0">
                <a:latin typeface="Tahoma"/>
                <a:cs typeface="Tahoma"/>
              </a:rPr>
              <a:t>the  </a:t>
            </a:r>
            <a:r>
              <a:rPr sz="2200" spc="-10" dirty="0">
                <a:latin typeface="Tahoma"/>
                <a:cs typeface="Tahoma"/>
              </a:rPr>
              <a:t>stones needed </a:t>
            </a:r>
            <a:r>
              <a:rPr sz="2200" spc="-5" dirty="0">
                <a:latin typeface="Tahoma"/>
                <a:cs typeface="Tahoma"/>
              </a:rPr>
              <a:t>to </a:t>
            </a:r>
            <a:r>
              <a:rPr sz="2200" spc="-10" dirty="0">
                <a:latin typeface="Tahoma"/>
                <a:cs typeface="Tahoma"/>
              </a:rPr>
              <a:t>make certain movements within </a:t>
            </a:r>
            <a:r>
              <a:rPr sz="2200" spc="-5" dirty="0">
                <a:latin typeface="Tahoma"/>
                <a:cs typeface="Tahoma"/>
              </a:rPr>
              <a:t>the</a:t>
            </a:r>
            <a:r>
              <a:rPr sz="2200" spc="2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pond.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1142746"/>
            <a:ext cx="8077200" cy="1089660"/>
          </a:xfrm>
          <a:prstGeom prst="rect">
            <a:avLst/>
          </a:prstGeom>
          <a:solidFill>
            <a:srgbClr val="EBF0DE"/>
          </a:solidFill>
        </p:spPr>
        <p:txBody>
          <a:bodyPr vert="horz" wrap="square" lIns="0" tIns="44450" rIns="0" bIns="0" rtlCol="0">
            <a:spAutoFit/>
          </a:bodyPr>
          <a:lstStyle/>
          <a:p>
            <a:pPr marL="91440" marR="355600">
              <a:lnSpc>
                <a:spcPct val="90000"/>
              </a:lnSpc>
              <a:spcBef>
                <a:spcPts val="350"/>
              </a:spcBef>
            </a:pPr>
            <a:r>
              <a:rPr sz="1800" spc="-90" dirty="0">
                <a:latin typeface="Tahoma"/>
                <a:cs typeface="Tahoma"/>
              </a:rPr>
              <a:t>To </a:t>
            </a:r>
            <a:r>
              <a:rPr sz="1800" spc="-5" dirty="0">
                <a:latin typeface="Tahoma"/>
                <a:cs typeface="Tahoma"/>
              </a:rPr>
              <a:t>calculate </a:t>
            </a:r>
            <a:r>
              <a:rPr sz="1800" spc="-10" dirty="0">
                <a:latin typeface="Tahoma"/>
                <a:cs typeface="Tahoma"/>
              </a:rPr>
              <a:t>for </a:t>
            </a:r>
            <a:r>
              <a:rPr sz="1800" spc="-5" dirty="0">
                <a:latin typeface="Tahoma"/>
                <a:cs typeface="Tahoma"/>
              </a:rPr>
              <a:t>the </a:t>
            </a:r>
            <a:r>
              <a:rPr sz="1800" dirty="0">
                <a:latin typeface="Tahoma"/>
                <a:cs typeface="Tahoma"/>
              </a:rPr>
              <a:t>alternate </a:t>
            </a:r>
            <a:r>
              <a:rPr sz="1800" spc="-5" dirty="0">
                <a:latin typeface="Tahoma"/>
                <a:cs typeface="Tahoma"/>
              </a:rPr>
              <a:t>optimum solution, </a:t>
            </a:r>
            <a:r>
              <a:rPr sz="1800" dirty="0">
                <a:latin typeface="Tahoma"/>
                <a:cs typeface="Tahoma"/>
              </a:rPr>
              <a:t>again </a:t>
            </a:r>
            <a:r>
              <a:rPr sz="1800" spc="-5" dirty="0">
                <a:latin typeface="Tahoma"/>
                <a:cs typeface="Tahoma"/>
              </a:rPr>
              <a:t>select the “smallest”  </a:t>
            </a:r>
            <a:r>
              <a:rPr sz="1800" dirty="0">
                <a:latin typeface="Tahoma"/>
                <a:cs typeface="Tahoma"/>
              </a:rPr>
              <a:t>number </a:t>
            </a:r>
            <a:r>
              <a:rPr sz="1800" spc="-5" dirty="0">
                <a:latin typeface="Tahoma"/>
                <a:cs typeface="Tahoma"/>
              </a:rPr>
              <a:t>found in this path/loop containing minus(-) signs. This </a:t>
            </a:r>
            <a:r>
              <a:rPr sz="1800" dirty="0">
                <a:latin typeface="Tahoma"/>
                <a:cs typeface="Tahoma"/>
              </a:rPr>
              <a:t>number is  </a:t>
            </a:r>
            <a:r>
              <a:rPr sz="1800" spc="-5" dirty="0">
                <a:latin typeface="Tahoma"/>
                <a:cs typeface="Tahoma"/>
              </a:rPr>
              <a:t>added to all cells on the closed path/loop </a:t>
            </a:r>
            <a:r>
              <a:rPr sz="1800" spc="-10" dirty="0">
                <a:latin typeface="Tahoma"/>
                <a:cs typeface="Tahoma"/>
              </a:rPr>
              <a:t>with </a:t>
            </a:r>
            <a:r>
              <a:rPr sz="1800" spc="-5" dirty="0">
                <a:latin typeface="Tahoma"/>
                <a:cs typeface="Tahoma"/>
              </a:rPr>
              <a:t>plus(+) signs </a:t>
            </a:r>
            <a:r>
              <a:rPr sz="1800" dirty="0">
                <a:latin typeface="Tahoma"/>
                <a:cs typeface="Tahoma"/>
              </a:rPr>
              <a:t>and </a:t>
            </a:r>
            <a:r>
              <a:rPr sz="1800" spc="-5" dirty="0">
                <a:latin typeface="Tahoma"/>
                <a:cs typeface="Tahoma"/>
              </a:rPr>
              <a:t>subtracted  </a:t>
            </a:r>
            <a:r>
              <a:rPr sz="1800" spc="-10" dirty="0">
                <a:latin typeface="Tahoma"/>
                <a:cs typeface="Tahoma"/>
              </a:rPr>
              <a:t>from </a:t>
            </a:r>
            <a:r>
              <a:rPr sz="1800" dirty="0">
                <a:latin typeface="Tahoma"/>
                <a:cs typeface="Tahoma"/>
              </a:rPr>
              <a:t>all </a:t>
            </a:r>
            <a:r>
              <a:rPr sz="1800" spc="-5" dirty="0">
                <a:latin typeface="Tahoma"/>
                <a:cs typeface="Tahoma"/>
              </a:rPr>
              <a:t>cells on the </a:t>
            </a:r>
            <a:r>
              <a:rPr sz="1800" dirty="0">
                <a:latin typeface="Tahoma"/>
                <a:cs typeface="Tahoma"/>
              </a:rPr>
              <a:t>path assigned </a:t>
            </a:r>
            <a:r>
              <a:rPr sz="1800" spc="-5" dirty="0">
                <a:latin typeface="Tahoma"/>
                <a:cs typeface="Tahoma"/>
              </a:rPr>
              <a:t>with minus(-)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signs.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3400" y="228600"/>
            <a:ext cx="8077200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2279" y="204215"/>
            <a:ext cx="3168396" cy="478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51760" y="554736"/>
            <a:ext cx="1703832" cy="478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62400" y="554736"/>
            <a:ext cx="519684" cy="478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88891" y="554736"/>
            <a:ext cx="2430780" cy="478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3400" y="228600"/>
            <a:ext cx="8077200" cy="838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2300" b="1" dirty="0">
                <a:latin typeface="Tahoma"/>
                <a:cs typeface="Tahoma"/>
              </a:rPr>
              <a:t>Optimum</a:t>
            </a:r>
            <a:r>
              <a:rPr sz="2300" b="1" spc="-45" dirty="0">
                <a:latin typeface="Tahoma"/>
                <a:cs typeface="Tahoma"/>
              </a:rPr>
              <a:t> </a:t>
            </a:r>
            <a:r>
              <a:rPr sz="2300" b="1" dirty="0">
                <a:latin typeface="Tahoma"/>
                <a:cs typeface="Tahoma"/>
              </a:rPr>
              <a:t>Solution:</a:t>
            </a:r>
            <a:endParaRPr sz="23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300" b="1" dirty="0">
                <a:latin typeface="Tahoma"/>
                <a:cs typeface="Tahoma"/>
              </a:rPr>
              <a:t>Stepping-Stone</a:t>
            </a:r>
            <a:r>
              <a:rPr sz="2300" b="1" spc="-60" dirty="0">
                <a:latin typeface="Tahoma"/>
                <a:cs typeface="Tahoma"/>
              </a:rPr>
              <a:t> </a:t>
            </a:r>
            <a:r>
              <a:rPr sz="2300" b="1" dirty="0">
                <a:latin typeface="Tahoma"/>
                <a:cs typeface="Tahoma"/>
              </a:rPr>
              <a:t>Method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51090" y="2806763"/>
            <a:ext cx="931544" cy="487680"/>
          </a:xfrm>
          <a:custGeom>
            <a:avLst/>
            <a:gdLst/>
            <a:ahLst/>
            <a:cxnLst/>
            <a:rect l="l" t="t" r="r" b="b"/>
            <a:pathLst>
              <a:path w="931545" h="487679">
                <a:moveTo>
                  <a:pt x="0" y="487362"/>
                </a:moveTo>
                <a:lnTo>
                  <a:pt x="930935" y="487362"/>
                </a:lnTo>
                <a:lnTo>
                  <a:pt x="930935" y="0"/>
                </a:lnTo>
                <a:lnTo>
                  <a:pt x="0" y="0"/>
                </a:lnTo>
                <a:lnTo>
                  <a:pt x="0" y="487362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51090" y="3294126"/>
            <a:ext cx="931544" cy="974725"/>
          </a:xfrm>
          <a:custGeom>
            <a:avLst/>
            <a:gdLst/>
            <a:ahLst/>
            <a:cxnLst/>
            <a:rect l="l" t="t" r="r" b="b"/>
            <a:pathLst>
              <a:path w="931545" h="974725">
                <a:moveTo>
                  <a:pt x="0" y="974725"/>
                </a:moveTo>
                <a:lnTo>
                  <a:pt x="930935" y="974725"/>
                </a:lnTo>
                <a:lnTo>
                  <a:pt x="930935" y="0"/>
                </a:lnTo>
                <a:lnTo>
                  <a:pt x="0" y="0"/>
                </a:lnTo>
                <a:lnTo>
                  <a:pt x="0" y="974725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51090" y="4268851"/>
            <a:ext cx="931544" cy="974725"/>
          </a:xfrm>
          <a:custGeom>
            <a:avLst/>
            <a:gdLst/>
            <a:ahLst/>
            <a:cxnLst/>
            <a:rect l="l" t="t" r="r" b="b"/>
            <a:pathLst>
              <a:path w="931545" h="974725">
                <a:moveTo>
                  <a:pt x="0" y="974725"/>
                </a:moveTo>
                <a:lnTo>
                  <a:pt x="930935" y="974725"/>
                </a:lnTo>
                <a:lnTo>
                  <a:pt x="930935" y="0"/>
                </a:lnTo>
                <a:lnTo>
                  <a:pt x="0" y="0"/>
                </a:lnTo>
                <a:lnTo>
                  <a:pt x="0" y="974725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51090" y="5243512"/>
            <a:ext cx="931544" cy="974725"/>
          </a:xfrm>
          <a:custGeom>
            <a:avLst/>
            <a:gdLst/>
            <a:ahLst/>
            <a:cxnLst/>
            <a:rect l="l" t="t" r="r" b="b"/>
            <a:pathLst>
              <a:path w="931545" h="974725">
                <a:moveTo>
                  <a:pt x="0" y="974725"/>
                </a:moveTo>
                <a:lnTo>
                  <a:pt x="930935" y="974725"/>
                </a:lnTo>
                <a:lnTo>
                  <a:pt x="930935" y="0"/>
                </a:lnTo>
                <a:lnTo>
                  <a:pt x="0" y="0"/>
                </a:lnTo>
                <a:lnTo>
                  <a:pt x="0" y="974725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58035" y="3290951"/>
            <a:ext cx="0" cy="2930525"/>
          </a:xfrm>
          <a:custGeom>
            <a:avLst/>
            <a:gdLst/>
            <a:ahLst/>
            <a:cxnLst/>
            <a:rect l="l" t="t" r="r" b="b"/>
            <a:pathLst>
              <a:path h="2930525">
                <a:moveTo>
                  <a:pt x="0" y="0"/>
                </a:moveTo>
                <a:lnTo>
                  <a:pt x="0" y="29304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07488" y="3290951"/>
            <a:ext cx="0" cy="494030"/>
          </a:xfrm>
          <a:custGeom>
            <a:avLst/>
            <a:gdLst/>
            <a:ahLst/>
            <a:cxnLst/>
            <a:rect l="l" t="t" r="r" b="b"/>
            <a:pathLst>
              <a:path h="494029">
                <a:moveTo>
                  <a:pt x="0" y="0"/>
                </a:moveTo>
                <a:lnTo>
                  <a:pt x="0" y="4936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07488" y="5240401"/>
            <a:ext cx="0" cy="474980"/>
          </a:xfrm>
          <a:custGeom>
            <a:avLst/>
            <a:gdLst/>
            <a:ahLst/>
            <a:cxnLst/>
            <a:rect l="l" t="t" r="r" b="b"/>
            <a:pathLst>
              <a:path h="474979">
                <a:moveTo>
                  <a:pt x="0" y="0"/>
                </a:moveTo>
                <a:lnTo>
                  <a:pt x="0" y="474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06266" y="3290951"/>
            <a:ext cx="0" cy="2930525"/>
          </a:xfrm>
          <a:custGeom>
            <a:avLst/>
            <a:gdLst/>
            <a:ahLst/>
            <a:cxnLst/>
            <a:rect l="l" t="t" r="r" b="b"/>
            <a:pathLst>
              <a:path h="2930525">
                <a:moveTo>
                  <a:pt x="0" y="0"/>
                </a:moveTo>
                <a:lnTo>
                  <a:pt x="0" y="29304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55720" y="3290951"/>
            <a:ext cx="0" cy="494030"/>
          </a:xfrm>
          <a:custGeom>
            <a:avLst/>
            <a:gdLst/>
            <a:ahLst/>
            <a:cxnLst/>
            <a:rect l="l" t="t" r="r" b="b"/>
            <a:pathLst>
              <a:path h="494029">
                <a:moveTo>
                  <a:pt x="0" y="0"/>
                </a:moveTo>
                <a:lnTo>
                  <a:pt x="0" y="4936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55720" y="5240401"/>
            <a:ext cx="0" cy="474980"/>
          </a:xfrm>
          <a:custGeom>
            <a:avLst/>
            <a:gdLst/>
            <a:ahLst/>
            <a:cxnLst/>
            <a:rect l="l" t="t" r="r" b="b"/>
            <a:pathLst>
              <a:path h="474979">
                <a:moveTo>
                  <a:pt x="0" y="0"/>
                </a:moveTo>
                <a:lnTo>
                  <a:pt x="0" y="474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54498" y="3290951"/>
            <a:ext cx="0" cy="2930525"/>
          </a:xfrm>
          <a:custGeom>
            <a:avLst/>
            <a:gdLst/>
            <a:ahLst/>
            <a:cxnLst/>
            <a:rect l="l" t="t" r="r" b="b"/>
            <a:pathLst>
              <a:path h="2930525">
                <a:moveTo>
                  <a:pt x="0" y="0"/>
                </a:moveTo>
                <a:lnTo>
                  <a:pt x="0" y="29304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02858" y="3290951"/>
            <a:ext cx="0" cy="2930525"/>
          </a:xfrm>
          <a:custGeom>
            <a:avLst/>
            <a:gdLst/>
            <a:ahLst/>
            <a:cxnLst/>
            <a:rect l="l" t="t" r="r" b="b"/>
            <a:pathLst>
              <a:path h="2930525">
                <a:moveTo>
                  <a:pt x="0" y="0"/>
                </a:moveTo>
                <a:lnTo>
                  <a:pt x="0" y="29304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51090" y="3290951"/>
            <a:ext cx="0" cy="2930525"/>
          </a:xfrm>
          <a:custGeom>
            <a:avLst/>
            <a:gdLst/>
            <a:ahLst/>
            <a:cxnLst/>
            <a:rect l="l" t="t" r="r" b="b"/>
            <a:pathLst>
              <a:path h="2930525">
                <a:moveTo>
                  <a:pt x="0" y="0"/>
                </a:moveTo>
                <a:lnTo>
                  <a:pt x="0" y="29304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54860" y="3294126"/>
            <a:ext cx="5399405" cy="0"/>
          </a:xfrm>
          <a:custGeom>
            <a:avLst/>
            <a:gdLst/>
            <a:ahLst/>
            <a:cxnLst/>
            <a:rect l="l" t="t" r="r" b="b"/>
            <a:pathLst>
              <a:path w="5399405">
                <a:moveTo>
                  <a:pt x="0" y="0"/>
                </a:moveTo>
                <a:lnTo>
                  <a:pt x="53994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54860" y="3781425"/>
            <a:ext cx="455930" cy="0"/>
          </a:xfrm>
          <a:custGeom>
            <a:avLst/>
            <a:gdLst/>
            <a:ahLst/>
            <a:cxnLst/>
            <a:rect l="l" t="t" r="r" b="b"/>
            <a:pathLst>
              <a:path w="455930">
                <a:moveTo>
                  <a:pt x="0" y="0"/>
                </a:moveTo>
                <a:lnTo>
                  <a:pt x="45580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03091" y="3781425"/>
            <a:ext cx="455930" cy="0"/>
          </a:xfrm>
          <a:custGeom>
            <a:avLst/>
            <a:gdLst/>
            <a:ahLst/>
            <a:cxnLst/>
            <a:rect l="l" t="t" r="r" b="b"/>
            <a:pathLst>
              <a:path w="455929">
                <a:moveTo>
                  <a:pt x="0" y="0"/>
                </a:moveTo>
                <a:lnTo>
                  <a:pt x="45580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54860" y="4268851"/>
            <a:ext cx="5399405" cy="0"/>
          </a:xfrm>
          <a:custGeom>
            <a:avLst/>
            <a:gdLst/>
            <a:ahLst/>
            <a:cxnLst/>
            <a:rect l="l" t="t" r="r" b="b"/>
            <a:pathLst>
              <a:path w="5399405">
                <a:moveTo>
                  <a:pt x="0" y="0"/>
                </a:moveTo>
                <a:lnTo>
                  <a:pt x="53994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54860" y="5243576"/>
            <a:ext cx="5399405" cy="0"/>
          </a:xfrm>
          <a:custGeom>
            <a:avLst/>
            <a:gdLst/>
            <a:ahLst/>
            <a:cxnLst/>
            <a:rect l="l" t="t" r="r" b="b"/>
            <a:pathLst>
              <a:path w="5399405">
                <a:moveTo>
                  <a:pt x="0" y="0"/>
                </a:moveTo>
                <a:lnTo>
                  <a:pt x="53994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54860" y="5730875"/>
            <a:ext cx="231140" cy="0"/>
          </a:xfrm>
          <a:custGeom>
            <a:avLst/>
            <a:gdLst/>
            <a:ahLst/>
            <a:cxnLst/>
            <a:rect l="l" t="t" r="r" b="b"/>
            <a:pathLst>
              <a:path w="231139">
                <a:moveTo>
                  <a:pt x="0" y="0"/>
                </a:moveTo>
                <a:lnTo>
                  <a:pt x="2311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03091" y="5730875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5">
                <a:moveTo>
                  <a:pt x="0" y="0"/>
                </a:moveTo>
                <a:lnTo>
                  <a:pt x="25450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54860" y="6218237"/>
            <a:ext cx="5399405" cy="0"/>
          </a:xfrm>
          <a:custGeom>
            <a:avLst/>
            <a:gdLst/>
            <a:ahLst/>
            <a:cxnLst/>
            <a:rect l="l" t="t" r="r" b="b"/>
            <a:pathLst>
              <a:path w="5399405">
                <a:moveTo>
                  <a:pt x="0" y="0"/>
                </a:moveTo>
                <a:lnTo>
                  <a:pt x="53994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663189" y="2905760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11548" y="2905760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60034" y="2905760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08393" y="2905760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506716" y="2905760"/>
            <a:ext cx="8197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SU</a:t>
            </a:r>
            <a:r>
              <a:rPr sz="1600" b="1" dirty="0">
                <a:latin typeface="Arial"/>
                <a:cs typeface="Arial"/>
              </a:rPr>
              <a:t>P</a:t>
            </a:r>
            <a:r>
              <a:rPr sz="1600" b="1" spc="-5" dirty="0">
                <a:latin typeface="Arial"/>
                <a:cs typeface="Arial"/>
              </a:rPr>
              <a:t>P</a:t>
            </a:r>
            <a:r>
              <a:rPr sz="1600" b="1" spc="-155" dirty="0">
                <a:latin typeface="Arial"/>
                <a:cs typeface="Arial"/>
              </a:rPr>
              <a:t>L</a:t>
            </a:r>
            <a:r>
              <a:rPr sz="1600" b="1" spc="-5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65630" y="3637026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064385" y="3393185"/>
            <a:ext cx="4368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412616" y="3393185"/>
            <a:ext cx="4368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754498" y="3294126"/>
            <a:ext cx="449580" cy="50927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102858" y="3294126"/>
            <a:ext cx="449580" cy="50927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791957" y="3637026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40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619120" y="3912385"/>
            <a:ext cx="22606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b="1" spc="-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967607" y="3912385"/>
            <a:ext cx="22606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b="1" spc="-5" dirty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362583" y="4611751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058035" y="4268851"/>
            <a:ext cx="449580" cy="4876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406266" y="4268851"/>
            <a:ext cx="449580" cy="4876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754498" y="4268851"/>
            <a:ext cx="449580" cy="4876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102858" y="4268851"/>
            <a:ext cx="449580" cy="4876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791957" y="4611751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60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03265" y="4855590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651752" y="4855590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362583" y="5586780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064385" y="5342890"/>
            <a:ext cx="4368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412616" y="5342890"/>
            <a:ext cx="4368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754498" y="5243576"/>
            <a:ext cx="449580" cy="47561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102858" y="5243576"/>
            <a:ext cx="449580" cy="47561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791957" y="5586780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619120" y="5862216"/>
            <a:ext cx="22606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b="1" spc="-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330697" y="5830315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40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38200" y="6218237"/>
            <a:ext cx="6612890" cy="48768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1176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880"/>
              </a:spcBef>
              <a:tabLst>
                <a:tab pos="1781175" algn="l"/>
                <a:tab pos="3129280" algn="l"/>
                <a:tab pos="4478020" algn="l"/>
                <a:tab pos="5826125" algn="l"/>
              </a:tabLst>
            </a:pPr>
            <a:r>
              <a:rPr sz="1600" b="1" spc="-15" dirty="0">
                <a:latin typeface="Arial"/>
                <a:cs typeface="Arial"/>
              </a:rPr>
              <a:t>DEMAND	</a:t>
            </a:r>
            <a:r>
              <a:rPr sz="1600" b="1" spc="-5" dirty="0">
                <a:latin typeface="Arial"/>
                <a:cs typeface="Arial"/>
              </a:rPr>
              <a:t>20	30	50	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451090" y="6218237"/>
            <a:ext cx="931544" cy="48768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11760" rIns="0" bIns="0" rtlCol="0">
            <a:spAutoFit/>
          </a:bodyPr>
          <a:lstStyle/>
          <a:p>
            <a:pPr marL="296545">
              <a:lnSpc>
                <a:spcPct val="100000"/>
              </a:lnSpc>
              <a:spcBef>
                <a:spcPts val="880"/>
              </a:spcBef>
            </a:pPr>
            <a:r>
              <a:rPr sz="1600" b="1" spc="-5" dirty="0">
                <a:latin typeface="Arial"/>
                <a:cs typeface="Arial"/>
              </a:rPr>
              <a:t>150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16420" y="4087964"/>
            <a:ext cx="1031875" cy="365125"/>
          </a:xfrm>
          <a:prstGeom prst="rect">
            <a:avLst/>
          </a:prstGeom>
          <a:ln w="12700">
            <a:solidFill>
              <a:srgbClr val="BBBBBB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715"/>
              </a:spcBef>
            </a:pPr>
            <a:r>
              <a:rPr sz="1100" spc="-40" dirty="0">
                <a:latin typeface="Trebuchet MS"/>
                <a:cs typeface="Trebuchet MS"/>
              </a:rPr>
              <a:t>SOURCES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343400" y="2423350"/>
            <a:ext cx="1267460" cy="353695"/>
          </a:xfrm>
          <a:prstGeom prst="rect">
            <a:avLst/>
          </a:prstGeom>
          <a:ln w="12700">
            <a:solidFill>
              <a:srgbClr val="BBBBBB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665"/>
              </a:spcBef>
            </a:pPr>
            <a:r>
              <a:rPr sz="1100" spc="-35" dirty="0">
                <a:latin typeface="Trebuchet MS"/>
                <a:cs typeface="Trebuchet MS"/>
              </a:rPr>
              <a:t>DESTINATIONS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693921" y="5804852"/>
            <a:ext cx="393065" cy="377190"/>
          </a:xfrm>
          <a:custGeom>
            <a:avLst/>
            <a:gdLst/>
            <a:ahLst/>
            <a:cxnLst/>
            <a:rect l="l" t="t" r="r" b="b"/>
            <a:pathLst>
              <a:path w="393064" h="377189">
                <a:moveTo>
                  <a:pt x="196468" y="0"/>
                </a:moveTo>
                <a:lnTo>
                  <a:pt x="161798" y="155092"/>
                </a:lnTo>
                <a:lnTo>
                  <a:pt x="0" y="188391"/>
                </a:lnTo>
                <a:lnTo>
                  <a:pt x="161798" y="221703"/>
                </a:lnTo>
                <a:lnTo>
                  <a:pt x="196468" y="376796"/>
                </a:lnTo>
                <a:lnTo>
                  <a:pt x="231266" y="221703"/>
                </a:lnTo>
                <a:lnTo>
                  <a:pt x="392938" y="188391"/>
                </a:lnTo>
                <a:lnTo>
                  <a:pt x="231266" y="155092"/>
                </a:lnTo>
                <a:lnTo>
                  <a:pt x="196468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93921" y="5804852"/>
            <a:ext cx="393065" cy="377190"/>
          </a:xfrm>
          <a:custGeom>
            <a:avLst/>
            <a:gdLst/>
            <a:ahLst/>
            <a:cxnLst/>
            <a:rect l="l" t="t" r="r" b="b"/>
            <a:pathLst>
              <a:path w="393064" h="377189">
                <a:moveTo>
                  <a:pt x="0" y="188391"/>
                </a:moveTo>
                <a:lnTo>
                  <a:pt x="161798" y="155092"/>
                </a:lnTo>
                <a:lnTo>
                  <a:pt x="196468" y="0"/>
                </a:lnTo>
                <a:lnTo>
                  <a:pt x="231266" y="155092"/>
                </a:lnTo>
                <a:lnTo>
                  <a:pt x="392938" y="188391"/>
                </a:lnTo>
                <a:lnTo>
                  <a:pt x="231266" y="221703"/>
                </a:lnTo>
                <a:lnTo>
                  <a:pt x="196468" y="376796"/>
                </a:lnTo>
                <a:lnTo>
                  <a:pt x="161798" y="221703"/>
                </a:lnTo>
                <a:lnTo>
                  <a:pt x="0" y="188391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667000" y="5562600"/>
            <a:ext cx="2057400" cy="152400"/>
          </a:xfrm>
          <a:custGeom>
            <a:avLst/>
            <a:gdLst/>
            <a:ahLst/>
            <a:cxnLst/>
            <a:rect l="l" t="t" r="r" b="b"/>
            <a:pathLst>
              <a:path w="2057400" h="152400">
                <a:moveTo>
                  <a:pt x="2057400" y="38100"/>
                </a:moveTo>
                <a:lnTo>
                  <a:pt x="1981200" y="38100"/>
                </a:lnTo>
                <a:lnTo>
                  <a:pt x="1981200" y="114300"/>
                </a:lnTo>
                <a:lnTo>
                  <a:pt x="2057400" y="114300"/>
                </a:lnTo>
                <a:lnTo>
                  <a:pt x="2057400" y="38100"/>
                </a:lnTo>
                <a:close/>
              </a:path>
              <a:path w="2057400" h="152400">
                <a:moveTo>
                  <a:pt x="1905000" y="38100"/>
                </a:moveTo>
                <a:lnTo>
                  <a:pt x="1828800" y="38100"/>
                </a:lnTo>
                <a:lnTo>
                  <a:pt x="1828800" y="114300"/>
                </a:lnTo>
                <a:lnTo>
                  <a:pt x="1905000" y="114300"/>
                </a:lnTo>
                <a:lnTo>
                  <a:pt x="1905000" y="38100"/>
                </a:lnTo>
                <a:close/>
              </a:path>
              <a:path w="2057400" h="152400">
                <a:moveTo>
                  <a:pt x="1752600" y="38100"/>
                </a:moveTo>
                <a:lnTo>
                  <a:pt x="1676400" y="38100"/>
                </a:lnTo>
                <a:lnTo>
                  <a:pt x="1676400" y="114300"/>
                </a:lnTo>
                <a:lnTo>
                  <a:pt x="1752600" y="114300"/>
                </a:lnTo>
                <a:lnTo>
                  <a:pt x="1752600" y="38100"/>
                </a:lnTo>
                <a:close/>
              </a:path>
              <a:path w="2057400" h="152400">
                <a:moveTo>
                  <a:pt x="1600200" y="38100"/>
                </a:moveTo>
                <a:lnTo>
                  <a:pt x="1524000" y="38100"/>
                </a:lnTo>
                <a:lnTo>
                  <a:pt x="1524000" y="114300"/>
                </a:lnTo>
                <a:lnTo>
                  <a:pt x="1600200" y="114300"/>
                </a:lnTo>
                <a:lnTo>
                  <a:pt x="1600200" y="38100"/>
                </a:lnTo>
                <a:close/>
              </a:path>
              <a:path w="2057400" h="152400">
                <a:moveTo>
                  <a:pt x="1447800" y="38100"/>
                </a:moveTo>
                <a:lnTo>
                  <a:pt x="1371600" y="38100"/>
                </a:lnTo>
                <a:lnTo>
                  <a:pt x="1371600" y="114300"/>
                </a:lnTo>
                <a:lnTo>
                  <a:pt x="1447800" y="114300"/>
                </a:lnTo>
                <a:lnTo>
                  <a:pt x="1447800" y="38100"/>
                </a:lnTo>
                <a:close/>
              </a:path>
              <a:path w="2057400" h="152400">
                <a:moveTo>
                  <a:pt x="1295400" y="38100"/>
                </a:moveTo>
                <a:lnTo>
                  <a:pt x="1219200" y="38100"/>
                </a:lnTo>
                <a:lnTo>
                  <a:pt x="1219200" y="114300"/>
                </a:lnTo>
                <a:lnTo>
                  <a:pt x="1295400" y="114300"/>
                </a:lnTo>
                <a:lnTo>
                  <a:pt x="1295400" y="38100"/>
                </a:lnTo>
                <a:close/>
              </a:path>
              <a:path w="2057400" h="152400">
                <a:moveTo>
                  <a:pt x="1143000" y="38100"/>
                </a:moveTo>
                <a:lnTo>
                  <a:pt x="1066800" y="38100"/>
                </a:lnTo>
                <a:lnTo>
                  <a:pt x="1066800" y="114300"/>
                </a:lnTo>
                <a:lnTo>
                  <a:pt x="1143000" y="114300"/>
                </a:lnTo>
                <a:lnTo>
                  <a:pt x="1143000" y="38100"/>
                </a:lnTo>
                <a:close/>
              </a:path>
              <a:path w="2057400" h="152400">
                <a:moveTo>
                  <a:pt x="990600" y="38100"/>
                </a:moveTo>
                <a:lnTo>
                  <a:pt x="914400" y="38100"/>
                </a:lnTo>
                <a:lnTo>
                  <a:pt x="914400" y="114300"/>
                </a:lnTo>
                <a:lnTo>
                  <a:pt x="990600" y="114300"/>
                </a:lnTo>
                <a:lnTo>
                  <a:pt x="990600" y="38100"/>
                </a:lnTo>
                <a:close/>
              </a:path>
              <a:path w="2057400" h="152400">
                <a:moveTo>
                  <a:pt x="838200" y="38100"/>
                </a:moveTo>
                <a:lnTo>
                  <a:pt x="762000" y="38100"/>
                </a:lnTo>
                <a:lnTo>
                  <a:pt x="762000" y="114300"/>
                </a:lnTo>
                <a:lnTo>
                  <a:pt x="838200" y="114300"/>
                </a:lnTo>
                <a:lnTo>
                  <a:pt x="838200" y="38100"/>
                </a:lnTo>
                <a:close/>
              </a:path>
              <a:path w="2057400" h="152400">
                <a:moveTo>
                  <a:pt x="685800" y="38100"/>
                </a:moveTo>
                <a:lnTo>
                  <a:pt x="609600" y="38100"/>
                </a:lnTo>
                <a:lnTo>
                  <a:pt x="609600" y="114300"/>
                </a:lnTo>
                <a:lnTo>
                  <a:pt x="685800" y="114300"/>
                </a:lnTo>
                <a:lnTo>
                  <a:pt x="685800" y="38100"/>
                </a:lnTo>
                <a:close/>
              </a:path>
              <a:path w="2057400" h="152400">
                <a:moveTo>
                  <a:pt x="533400" y="38100"/>
                </a:moveTo>
                <a:lnTo>
                  <a:pt x="457200" y="38100"/>
                </a:lnTo>
                <a:lnTo>
                  <a:pt x="457200" y="114300"/>
                </a:lnTo>
                <a:lnTo>
                  <a:pt x="533400" y="114300"/>
                </a:lnTo>
                <a:lnTo>
                  <a:pt x="533400" y="38100"/>
                </a:lnTo>
                <a:close/>
              </a:path>
              <a:path w="2057400" h="152400">
                <a:moveTo>
                  <a:pt x="381000" y="38100"/>
                </a:moveTo>
                <a:lnTo>
                  <a:pt x="304800" y="38100"/>
                </a:lnTo>
                <a:lnTo>
                  <a:pt x="304800" y="114300"/>
                </a:lnTo>
                <a:lnTo>
                  <a:pt x="381000" y="114300"/>
                </a:lnTo>
                <a:lnTo>
                  <a:pt x="381000" y="38100"/>
                </a:lnTo>
                <a:close/>
              </a:path>
              <a:path w="2057400" h="152400">
                <a:moveTo>
                  <a:pt x="152400" y="0"/>
                </a:moveTo>
                <a:lnTo>
                  <a:pt x="0" y="76200"/>
                </a:lnTo>
                <a:lnTo>
                  <a:pt x="152400" y="152400"/>
                </a:lnTo>
                <a:lnTo>
                  <a:pt x="152400" y="0"/>
                </a:lnTo>
                <a:close/>
              </a:path>
              <a:path w="2057400" h="152400">
                <a:moveTo>
                  <a:pt x="228600" y="38100"/>
                </a:moveTo>
                <a:lnTo>
                  <a:pt x="152400" y="38100"/>
                </a:lnTo>
                <a:lnTo>
                  <a:pt x="152400" y="114300"/>
                </a:lnTo>
                <a:lnTo>
                  <a:pt x="228600" y="114300"/>
                </a:lnTo>
                <a:lnTo>
                  <a:pt x="228600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514600" y="3581400"/>
            <a:ext cx="152400" cy="2057400"/>
          </a:xfrm>
          <a:custGeom>
            <a:avLst/>
            <a:gdLst/>
            <a:ahLst/>
            <a:cxnLst/>
            <a:rect l="l" t="t" r="r" b="b"/>
            <a:pathLst>
              <a:path w="152400" h="2057400">
                <a:moveTo>
                  <a:pt x="114300" y="1981200"/>
                </a:moveTo>
                <a:lnTo>
                  <a:pt x="38100" y="1981200"/>
                </a:lnTo>
                <a:lnTo>
                  <a:pt x="38100" y="2057400"/>
                </a:lnTo>
                <a:lnTo>
                  <a:pt x="114300" y="2057400"/>
                </a:lnTo>
                <a:lnTo>
                  <a:pt x="114300" y="1981200"/>
                </a:lnTo>
                <a:close/>
              </a:path>
              <a:path w="152400" h="2057400">
                <a:moveTo>
                  <a:pt x="114300" y="1828800"/>
                </a:moveTo>
                <a:lnTo>
                  <a:pt x="38100" y="1828800"/>
                </a:lnTo>
                <a:lnTo>
                  <a:pt x="38100" y="1905000"/>
                </a:lnTo>
                <a:lnTo>
                  <a:pt x="114300" y="1905000"/>
                </a:lnTo>
                <a:lnTo>
                  <a:pt x="114300" y="1828800"/>
                </a:lnTo>
                <a:close/>
              </a:path>
              <a:path w="152400" h="2057400">
                <a:moveTo>
                  <a:pt x="114300" y="1676400"/>
                </a:moveTo>
                <a:lnTo>
                  <a:pt x="38100" y="1676400"/>
                </a:lnTo>
                <a:lnTo>
                  <a:pt x="38100" y="1752600"/>
                </a:lnTo>
                <a:lnTo>
                  <a:pt x="114300" y="1752600"/>
                </a:lnTo>
                <a:lnTo>
                  <a:pt x="114300" y="1676400"/>
                </a:lnTo>
                <a:close/>
              </a:path>
              <a:path w="152400" h="2057400">
                <a:moveTo>
                  <a:pt x="114300" y="1524000"/>
                </a:moveTo>
                <a:lnTo>
                  <a:pt x="38100" y="1524000"/>
                </a:lnTo>
                <a:lnTo>
                  <a:pt x="38100" y="1600200"/>
                </a:lnTo>
                <a:lnTo>
                  <a:pt x="114300" y="1600200"/>
                </a:lnTo>
                <a:lnTo>
                  <a:pt x="114300" y="1524000"/>
                </a:lnTo>
                <a:close/>
              </a:path>
              <a:path w="152400" h="2057400">
                <a:moveTo>
                  <a:pt x="114300" y="1371600"/>
                </a:moveTo>
                <a:lnTo>
                  <a:pt x="38100" y="1371600"/>
                </a:lnTo>
                <a:lnTo>
                  <a:pt x="38100" y="1447800"/>
                </a:lnTo>
                <a:lnTo>
                  <a:pt x="114300" y="1447800"/>
                </a:lnTo>
                <a:lnTo>
                  <a:pt x="114300" y="1371600"/>
                </a:lnTo>
                <a:close/>
              </a:path>
              <a:path w="152400" h="2057400">
                <a:moveTo>
                  <a:pt x="114300" y="1219200"/>
                </a:moveTo>
                <a:lnTo>
                  <a:pt x="38100" y="1219200"/>
                </a:lnTo>
                <a:lnTo>
                  <a:pt x="38100" y="1295400"/>
                </a:lnTo>
                <a:lnTo>
                  <a:pt x="114300" y="1295400"/>
                </a:lnTo>
                <a:lnTo>
                  <a:pt x="114300" y="1219200"/>
                </a:lnTo>
                <a:close/>
              </a:path>
              <a:path w="152400" h="2057400">
                <a:moveTo>
                  <a:pt x="114300" y="1066800"/>
                </a:moveTo>
                <a:lnTo>
                  <a:pt x="38100" y="1066800"/>
                </a:lnTo>
                <a:lnTo>
                  <a:pt x="38100" y="1143000"/>
                </a:lnTo>
                <a:lnTo>
                  <a:pt x="114300" y="1143000"/>
                </a:lnTo>
                <a:lnTo>
                  <a:pt x="114300" y="1066800"/>
                </a:lnTo>
                <a:close/>
              </a:path>
              <a:path w="152400" h="2057400">
                <a:moveTo>
                  <a:pt x="114300" y="914400"/>
                </a:moveTo>
                <a:lnTo>
                  <a:pt x="38100" y="914400"/>
                </a:lnTo>
                <a:lnTo>
                  <a:pt x="38100" y="990600"/>
                </a:lnTo>
                <a:lnTo>
                  <a:pt x="114300" y="990600"/>
                </a:lnTo>
                <a:lnTo>
                  <a:pt x="114300" y="914400"/>
                </a:lnTo>
                <a:close/>
              </a:path>
              <a:path w="152400" h="2057400">
                <a:moveTo>
                  <a:pt x="114300" y="762000"/>
                </a:moveTo>
                <a:lnTo>
                  <a:pt x="38100" y="762000"/>
                </a:lnTo>
                <a:lnTo>
                  <a:pt x="38100" y="838200"/>
                </a:lnTo>
                <a:lnTo>
                  <a:pt x="114300" y="838200"/>
                </a:lnTo>
                <a:lnTo>
                  <a:pt x="114300" y="762000"/>
                </a:lnTo>
                <a:close/>
              </a:path>
              <a:path w="152400" h="2057400">
                <a:moveTo>
                  <a:pt x="114300" y="609600"/>
                </a:moveTo>
                <a:lnTo>
                  <a:pt x="38100" y="609600"/>
                </a:lnTo>
                <a:lnTo>
                  <a:pt x="38100" y="685800"/>
                </a:lnTo>
                <a:lnTo>
                  <a:pt x="114300" y="685800"/>
                </a:lnTo>
                <a:lnTo>
                  <a:pt x="114300" y="609600"/>
                </a:lnTo>
                <a:close/>
              </a:path>
              <a:path w="152400" h="2057400">
                <a:moveTo>
                  <a:pt x="114300" y="457200"/>
                </a:moveTo>
                <a:lnTo>
                  <a:pt x="38100" y="457200"/>
                </a:lnTo>
                <a:lnTo>
                  <a:pt x="38100" y="533400"/>
                </a:lnTo>
                <a:lnTo>
                  <a:pt x="114300" y="533400"/>
                </a:lnTo>
                <a:lnTo>
                  <a:pt x="114300" y="457200"/>
                </a:lnTo>
                <a:close/>
              </a:path>
              <a:path w="152400" h="2057400">
                <a:moveTo>
                  <a:pt x="114300" y="304800"/>
                </a:moveTo>
                <a:lnTo>
                  <a:pt x="38100" y="304800"/>
                </a:lnTo>
                <a:lnTo>
                  <a:pt x="38100" y="381000"/>
                </a:lnTo>
                <a:lnTo>
                  <a:pt x="114300" y="381000"/>
                </a:lnTo>
                <a:lnTo>
                  <a:pt x="114300" y="304800"/>
                </a:lnTo>
                <a:close/>
              </a:path>
              <a:path w="152400" h="2057400">
                <a:moveTo>
                  <a:pt x="114300" y="152400"/>
                </a:moveTo>
                <a:lnTo>
                  <a:pt x="38100" y="152400"/>
                </a:lnTo>
                <a:lnTo>
                  <a:pt x="38100" y="228600"/>
                </a:lnTo>
                <a:lnTo>
                  <a:pt x="114300" y="228600"/>
                </a:lnTo>
                <a:lnTo>
                  <a:pt x="114300" y="152400"/>
                </a:lnTo>
                <a:close/>
              </a:path>
              <a:path w="152400" h="2057400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14600" y="3429000"/>
            <a:ext cx="2057400" cy="152400"/>
          </a:xfrm>
          <a:custGeom>
            <a:avLst/>
            <a:gdLst/>
            <a:ahLst/>
            <a:cxnLst/>
            <a:rect l="l" t="t" r="r" b="b"/>
            <a:pathLst>
              <a:path w="2057400" h="152400">
                <a:moveTo>
                  <a:pt x="76200" y="38100"/>
                </a:moveTo>
                <a:lnTo>
                  <a:pt x="0" y="38100"/>
                </a:lnTo>
                <a:lnTo>
                  <a:pt x="0" y="114300"/>
                </a:lnTo>
                <a:lnTo>
                  <a:pt x="76200" y="114300"/>
                </a:lnTo>
                <a:lnTo>
                  <a:pt x="76200" y="38100"/>
                </a:lnTo>
                <a:close/>
              </a:path>
              <a:path w="2057400" h="152400">
                <a:moveTo>
                  <a:pt x="228600" y="38100"/>
                </a:moveTo>
                <a:lnTo>
                  <a:pt x="152400" y="38100"/>
                </a:lnTo>
                <a:lnTo>
                  <a:pt x="152400" y="114300"/>
                </a:lnTo>
                <a:lnTo>
                  <a:pt x="228600" y="114300"/>
                </a:lnTo>
                <a:lnTo>
                  <a:pt x="228600" y="38100"/>
                </a:lnTo>
                <a:close/>
              </a:path>
              <a:path w="2057400" h="152400">
                <a:moveTo>
                  <a:pt x="381000" y="38100"/>
                </a:moveTo>
                <a:lnTo>
                  <a:pt x="304800" y="38100"/>
                </a:lnTo>
                <a:lnTo>
                  <a:pt x="304800" y="114300"/>
                </a:lnTo>
                <a:lnTo>
                  <a:pt x="381000" y="114300"/>
                </a:lnTo>
                <a:lnTo>
                  <a:pt x="381000" y="38100"/>
                </a:lnTo>
                <a:close/>
              </a:path>
              <a:path w="2057400" h="152400">
                <a:moveTo>
                  <a:pt x="533400" y="38100"/>
                </a:moveTo>
                <a:lnTo>
                  <a:pt x="457200" y="38100"/>
                </a:lnTo>
                <a:lnTo>
                  <a:pt x="457200" y="114300"/>
                </a:lnTo>
                <a:lnTo>
                  <a:pt x="533400" y="114300"/>
                </a:lnTo>
                <a:lnTo>
                  <a:pt x="533400" y="38100"/>
                </a:lnTo>
                <a:close/>
              </a:path>
              <a:path w="2057400" h="152400">
                <a:moveTo>
                  <a:pt x="685800" y="38100"/>
                </a:moveTo>
                <a:lnTo>
                  <a:pt x="609600" y="38100"/>
                </a:lnTo>
                <a:lnTo>
                  <a:pt x="609600" y="114300"/>
                </a:lnTo>
                <a:lnTo>
                  <a:pt x="685800" y="114300"/>
                </a:lnTo>
                <a:lnTo>
                  <a:pt x="685800" y="38100"/>
                </a:lnTo>
                <a:close/>
              </a:path>
              <a:path w="2057400" h="152400">
                <a:moveTo>
                  <a:pt x="838200" y="38100"/>
                </a:moveTo>
                <a:lnTo>
                  <a:pt x="762000" y="38100"/>
                </a:lnTo>
                <a:lnTo>
                  <a:pt x="762000" y="114300"/>
                </a:lnTo>
                <a:lnTo>
                  <a:pt x="838200" y="114300"/>
                </a:lnTo>
                <a:lnTo>
                  <a:pt x="838200" y="38100"/>
                </a:lnTo>
                <a:close/>
              </a:path>
              <a:path w="2057400" h="152400">
                <a:moveTo>
                  <a:pt x="990600" y="38100"/>
                </a:moveTo>
                <a:lnTo>
                  <a:pt x="914400" y="38100"/>
                </a:lnTo>
                <a:lnTo>
                  <a:pt x="914400" y="114300"/>
                </a:lnTo>
                <a:lnTo>
                  <a:pt x="990600" y="114300"/>
                </a:lnTo>
                <a:lnTo>
                  <a:pt x="990600" y="38100"/>
                </a:lnTo>
                <a:close/>
              </a:path>
              <a:path w="2057400" h="152400">
                <a:moveTo>
                  <a:pt x="1143000" y="38100"/>
                </a:moveTo>
                <a:lnTo>
                  <a:pt x="1066800" y="38100"/>
                </a:lnTo>
                <a:lnTo>
                  <a:pt x="1066800" y="114300"/>
                </a:lnTo>
                <a:lnTo>
                  <a:pt x="1143000" y="114300"/>
                </a:lnTo>
                <a:lnTo>
                  <a:pt x="1143000" y="38100"/>
                </a:lnTo>
                <a:close/>
              </a:path>
              <a:path w="2057400" h="152400">
                <a:moveTo>
                  <a:pt x="1295400" y="38100"/>
                </a:moveTo>
                <a:lnTo>
                  <a:pt x="1219200" y="38100"/>
                </a:lnTo>
                <a:lnTo>
                  <a:pt x="1219200" y="114300"/>
                </a:lnTo>
                <a:lnTo>
                  <a:pt x="1295400" y="114300"/>
                </a:lnTo>
                <a:lnTo>
                  <a:pt x="1295400" y="38100"/>
                </a:lnTo>
                <a:close/>
              </a:path>
              <a:path w="2057400" h="152400">
                <a:moveTo>
                  <a:pt x="1447800" y="38100"/>
                </a:moveTo>
                <a:lnTo>
                  <a:pt x="1371600" y="38100"/>
                </a:lnTo>
                <a:lnTo>
                  <a:pt x="1371600" y="114300"/>
                </a:lnTo>
                <a:lnTo>
                  <a:pt x="1447800" y="114300"/>
                </a:lnTo>
                <a:lnTo>
                  <a:pt x="1447800" y="38100"/>
                </a:lnTo>
                <a:close/>
              </a:path>
              <a:path w="2057400" h="152400">
                <a:moveTo>
                  <a:pt x="1600200" y="38100"/>
                </a:moveTo>
                <a:lnTo>
                  <a:pt x="1524000" y="38100"/>
                </a:lnTo>
                <a:lnTo>
                  <a:pt x="1524000" y="114300"/>
                </a:lnTo>
                <a:lnTo>
                  <a:pt x="1600200" y="114300"/>
                </a:lnTo>
                <a:lnTo>
                  <a:pt x="1600200" y="38100"/>
                </a:lnTo>
                <a:close/>
              </a:path>
              <a:path w="2057400" h="152400">
                <a:moveTo>
                  <a:pt x="1752600" y="38100"/>
                </a:moveTo>
                <a:lnTo>
                  <a:pt x="1676400" y="38100"/>
                </a:lnTo>
                <a:lnTo>
                  <a:pt x="1676400" y="114300"/>
                </a:lnTo>
                <a:lnTo>
                  <a:pt x="1752600" y="114300"/>
                </a:lnTo>
                <a:lnTo>
                  <a:pt x="1752600" y="38100"/>
                </a:lnTo>
                <a:close/>
              </a:path>
              <a:path w="2057400" h="152400">
                <a:moveTo>
                  <a:pt x="1905000" y="0"/>
                </a:moveTo>
                <a:lnTo>
                  <a:pt x="1905000" y="152400"/>
                </a:lnTo>
                <a:lnTo>
                  <a:pt x="2057400" y="76200"/>
                </a:lnTo>
                <a:lnTo>
                  <a:pt x="1905000" y="0"/>
                </a:lnTo>
                <a:close/>
              </a:path>
              <a:path w="2057400" h="152400">
                <a:moveTo>
                  <a:pt x="1905000" y="38100"/>
                </a:moveTo>
                <a:lnTo>
                  <a:pt x="1828800" y="38100"/>
                </a:lnTo>
                <a:lnTo>
                  <a:pt x="1828800" y="114300"/>
                </a:lnTo>
                <a:lnTo>
                  <a:pt x="1905000" y="114300"/>
                </a:lnTo>
                <a:lnTo>
                  <a:pt x="1905000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572000" y="3505200"/>
            <a:ext cx="152400" cy="2057400"/>
          </a:xfrm>
          <a:custGeom>
            <a:avLst/>
            <a:gdLst/>
            <a:ahLst/>
            <a:cxnLst/>
            <a:rect l="l" t="t" r="r" b="b"/>
            <a:pathLst>
              <a:path w="152400" h="2057400">
                <a:moveTo>
                  <a:pt x="114300" y="0"/>
                </a:moveTo>
                <a:lnTo>
                  <a:pt x="38100" y="0"/>
                </a:lnTo>
                <a:lnTo>
                  <a:pt x="38100" y="76200"/>
                </a:lnTo>
                <a:lnTo>
                  <a:pt x="114300" y="76200"/>
                </a:lnTo>
                <a:lnTo>
                  <a:pt x="114300" y="0"/>
                </a:lnTo>
                <a:close/>
              </a:path>
              <a:path w="152400" h="2057400">
                <a:moveTo>
                  <a:pt x="114300" y="152400"/>
                </a:moveTo>
                <a:lnTo>
                  <a:pt x="38100" y="152400"/>
                </a:lnTo>
                <a:lnTo>
                  <a:pt x="38100" y="228600"/>
                </a:lnTo>
                <a:lnTo>
                  <a:pt x="114300" y="228600"/>
                </a:lnTo>
                <a:lnTo>
                  <a:pt x="114300" y="152400"/>
                </a:lnTo>
                <a:close/>
              </a:path>
              <a:path w="152400" h="2057400">
                <a:moveTo>
                  <a:pt x="114300" y="304800"/>
                </a:moveTo>
                <a:lnTo>
                  <a:pt x="38100" y="304800"/>
                </a:lnTo>
                <a:lnTo>
                  <a:pt x="38100" y="381000"/>
                </a:lnTo>
                <a:lnTo>
                  <a:pt x="114300" y="381000"/>
                </a:lnTo>
                <a:lnTo>
                  <a:pt x="114300" y="304800"/>
                </a:lnTo>
                <a:close/>
              </a:path>
              <a:path w="152400" h="2057400">
                <a:moveTo>
                  <a:pt x="114300" y="457200"/>
                </a:moveTo>
                <a:lnTo>
                  <a:pt x="38100" y="457200"/>
                </a:lnTo>
                <a:lnTo>
                  <a:pt x="38100" y="533400"/>
                </a:lnTo>
                <a:lnTo>
                  <a:pt x="114300" y="533400"/>
                </a:lnTo>
                <a:lnTo>
                  <a:pt x="114300" y="457200"/>
                </a:lnTo>
                <a:close/>
              </a:path>
              <a:path w="152400" h="2057400">
                <a:moveTo>
                  <a:pt x="114300" y="609600"/>
                </a:moveTo>
                <a:lnTo>
                  <a:pt x="38100" y="609600"/>
                </a:lnTo>
                <a:lnTo>
                  <a:pt x="38100" y="685800"/>
                </a:lnTo>
                <a:lnTo>
                  <a:pt x="114300" y="685800"/>
                </a:lnTo>
                <a:lnTo>
                  <a:pt x="114300" y="609600"/>
                </a:lnTo>
                <a:close/>
              </a:path>
              <a:path w="152400" h="2057400">
                <a:moveTo>
                  <a:pt x="114300" y="762000"/>
                </a:moveTo>
                <a:lnTo>
                  <a:pt x="38100" y="762000"/>
                </a:lnTo>
                <a:lnTo>
                  <a:pt x="38100" y="838200"/>
                </a:lnTo>
                <a:lnTo>
                  <a:pt x="114300" y="838200"/>
                </a:lnTo>
                <a:lnTo>
                  <a:pt x="114300" y="762000"/>
                </a:lnTo>
                <a:close/>
              </a:path>
              <a:path w="152400" h="2057400">
                <a:moveTo>
                  <a:pt x="114300" y="914400"/>
                </a:moveTo>
                <a:lnTo>
                  <a:pt x="38100" y="914400"/>
                </a:lnTo>
                <a:lnTo>
                  <a:pt x="38100" y="990600"/>
                </a:lnTo>
                <a:lnTo>
                  <a:pt x="114300" y="990600"/>
                </a:lnTo>
                <a:lnTo>
                  <a:pt x="114300" y="914400"/>
                </a:lnTo>
                <a:close/>
              </a:path>
              <a:path w="152400" h="2057400">
                <a:moveTo>
                  <a:pt x="114300" y="1066800"/>
                </a:moveTo>
                <a:lnTo>
                  <a:pt x="38100" y="1066800"/>
                </a:lnTo>
                <a:lnTo>
                  <a:pt x="38100" y="1143000"/>
                </a:lnTo>
                <a:lnTo>
                  <a:pt x="114300" y="1143000"/>
                </a:lnTo>
                <a:lnTo>
                  <a:pt x="114300" y="1066800"/>
                </a:lnTo>
                <a:close/>
              </a:path>
              <a:path w="152400" h="2057400">
                <a:moveTo>
                  <a:pt x="114300" y="1219200"/>
                </a:moveTo>
                <a:lnTo>
                  <a:pt x="38100" y="1219200"/>
                </a:lnTo>
                <a:lnTo>
                  <a:pt x="38100" y="1295400"/>
                </a:lnTo>
                <a:lnTo>
                  <a:pt x="114300" y="1295400"/>
                </a:lnTo>
                <a:lnTo>
                  <a:pt x="114300" y="1219200"/>
                </a:lnTo>
                <a:close/>
              </a:path>
              <a:path w="152400" h="2057400">
                <a:moveTo>
                  <a:pt x="114300" y="1371600"/>
                </a:moveTo>
                <a:lnTo>
                  <a:pt x="38100" y="1371600"/>
                </a:lnTo>
                <a:lnTo>
                  <a:pt x="38100" y="1447800"/>
                </a:lnTo>
                <a:lnTo>
                  <a:pt x="114300" y="1447800"/>
                </a:lnTo>
                <a:lnTo>
                  <a:pt x="114300" y="1371600"/>
                </a:lnTo>
                <a:close/>
              </a:path>
              <a:path w="152400" h="2057400">
                <a:moveTo>
                  <a:pt x="114300" y="1524000"/>
                </a:moveTo>
                <a:lnTo>
                  <a:pt x="38100" y="1524000"/>
                </a:lnTo>
                <a:lnTo>
                  <a:pt x="38100" y="1600200"/>
                </a:lnTo>
                <a:lnTo>
                  <a:pt x="114300" y="1600200"/>
                </a:lnTo>
                <a:lnTo>
                  <a:pt x="114300" y="1524000"/>
                </a:lnTo>
                <a:close/>
              </a:path>
              <a:path w="152400" h="2057400">
                <a:moveTo>
                  <a:pt x="114300" y="1676400"/>
                </a:moveTo>
                <a:lnTo>
                  <a:pt x="38100" y="1676400"/>
                </a:lnTo>
                <a:lnTo>
                  <a:pt x="38100" y="1752600"/>
                </a:lnTo>
                <a:lnTo>
                  <a:pt x="114300" y="1752600"/>
                </a:lnTo>
                <a:lnTo>
                  <a:pt x="114300" y="1676400"/>
                </a:lnTo>
                <a:close/>
              </a:path>
              <a:path w="152400" h="2057400">
                <a:moveTo>
                  <a:pt x="152400" y="1905000"/>
                </a:moveTo>
                <a:lnTo>
                  <a:pt x="0" y="1905000"/>
                </a:lnTo>
                <a:lnTo>
                  <a:pt x="76200" y="2057400"/>
                </a:lnTo>
                <a:lnTo>
                  <a:pt x="152400" y="1905000"/>
                </a:lnTo>
                <a:close/>
              </a:path>
              <a:path w="152400" h="2057400">
                <a:moveTo>
                  <a:pt x="114300" y="1828800"/>
                </a:moveTo>
                <a:lnTo>
                  <a:pt x="38100" y="1828800"/>
                </a:lnTo>
                <a:lnTo>
                  <a:pt x="38100" y="1905000"/>
                </a:lnTo>
                <a:lnTo>
                  <a:pt x="114300" y="1905000"/>
                </a:lnTo>
                <a:lnTo>
                  <a:pt x="114300" y="18288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3862070" y="5189626"/>
            <a:ext cx="8864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6570">
              <a:lnSpc>
                <a:spcPct val="100000"/>
              </a:lnSpc>
              <a:spcBef>
                <a:spcPts val="105"/>
              </a:spcBef>
            </a:pPr>
            <a:r>
              <a:rPr sz="3200" b="1" spc="-280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513838" y="3436442"/>
            <a:ext cx="8864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105"/>
              </a:spcBef>
            </a:pPr>
            <a:r>
              <a:rPr sz="3200" b="1" spc="-280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862070" y="3114243"/>
            <a:ext cx="88646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6570">
              <a:lnSpc>
                <a:spcPct val="100000"/>
              </a:lnSpc>
              <a:spcBef>
                <a:spcPts val="100"/>
              </a:spcBef>
            </a:pPr>
            <a:r>
              <a:rPr sz="6000" b="1" spc="-370" dirty="0">
                <a:solidFill>
                  <a:srgbClr val="FF0000"/>
                </a:solidFill>
                <a:latin typeface="Trebuchet MS"/>
                <a:cs typeface="Trebuchet MS"/>
              </a:rPr>
              <a:t>-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513838" y="4930241"/>
            <a:ext cx="88646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100"/>
              </a:spcBef>
            </a:pPr>
            <a:r>
              <a:rPr sz="6000" b="1" spc="-370" dirty="0">
                <a:solidFill>
                  <a:srgbClr val="FF0000"/>
                </a:solidFill>
                <a:latin typeface="Trebuchet MS"/>
                <a:cs typeface="Trebuchet MS"/>
              </a:rPr>
              <a:t>-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438400" y="57150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228600"/>
                </a:moveTo>
                <a:lnTo>
                  <a:pt x="4912" y="187509"/>
                </a:lnTo>
                <a:lnTo>
                  <a:pt x="19076" y="148834"/>
                </a:lnTo>
                <a:lnTo>
                  <a:pt x="41627" y="113221"/>
                </a:lnTo>
                <a:lnTo>
                  <a:pt x="71705" y="81316"/>
                </a:lnTo>
                <a:lnTo>
                  <a:pt x="108446" y="53764"/>
                </a:lnTo>
                <a:lnTo>
                  <a:pt x="150988" y="31210"/>
                </a:lnTo>
                <a:lnTo>
                  <a:pt x="198470" y="14301"/>
                </a:lnTo>
                <a:lnTo>
                  <a:pt x="250027" y="3683"/>
                </a:lnTo>
                <a:lnTo>
                  <a:pt x="304800" y="0"/>
                </a:lnTo>
                <a:lnTo>
                  <a:pt x="359572" y="3683"/>
                </a:lnTo>
                <a:lnTo>
                  <a:pt x="411129" y="14301"/>
                </a:lnTo>
                <a:lnTo>
                  <a:pt x="458611" y="31210"/>
                </a:lnTo>
                <a:lnTo>
                  <a:pt x="501153" y="53764"/>
                </a:lnTo>
                <a:lnTo>
                  <a:pt x="537894" y="81316"/>
                </a:lnTo>
                <a:lnTo>
                  <a:pt x="567972" y="113221"/>
                </a:lnTo>
                <a:lnTo>
                  <a:pt x="590523" y="148834"/>
                </a:lnTo>
                <a:lnTo>
                  <a:pt x="604687" y="187509"/>
                </a:lnTo>
                <a:lnTo>
                  <a:pt x="609600" y="228600"/>
                </a:lnTo>
                <a:lnTo>
                  <a:pt x="604687" y="269690"/>
                </a:lnTo>
                <a:lnTo>
                  <a:pt x="590523" y="308365"/>
                </a:lnTo>
                <a:lnTo>
                  <a:pt x="567972" y="343978"/>
                </a:lnTo>
                <a:lnTo>
                  <a:pt x="537894" y="375883"/>
                </a:lnTo>
                <a:lnTo>
                  <a:pt x="501153" y="403435"/>
                </a:lnTo>
                <a:lnTo>
                  <a:pt x="458611" y="425989"/>
                </a:lnTo>
                <a:lnTo>
                  <a:pt x="411129" y="442898"/>
                </a:lnTo>
                <a:lnTo>
                  <a:pt x="359572" y="453516"/>
                </a:lnTo>
                <a:lnTo>
                  <a:pt x="304800" y="457200"/>
                </a:lnTo>
                <a:lnTo>
                  <a:pt x="250027" y="453516"/>
                </a:lnTo>
                <a:lnTo>
                  <a:pt x="198470" y="442898"/>
                </a:lnTo>
                <a:lnTo>
                  <a:pt x="150988" y="425989"/>
                </a:lnTo>
                <a:lnTo>
                  <a:pt x="108446" y="403435"/>
                </a:lnTo>
                <a:lnTo>
                  <a:pt x="71705" y="375883"/>
                </a:lnTo>
                <a:lnTo>
                  <a:pt x="41627" y="343978"/>
                </a:lnTo>
                <a:lnTo>
                  <a:pt x="19076" y="308365"/>
                </a:lnTo>
                <a:lnTo>
                  <a:pt x="4912" y="26969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657600" y="5715000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0" y="381000"/>
                </a:moveTo>
                <a:lnTo>
                  <a:pt x="990600" y="381000"/>
                </a:lnTo>
                <a:lnTo>
                  <a:pt x="9906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3635247" y="5718968"/>
            <a:ext cx="990600" cy="37719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43815" algn="ctr">
              <a:lnSpc>
                <a:spcPct val="100000"/>
              </a:lnSpc>
              <a:spcBef>
                <a:spcPts val="150"/>
              </a:spcBef>
            </a:pPr>
            <a:r>
              <a:rPr sz="2000" b="1" spc="-160" dirty="0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3612896" y="3810000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0" y="381000"/>
                </a:moveTo>
                <a:lnTo>
                  <a:pt x="990600" y="381000"/>
                </a:lnTo>
                <a:lnTo>
                  <a:pt x="9906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3635247" y="3802856"/>
            <a:ext cx="990600" cy="38862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235"/>
              </a:spcBef>
            </a:pPr>
            <a:r>
              <a:rPr sz="2000" b="1" spc="-155" dirty="0">
                <a:solidFill>
                  <a:srgbClr val="FFFFFF"/>
                </a:solidFill>
                <a:latin typeface="Trebuchet MS"/>
                <a:cs typeface="Trebuchet MS"/>
              </a:rPr>
              <a:t>30 </a:t>
            </a:r>
            <a:r>
              <a:rPr sz="2000" b="1" spc="-12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000" b="1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150" dirty="0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286000" y="3810000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0" y="381000"/>
                </a:moveTo>
                <a:lnTo>
                  <a:pt x="990600" y="381000"/>
                </a:lnTo>
                <a:lnTo>
                  <a:pt x="9906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2286000" y="3802856"/>
            <a:ext cx="990600" cy="38862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235"/>
              </a:spcBef>
            </a:pPr>
            <a:r>
              <a:rPr sz="2000" b="1" spc="-160" dirty="0">
                <a:solidFill>
                  <a:srgbClr val="FFFFFF"/>
                </a:solidFill>
                <a:latin typeface="Trebuchet MS"/>
                <a:cs typeface="Trebuchet MS"/>
              </a:rPr>
              <a:t>10 </a:t>
            </a:r>
            <a:r>
              <a:rPr sz="2000" b="1" spc="-175" dirty="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r>
              <a:rPr sz="2000" b="1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160" dirty="0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2286000" y="5715000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0" y="381000"/>
                </a:moveTo>
                <a:lnTo>
                  <a:pt x="990600" y="381000"/>
                </a:lnTo>
                <a:lnTo>
                  <a:pt x="9906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2286000" y="5718968"/>
            <a:ext cx="990600" cy="37719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150"/>
              </a:spcBef>
            </a:pPr>
            <a:r>
              <a:rPr sz="2000" b="1" spc="-160" dirty="0">
                <a:solidFill>
                  <a:srgbClr val="FFFFFF"/>
                </a:solidFill>
                <a:latin typeface="Trebuchet MS"/>
                <a:cs typeface="Trebuchet MS"/>
              </a:rPr>
              <a:t>10 </a:t>
            </a:r>
            <a:r>
              <a:rPr sz="2000" b="1" spc="-12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0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160" dirty="0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76618" y="2346070"/>
            <a:ext cx="3094990" cy="341630"/>
          </a:xfrm>
          <a:prstGeom prst="rect">
            <a:avLst/>
          </a:prstGeom>
          <a:solidFill>
            <a:srgbClr val="EBF0DE"/>
          </a:solidFill>
        </p:spPr>
        <p:txBody>
          <a:bodyPr vert="horz" wrap="square" lIns="0" tIns="171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5"/>
              </a:spcBef>
            </a:pPr>
            <a:r>
              <a:rPr sz="1800" spc="-5" dirty="0">
                <a:latin typeface="Tahoma"/>
                <a:cs typeface="Tahoma"/>
              </a:rPr>
              <a:t>Hence, </a:t>
            </a:r>
            <a:r>
              <a:rPr sz="1800" dirty="0">
                <a:latin typeface="Tahoma"/>
                <a:cs typeface="Tahoma"/>
              </a:rPr>
              <a:t>at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C2-&gt;C1-&gt;A1-&gt;A2,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1142987"/>
            <a:ext cx="8153400" cy="369570"/>
          </a:xfrm>
          <a:prstGeom prst="rect">
            <a:avLst/>
          </a:prstGeom>
          <a:solidFill>
            <a:srgbClr val="EBF0DE"/>
          </a:solidFill>
        </p:spPr>
        <p:txBody>
          <a:bodyPr vert="horz" wrap="square" lIns="0" tIns="146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5"/>
              </a:spcBef>
            </a:pPr>
            <a:r>
              <a:rPr sz="2000" dirty="0">
                <a:latin typeface="Tahoma"/>
                <a:cs typeface="Tahoma"/>
              </a:rPr>
              <a:t>Then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alternate optimum solution </a:t>
            </a:r>
            <a:r>
              <a:rPr sz="2000" spc="-5" dirty="0">
                <a:latin typeface="Tahoma"/>
                <a:cs typeface="Tahoma"/>
              </a:rPr>
              <a:t>with </a:t>
            </a:r>
            <a:r>
              <a:rPr sz="2000" dirty="0">
                <a:latin typeface="Tahoma"/>
                <a:cs typeface="Tahoma"/>
              </a:rPr>
              <a:t>objective </a:t>
            </a:r>
            <a:r>
              <a:rPr sz="2000" spc="-5" dirty="0">
                <a:latin typeface="Tahoma"/>
                <a:cs typeface="Tahoma"/>
              </a:rPr>
              <a:t>function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Z: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26883" y="2172182"/>
            <a:ext cx="902969" cy="419734"/>
          </a:xfrm>
          <a:custGeom>
            <a:avLst/>
            <a:gdLst/>
            <a:ahLst/>
            <a:cxnLst/>
            <a:rect l="l" t="t" r="r" b="b"/>
            <a:pathLst>
              <a:path w="902970" h="419735">
                <a:moveTo>
                  <a:pt x="0" y="419633"/>
                </a:moveTo>
                <a:lnTo>
                  <a:pt x="902728" y="419633"/>
                </a:lnTo>
                <a:lnTo>
                  <a:pt x="902728" y="0"/>
                </a:lnTo>
                <a:lnTo>
                  <a:pt x="0" y="0"/>
                </a:lnTo>
                <a:lnTo>
                  <a:pt x="0" y="419633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26883" y="2591904"/>
            <a:ext cx="902969" cy="839469"/>
          </a:xfrm>
          <a:custGeom>
            <a:avLst/>
            <a:gdLst/>
            <a:ahLst/>
            <a:cxnLst/>
            <a:rect l="l" t="t" r="r" b="b"/>
            <a:pathLst>
              <a:path w="902970" h="839470">
                <a:moveTo>
                  <a:pt x="0" y="839254"/>
                </a:moveTo>
                <a:lnTo>
                  <a:pt x="902728" y="839254"/>
                </a:lnTo>
                <a:lnTo>
                  <a:pt x="902728" y="0"/>
                </a:lnTo>
                <a:lnTo>
                  <a:pt x="0" y="0"/>
                </a:lnTo>
                <a:lnTo>
                  <a:pt x="0" y="839254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26883" y="3431120"/>
            <a:ext cx="902969" cy="839469"/>
          </a:xfrm>
          <a:custGeom>
            <a:avLst/>
            <a:gdLst/>
            <a:ahLst/>
            <a:cxnLst/>
            <a:rect l="l" t="t" r="r" b="b"/>
            <a:pathLst>
              <a:path w="902970" h="839470">
                <a:moveTo>
                  <a:pt x="0" y="839254"/>
                </a:moveTo>
                <a:lnTo>
                  <a:pt x="902728" y="839254"/>
                </a:lnTo>
                <a:lnTo>
                  <a:pt x="902728" y="0"/>
                </a:lnTo>
                <a:lnTo>
                  <a:pt x="0" y="0"/>
                </a:lnTo>
                <a:lnTo>
                  <a:pt x="0" y="839254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26883" y="4270337"/>
            <a:ext cx="902969" cy="839469"/>
          </a:xfrm>
          <a:custGeom>
            <a:avLst/>
            <a:gdLst/>
            <a:ahLst/>
            <a:cxnLst/>
            <a:rect l="l" t="t" r="r" b="b"/>
            <a:pathLst>
              <a:path w="902970" h="839470">
                <a:moveTo>
                  <a:pt x="0" y="839254"/>
                </a:moveTo>
                <a:lnTo>
                  <a:pt x="902728" y="839254"/>
                </a:lnTo>
                <a:lnTo>
                  <a:pt x="902728" y="0"/>
                </a:lnTo>
                <a:lnTo>
                  <a:pt x="0" y="0"/>
                </a:lnTo>
                <a:lnTo>
                  <a:pt x="0" y="839254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97277" y="2588641"/>
            <a:ext cx="0" cy="2524125"/>
          </a:xfrm>
          <a:custGeom>
            <a:avLst/>
            <a:gdLst/>
            <a:ahLst/>
            <a:cxnLst/>
            <a:rect l="l" t="t" r="r" b="b"/>
            <a:pathLst>
              <a:path h="2524125">
                <a:moveTo>
                  <a:pt x="0" y="0"/>
                </a:moveTo>
                <a:lnTo>
                  <a:pt x="0" y="25241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33142" y="2588641"/>
            <a:ext cx="0" cy="426084"/>
          </a:xfrm>
          <a:custGeom>
            <a:avLst/>
            <a:gdLst/>
            <a:ahLst/>
            <a:cxnLst/>
            <a:rect l="l" t="t" r="r" b="b"/>
            <a:pathLst>
              <a:path h="426085">
                <a:moveTo>
                  <a:pt x="0" y="0"/>
                </a:moveTo>
                <a:lnTo>
                  <a:pt x="0" y="4259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33142" y="4267200"/>
            <a:ext cx="0" cy="426084"/>
          </a:xfrm>
          <a:custGeom>
            <a:avLst/>
            <a:gdLst/>
            <a:ahLst/>
            <a:cxnLst/>
            <a:rect l="l" t="t" r="r" b="b"/>
            <a:pathLst>
              <a:path h="426085">
                <a:moveTo>
                  <a:pt x="0" y="0"/>
                </a:moveTo>
                <a:lnTo>
                  <a:pt x="0" y="42595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04742" y="2588641"/>
            <a:ext cx="0" cy="2524125"/>
          </a:xfrm>
          <a:custGeom>
            <a:avLst/>
            <a:gdLst/>
            <a:ahLst/>
            <a:cxnLst/>
            <a:rect l="l" t="t" r="r" b="b"/>
            <a:pathLst>
              <a:path h="2524125">
                <a:moveTo>
                  <a:pt x="0" y="0"/>
                </a:moveTo>
                <a:lnTo>
                  <a:pt x="0" y="25241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40479" y="2588641"/>
            <a:ext cx="0" cy="426084"/>
          </a:xfrm>
          <a:custGeom>
            <a:avLst/>
            <a:gdLst/>
            <a:ahLst/>
            <a:cxnLst/>
            <a:rect l="l" t="t" r="r" b="b"/>
            <a:pathLst>
              <a:path h="426085">
                <a:moveTo>
                  <a:pt x="0" y="0"/>
                </a:moveTo>
                <a:lnTo>
                  <a:pt x="0" y="4259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40479" y="4267200"/>
            <a:ext cx="0" cy="426084"/>
          </a:xfrm>
          <a:custGeom>
            <a:avLst/>
            <a:gdLst/>
            <a:ahLst/>
            <a:cxnLst/>
            <a:rect l="l" t="t" r="r" b="b"/>
            <a:pathLst>
              <a:path h="426085">
                <a:moveTo>
                  <a:pt x="0" y="0"/>
                </a:moveTo>
                <a:lnTo>
                  <a:pt x="0" y="42595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12080" y="2588641"/>
            <a:ext cx="0" cy="2524125"/>
          </a:xfrm>
          <a:custGeom>
            <a:avLst/>
            <a:gdLst/>
            <a:ahLst/>
            <a:cxnLst/>
            <a:rect l="l" t="t" r="r" b="b"/>
            <a:pathLst>
              <a:path h="2524125">
                <a:moveTo>
                  <a:pt x="0" y="0"/>
                </a:moveTo>
                <a:lnTo>
                  <a:pt x="0" y="25241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19419" y="2588641"/>
            <a:ext cx="0" cy="2524125"/>
          </a:xfrm>
          <a:custGeom>
            <a:avLst/>
            <a:gdLst/>
            <a:ahLst/>
            <a:cxnLst/>
            <a:rect l="l" t="t" r="r" b="b"/>
            <a:pathLst>
              <a:path h="2524125">
                <a:moveTo>
                  <a:pt x="0" y="0"/>
                </a:moveTo>
                <a:lnTo>
                  <a:pt x="0" y="25241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26883" y="2588641"/>
            <a:ext cx="0" cy="2524125"/>
          </a:xfrm>
          <a:custGeom>
            <a:avLst/>
            <a:gdLst/>
            <a:ahLst/>
            <a:cxnLst/>
            <a:rect l="l" t="t" r="r" b="b"/>
            <a:pathLst>
              <a:path h="2524125">
                <a:moveTo>
                  <a:pt x="0" y="0"/>
                </a:moveTo>
                <a:lnTo>
                  <a:pt x="0" y="25241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94102" y="2591816"/>
            <a:ext cx="5236210" cy="0"/>
          </a:xfrm>
          <a:custGeom>
            <a:avLst/>
            <a:gdLst/>
            <a:ahLst/>
            <a:cxnLst/>
            <a:rect l="l" t="t" r="r" b="b"/>
            <a:pathLst>
              <a:path w="5236209">
                <a:moveTo>
                  <a:pt x="0" y="0"/>
                </a:moveTo>
                <a:lnTo>
                  <a:pt x="5235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94102" y="3011423"/>
            <a:ext cx="442595" cy="0"/>
          </a:xfrm>
          <a:custGeom>
            <a:avLst/>
            <a:gdLst/>
            <a:ahLst/>
            <a:cxnLst/>
            <a:rect l="l" t="t" r="r" b="b"/>
            <a:pathLst>
              <a:path w="442594">
                <a:moveTo>
                  <a:pt x="0" y="0"/>
                </a:moveTo>
                <a:lnTo>
                  <a:pt x="44221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01567" y="3011423"/>
            <a:ext cx="442595" cy="0"/>
          </a:xfrm>
          <a:custGeom>
            <a:avLst/>
            <a:gdLst/>
            <a:ahLst/>
            <a:cxnLst/>
            <a:rect l="l" t="t" r="r" b="b"/>
            <a:pathLst>
              <a:path w="442595">
                <a:moveTo>
                  <a:pt x="0" y="0"/>
                </a:moveTo>
                <a:lnTo>
                  <a:pt x="4420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94102" y="3431159"/>
            <a:ext cx="5236210" cy="0"/>
          </a:xfrm>
          <a:custGeom>
            <a:avLst/>
            <a:gdLst/>
            <a:ahLst/>
            <a:cxnLst/>
            <a:rect l="l" t="t" r="r" b="b"/>
            <a:pathLst>
              <a:path w="5236209">
                <a:moveTo>
                  <a:pt x="0" y="0"/>
                </a:moveTo>
                <a:lnTo>
                  <a:pt x="5235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94102" y="4270375"/>
            <a:ext cx="5236210" cy="0"/>
          </a:xfrm>
          <a:custGeom>
            <a:avLst/>
            <a:gdLst/>
            <a:ahLst/>
            <a:cxnLst/>
            <a:rect l="l" t="t" r="r" b="b"/>
            <a:pathLst>
              <a:path w="5236209">
                <a:moveTo>
                  <a:pt x="0" y="0"/>
                </a:moveTo>
                <a:lnTo>
                  <a:pt x="5235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94102" y="4689983"/>
            <a:ext cx="442595" cy="0"/>
          </a:xfrm>
          <a:custGeom>
            <a:avLst/>
            <a:gdLst/>
            <a:ahLst/>
            <a:cxnLst/>
            <a:rect l="l" t="t" r="r" b="b"/>
            <a:pathLst>
              <a:path w="442594">
                <a:moveTo>
                  <a:pt x="0" y="0"/>
                </a:moveTo>
                <a:lnTo>
                  <a:pt x="44221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01567" y="4689983"/>
            <a:ext cx="442595" cy="0"/>
          </a:xfrm>
          <a:custGeom>
            <a:avLst/>
            <a:gdLst/>
            <a:ahLst/>
            <a:cxnLst/>
            <a:rect l="l" t="t" r="r" b="b"/>
            <a:pathLst>
              <a:path w="442595">
                <a:moveTo>
                  <a:pt x="0" y="0"/>
                </a:moveTo>
                <a:lnTo>
                  <a:pt x="4420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94102" y="5109590"/>
            <a:ext cx="5236210" cy="0"/>
          </a:xfrm>
          <a:custGeom>
            <a:avLst/>
            <a:gdLst/>
            <a:ahLst/>
            <a:cxnLst/>
            <a:rect l="l" t="t" r="r" b="b"/>
            <a:pathLst>
              <a:path w="5236209">
                <a:moveTo>
                  <a:pt x="0" y="0"/>
                </a:moveTo>
                <a:lnTo>
                  <a:pt x="5235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82620" y="2237358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90213" y="2237358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97804" y="2237358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05396" y="2237358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69302" y="2237358"/>
            <a:ext cx="819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SUPP</a:t>
            </a:r>
            <a:r>
              <a:rPr sz="1600" b="1" spc="-150" dirty="0">
                <a:latin typeface="Arial"/>
                <a:cs typeface="Arial"/>
              </a:rPr>
              <a:t>L</a:t>
            </a:r>
            <a:r>
              <a:rPr sz="1600" b="1" spc="-5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23161" y="2866770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97277" y="2591816"/>
            <a:ext cx="436245" cy="41973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04742" y="2591816"/>
            <a:ext cx="436245" cy="41973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12080" y="2591816"/>
            <a:ext cx="436245" cy="41973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19419" y="2591816"/>
            <a:ext cx="436245" cy="41973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54290" y="2866770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40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24708" y="3076701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32301" y="3076701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20113" y="3706114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97277" y="3431159"/>
            <a:ext cx="436245" cy="41973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404742" y="3431159"/>
            <a:ext cx="436245" cy="41973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712080" y="3431159"/>
            <a:ext cx="436245" cy="41973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019419" y="3431159"/>
            <a:ext cx="436245" cy="41973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sz="1600" b="1" spc="-5" dirty="0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654290" y="3706114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60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239892" y="3916172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547484" y="3916172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20113" y="4545584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97277" y="4270375"/>
            <a:ext cx="436245" cy="41973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sz="1600" b="1" spc="-5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404742" y="4270375"/>
            <a:ext cx="436245" cy="41973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sz="1600" b="1" spc="-5" dirty="0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712080" y="4270375"/>
            <a:ext cx="436245" cy="41973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019419" y="4270375"/>
            <a:ext cx="436245" cy="41973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654290" y="4545584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959733" y="4755641"/>
            <a:ext cx="1558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20165" algn="l"/>
              </a:tabLst>
            </a:pPr>
            <a:r>
              <a:rPr sz="1600" b="1" spc="-5" dirty="0">
                <a:latin typeface="Arial"/>
                <a:cs typeface="Arial"/>
              </a:rPr>
              <a:t>10	40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14400" y="5109565"/>
            <a:ext cx="6412865" cy="419734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7747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610"/>
              </a:spcBef>
              <a:tabLst>
                <a:tab pos="1724025" algn="l"/>
                <a:tab pos="3031490" algn="l"/>
                <a:tab pos="4339590" algn="l"/>
                <a:tab pos="5647055" algn="l"/>
              </a:tabLst>
            </a:pPr>
            <a:r>
              <a:rPr sz="1600" b="1" spc="-15" dirty="0">
                <a:latin typeface="Arial"/>
                <a:cs typeface="Arial"/>
              </a:rPr>
              <a:t>DEMAND	</a:t>
            </a:r>
            <a:r>
              <a:rPr sz="1600" b="1" spc="-5" dirty="0">
                <a:latin typeface="Arial"/>
                <a:cs typeface="Arial"/>
              </a:rPr>
              <a:t>20	30	50	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326883" y="5109590"/>
            <a:ext cx="902969" cy="419734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77470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610"/>
              </a:spcBef>
            </a:pPr>
            <a:r>
              <a:rPr sz="1600" b="1" spc="-5" dirty="0">
                <a:latin typeface="Arial"/>
                <a:cs typeface="Arial"/>
              </a:rPr>
              <a:t>150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81000" y="3505200"/>
            <a:ext cx="1000125" cy="295275"/>
          </a:xfrm>
          <a:prstGeom prst="rect">
            <a:avLst/>
          </a:prstGeom>
          <a:ln w="12700">
            <a:solidFill>
              <a:srgbClr val="BBBBBB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233679">
              <a:lnSpc>
                <a:spcPct val="100000"/>
              </a:lnSpc>
              <a:spcBef>
                <a:spcPts val="440"/>
              </a:spcBef>
            </a:pPr>
            <a:r>
              <a:rPr sz="1100" spc="-40" dirty="0">
                <a:latin typeface="Trebuchet MS"/>
                <a:cs typeface="Trebuchet MS"/>
              </a:rPr>
              <a:t>SOURCES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038600" y="1905000"/>
            <a:ext cx="1228725" cy="285750"/>
          </a:xfrm>
          <a:prstGeom prst="rect">
            <a:avLst/>
          </a:prstGeom>
          <a:ln w="12700">
            <a:solidFill>
              <a:srgbClr val="BBBBBB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400"/>
              </a:spcBef>
            </a:pPr>
            <a:r>
              <a:rPr sz="1100" spc="-35" dirty="0">
                <a:latin typeface="Trebuchet MS"/>
                <a:cs typeface="Trebuchet MS"/>
              </a:rPr>
              <a:t>DESTINATIONS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33400" y="228600"/>
            <a:ext cx="8077200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02279" y="204215"/>
            <a:ext cx="3168396" cy="478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51760" y="554736"/>
            <a:ext cx="1703832" cy="478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62400" y="554736"/>
            <a:ext cx="519684" cy="478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88891" y="554736"/>
            <a:ext cx="2430780" cy="478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33400" y="228600"/>
            <a:ext cx="8077200" cy="838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2300" b="1" dirty="0">
                <a:latin typeface="Tahoma"/>
                <a:cs typeface="Tahoma"/>
              </a:rPr>
              <a:t>Optimum</a:t>
            </a:r>
            <a:r>
              <a:rPr sz="2300" b="1" spc="-45" dirty="0">
                <a:latin typeface="Tahoma"/>
                <a:cs typeface="Tahoma"/>
              </a:rPr>
              <a:t> </a:t>
            </a:r>
            <a:r>
              <a:rPr sz="2300" b="1" dirty="0">
                <a:latin typeface="Tahoma"/>
                <a:cs typeface="Tahoma"/>
              </a:rPr>
              <a:t>Solution:</a:t>
            </a:r>
            <a:endParaRPr sz="23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300" b="1" dirty="0">
                <a:latin typeface="Tahoma"/>
                <a:cs typeface="Tahoma"/>
              </a:rPr>
              <a:t>Stepping-Stone</a:t>
            </a:r>
            <a:r>
              <a:rPr sz="2300" b="1" spc="-60" dirty="0">
                <a:latin typeface="Tahoma"/>
                <a:cs typeface="Tahoma"/>
              </a:rPr>
              <a:t> </a:t>
            </a:r>
            <a:r>
              <a:rPr sz="2300" b="1" dirty="0">
                <a:latin typeface="Tahoma"/>
                <a:cs typeface="Tahoma"/>
              </a:rPr>
              <a:t>Method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931289" y="5667705"/>
            <a:ext cx="5809615" cy="369570"/>
          </a:xfrm>
          <a:prstGeom prst="rect">
            <a:avLst/>
          </a:prstGeom>
          <a:solidFill>
            <a:srgbClr val="EBF0DE"/>
          </a:solidFill>
        </p:spPr>
        <p:txBody>
          <a:bodyPr vert="horz" wrap="square" lIns="0" tIns="152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0"/>
              </a:spcBef>
            </a:pPr>
            <a:r>
              <a:rPr sz="2000" dirty="0">
                <a:latin typeface="Tahoma"/>
                <a:cs typeface="Tahoma"/>
              </a:rPr>
              <a:t>Z = </a:t>
            </a:r>
            <a:r>
              <a:rPr sz="2000" spc="-5" dirty="0">
                <a:latin typeface="Tahoma"/>
                <a:cs typeface="Tahoma"/>
              </a:rPr>
              <a:t>4x20+6x20+6x10+7x50+7x10+6x40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920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810000" y="46482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228600"/>
                </a:moveTo>
                <a:lnTo>
                  <a:pt x="4912" y="187512"/>
                </a:lnTo>
                <a:lnTo>
                  <a:pt x="19076" y="148839"/>
                </a:lnTo>
                <a:lnTo>
                  <a:pt x="41627" y="113227"/>
                </a:lnTo>
                <a:lnTo>
                  <a:pt x="71705" y="81321"/>
                </a:lnTo>
                <a:lnTo>
                  <a:pt x="108446" y="53768"/>
                </a:lnTo>
                <a:lnTo>
                  <a:pt x="150988" y="31213"/>
                </a:lnTo>
                <a:lnTo>
                  <a:pt x="198470" y="14303"/>
                </a:lnTo>
                <a:lnTo>
                  <a:pt x="250027" y="3683"/>
                </a:lnTo>
                <a:lnTo>
                  <a:pt x="304800" y="0"/>
                </a:lnTo>
                <a:lnTo>
                  <a:pt x="359572" y="3683"/>
                </a:lnTo>
                <a:lnTo>
                  <a:pt x="411129" y="14303"/>
                </a:lnTo>
                <a:lnTo>
                  <a:pt x="458611" y="31213"/>
                </a:lnTo>
                <a:lnTo>
                  <a:pt x="501153" y="53768"/>
                </a:lnTo>
                <a:lnTo>
                  <a:pt x="537894" y="81321"/>
                </a:lnTo>
                <a:lnTo>
                  <a:pt x="567972" y="113227"/>
                </a:lnTo>
                <a:lnTo>
                  <a:pt x="590523" y="148839"/>
                </a:lnTo>
                <a:lnTo>
                  <a:pt x="604687" y="187512"/>
                </a:lnTo>
                <a:lnTo>
                  <a:pt x="609600" y="228600"/>
                </a:lnTo>
                <a:lnTo>
                  <a:pt x="604687" y="269687"/>
                </a:lnTo>
                <a:lnTo>
                  <a:pt x="590523" y="308360"/>
                </a:lnTo>
                <a:lnTo>
                  <a:pt x="567972" y="343972"/>
                </a:lnTo>
                <a:lnTo>
                  <a:pt x="537894" y="375878"/>
                </a:lnTo>
                <a:lnTo>
                  <a:pt x="501153" y="403431"/>
                </a:lnTo>
                <a:lnTo>
                  <a:pt x="458611" y="425986"/>
                </a:lnTo>
                <a:lnTo>
                  <a:pt x="411129" y="442896"/>
                </a:lnTo>
                <a:lnTo>
                  <a:pt x="359572" y="453516"/>
                </a:lnTo>
                <a:lnTo>
                  <a:pt x="304800" y="457200"/>
                </a:lnTo>
                <a:lnTo>
                  <a:pt x="250027" y="453516"/>
                </a:lnTo>
                <a:lnTo>
                  <a:pt x="198470" y="442896"/>
                </a:lnTo>
                <a:lnTo>
                  <a:pt x="150988" y="425986"/>
                </a:lnTo>
                <a:lnTo>
                  <a:pt x="108446" y="403431"/>
                </a:lnTo>
                <a:lnTo>
                  <a:pt x="71705" y="375878"/>
                </a:lnTo>
                <a:lnTo>
                  <a:pt x="41627" y="343972"/>
                </a:lnTo>
                <a:lnTo>
                  <a:pt x="19076" y="308360"/>
                </a:lnTo>
                <a:lnTo>
                  <a:pt x="4912" y="269687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38400" y="46482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228600"/>
                </a:moveTo>
                <a:lnTo>
                  <a:pt x="4912" y="187512"/>
                </a:lnTo>
                <a:lnTo>
                  <a:pt x="19076" y="148839"/>
                </a:lnTo>
                <a:lnTo>
                  <a:pt x="41627" y="113227"/>
                </a:lnTo>
                <a:lnTo>
                  <a:pt x="71705" y="81321"/>
                </a:lnTo>
                <a:lnTo>
                  <a:pt x="108446" y="53768"/>
                </a:lnTo>
                <a:lnTo>
                  <a:pt x="150988" y="31213"/>
                </a:lnTo>
                <a:lnTo>
                  <a:pt x="198470" y="14303"/>
                </a:lnTo>
                <a:lnTo>
                  <a:pt x="250027" y="3683"/>
                </a:lnTo>
                <a:lnTo>
                  <a:pt x="304800" y="0"/>
                </a:lnTo>
                <a:lnTo>
                  <a:pt x="359572" y="3683"/>
                </a:lnTo>
                <a:lnTo>
                  <a:pt x="411129" y="14303"/>
                </a:lnTo>
                <a:lnTo>
                  <a:pt x="458611" y="31213"/>
                </a:lnTo>
                <a:lnTo>
                  <a:pt x="501153" y="53768"/>
                </a:lnTo>
                <a:lnTo>
                  <a:pt x="537894" y="81321"/>
                </a:lnTo>
                <a:lnTo>
                  <a:pt x="567972" y="113227"/>
                </a:lnTo>
                <a:lnTo>
                  <a:pt x="590523" y="148839"/>
                </a:lnTo>
                <a:lnTo>
                  <a:pt x="604687" y="187512"/>
                </a:lnTo>
                <a:lnTo>
                  <a:pt x="609600" y="228600"/>
                </a:lnTo>
                <a:lnTo>
                  <a:pt x="604687" y="269687"/>
                </a:lnTo>
                <a:lnTo>
                  <a:pt x="590523" y="308360"/>
                </a:lnTo>
                <a:lnTo>
                  <a:pt x="567972" y="343972"/>
                </a:lnTo>
                <a:lnTo>
                  <a:pt x="537894" y="375878"/>
                </a:lnTo>
                <a:lnTo>
                  <a:pt x="501153" y="403431"/>
                </a:lnTo>
                <a:lnTo>
                  <a:pt x="458611" y="425986"/>
                </a:lnTo>
                <a:lnTo>
                  <a:pt x="411129" y="442896"/>
                </a:lnTo>
                <a:lnTo>
                  <a:pt x="359572" y="453516"/>
                </a:lnTo>
                <a:lnTo>
                  <a:pt x="304800" y="457200"/>
                </a:lnTo>
                <a:lnTo>
                  <a:pt x="250027" y="453516"/>
                </a:lnTo>
                <a:lnTo>
                  <a:pt x="198470" y="442896"/>
                </a:lnTo>
                <a:lnTo>
                  <a:pt x="150988" y="425986"/>
                </a:lnTo>
                <a:lnTo>
                  <a:pt x="108446" y="403431"/>
                </a:lnTo>
                <a:lnTo>
                  <a:pt x="71705" y="375878"/>
                </a:lnTo>
                <a:lnTo>
                  <a:pt x="41627" y="343972"/>
                </a:lnTo>
                <a:lnTo>
                  <a:pt x="19076" y="308360"/>
                </a:lnTo>
                <a:lnTo>
                  <a:pt x="4912" y="269687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38400" y="29718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228600"/>
                </a:moveTo>
                <a:lnTo>
                  <a:pt x="4912" y="187512"/>
                </a:lnTo>
                <a:lnTo>
                  <a:pt x="19076" y="148839"/>
                </a:lnTo>
                <a:lnTo>
                  <a:pt x="41627" y="113227"/>
                </a:lnTo>
                <a:lnTo>
                  <a:pt x="71705" y="81321"/>
                </a:lnTo>
                <a:lnTo>
                  <a:pt x="108446" y="53768"/>
                </a:lnTo>
                <a:lnTo>
                  <a:pt x="150988" y="31213"/>
                </a:lnTo>
                <a:lnTo>
                  <a:pt x="198470" y="14303"/>
                </a:lnTo>
                <a:lnTo>
                  <a:pt x="250027" y="3683"/>
                </a:lnTo>
                <a:lnTo>
                  <a:pt x="304800" y="0"/>
                </a:lnTo>
                <a:lnTo>
                  <a:pt x="359572" y="3683"/>
                </a:lnTo>
                <a:lnTo>
                  <a:pt x="411129" y="14303"/>
                </a:lnTo>
                <a:lnTo>
                  <a:pt x="458611" y="31213"/>
                </a:lnTo>
                <a:lnTo>
                  <a:pt x="501153" y="53768"/>
                </a:lnTo>
                <a:lnTo>
                  <a:pt x="537894" y="81321"/>
                </a:lnTo>
                <a:lnTo>
                  <a:pt x="567972" y="113227"/>
                </a:lnTo>
                <a:lnTo>
                  <a:pt x="590523" y="148839"/>
                </a:lnTo>
                <a:lnTo>
                  <a:pt x="604687" y="187512"/>
                </a:lnTo>
                <a:lnTo>
                  <a:pt x="609600" y="228600"/>
                </a:lnTo>
                <a:lnTo>
                  <a:pt x="604687" y="269687"/>
                </a:lnTo>
                <a:lnTo>
                  <a:pt x="590523" y="308360"/>
                </a:lnTo>
                <a:lnTo>
                  <a:pt x="567972" y="343972"/>
                </a:lnTo>
                <a:lnTo>
                  <a:pt x="537894" y="375878"/>
                </a:lnTo>
                <a:lnTo>
                  <a:pt x="501153" y="403431"/>
                </a:lnTo>
                <a:lnTo>
                  <a:pt x="458611" y="425986"/>
                </a:lnTo>
                <a:lnTo>
                  <a:pt x="411129" y="442896"/>
                </a:lnTo>
                <a:lnTo>
                  <a:pt x="359572" y="453516"/>
                </a:lnTo>
                <a:lnTo>
                  <a:pt x="304800" y="457200"/>
                </a:lnTo>
                <a:lnTo>
                  <a:pt x="250027" y="453516"/>
                </a:lnTo>
                <a:lnTo>
                  <a:pt x="198470" y="442896"/>
                </a:lnTo>
                <a:lnTo>
                  <a:pt x="150988" y="425986"/>
                </a:lnTo>
                <a:lnTo>
                  <a:pt x="108446" y="403431"/>
                </a:lnTo>
                <a:lnTo>
                  <a:pt x="71705" y="375878"/>
                </a:lnTo>
                <a:lnTo>
                  <a:pt x="41627" y="343972"/>
                </a:lnTo>
                <a:lnTo>
                  <a:pt x="19076" y="308360"/>
                </a:lnTo>
                <a:lnTo>
                  <a:pt x="4912" y="269687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733800" y="29718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228600"/>
                </a:moveTo>
                <a:lnTo>
                  <a:pt x="4912" y="187512"/>
                </a:lnTo>
                <a:lnTo>
                  <a:pt x="19076" y="148839"/>
                </a:lnTo>
                <a:lnTo>
                  <a:pt x="41627" y="113227"/>
                </a:lnTo>
                <a:lnTo>
                  <a:pt x="71705" y="81321"/>
                </a:lnTo>
                <a:lnTo>
                  <a:pt x="108446" y="53768"/>
                </a:lnTo>
                <a:lnTo>
                  <a:pt x="150988" y="31213"/>
                </a:lnTo>
                <a:lnTo>
                  <a:pt x="198470" y="14303"/>
                </a:lnTo>
                <a:lnTo>
                  <a:pt x="250027" y="3683"/>
                </a:lnTo>
                <a:lnTo>
                  <a:pt x="304800" y="0"/>
                </a:lnTo>
                <a:lnTo>
                  <a:pt x="359572" y="3683"/>
                </a:lnTo>
                <a:lnTo>
                  <a:pt x="411129" y="14303"/>
                </a:lnTo>
                <a:lnTo>
                  <a:pt x="458611" y="31213"/>
                </a:lnTo>
                <a:lnTo>
                  <a:pt x="501153" y="53768"/>
                </a:lnTo>
                <a:lnTo>
                  <a:pt x="537894" y="81321"/>
                </a:lnTo>
                <a:lnTo>
                  <a:pt x="567972" y="113227"/>
                </a:lnTo>
                <a:lnTo>
                  <a:pt x="590523" y="148839"/>
                </a:lnTo>
                <a:lnTo>
                  <a:pt x="604687" y="187512"/>
                </a:lnTo>
                <a:lnTo>
                  <a:pt x="609600" y="228600"/>
                </a:lnTo>
                <a:lnTo>
                  <a:pt x="604687" y="269687"/>
                </a:lnTo>
                <a:lnTo>
                  <a:pt x="590523" y="308360"/>
                </a:lnTo>
                <a:lnTo>
                  <a:pt x="567972" y="343972"/>
                </a:lnTo>
                <a:lnTo>
                  <a:pt x="537894" y="375878"/>
                </a:lnTo>
                <a:lnTo>
                  <a:pt x="501153" y="403431"/>
                </a:lnTo>
                <a:lnTo>
                  <a:pt x="458611" y="425986"/>
                </a:lnTo>
                <a:lnTo>
                  <a:pt x="411129" y="442896"/>
                </a:lnTo>
                <a:lnTo>
                  <a:pt x="359572" y="453516"/>
                </a:lnTo>
                <a:lnTo>
                  <a:pt x="304800" y="457200"/>
                </a:lnTo>
                <a:lnTo>
                  <a:pt x="250027" y="453516"/>
                </a:lnTo>
                <a:lnTo>
                  <a:pt x="198470" y="442896"/>
                </a:lnTo>
                <a:lnTo>
                  <a:pt x="150988" y="425986"/>
                </a:lnTo>
                <a:lnTo>
                  <a:pt x="108446" y="403431"/>
                </a:lnTo>
                <a:lnTo>
                  <a:pt x="71705" y="375878"/>
                </a:lnTo>
                <a:lnTo>
                  <a:pt x="41627" y="343972"/>
                </a:lnTo>
                <a:lnTo>
                  <a:pt x="19076" y="308360"/>
                </a:lnTo>
                <a:lnTo>
                  <a:pt x="4912" y="269687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42631" y="3727170"/>
            <a:ext cx="902969" cy="337820"/>
          </a:xfrm>
          <a:custGeom>
            <a:avLst/>
            <a:gdLst/>
            <a:ahLst/>
            <a:cxnLst/>
            <a:rect l="l" t="t" r="r" b="b"/>
            <a:pathLst>
              <a:path w="902970" h="337820">
                <a:moveTo>
                  <a:pt x="0" y="337591"/>
                </a:moveTo>
                <a:lnTo>
                  <a:pt x="902728" y="337591"/>
                </a:lnTo>
                <a:lnTo>
                  <a:pt x="902728" y="0"/>
                </a:lnTo>
                <a:lnTo>
                  <a:pt x="0" y="0"/>
                </a:lnTo>
                <a:lnTo>
                  <a:pt x="0" y="337591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42631" y="4064711"/>
            <a:ext cx="902969" cy="675640"/>
          </a:xfrm>
          <a:custGeom>
            <a:avLst/>
            <a:gdLst/>
            <a:ahLst/>
            <a:cxnLst/>
            <a:rect l="l" t="t" r="r" b="b"/>
            <a:pathLst>
              <a:path w="902970" h="675639">
                <a:moveTo>
                  <a:pt x="0" y="675182"/>
                </a:moveTo>
                <a:lnTo>
                  <a:pt x="902728" y="675182"/>
                </a:lnTo>
                <a:lnTo>
                  <a:pt x="902728" y="0"/>
                </a:lnTo>
                <a:lnTo>
                  <a:pt x="0" y="0"/>
                </a:lnTo>
                <a:lnTo>
                  <a:pt x="0" y="675182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42631" y="4739970"/>
            <a:ext cx="902969" cy="675640"/>
          </a:xfrm>
          <a:custGeom>
            <a:avLst/>
            <a:gdLst/>
            <a:ahLst/>
            <a:cxnLst/>
            <a:rect l="l" t="t" r="r" b="b"/>
            <a:pathLst>
              <a:path w="902970" h="675639">
                <a:moveTo>
                  <a:pt x="0" y="675182"/>
                </a:moveTo>
                <a:lnTo>
                  <a:pt x="902728" y="675182"/>
                </a:lnTo>
                <a:lnTo>
                  <a:pt x="902728" y="0"/>
                </a:lnTo>
                <a:lnTo>
                  <a:pt x="0" y="0"/>
                </a:lnTo>
                <a:lnTo>
                  <a:pt x="0" y="675182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42631" y="5415153"/>
            <a:ext cx="902969" cy="675640"/>
          </a:xfrm>
          <a:custGeom>
            <a:avLst/>
            <a:gdLst/>
            <a:ahLst/>
            <a:cxnLst/>
            <a:rect l="l" t="t" r="r" b="b"/>
            <a:pathLst>
              <a:path w="902970" h="675639">
                <a:moveTo>
                  <a:pt x="0" y="675182"/>
                </a:moveTo>
                <a:lnTo>
                  <a:pt x="902728" y="675182"/>
                </a:lnTo>
                <a:lnTo>
                  <a:pt x="902728" y="0"/>
                </a:lnTo>
                <a:lnTo>
                  <a:pt x="0" y="0"/>
                </a:lnTo>
                <a:lnTo>
                  <a:pt x="0" y="675182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13026" y="4061586"/>
            <a:ext cx="0" cy="2032000"/>
          </a:xfrm>
          <a:custGeom>
            <a:avLst/>
            <a:gdLst/>
            <a:ahLst/>
            <a:cxnLst/>
            <a:rect l="l" t="t" r="r" b="b"/>
            <a:pathLst>
              <a:path h="2032000">
                <a:moveTo>
                  <a:pt x="0" y="0"/>
                </a:moveTo>
                <a:lnTo>
                  <a:pt x="0" y="203192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48889" y="4061586"/>
            <a:ext cx="0" cy="344170"/>
          </a:xfrm>
          <a:custGeom>
            <a:avLst/>
            <a:gdLst/>
            <a:ahLst/>
            <a:cxnLst/>
            <a:rect l="l" t="t" r="r" b="b"/>
            <a:pathLst>
              <a:path h="344170">
                <a:moveTo>
                  <a:pt x="0" y="0"/>
                </a:moveTo>
                <a:lnTo>
                  <a:pt x="0" y="34391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20490" y="4061586"/>
            <a:ext cx="0" cy="2032000"/>
          </a:xfrm>
          <a:custGeom>
            <a:avLst/>
            <a:gdLst/>
            <a:ahLst/>
            <a:cxnLst/>
            <a:rect l="l" t="t" r="r" b="b"/>
            <a:pathLst>
              <a:path h="2032000">
                <a:moveTo>
                  <a:pt x="0" y="0"/>
                </a:moveTo>
                <a:lnTo>
                  <a:pt x="0" y="203192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27828" y="4061586"/>
            <a:ext cx="0" cy="2032000"/>
          </a:xfrm>
          <a:custGeom>
            <a:avLst/>
            <a:gdLst/>
            <a:ahLst/>
            <a:cxnLst/>
            <a:rect l="l" t="t" r="r" b="b"/>
            <a:pathLst>
              <a:path h="2032000">
                <a:moveTo>
                  <a:pt x="0" y="0"/>
                </a:moveTo>
                <a:lnTo>
                  <a:pt x="0" y="203192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63692" y="4736719"/>
            <a:ext cx="0" cy="344170"/>
          </a:xfrm>
          <a:custGeom>
            <a:avLst/>
            <a:gdLst/>
            <a:ahLst/>
            <a:cxnLst/>
            <a:rect l="l" t="t" r="r" b="b"/>
            <a:pathLst>
              <a:path h="344170">
                <a:moveTo>
                  <a:pt x="0" y="0"/>
                </a:moveTo>
                <a:lnTo>
                  <a:pt x="0" y="3440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35294" y="4061586"/>
            <a:ext cx="0" cy="2032000"/>
          </a:xfrm>
          <a:custGeom>
            <a:avLst/>
            <a:gdLst/>
            <a:ahLst/>
            <a:cxnLst/>
            <a:rect l="l" t="t" r="r" b="b"/>
            <a:pathLst>
              <a:path h="2032000">
                <a:moveTo>
                  <a:pt x="0" y="0"/>
                </a:moveTo>
                <a:lnTo>
                  <a:pt x="0" y="203192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71030" y="5411978"/>
            <a:ext cx="0" cy="344170"/>
          </a:xfrm>
          <a:custGeom>
            <a:avLst/>
            <a:gdLst/>
            <a:ahLst/>
            <a:cxnLst/>
            <a:rect l="l" t="t" r="r" b="b"/>
            <a:pathLst>
              <a:path h="344170">
                <a:moveTo>
                  <a:pt x="0" y="0"/>
                </a:moveTo>
                <a:lnTo>
                  <a:pt x="0" y="3439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42631" y="4061586"/>
            <a:ext cx="0" cy="2032000"/>
          </a:xfrm>
          <a:custGeom>
            <a:avLst/>
            <a:gdLst/>
            <a:ahLst/>
            <a:cxnLst/>
            <a:rect l="l" t="t" r="r" b="b"/>
            <a:pathLst>
              <a:path h="2032000">
                <a:moveTo>
                  <a:pt x="0" y="0"/>
                </a:moveTo>
                <a:lnTo>
                  <a:pt x="0" y="203192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09851" y="4064761"/>
            <a:ext cx="5236210" cy="0"/>
          </a:xfrm>
          <a:custGeom>
            <a:avLst/>
            <a:gdLst/>
            <a:ahLst/>
            <a:cxnLst/>
            <a:rect l="l" t="t" r="r" b="b"/>
            <a:pathLst>
              <a:path w="5236209">
                <a:moveTo>
                  <a:pt x="0" y="0"/>
                </a:moveTo>
                <a:lnTo>
                  <a:pt x="5235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09851" y="4402328"/>
            <a:ext cx="442595" cy="0"/>
          </a:xfrm>
          <a:custGeom>
            <a:avLst/>
            <a:gdLst/>
            <a:ahLst/>
            <a:cxnLst/>
            <a:rect l="l" t="t" r="r" b="b"/>
            <a:pathLst>
              <a:path w="442594">
                <a:moveTo>
                  <a:pt x="0" y="0"/>
                </a:moveTo>
                <a:lnTo>
                  <a:pt x="44221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09851" y="4739894"/>
            <a:ext cx="5236210" cy="0"/>
          </a:xfrm>
          <a:custGeom>
            <a:avLst/>
            <a:gdLst/>
            <a:ahLst/>
            <a:cxnLst/>
            <a:rect l="l" t="t" r="r" b="b"/>
            <a:pathLst>
              <a:path w="5236209">
                <a:moveTo>
                  <a:pt x="0" y="0"/>
                </a:moveTo>
                <a:lnTo>
                  <a:pt x="5235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24653" y="5077586"/>
            <a:ext cx="442595" cy="0"/>
          </a:xfrm>
          <a:custGeom>
            <a:avLst/>
            <a:gdLst/>
            <a:ahLst/>
            <a:cxnLst/>
            <a:rect l="l" t="t" r="r" b="b"/>
            <a:pathLst>
              <a:path w="442595">
                <a:moveTo>
                  <a:pt x="0" y="0"/>
                </a:moveTo>
                <a:lnTo>
                  <a:pt x="44221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09851" y="5415153"/>
            <a:ext cx="5236210" cy="0"/>
          </a:xfrm>
          <a:custGeom>
            <a:avLst/>
            <a:gdLst/>
            <a:ahLst/>
            <a:cxnLst/>
            <a:rect l="l" t="t" r="r" b="b"/>
            <a:pathLst>
              <a:path w="5236209">
                <a:moveTo>
                  <a:pt x="0" y="0"/>
                </a:moveTo>
                <a:lnTo>
                  <a:pt x="5235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32119" y="5752731"/>
            <a:ext cx="442595" cy="0"/>
          </a:xfrm>
          <a:custGeom>
            <a:avLst/>
            <a:gdLst/>
            <a:ahLst/>
            <a:cxnLst/>
            <a:rect l="l" t="t" r="r" b="b"/>
            <a:pathLst>
              <a:path w="442595">
                <a:moveTo>
                  <a:pt x="0" y="0"/>
                </a:moveTo>
                <a:lnTo>
                  <a:pt x="44208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09851" y="6090335"/>
            <a:ext cx="5236210" cy="0"/>
          </a:xfrm>
          <a:custGeom>
            <a:avLst/>
            <a:gdLst/>
            <a:ahLst/>
            <a:cxnLst/>
            <a:rect l="l" t="t" r="r" b="b"/>
            <a:pathLst>
              <a:path w="5236209">
                <a:moveTo>
                  <a:pt x="0" y="0"/>
                </a:moveTo>
                <a:lnTo>
                  <a:pt x="5235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698495" y="375157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06088" y="375157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13679" y="375157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21271" y="375157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84795" y="3751579"/>
            <a:ext cx="819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SUPP</a:t>
            </a:r>
            <a:r>
              <a:rPr sz="1600" b="1" spc="-150" dirty="0">
                <a:latin typeface="Arial"/>
                <a:cs typeface="Arial"/>
              </a:rPr>
              <a:t>L</a:t>
            </a:r>
            <a:r>
              <a:rPr sz="1600" b="1" spc="-5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38783" y="4257802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13026" y="4064761"/>
            <a:ext cx="436245" cy="33782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20490" y="4064761"/>
            <a:ext cx="436245" cy="33782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27828" y="4064761"/>
            <a:ext cx="436245" cy="33782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35294" y="4064761"/>
            <a:ext cx="436245" cy="33782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669783" y="4257802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40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40583" y="4426711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48176" y="4426711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35735" y="4933315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13026" y="4739894"/>
            <a:ext cx="436245" cy="33782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20490" y="4739894"/>
            <a:ext cx="436245" cy="33782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727828" y="4739894"/>
            <a:ext cx="436245" cy="33782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035294" y="4739894"/>
            <a:ext cx="436245" cy="33782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600" b="1" spc="-5" dirty="0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669783" y="4933315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60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75608" y="5102097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255767" y="5102097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35735" y="5608421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13026" y="5415153"/>
            <a:ext cx="436245" cy="33782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600" b="1" spc="-5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20490" y="5415153"/>
            <a:ext cx="436245" cy="33782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600" b="1" spc="-5" dirty="0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727828" y="5415153"/>
            <a:ext cx="436245" cy="33782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035294" y="5415153"/>
            <a:ext cx="436245" cy="33782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669783" y="5608421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563359" y="5777280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30173" y="6090335"/>
            <a:ext cx="6412865" cy="33782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683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290"/>
              </a:spcBef>
              <a:tabLst>
                <a:tab pos="1724025" algn="l"/>
                <a:tab pos="3032125" algn="l"/>
                <a:tab pos="4339590" algn="l"/>
                <a:tab pos="5647055" algn="l"/>
              </a:tabLst>
            </a:pPr>
            <a:r>
              <a:rPr sz="1600" b="1" spc="-15" dirty="0">
                <a:latin typeface="Arial"/>
                <a:cs typeface="Arial"/>
              </a:rPr>
              <a:t>DEMAND	</a:t>
            </a:r>
            <a:r>
              <a:rPr sz="1600" b="1" spc="-5" dirty="0">
                <a:latin typeface="Arial"/>
                <a:cs typeface="Arial"/>
              </a:rPr>
              <a:t>20	30	50	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342631" y="6090335"/>
            <a:ext cx="902969" cy="33782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6830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290"/>
              </a:spcBef>
            </a:pPr>
            <a:r>
              <a:rPr sz="1600" b="1" spc="-5" dirty="0">
                <a:latin typeface="Arial"/>
                <a:cs typeface="Arial"/>
              </a:rPr>
              <a:t>150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38657" y="4545710"/>
            <a:ext cx="1000125" cy="295275"/>
          </a:xfrm>
          <a:prstGeom prst="rect">
            <a:avLst/>
          </a:prstGeom>
          <a:ln w="12700">
            <a:solidFill>
              <a:srgbClr val="BBBBBB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233679">
              <a:lnSpc>
                <a:spcPct val="100000"/>
              </a:lnSpc>
              <a:spcBef>
                <a:spcPts val="440"/>
              </a:spcBef>
            </a:pPr>
            <a:r>
              <a:rPr sz="1100" spc="-40" dirty="0">
                <a:latin typeface="Trebuchet MS"/>
                <a:cs typeface="Trebuchet MS"/>
              </a:rPr>
              <a:t>SOURCES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148963" y="3339719"/>
            <a:ext cx="1228725" cy="285750"/>
          </a:xfrm>
          <a:prstGeom prst="rect">
            <a:avLst/>
          </a:prstGeom>
          <a:ln w="12700">
            <a:solidFill>
              <a:srgbClr val="BBBBBB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400"/>
              </a:spcBef>
            </a:pPr>
            <a:r>
              <a:rPr sz="1100" spc="-35" dirty="0">
                <a:latin typeface="Trebuchet MS"/>
                <a:cs typeface="Trebuchet MS"/>
              </a:rPr>
              <a:t>DESTINATIONS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33400" y="228600"/>
            <a:ext cx="8077200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002279" y="204215"/>
            <a:ext cx="3168396" cy="478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51760" y="554736"/>
            <a:ext cx="1703832" cy="478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62400" y="554736"/>
            <a:ext cx="519684" cy="478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88891" y="554736"/>
            <a:ext cx="2430780" cy="478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533400" y="228600"/>
            <a:ext cx="8077200" cy="838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2300" b="1" dirty="0">
                <a:latin typeface="Tahoma"/>
                <a:cs typeface="Tahoma"/>
              </a:rPr>
              <a:t>Optimum</a:t>
            </a:r>
            <a:r>
              <a:rPr sz="2300" b="1" spc="-45" dirty="0">
                <a:latin typeface="Tahoma"/>
                <a:cs typeface="Tahoma"/>
              </a:rPr>
              <a:t> </a:t>
            </a:r>
            <a:r>
              <a:rPr sz="2300" b="1" dirty="0">
                <a:latin typeface="Tahoma"/>
                <a:cs typeface="Tahoma"/>
              </a:rPr>
              <a:t>Solution:</a:t>
            </a:r>
            <a:endParaRPr sz="23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300" b="1" dirty="0">
                <a:latin typeface="Tahoma"/>
                <a:cs typeface="Tahoma"/>
              </a:rPr>
              <a:t>Stepping-Stone</a:t>
            </a:r>
            <a:r>
              <a:rPr sz="2300" b="1" spc="-60" dirty="0">
                <a:latin typeface="Tahoma"/>
                <a:cs typeface="Tahoma"/>
              </a:rPr>
              <a:t> </a:t>
            </a:r>
            <a:r>
              <a:rPr sz="2300" b="1" dirty="0">
                <a:latin typeface="Tahoma"/>
                <a:cs typeface="Tahoma"/>
              </a:rPr>
              <a:t>Method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501519" y="4382770"/>
            <a:ext cx="541655" cy="354965"/>
          </a:xfrm>
          <a:custGeom>
            <a:avLst/>
            <a:gdLst/>
            <a:ahLst/>
            <a:cxnLst/>
            <a:rect l="l" t="t" r="r" b="b"/>
            <a:pathLst>
              <a:path w="541655" h="354964">
                <a:moveTo>
                  <a:pt x="0" y="177418"/>
                </a:moveTo>
                <a:lnTo>
                  <a:pt x="21266" y="108388"/>
                </a:lnTo>
                <a:lnTo>
                  <a:pt x="46217" y="78252"/>
                </a:lnTo>
                <a:lnTo>
                  <a:pt x="79263" y="51990"/>
                </a:lnTo>
                <a:lnTo>
                  <a:pt x="119316" y="30318"/>
                </a:lnTo>
                <a:lnTo>
                  <a:pt x="165288" y="13952"/>
                </a:lnTo>
                <a:lnTo>
                  <a:pt x="216091" y="3607"/>
                </a:lnTo>
                <a:lnTo>
                  <a:pt x="270637" y="0"/>
                </a:lnTo>
                <a:lnTo>
                  <a:pt x="325182" y="3607"/>
                </a:lnTo>
                <a:lnTo>
                  <a:pt x="375985" y="13952"/>
                </a:lnTo>
                <a:lnTo>
                  <a:pt x="421957" y="30318"/>
                </a:lnTo>
                <a:lnTo>
                  <a:pt x="462010" y="51990"/>
                </a:lnTo>
                <a:lnTo>
                  <a:pt x="495056" y="78252"/>
                </a:lnTo>
                <a:lnTo>
                  <a:pt x="520007" y="108388"/>
                </a:lnTo>
                <a:lnTo>
                  <a:pt x="541274" y="177418"/>
                </a:lnTo>
                <a:lnTo>
                  <a:pt x="535776" y="213149"/>
                </a:lnTo>
                <a:lnTo>
                  <a:pt x="520007" y="246429"/>
                </a:lnTo>
                <a:lnTo>
                  <a:pt x="495056" y="276545"/>
                </a:lnTo>
                <a:lnTo>
                  <a:pt x="462010" y="302783"/>
                </a:lnTo>
                <a:lnTo>
                  <a:pt x="421957" y="324432"/>
                </a:lnTo>
                <a:lnTo>
                  <a:pt x="375985" y="340778"/>
                </a:lnTo>
                <a:lnTo>
                  <a:pt x="325182" y="351109"/>
                </a:lnTo>
                <a:lnTo>
                  <a:pt x="270637" y="354710"/>
                </a:lnTo>
                <a:lnTo>
                  <a:pt x="216091" y="351109"/>
                </a:lnTo>
                <a:lnTo>
                  <a:pt x="165288" y="340778"/>
                </a:lnTo>
                <a:lnTo>
                  <a:pt x="119316" y="324432"/>
                </a:lnTo>
                <a:lnTo>
                  <a:pt x="79263" y="302783"/>
                </a:lnTo>
                <a:lnTo>
                  <a:pt x="46217" y="276545"/>
                </a:lnTo>
                <a:lnTo>
                  <a:pt x="21266" y="246429"/>
                </a:lnTo>
                <a:lnTo>
                  <a:pt x="0" y="177418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20540" y="4393310"/>
            <a:ext cx="541655" cy="354965"/>
          </a:xfrm>
          <a:custGeom>
            <a:avLst/>
            <a:gdLst/>
            <a:ahLst/>
            <a:cxnLst/>
            <a:rect l="l" t="t" r="r" b="b"/>
            <a:pathLst>
              <a:path w="541654" h="354964">
                <a:moveTo>
                  <a:pt x="0" y="177419"/>
                </a:moveTo>
                <a:lnTo>
                  <a:pt x="21266" y="108334"/>
                </a:lnTo>
                <a:lnTo>
                  <a:pt x="46217" y="78196"/>
                </a:lnTo>
                <a:lnTo>
                  <a:pt x="79263" y="51943"/>
                </a:lnTo>
                <a:lnTo>
                  <a:pt x="119316" y="30285"/>
                </a:lnTo>
                <a:lnTo>
                  <a:pt x="165288" y="13934"/>
                </a:lnTo>
                <a:lnTo>
                  <a:pt x="216091" y="3602"/>
                </a:lnTo>
                <a:lnTo>
                  <a:pt x="270637" y="0"/>
                </a:lnTo>
                <a:lnTo>
                  <a:pt x="325182" y="3602"/>
                </a:lnTo>
                <a:lnTo>
                  <a:pt x="375985" y="13934"/>
                </a:lnTo>
                <a:lnTo>
                  <a:pt x="421957" y="30285"/>
                </a:lnTo>
                <a:lnTo>
                  <a:pt x="462010" y="51942"/>
                </a:lnTo>
                <a:lnTo>
                  <a:pt x="495056" y="78196"/>
                </a:lnTo>
                <a:lnTo>
                  <a:pt x="520007" y="108334"/>
                </a:lnTo>
                <a:lnTo>
                  <a:pt x="541274" y="177419"/>
                </a:lnTo>
                <a:lnTo>
                  <a:pt x="535776" y="213149"/>
                </a:lnTo>
                <a:lnTo>
                  <a:pt x="520007" y="246429"/>
                </a:lnTo>
                <a:lnTo>
                  <a:pt x="495056" y="276545"/>
                </a:lnTo>
                <a:lnTo>
                  <a:pt x="462010" y="302783"/>
                </a:lnTo>
                <a:lnTo>
                  <a:pt x="421957" y="324432"/>
                </a:lnTo>
                <a:lnTo>
                  <a:pt x="375985" y="340778"/>
                </a:lnTo>
                <a:lnTo>
                  <a:pt x="325182" y="351109"/>
                </a:lnTo>
                <a:lnTo>
                  <a:pt x="270637" y="354711"/>
                </a:lnTo>
                <a:lnTo>
                  <a:pt x="216091" y="351109"/>
                </a:lnTo>
                <a:lnTo>
                  <a:pt x="165288" y="340778"/>
                </a:lnTo>
                <a:lnTo>
                  <a:pt x="119316" y="324432"/>
                </a:lnTo>
                <a:lnTo>
                  <a:pt x="79263" y="302783"/>
                </a:lnTo>
                <a:lnTo>
                  <a:pt x="46217" y="276545"/>
                </a:lnTo>
                <a:lnTo>
                  <a:pt x="21266" y="246429"/>
                </a:lnTo>
                <a:lnTo>
                  <a:pt x="0" y="177419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20540" y="5071236"/>
            <a:ext cx="541655" cy="354965"/>
          </a:xfrm>
          <a:custGeom>
            <a:avLst/>
            <a:gdLst/>
            <a:ahLst/>
            <a:cxnLst/>
            <a:rect l="l" t="t" r="r" b="b"/>
            <a:pathLst>
              <a:path w="541654" h="354964">
                <a:moveTo>
                  <a:pt x="0" y="177419"/>
                </a:moveTo>
                <a:lnTo>
                  <a:pt x="21266" y="108334"/>
                </a:lnTo>
                <a:lnTo>
                  <a:pt x="46217" y="78196"/>
                </a:lnTo>
                <a:lnTo>
                  <a:pt x="79263" y="51943"/>
                </a:lnTo>
                <a:lnTo>
                  <a:pt x="119316" y="30285"/>
                </a:lnTo>
                <a:lnTo>
                  <a:pt x="165288" y="13934"/>
                </a:lnTo>
                <a:lnTo>
                  <a:pt x="216091" y="3602"/>
                </a:lnTo>
                <a:lnTo>
                  <a:pt x="270637" y="0"/>
                </a:lnTo>
                <a:lnTo>
                  <a:pt x="325182" y="3602"/>
                </a:lnTo>
                <a:lnTo>
                  <a:pt x="375985" y="13934"/>
                </a:lnTo>
                <a:lnTo>
                  <a:pt x="421957" y="30285"/>
                </a:lnTo>
                <a:lnTo>
                  <a:pt x="462010" y="51942"/>
                </a:lnTo>
                <a:lnTo>
                  <a:pt x="495056" y="78196"/>
                </a:lnTo>
                <a:lnTo>
                  <a:pt x="520007" y="108334"/>
                </a:lnTo>
                <a:lnTo>
                  <a:pt x="541274" y="177419"/>
                </a:lnTo>
                <a:lnTo>
                  <a:pt x="535776" y="213149"/>
                </a:lnTo>
                <a:lnTo>
                  <a:pt x="520007" y="246429"/>
                </a:lnTo>
                <a:lnTo>
                  <a:pt x="495056" y="276545"/>
                </a:lnTo>
                <a:lnTo>
                  <a:pt x="462010" y="302783"/>
                </a:lnTo>
                <a:lnTo>
                  <a:pt x="421957" y="324432"/>
                </a:lnTo>
                <a:lnTo>
                  <a:pt x="375985" y="340778"/>
                </a:lnTo>
                <a:lnTo>
                  <a:pt x="325182" y="351109"/>
                </a:lnTo>
                <a:lnTo>
                  <a:pt x="270637" y="354710"/>
                </a:lnTo>
                <a:lnTo>
                  <a:pt x="216091" y="351109"/>
                </a:lnTo>
                <a:lnTo>
                  <a:pt x="165288" y="340778"/>
                </a:lnTo>
                <a:lnTo>
                  <a:pt x="119316" y="324432"/>
                </a:lnTo>
                <a:lnTo>
                  <a:pt x="79263" y="302783"/>
                </a:lnTo>
                <a:lnTo>
                  <a:pt x="46217" y="276545"/>
                </a:lnTo>
                <a:lnTo>
                  <a:pt x="21266" y="246429"/>
                </a:lnTo>
                <a:lnTo>
                  <a:pt x="0" y="177419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23815" y="5050154"/>
            <a:ext cx="541655" cy="354965"/>
          </a:xfrm>
          <a:custGeom>
            <a:avLst/>
            <a:gdLst/>
            <a:ahLst/>
            <a:cxnLst/>
            <a:rect l="l" t="t" r="r" b="b"/>
            <a:pathLst>
              <a:path w="541654" h="354964">
                <a:moveTo>
                  <a:pt x="0" y="177419"/>
                </a:moveTo>
                <a:lnTo>
                  <a:pt x="21266" y="108388"/>
                </a:lnTo>
                <a:lnTo>
                  <a:pt x="46217" y="78252"/>
                </a:lnTo>
                <a:lnTo>
                  <a:pt x="79263" y="51990"/>
                </a:lnTo>
                <a:lnTo>
                  <a:pt x="119316" y="30318"/>
                </a:lnTo>
                <a:lnTo>
                  <a:pt x="165288" y="13952"/>
                </a:lnTo>
                <a:lnTo>
                  <a:pt x="216091" y="3607"/>
                </a:lnTo>
                <a:lnTo>
                  <a:pt x="270637" y="0"/>
                </a:lnTo>
                <a:lnTo>
                  <a:pt x="325182" y="3607"/>
                </a:lnTo>
                <a:lnTo>
                  <a:pt x="375985" y="13952"/>
                </a:lnTo>
                <a:lnTo>
                  <a:pt x="421957" y="30318"/>
                </a:lnTo>
                <a:lnTo>
                  <a:pt x="462010" y="51990"/>
                </a:lnTo>
                <a:lnTo>
                  <a:pt x="495056" y="78252"/>
                </a:lnTo>
                <a:lnTo>
                  <a:pt x="520007" y="108388"/>
                </a:lnTo>
                <a:lnTo>
                  <a:pt x="541274" y="177419"/>
                </a:lnTo>
                <a:lnTo>
                  <a:pt x="535776" y="213155"/>
                </a:lnTo>
                <a:lnTo>
                  <a:pt x="520007" y="246449"/>
                </a:lnTo>
                <a:lnTo>
                  <a:pt x="495056" y="276585"/>
                </a:lnTo>
                <a:lnTo>
                  <a:pt x="462010" y="302847"/>
                </a:lnTo>
                <a:lnTo>
                  <a:pt x="421957" y="324519"/>
                </a:lnTo>
                <a:lnTo>
                  <a:pt x="375985" y="340885"/>
                </a:lnTo>
                <a:lnTo>
                  <a:pt x="325182" y="351230"/>
                </a:lnTo>
                <a:lnTo>
                  <a:pt x="270637" y="354838"/>
                </a:lnTo>
                <a:lnTo>
                  <a:pt x="216091" y="351230"/>
                </a:lnTo>
                <a:lnTo>
                  <a:pt x="165288" y="340885"/>
                </a:lnTo>
                <a:lnTo>
                  <a:pt x="119316" y="324519"/>
                </a:lnTo>
                <a:lnTo>
                  <a:pt x="79263" y="302847"/>
                </a:lnTo>
                <a:lnTo>
                  <a:pt x="46217" y="276585"/>
                </a:lnTo>
                <a:lnTo>
                  <a:pt x="21266" y="246449"/>
                </a:lnTo>
                <a:lnTo>
                  <a:pt x="0" y="177419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411340" y="5722886"/>
            <a:ext cx="541655" cy="354965"/>
          </a:xfrm>
          <a:custGeom>
            <a:avLst/>
            <a:gdLst/>
            <a:ahLst/>
            <a:cxnLst/>
            <a:rect l="l" t="t" r="r" b="b"/>
            <a:pathLst>
              <a:path w="541654" h="354964">
                <a:moveTo>
                  <a:pt x="0" y="177355"/>
                </a:moveTo>
                <a:lnTo>
                  <a:pt x="21266" y="108318"/>
                </a:lnTo>
                <a:lnTo>
                  <a:pt x="46217" y="78192"/>
                </a:lnTo>
                <a:lnTo>
                  <a:pt x="79263" y="51944"/>
                </a:lnTo>
                <a:lnTo>
                  <a:pt x="119316" y="30288"/>
                </a:lnTo>
                <a:lnTo>
                  <a:pt x="165288" y="13936"/>
                </a:lnTo>
                <a:lnTo>
                  <a:pt x="216091" y="3603"/>
                </a:lnTo>
                <a:lnTo>
                  <a:pt x="270637" y="0"/>
                </a:lnTo>
                <a:lnTo>
                  <a:pt x="325182" y="3603"/>
                </a:lnTo>
                <a:lnTo>
                  <a:pt x="375985" y="13936"/>
                </a:lnTo>
                <a:lnTo>
                  <a:pt x="421957" y="30288"/>
                </a:lnTo>
                <a:lnTo>
                  <a:pt x="462010" y="51944"/>
                </a:lnTo>
                <a:lnTo>
                  <a:pt x="495056" y="78192"/>
                </a:lnTo>
                <a:lnTo>
                  <a:pt x="520007" y="108318"/>
                </a:lnTo>
                <a:lnTo>
                  <a:pt x="541274" y="177355"/>
                </a:lnTo>
                <a:lnTo>
                  <a:pt x="535776" y="213100"/>
                </a:lnTo>
                <a:lnTo>
                  <a:pt x="520007" y="246392"/>
                </a:lnTo>
                <a:lnTo>
                  <a:pt x="495056" y="276518"/>
                </a:lnTo>
                <a:lnTo>
                  <a:pt x="462010" y="302766"/>
                </a:lnTo>
                <a:lnTo>
                  <a:pt x="421957" y="324422"/>
                </a:lnTo>
                <a:lnTo>
                  <a:pt x="375985" y="340774"/>
                </a:lnTo>
                <a:lnTo>
                  <a:pt x="325182" y="351107"/>
                </a:lnTo>
                <a:lnTo>
                  <a:pt x="270637" y="354711"/>
                </a:lnTo>
                <a:lnTo>
                  <a:pt x="216091" y="351107"/>
                </a:lnTo>
                <a:lnTo>
                  <a:pt x="165288" y="340774"/>
                </a:lnTo>
                <a:lnTo>
                  <a:pt x="119316" y="324422"/>
                </a:lnTo>
                <a:lnTo>
                  <a:pt x="79263" y="302766"/>
                </a:lnTo>
                <a:lnTo>
                  <a:pt x="46217" y="276518"/>
                </a:lnTo>
                <a:lnTo>
                  <a:pt x="21266" y="246392"/>
                </a:lnTo>
                <a:lnTo>
                  <a:pt x="0" y="177355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630123" y="2755773"/>
            <a:ext cx="10642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Example: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045970" y="2728038"/>
            <a:ext cx="303784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1" i="1" spc="-95" dirty="0">
                <a:latin typeface="Tahoma"/>
                <a:cs typeface="Tahoma"/>
              </a:rPr>
              <a:t>m </a:t>
            </a:r>
            <a:r>
              <a:rPr sz="2100" b="1" i="1" spc="-80" dirty="0">
                <a:latin typeface="Tahoma"/>
                <a:cs typeface="Tahoma"/>
              </a:rPr>
              <a:t>+ </a:t>
            </a:r>
            <a:r>
              <a:rPr sz="2100" b="1" i="1" spc="-65" dirty="0">
                <a:latin typeface="Tahoma"/>
                <a:cs typeface="Tahoma"/>
              </a:rPr>
              <a:t>n </a:t>
            </a:r>
            <a:r>
              <a:rPr sz="2100" b="1" i="1" spc="-55" dirty="0">
                <a:latin typeface="Tahoma"/>
                <a:cs typeface="Tahoma"/>
              </a:rPr>
              <a:t>-1 </a:t>
            </a:r>
            <a:r>
              <a:rPr sz="2100" b="1" i="1" spc="-80" dirty="0">
                <a:latin typeface="Tahoma"/>
                <a:cs typeface="Tahoma"/>
              </a:rPr>
              <a:t>= </a:t>
            </a:r>
            <a:r>
              <a:rPr sz="2100" b="1" i="1" spc="-65" dirty="0">
                <a:latin typeface="Tahoma"/>
                <a:cs typeface="Tahoma"/>
              </a:rPr>
              <a:t>3 </a:t>
            </a:r>
            <a:r>
              <a:rPr sz="2100" b="1" i="1" spc="-80" dirty="0">
                <a:latin typeface="Tahoma"/>
                <a:cs typeface="Tahoma"/>
              </a:rPr>
              <a:t>+ </a:t>
            </a:r>
            <a:r>
              <a:rPr sz="2100" b="1" i="1" spc="-65" dirty="0">
                <a:latin typeface="Tahoma"/>
                <a:cs typeface="Tahoma"/>
              </a:rPr>
              <a:t>4 </a:t>
            </a:r>
            <a:r>
              <a:rPr sz="2100" b="1" i="1" spc="-55" dirty="0">
                <a:latin typeface="Tahoma"/>
                <a:cs typeface="Tahoma"/>
              </a:rPr>
              <a:t>-1 </a:t>
            </a:r>
            <a:r>
              <a:rPr sz="2100" b="1" i="1" spc="-80" dirty="0">
                <a:latin typeface="Tahoma"/>
                <a:cs typeface="Tahoma"/>
              </a:rPr>
              <a:t>=</a:t>
            </a:r>
            <a:r>
              <a:rPr sz="2100" b="1" i="1" spc="260" dirty="0">
                <a:latin typeface="Tahoma"/>
                <a:cs typeface="Tahoma"/>
              </a:rPr>
              <a:t> </a:t>
            </a:r>
            <a:r>
              <a:rPr sz="2100" b="1" i="1" spc="-65" dirty="0">
                <a:latin typeface="Tahoma"/>
                <a:cs typeface="Tahoma"/>
              </a:rPr>
              <a:t>6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33400" y="1117968"/>
            <a:ext cx="8105775" cy="1594485"/>
          </a:xfrm>
          <a:prstGeom prst="rect">
            <a:avLst/>
          </a:prstGeom>
          <a:solidFill>
            <a:srgbClr val="EBF0DE"/>
          </a:solidFill>
        </p:spPr>
        <p:txBody>
          <a:bodyPr vert="horz" wrap="square" lIns="0" tIns="14604" rIns="0" bIns="0" rtlCol="0">
            <a:spAutoFit/>
          </a:bodyPr>
          <a:lstStyle/>
          <a:p>
            <a:pPr marL="3168015">
              <a:lnSpc>
                <a:spcPct val="100000"/>
              </a:lnSpc>
              <a:spcBef>
                <a:spcPts val="114"/>
              </a:spcBef>
            </a:pPr>
            <a:r>
              <a:rPr sz="2000" b="1" spc="-5" dirty="0">
                <a:latin typeface="Tahoma"/>
                <a:cs typeface="Tahoma"/>
              </a:rPr>
              <a:t>DEGENERACY</a:t>
            </a:r>
            <a:endParaRPr sz="2000" dirty="0">
              <a:latin typeface="Tahoma"/>
              <a:cs typeface="Tahoma"/>
            </a:endParaRPr>
          </a:p>
          <a:p>
            <a:pPr marL="91440" marR="335915">
              <a:lnSpc>
                <a:spcPct val="90000"/>
              </a:lnSpc>
              <a:spcBef>
                <a:spcPts val="935"/>
              </a:spcBef>
            </a:pPr>
            <a:r>
              <a:rPr sz="2000" dirty="0">
                <a:latin typeface="Tahoma"/>
                <a:cs typeface="Tahoma"/>
              </a:rPr>
              <a:t>When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number of </a:t>
            </a:r>
            <a:r>
              <a:rPr sz="2000" spc="-5" dirty="0">
                <a:latin typeface="Tahoma"/>
                <a:cs typeface="Tahoma"/>
              </a:rPr>
              <a:t>empty/occupied cells </a:t>
            </a:r>
            <a:r>
              <a:rPr sz="2000" dirty="0">
                <a:latin typeface="Tahoma"/>
                <a:cs typeface="Tahoma"/>
              </a:rPr>
              <a:t>in </a:t>
            </a:r>
            <a:r>
              <a:rPr sz="2000" spc="-5" dirty="0">
                <a:latin typeface="Tahoma"/>
                <a:cs typeface="Tahoma"/>
              </a:rPr>
              <a:t>any </a:t>
            </a:r>
            <a:r>
              <a:rPr sz="2000" dirty="0">
                <a:latin typeface="Tahoma"/>
                <a:cs typeface="Tahoma"/>
              </a:rPr>
              <a:t>solution (either  </a:t>
            </a:r>
            <a:r>
              <a:rPr sz="2000" spc="-5" dirty="0">
                <a:latin typeface="Tahoma"/>
                <a:cs typeface="Tahoma"/>
              </a:rPr>
              <a:t>initial </a:t>
            </a:r>
            <a:r>
              <a:rPr sz="2000" dirty="0">
                <a:latin typeface="Tahoma"/>
                <a:cs typeface="Tahoma"/>
              </a:rPr>
              <a:t>or later) of </a:t>
            </a:r>
            <a:r>
              <a:rPr sz="2000" spc="-5" dirty="0">
                <a:latin typeface="Tahoma"/>
                <a:cs typeface="Tahoma"/>
              </a:rPr>
              <a:t>the transportation table </a:t>
            </a:r>
            <a:r>
              <a:rPr sz="2000" dirty="0">
                <a:latin typeface="Tahoma"/>
                <a:cs typeface="Tahoma"/>
              </a:rPr>
              <a:t>is not </a:t>
            </a:r>
            <a:r>
              <a:rPr sz="2000" spc="-5" dirty="0">
                <a:latin typeface="Tahoma"/>
                <a:cs typeface="Tahoma"/>
              </a:rPr>
              <a:t>equal to the </a:t>
            </a:r>
            <a:r>
              <a:rPr sz="2000" dirty="0">
                <a:latin typeface="Tahoma"/>
                <a:cs typeface="Tahoma"/>
              </a:rPr>
              <a:t>number  of </a:t>
            </a:r>
            <a:r>
              <a:rPr sz="2000" spc="-5" dirty="0">
                <a:latin typeface="Tahoma"/>
                <a:cs typeface="Tahoma"/>
              </a:rPr>
              <a:t>rows plus the </a:t>
            </a:r>
            <a:r>
              <a:rPr sz="2000" dirty="0">
                <a:latin typeface="Tahoma"/>
                <a:cs typeface="Tahoma"/>
              </a:rPr>
              <a:t>number of </a:t>
            </a:r>
            <a:r>
              <a:rPr sz="2000" spc="-5" dirty="0">
                <a:latin typeface="Tahoma"/>
                <a:cs typeface="Tahoma"/>
              </a:rPr>
              <a:t>columns minus </a:t>
            </a:r>
            <a:r>
              <a:rPr sz="2000" dirty="0">
                <a:latin typeface="Tahoma"/>
                <a:cs typeface="Tahoma"/>
              </a:rPr>
              <a:t>1 </a:t>
            </a:r>
            <a:r>
              <a:rPr sz="2000" spc="-5" dirty="0">
                <a:latin typeface="Tahoma"/>
                <a:cs typeface="Tahoma"/>
              </a:rPr>
              <a:t>(i.e. </a:t>
            </a:r>
            <a:r>
              <a:rPr sz="2000" b="1" dirty="0">
                <a:latin typeface="Tahoma"/>
                <a:cs typeface="Tahoma"/>
              </a:rPr>
              <a:t>m+n-1</a:t>
            </a:r>
            <a:r>
              <a:rPr sz="2000" dirty="0">
                <a:latin typeface="Tahoma"/>
                <a:cs typeface="Tahoma"/>
              </a:rPr>
              <a:t>) </a:t>
            </a:r>
            <a:r>
              <a:rPr sz="2000" spc="-5" dirty="0">
                <a:latin typeface="Tahoma"/>
                <a:cs typeface="Tahoma"/>
              </a:rPr>
              <a:t>the  </a:t>
            </a:r>
            <a:r>
              <a:rPr sz="2000" dirty="0">
                <a:latin typeface="Tahoma"/>
                <a:cs typeface="Tahoma"/>
              </a:rPr>
              <a:t>solution is </a:t>
            </a:r>
            <a:r>
              <a:rPr sz="2000" spc="-5" dirty="0">
                <a:latin typeface="Tahoma"/>
                <a:cs typeface="Tahoma"/>
              </a:rPr>
              <a:t>called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DEGENERATE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1143000"/>
            <a:ext cx="8153400" cy="2369820"/>
          </a:xfrm>
          <a:custGeom>
            <a:avLst/>
            <a:gdLst/>
            <a:ahLst/>
            <a:cxnLst/>
            <a:rect l="l" t="t" r="r" b="b"/>
            <a:pathLst>
              <a:path w="8153400" h="2369820">
                <a:moveTo>
                  <a:pt x="0" y="2369820"/>
                </a:moveTo>
                <a:lnTo>
                  <a:pt x="8153400" y="2369820"/>
                </a:lnTo>
                <a:lnTo>
                  <a:pt x="8153400" y="0"/>
                </a:lnTo>
                <a:lnTo>
                  <a:pt x="0" y="0"/>
                </a:lnTo>
                <a:lnTo>
                  <a:pt x="0" y="2369820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2140" y="992479"/>
            <a:ext cx="7973059" cy="24644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124835">
              <a:lnSpc>
                <a:spcPct val="100000"/>
              </a:lnSpc>
              <a:spcBef>
                <a:spcPts val="1300"/>
              </a:spcBef>
            </a:pPr>
            <a:r>
              <a:rPr sz="2000" b="1" spc="-5" dirty="0">
                <a:latin typeface="Tahoma"/>
                <a:cs typeface="Tahoma"/>
              </a:rPr>
              <a:t>DEGENERACY</a:t>
            </a:r>
            <a:endParaRPr sz="2000" dirty="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2000" spc="-100" dirty="0">
                <a:latin typeface="Tahoma"/>
                <a:cs typeface="Tahoma"/>
              </a:rPr>
              <a:t>To </a:t>
            </a:r>
            <a:r>
              <a:rPr sz="2000" spc="-5" dirty="0">
                <a:latin typeface="Tahoma"/>
                <a:cs typeface="Tahoma"/>
              </a:rPr>
              <a:t>handle degenerate problems, </a:t>
            </a:r>
            <a:r>
              <a:rPr sz="2000" dirty="0">
                <a:latin typeface="Tahoma"/>
                <a:cs typeface="Tahoma"/>
              </a:rPr>
              <a:t>artificially </a:t>
            </a:r>
            <a:r>
              <a:rPr sz="2000" spc="-5" dirty="0">
                <a:latin typeface="Tahoma"/>
                <a:cs typeface="Tahoma"/>
              </a:rPr>
              <a:t>create </a:t>
            </a:r>
            <a:r>
              <a:rPr sz="2000" dirty="0">
                <a:latin typeface="Tahoma"/>
                <a:cs typeface="Tahoma"/>
              </a:rPr>
              <a:t>an </a:t>
            </a:r>
            <a:r>
              <a:rPr sz="2000" spc="-5" dirty="0">
                <a:latin typeface="Tahoma"/>
                <a:cs typeface="Tahoma"/>
              </a:rPr>
              <a:t>occupied cell </a:t>
            </a:r>
            <a:r>
              <a:rPr sz="2000" dirty="0">
                <a:latin typeface="Tahoma"/>
                <a:cs typeface="Tahoma"/>
              </a:rPr>
              <a:t>by  </a:t>
            </a:r>
            <a:r>
              <a:rPr sz="2000" spc="-5" dirty="0">
                <a:latin typeface="Tahoma"/>
                <a:cs typeface="Tahoma"/>
              </a:rPr>
              <a:t>placing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b="1" spc="10" dirty="0">
                <a:solidFill>
                  <a:srgbClr val="FF0000"/>
                </a:solidFill>
                <a:latin typeface="Tahoma"/>
                <a:cs typeface="Tahoma"/>
              </a:rPr>
              <a:t>zero </a:t>
            </a:r>
            <a:r>
              <a:rPr sz="2000" spc="-5" dirty="0">
                <a:latin typeface="Tahoma"/>
                <a:cs typeface="Tahoma"/>
              </a:rPr>
              <a:t>(representing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spc="-10" dirty="0">
                <a:latin typeface="Tahoma"/>
                <a:cs typeface="Tahoma"/>
              </a:rPr>
              <a:t>fake </a:t>
            </a:r>
            <a:r>
              <a:rPr sz="2000" dirty="0">
                <a:latin typeface="Tahoma"/>
                <a:cs typeface="Tahoma"/>
              </a:rPr>
              <a:t>shipment) in one of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unused  </a:t>
            </a:r>
            <a:r>
              <a:rPr sz="2000" spc="-5" dirty="0">
                <a:latin typeface="Tahoma"/>
                <a:cs typeface="Tahoma"/>
              </a:rPr>
              <a:t>cells. </a:t>
            </a:r>
            <a:r>
              <a:rPr sz="2000" spc="-25" dirty="0">
                <a:latin typeface="Tahoma"/>
                <a:cs typeface="Tahoma"/>
              </a:rPr>
              <a:t>Treating </a:t>
            </a:r>
            <a:r>
              <a:rPr sz="2000" spc="-5" dirty="0">
                <a:latin typeface="Tahoma"/>
                <a:cs typeface="Tahoma"/>
              </a:rPr>
              <a:t>this cell </a:t>
            </a:r>
            <a:r>
              <a:rPr sz="2000" spc="5" dirty="0">
                <a:latin typeface="Tahoma"/>
                <a:cs typeface="Tahoma"/>
              </a:rPr>
              <a:t>as </a:t>
            </a:r>
            <a:r>
              <a:rPr sz="2000" dirty="0">
                <a:latin typeface="Tahoma"/>
                <a:cs typeface="Tahoma"/>
              </a:rPr>
              <a:t>if it </a:t>
            </a:r>
            <a:r>
              <a:rPr sz="2000" spc="-5" dirty="0">
                <a:latin typeface="Tahoma"/>
                <a:cs typeface="Tahoma"/>
              </a:rPr>
              <a:t>were occupied, </a:t>
            </a:r>
            <a:r>
              <a:rPr sz="2000" dirty="0">
                <a:latin typeface="Tahoma"/>
                <a:cs typeface="Tahoma"/>
              </a:rPr>
              <a:t>it must be </a:t>
            </a:r>
            <a:r>
              <a:rPr sz="2000" spc="-5" dirty="0">
                <a:latin typeface="Tahoma"/>
                <a:cs typeface="Tahoma"/>
              </a:rPr>
              <a:t>chosen </a:t>
            </a:r>
            <a:r>
              <a:rPr sz="2000" dirty="0">
                <a:latin typeface="Tahoma"/>
                <a:cs typeface="Tahoma"/>
              </a:rPr>
              <a:t>in </a:t>
            </a:r>
            <a:r>
              <a:rPr sz="2000" spc="-5" dirty="0">
                <a:latin typeface="Tahoma"/>
                <a:cs typeface="Tahoma"/>
              </a:rPr>
              <a:t>such  </a:t>
            </a:r>
            <a:r>
              <a:rPr sz="2000" dirty="0">
                <a:latin typeface="Tahoma"/>
                <a:cs typeface="Tahoma"/>
              </a:rPr>
              <a:t>a position as </a:t>
            </a:r>
            <a:r>
              <a:rPr sz="2000" spc="-5" dirty="0">
                <a:latin typeface="Tahoma"/>
                <a:cs typeface="Tahoma"/>
              </a:rPr>
              <a:t>to </a:t>
            </a:r>
            <a:r>
              <a:rPr sz="2000" dirty="0">
                <a:latin typeface="Tahoma"/>
                <a:cs typeface="Tahoma"/>
              </a:rPr>
              <a:t>allow all stepping-stone paths </a:t>
            </a:r>
            <a:r>
              <a:rPr sz="2000" spc="-5" dirty="0">
                <a:latin typeface="Tahoma"/>
                <a:cs typeface="Tahoma"/>
              </a:rPr>
              <a:t>to be traced. </a:t>
            </a:r>
            <a:r>
              <a:rPr sz="2000" dirty="0">
                <a:latin typeface="Tahoma"/>
                <a:cs typeface="Tahoma"/>
              </a:rPr>
              <a:t>Then, all  </a:t>
            </a:r>
            <a:r>
              <a:rPr sz="2000" spc="-5" dirty="0">
                <a:latin typeface="Tahoma"/>
                <a:cs typeface="Tahoma"/>
              </a:rPr>
              <a:t>stepping-stone paths can </a:t>
            </a:r>
            <a:r>
              <a:rPr sz="2000" dirty="0">
                <a:latin typeface="Tahoma"/>
                <a:cs typeface="Tahoma"/>
              </a:rPr>
              <a:t>be </a:t>
            </a:r>
            <a:r>
              <a:rPr sz="2000" spc="-5" dirty="0">
                <a:latin typeface="Tahoma"/>
                <a:cs typeface="Tahoma"/>
              </a:rPr>
              <a:t>closed </a:t>
            </a:r>
            <a:r>
              <a:rPr sz="2000" dirty="0">
                <a:latin typeface="Tahoma"/>
                <a:cs typeface="Tahoma"/>
              </a:rPr>
              <a:t>and </a:t>
            </a:r>
            <a:r>
              <a:rPr sz="2000" spc="-5" dirty="0">
                <a:latin typeface="Tahoma"/>
                <a:cs typeface="Tahoma"/>
              </a:rPr>
              <a:t>improvement </a:t>
            </a:r>
            <a:r>
              <a:rPr sz="2000" dirty="0">
                <a:latin typeface="Tahoma"/>
                <a:cs typeface="Tahoma"/>
              </a:rPr>
              <a:t>indices  </a:t>
            </a:r>
            <a:r>
              <a:rPr sz="2000" spc="-5" dirty="0">
                <a:latin typeface="Tahoma"/>
                <a:cs typeface="Tahoma"/>
              </a:rPr>
              <a:t>computed.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228600"/>
            <a:ext cx="8077200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02279" y="204215"/>
            <a:ext cx="3168396" cy="478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51760" y="554736"/>
            <a:ext cx="1703832" cy="478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62400" y="554736"/>
            <a:ext cx="519684" cy="478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88891" y="554736"/>
            <a:ext cx="2430780" cy="478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3400" y="228600"/>
            <a:ext cx="8077200" cy="838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2300" b="1" dirty="0">
                <a:latin typeface="Tahoma"/>
                <a:cs typeface="Tahoma"/>
              </a:rPr>
              <a:t>Optimum</a:t>
            </a:r>
            <a:r>
              <a:rPr sz="2300" b="1" spc="-45" dirty="0">
                <a:latin typeface="Tahoma"/>
                <a:cs typeface="Tahoma"/>
              </a:rPr>
              <a:t> </a:t>
            </a:r>
            <a:r>
              <a:rPr sz="2300" b="1" dirty="0">
                <a:latin typeface="Tahoma"/>
                <a:cs typeface="Tahoma"/>
              </a:rPr>
              <a:t>Solution:</a:t>
            </a:r>
            <a:endParaRPr sz="23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300" b="1" dirty="0">
                <a:latin typeface="Tahoma"/>
                <a:cs typeface="Tahoma"/>
              </a:rPr>
              <a:t>Stepping-Stone</a:t>
            </a:r>
            <a:r>
              <a:rPr sz="2300" b="1" spc="-60" dirty="0">
                <a:latin typeface="Tahoma"/>
                <a:cs typeface="Tahoma"/>
              </a:rPr>
              <a:t> </a:t>
            </a:r>
            <a:r>
              <a:rPr sz="2300" b="1" dirty="0">
                <a:latin typeface="Tahoma"/>
                <a:cs typeface="Tahoma"/>
              </a:rPr>
              <a:t>Method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77468" y="6311061"/>
            <a:ext cx="1183005" cy="337820"/>
          </a:xfrm>
          <a:custGeom>
            <a:avLst/>
            <a:gdLst/>
            <a:ahLst/>
            <a:cxnLst/>
            <a:rect l="l" t="t" r="r" b="b"/>
            <a:pathLst>
              <a:path w="1183005" h="337820">
                <a:moveTo>
                  <a:pt x="0" y="337591"/>
                </a:moveTo>
                <a:lnTo>
                  <a:pt x="1182878" y="337591"/>
                </a:lnTo>
                <a:lnTo>
                  <a:pt x="1182878" y="0"/>
                </a:lnTo>
                <a:lnTo>
                  <a:pt x="0" y="0"/>
                </a:lnTo>
                <a:lnTo>
                  <a:pt x="0" y="33759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60397" y="6311061"/>
            <a:ext cx="1307465" cy="337820"/>
          </a:xfrm>
          <a:custGeom>
            <a:avLst/>
            <a:gdLst/>
            <a:ahLst/>
            <a:cxnLst/>
            <a:rect l="l" t="t" r="r" b="b"/>
            <a:pathLst>
              <a:path w="1307464" h="337820">
                <a:moveTo>
                  <a:pt x="0" y="337591"/>
                </a:moveTo>
                <a:lnTo>
                  <a:pt x="1307338" y="337591"/>
                </a:lnTo>
                <a:lnTo>
                  <a:pt x="1307338" y="0"/>
                </a:lnTo>
                <a:lnTo>
                  <a:pt x="0" y="0"/>
                </a:lnTo>
                <a:lnTo>
                  <a:pt x="0" y="33759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67734" y="6311061"/>
            <a:ext cx="1307465" cy="337820"/>
          </a:xfrm>
          <a:custGeom>
            <a:avLst/>
            <a:gdLst/>
            <a:ahLst/>
            <a:cxnLst/>
            <a:rect l="l" t="t" r="r" b="b"/>
            <a:pathLst>
              <a:path w="1307464" h="337820">
                <a:moveTo>
                  <a:pt x="0" y="337591"/>
                </a:moveTo>
                <a:lnTo>
                  <a:pt x="1307338" y="337591"/>
                </a:lnTo>
                <a:lnTo>
                  <a:pt x="1307338" y="0"/>
                </a:lnTo>
                <a:lnTo>
                  <a:pt x="0" y="0"/>
                </a:lnTo>
                <a:lnTo>
                  <a:pt x="0" y="33759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75200" y="6311061"/>
            <a:ext cx="1307465" cy="337820"/>
          </a:xfrm>
          <a:custGeom>
            <a:avLst/>
            <a:gdLst/>
            <a:ahLst/>
            <a:cxnLst/>
            <a:rect l="l" t="t" r="r" b="b"/>
            <a:pathLst>
              <a:path w="1307464" h="337820">
                <a:moveTo>
                  <a:pt x="0" y="337591"/>
                </a:moveTo>
                <a:lnTo>
                  <a:pt x="1307338" y="337591"/>
                </a:lnTo>
                <a:lnTo>
                  <a:pt x="1307338" y="0"/>
                </a:lnTo>
                <a:lnTo>
                  <a:pt x="0" y="0"/>
                </a:lnTo>
                <a:lnTo>
                  <a:pt x="0" y="33759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82538" y="6311061"/>
            <a:ext cx="1307465" cy="337820"/>
          </a:xfrm>
          <a:custGeom>
            <a:avLst/>
            <a:gdLst/>
            <a:ahLst/>
            <a:cxnLst/>
            <a:rect l="l" t="t" r="r" b="b"/>
            <a:pathLst>
              <a:path w="1307465" h="337820">
                <a:moveTo>
                  <a:pt x="0" y="337591"/>
                </a:moveTo>
                <a:lnTo>
                  <a:pt x="1307338" y="337591"/>
                </a:lnTo>
                <a:lnTo>
                  <a:pt x="1307338" y="0"/>
                </a:lnTo>
                <a:lnTo>
                  <a:pt x="0" y="0"/>
                </a:lnTo>
                <a:lnTo>
                  <a:pt x="0" y="33759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86027" y="4478782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14145" y="5153914"/>
            <a:ext cx="909955" cy="1450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330"/>
              </a:spcBef>
            </a:pPr>
            <a:r>
              <a:rPr sz="1600" b="1" spc="-5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DEM</a:t>
            </a:r>
            <a:r>
              <a:rPr sz="1600" b="1" spc="-55" dirty="0">
                <a:latin typeface="Arial"/>
                <a:cs typeface="Arial"/>
              </a:rPr>
              <a:t>A</a:t>
            </a:r>
            <a:r>
              <a:rPr sz="1600" b="1" spc="-5" dirty="0">
                <a:latin typeface="Arial"/>
                <a:cs typeface="Arial"/>
              </a:rPr>
              <a:t>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2897" y="4798059"/>
            <a:ext cx="1000125" cy="295275"/>
          </a:xfrm>
          <a:prstGeom prst="rect">
            <a:avLst/>
          </a:prstGeom>
          <a:ln w="12700">
            <a:solidFill>
              <a:srgbClr val="BBBBBB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233679">
              <a:lnSpc>
                <a:spcPct val="100000"/>
              </a:lnSpc>
              <a:spcBef>
                <a:spcPts val="440"/>
              </a:spcBef>
            </a:pPr>
            <a:r>
              <a:rPr sz="1100" spc="-40" dirty="0">
                <a:latin typeface="Trebuchet MS"/>
                <a:cs typeface="Trebuchet MS"/>
              </a:rPr>
              <a:t>SOURCES</a:t>
            </a:r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154047" y="3947896"/>
          <a:ext cx="6129648" cy="2697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2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12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6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12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23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7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83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7"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b="1" spc="-30" dirty="0">
                          <a:latin typeface="Arial"/>
                          <a:cs typeface="Arial"/>
                        </a:rPr>
                        <a:t>SUPPLY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40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0320" algn="ct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60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0320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50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solidFill>
                      <a:srgbClr val="FBD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18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5" marB="0">
                    <a:solidFill>
                      <a:srgbClr val="FBD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185">
                <a:tc gridSpan="2"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5" marB="0">
                    <a:solidFill>
                      <a:srgbClr val="FBD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18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5" marB="0">
                    <a:solidFill>
                      <a:srgbClr val="FBD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18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794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50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5" marB="0">
                    <a:solidFill>
                      <a:srgbClr val="FBD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18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5" marB="0">
                    <a:solidFill>
                      <a:srgbClr val="FBD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18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50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5" marB="0">
                    <a:solidFill>
                      <a:srgbClr val="FBD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30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50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4083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50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150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606958" y="3551682"/>
            <a:ext cx="10642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Example: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33215" y="3670808"/>
            <a:ext cx="1228725" cy="285750"/>
          </a:xfrm>
          <a:prstGeom prst="rect">
            <a:avLst/>
          </a:prstGeom>
          <a:ln w="12700">
            <a:solidFill>
              <a:srgbClr val="BBBBBB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400"/>
              </a:spcBef>
            </a:pPr>
            <a:r>
              <a:rPr sz="1100" spc="-35" dirty="0">
                <a:latin typeface="Trebuchet MS"/>
                <a:cs typeface="Trebuchet MS"/>
              </a:rPr>
              <a:t>DESTINATIONS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10129" y="2502535"/>
            <a:ext cx="4572000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07564" y="2951988"/>
            <a:ext cx="4014216" cy="8183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10129" y="2502535"/>
            <a:ext cx="4572000" cy="1828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150">
              <a:latin typeface="Times New Roman"/>
              <a:cs typeface="Times New Roman"/>
            </a:endParaRPr>
          </a:p>
          <a:p>
            <a:pPr marL="611505">
              <a:lnSpc>
                <a:spcPct val="100000"/>
              </a:lnSpc>
            </a:pPr>
            <a:r>
              <a:rPr sz="4000" b="1" spc="-10" dirty="0">
                <a:latin typeface="Tahoma"/>
                <a:cs typeface="Tahoma"/>
              </a:rPr>
              <a:t>QUESTIONS?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7359" y="228600"/>
            <a:ext cx="8077200" cy="83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85516" y="204215"/>
            <a:ext cx="3168396" cy="4785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34995" y="554736"/>
            <a:ext cx="1703832" cy="478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45635" y="554736"/>
            <a:ext cx="519684" cy="4785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72128" y="554736"/>
            <a:ext cx="2430779" cy="4785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7359" y="228600"/>
            <a:ext cx="8077200" cy="838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2300" b="1" spc="-5" dirty="0">
                <a:latin typeface="Tahoma"/>
                <a:cs typeface="Tahoma"/>
              </a:rPr>
              <a:t>Optimum</a:t>
            </a:r>
            <a:r>
              <a:rPr sz="2300" b="1" spc="-40" dirty="0">
                <a:latin typeface="Tahoma"/>
                <a:cs typeface="Tahoma"/>
              </a:rPr>
              <a:t> </a:t>
            </a:r>
            <a:r>
              <a:rPr sz="2300" b="1" dirty="0">
                <a:latin typeface="Tahoma"/>
                <a:cs typeface="Tahoma"/>
              </a:rPr>
              <a:t>Solution:</a:t>
            </a:r>
            <a:endParaRPr sz="23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300" b="1" dirty="0">
                <a:latin typeface="Tahoma"/>
                <a:cs typeface="Tahoma"/>
              </a:rPr>
              <a:t>Stepping-Stone</a:t>
            </a:r>
            <a:r>
              <a:rPr sz="2300" b="1" spc="-60" dirty="0">
                <a:latin typeface="Tahoma"/>
                <a:cs typeface="Tahoma"/>
              </a:rPr>
              <a:t> </a:t>
            </a:r>
            <a:r>
              <a:rPr sz="2300" b="1" dirty="0">
                <a:latin typeface="Tahoma"/>
                <a:cs typeface="Tahoma"/>
              </a:rPr>
              <a:t>Method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228600"/>
            <a:ext cx="8077200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2279" y="204215"/>
            <a:ext cx="3168396" cy="478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51760" y="554736"/>
            <a:ext cx="1703832" cy="478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2400" y="554736"/>
            <a:ext cx="519684" cy="478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88891" y="554736"/>
            <a:ext cx="2430780" cy="478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3400" y="228600"/>
            <a:ext cx="8077200" cy="838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2300" b="1" dirty="0">
                <a:latin typeface="Tahoma"/>
                <a:cs typeface="Tahoma"/>
              </a:rPr>
              <a:t>Optimum</a:t>
            </a:r>
            <a:r>
              <a:rPr sz="2300" b="1" spc="-45" dirty="0">
                <a:latin typeface="Tahoma"/>
                <a:cs typeface="Tahoma"/>
              </a:rPr>
              <a:t> </a:t>
            </a:r>
            <a:r>
              <a:rPr sz="2300" b="1" dirty="0">
                <a:latin typeface="Tahoma"/>
                <a:cs typeface="Tahoma"/>
              </a:rPr>
              <a:t>Solution:</a:t>
            </a:r>
            <a:endParaRPr sz="23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300" b="1" dirty="0">
                <a:latin typeface="Tahoma"/>
                <a:cs typeface="Tahoma"/>
              </a:rPr>
              <a:t>Stepping-Stone</a:t>
            </a:r>
            <a:r>
              <a:rPr sz="2300" b="1" spc="-60" dirty="0">
                <a:latin typeface="Tahoma"/>
                <a:cs typeface="Tahoma"/>
              </a:rPr>
              <a:t> </a:t>
            </a:r>
            <a:r>
              <a:rPr sz="2300" b="1" dirty="0">
                <a:latin typeface="Tahoma"/>
                <a:cs typeface="Tahoma"/>
              </a:rPr>
              <a:t>Method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49946" y="2175979"/>
            <a:ext cx="931544" cy="423545"/>
          </a:xfrm>
          <a:custGeom>
            <a:avLst/>
            <a:gdLst/>
            <a:ahLst/>
            <a:cxnLst/>
            <a:rect l="l" t="t" r="r" b="b"/>
            <a:pathLst>
              <a:path w="931545" h="423544">
                <a:moveTo>
                  <a:pt x="0" y="423329"/>
                </a:moveTo>
                <a:lnTo>
                  <a:pt x="930935" y="423329"/>
                </a:lnTo>
                <a:lnTo>
                  <a:pt x="930935" y="0"/>
                </a:lnTo>
                <a:lnTo>
                  <a:pt x="0" y="0"/>
                </a:lnTo>
                <a:lnTo>
                  <a:pt x="0" y="423329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49946" y="2599220"/>
            <a:ext cx="931544" cy="847090"/>
          </a:xfrm>
          <a:custGeom>
            <a:avLst/>
            <a:gdLst/>
            <a:ahLst/>
            <a:cxnLst/>
            <a:rect l="l" t="t" r="r" b="b"/>
            <a:pathLst>
              <a:path w="931545" h="847089">
                <a:moveTo>
                  <a:pt x="0" y="846670"/>
                </a:moveTo>
                <a:lnTo>
                  <a:pt x="930935" y="846670"/>
                </a:lnTo>
                <a:lnTo>
                  <a:pt x="930935" y="0"/>
                </a:lnTo>
                <a:lnTo>
                  <a:pt x="0" y="0"/>
                </a:lnTo>
                <a:lnTo>
                  <a:pt x="0" y="846670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49946" y="3445929"/>
            <a:ext cx="931544" cy="847090"/>
          </a:xfrm>
          <a:custGeom>
            <a:avLst/>
            <a:gdLst/>
            <a:ahLst/>
            <a:cxnLst/>
            <a:rect l="l" t="t" r="r" b="b"/>
            <a:pathLst>
              <a:path w="931545" h="847089">
                <a:moveTo>
                  <a:pt x="0" y="846670"/>
                </a:moveTo>
                <a:lnTo>
                  <a:pt x="930935" y="846670"/>
                </a:lnTo>
                <a:lnTo>
                  <a:pt x="930935" y="0"/>
                </a:lnTo>
                <a:lnTo>
                  <a:pt x="0" y="0"/>
                </a:lnTo>
                <a:lnTo>
                  <a:pt x="0" y="846670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49946" y="4292637"/>
            <a:ext cx="931544" cy="847090"/>
          </a:xfrm>
          <a:custGeom>
            <a:avLst/>
            <a:gdLst/>
            <a:ahLst/>
            <a:cxnLst/>
            <a:rect l="l" t="t" r="r" b="b"/>
            <a:pathLst>
              <a:path w="931545" h="847089">
                <a:moveTo>
                  <a:pt x="0" y="846670"/>
                </a:moveTo>
                <a:lnTo>
                  <a:pt x="930935" y="846670"/>
                </a:lnTo>
                <a:lnTo>
                  <a:pt x="930935" y="0"/>
                </a:lnTo>
                <a:lnTo>
                  <a:pt x="0" y="0"/>
                </a:lnTo>
                <a:lnTo>
                  <a:pt x="0" y="846670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7082" y="5139270"/>
            <a:ext cx="1220470" cy="423545"/>
          </a:xfrm>
          <a:custGeom>
            <a:avLst/>
            <a:gdLst/>
            <a:ahLst/>
            <a:cxnLst/>
            <a:rect l="l" t="t" r="r" b="b"/>
            <a:pathLst>
              <a:path w="1220470" h="423545">
                <a:moveTo>
                  <a:pt x="0" y="423329"/>
                </a:moveTo>
                <a:lnTo>
                  <a:pt x="1219847" y="423329"/>
                </a:lnTo>
                <a:lnTo>
                  <a:pt x="1219847" y="0"/>
                </a:lnTo>
                <a:lnTo>
                  <a:pt x="0" y="0"/>
                </a:lnTo>
                <a:lnTo>
                  <a:pt x="0" y="42332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56892" y="5139270"/>
            <a:ext cx="1348740" cy="423545"/>
          </a:xfrm>
          <a:custGeom>
            <a:avLst/>
            <a:gdLst/>
            <a:ahLst/>
            <a:cxnLst/>
            <a:rect l="l" t="t" r="r" b="b"/>
            <a:pathLst>
              <a:path w="1348739" h="423545">
                <a:moveTo>
                  <a:pt x="0" y="423329"/>
                </a:moveTo>
                <a:lnTo>
                  <a:pt x="1348232" y="423329"/>
                </a:lnTo>
                <a:lnTo>
                  <a:pt x="1348232" y="0"/>
                </a:lnTo>
                <a:lnTo>
                  <a:pt x="0" y="0"/>
                </a:lnTo>
                <a:lnTo>
                  <a:pt x="0" y="42332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05123" y="5139270"/>
            <a:ext cx="1348740" cy="423545"/>
          </a:xfrm>
          <a:custGeom>
            <a:avLst/>
            <a:gdLst/>
            <a:ahLst/>
            <a:cxnLst/>
            <a:rect l="l" t="t" r="r" b="b"/>
            <a:pathLst>
              <a:path w="1348739" h="423545">
                <a:moveTo>
                  <a:pt x="0" y="423329"/>
                </a:moveTo>
                <a:lnTo>
                  <a:pt x="1348231" y="423329"/>
                </a:lnTo>
                <a:lnTo>
                  <a:pt x="1348231" y="0"/>
                </a:lnTo>
                <a:lnTo>
                  <a:pt x="0" y="0"/>
                </a:lnTo>
                <a:lnTo>
                  <a:pt x="0" y="42332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53483" y="5139270"/>
            <a:ext cx="1348740" cy="423545"/>
          </a:xfrm>
          <a:custGeom>
            <a:avLst/>
            <a:gdLst/>
            <a:ahLst/>
            <a:cxnLst/>
            <a:rect l="l" t="t" r="r" b="b"/>
            <a:pathLst>
              <a:path w="1348739" h="423545">
                <a:moveTo>
                  <a:pt x="0" y="423329"/>
                </a:moveTo>
                <a:lnTo>
                  <a:pt x="1348232" y="423329"/>
                </a:lnTo>
                <a:lnTo>
                  <a:pt x="1348232" y="0"/>
                </a:lnTo>
                <a:lnTo>
                  <a:pt x="0" y="0"/>
                </a:lnTo>
                <a:lnTo>
                  <a:pt x="0" y="42332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01715" y="5139270"/>
            <a:ext cx="1348740" cy="423545"/>
          </a:xfrm>
          <a:custGeom>
            <a:avLst/>
            <a:gdLst/>
            <a:ahLst/>
            <a:cxnLst/>
            <a:rect l="l" t="t" r="r" b="b"/>
            <a:pathLst>
              <a:path w="1348740" h="423545">
                <a:moveTo>
                  <a:pt x="0" y="423329"/>
                </a:moveTo>
                <a:lnTo>
                  <a:pt x="1348232" y="423329"/>
                </a:lnTo>
                <a:lnTo>
                  <a:pt x="1348232" y="0"/>
                </a:lnTo>
                <a:lnTo>
                  <a:pt x="0" y="0"/>
                </a:lnTo>
                <a:lnTo>
                  <a:pt x="0" y="42332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56892" y="2596133"/>
            <a:ext cx="0" cy="2546350"/>
          </a:xfrm>
          <a:custGeom>
            <a:avLst/>
            <a:gdLst/>
            <a:ahLst/>
            <a:cxnLst/>
            <a:rect l="l" t="t" r="r" b="b"/>
            <a:pathLst>
              <a:path h="2546350">
                <a:moveTo>
                  <a:pt x="0" y="0"/>
                </a:moveTo>
                <a:lnTo>
                  <a:pt x="0" y="2546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06345" y="2596133"/>
            <a:ext cx="0" cy="429895"/>
          </a:xfrm>
          <a:custGeom>
            <a:avLst/>
            <a:gdLst/>
            <a:ahLst/>
            <a:cxnLst/>
            <a:rect l="l" t="t" r="r" b="b"/>
            <a:pathLst>
              <a:path h="429894">
                <a:moveTo>
                  <a:pt x="0" y="0"/>
                </a:moveTo>
                <a:lnTo>
                  <a:pt x="0" y="4296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06345" y="4289425"/>
            <a:ext cx="0" cy="429895"/>
          </a:xfrm>
          <a:custGeom>
            <a:avLst/>
            <a:gdLst/>
            <a:ahLst/>
            <a:cxnLst/>
            <a:rect l="l" t="t" r="r" b="b"/>
            <a:pathLst>
              <a:path h="429895">
                <a:moveTo>
                  <a:pt x="0" y="0"/>
                </a:moveTo>
                <a:lnTo>
                  <a:pt x="0" y="42964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05123" y="2596133"/>
            <a:ext cx="0" cy="2546350"/>
          </a:xfrm>
          <a:custGeom>
            <a:avLst/>
            <a:gdLst/>
            <a:ahLst/>
            <a:cxnLst/>
            <a:rect l="l" t="t" r="r" b="b"/>
            <a:pathLst>
              <a:path h="2546350">
                <a:moveTo>
                  <a:pt x="0" y="0"/>
                </a:moveTo>
                <a:lnTo>
                  <a:pt x="0" y="2546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54577" y="2596133"/>
            <a:ext cx="0" cy="429895"/>
          </a:xfrm>
          <a:custGeom>
            <a:avLst/>
            <a:gdLst/>
            <a:ahLst/>
            <a:cxnLst/>
            <a:rect l="l" t="t" r="r" b="b"/>
            <a:pathLst>
              <a:path h="429894">
                <a:moveTo>
                  <a:pt x="0" y="0"/>
                </a:moveTo>
                <a:lnTo>
                  <a:pt x="0" y="4296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53483" y="2596133"/>
            <a:ext cx="0" cy="2546350"/>
          </a:xfrm>
          <a:custGeom>
            <a:avLst/>
            <a:gdLst/>
            <a:ahLst/>
            <a:cxnLst/>
            <a:rect l="l" t="t" r="r" b="b"/>
            <a:pathLst>
              <a:path h="2546350">
                <a:moveTo>
                  <a:pt x="0" y="0"/>
                </a:moveTo>
                <a:lnTo>
                  <a:pt x="0" y="2546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02809" y="3442715"/>
            <a:ext cx="0" cy="429895"/>
          </a:xfrm>
          <a:custGeom>
            <a:avLst/>
            <a:gdLst/>
            <a:ahLst/>
            <a:cxnLst/>
            <a:rect l="l" t="t" r="r" b="b"/>
            <a:pathLst>
              <a:path h="429895">
                <a:moveTo>
                  <a:pt x="0" y="0"/>
                </a:moveTo>
                <a:lnTo>
                  <a:pt x="0" y="42976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01715" y="2596133"/>
            <a:ext cx="0" cy="2546350"/>
          </a:xfrm>
          <a:custGeom>
            <a:avLst/>
            <a:gdLst/>
            <a:ahLst/>
            <a:cxnLst/>
            <a:rect l="l" t="t" r="r" b="b"/>
            <a:pathLst>
              <a:path h="2546350">
                <a:moveTo>
                  <a:pt x="0" y="0"/>
                </a:moveTo>
                <a:lnTo>
                  <a:pt x="0" y="2546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51041" y="3442715"/>
            <a:ext cx="0" cy="429895"/>
          </a:xfrm>
          <a:custGeom>
            <a:avLst/>
            <a:gdLst/>
            <a:ahLst/>
            <a:cxnLst/>
            <a:rect l="l" t="t" r="r" b="b"/>
            <a:pathLst>
              <a:path h="429895">
                <a:moveTo>
                  <a:pt x="0" y="0"/>
                </a:moveTo>
                <a:lnTo>
                  <a:pt x="0" y="42976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49946" y="2596133"/>
            <a:ext cx="0" cy="2546350"/>
          </a:xfrm>
          <a:custGeom>
            <a:avLst/>
            <a:gdLst/>
            <a:ahLst/>
            <a:cxnLst/>
            <a:rect l="l" t="t" r="r" b="b"/>
            <a:pathLst>
              <a:path h="2546350">
                <a:moveTo>
                  <a:pt x="0" y="0"/>
                </a:moveTo>
                <a:lnTo>
                  <a:pt x="0" y="2546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53717" y="2599308"/>
            <a:ext cx="5399405" cy="0"/>
          </a:xfrm>
          <a:custGeom>
            <a:avLst/>
            <a:gdLst/>
            <a:ahLst/>
            <a:cxnLst/>
            <a:rect l="l" t="t" r="r" b="b"/>
            <a:pathLst>
              <a:path w="5399405">
                <a:moveTo>
                  <a:pt x="0" y="0"/>
                </a:moveTo>
                <a:lnTo>
                  <a:pt x="53994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53717" y="3022600"/>
            <a:ext cx="455930" cy="0"/>
          </a:xfrm>
          <a:custGeom>
            <a:avLst/>
            <a:gdLst/>
            <a:ahLst/>
            <a:cxnLst/>
            <a:rect l="l" t="t" r="r" b="b"/>
            <a:pathLst>
              <a:path w="455930">
                <a:moveTo>
                  <a:pt x="0" y="0"/>
                </a:moveTo>
                <a:lnTo>
                  <a:pt x="45580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01948" y="3022600"/>
            <a:ext cx="455930" cy="0"/>
          </a:xfrm>
          <a:custGeom>
            <a:avLst/>
            <a:gdLst/>
            <a:ahLst/>
            <a:cxnLst/>
            <a:rect l="l" t="t" r="r" b="b"/>
            <a:pathLst>
              <a:path w="455929">
                <a:moveTo>
                  <a:pt x="0" y="0"/>
                </a:moveTo>
                <a:lnTo>
                  <a:pt x="45580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53717" y="3445890"/>
            <a:ext cx="5399405" cy="0"/>
          </a:xfrm>
          <a:custGeom>
            <a:avLst/>
            <a:gdLst/>
            <a:ahLst/>
            <a:cxnLst/>
            <a:rect l="l" t="t" r="r" b="b"/>
            <a:pathLst>
              <a:path w="5399405">
                <a:moveTo>
                  <a:pt x="0" y="0"/>
                </a:moveTo>
                <a:lnTo>
                  <a:pt x="53994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50308" y="3869309"/>
            <a:ext cx="455930" cy="0"/>
          </a:xfrm>
          <a:custGeom>
            <a:avLst/>
            <a:gdLst/>
            <a:ahLst/>
            <a:cxnLst/>
            <a:rect l="l" t="t" r="r" b="b"/>
            <a:pathLst>
              <a:path w="455929">
                <a:moveTo>
                  <a:pt x="0" y="0"/>
                </a:moveTo>
                <a:lnTo>
                  <a:pt x="4556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98540" y="3869309"/>
            <a:ext cx="455930" cy="0"/>
          </a:xfrm>
          <a:custGeom>
            <a:avLst/>
            <a:gdLst/>
            <a:ahLst/>
            <a:cxnLst/>
            <a:rect l="l" t="t" r="r" b="b"/>
            <a:pathLst>
              <a:path w="455929">
                <a:moveTo>
                  <a:pt x="0" y="0"/>
                </a:moveTo>
                <a:lnTo>
                  <a:pt x="455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53717" y="4292600"/>
            <a:ext cx="5399405" cy="0"/>
          </a:xfrm>
          <a:custGeom>
            <a:avLst/>
            <a:gdLst/>
            <a:ahLst/>
            <a:cxnLst/>
            <a:rect l="l" t="t" r="r" b="b"/>
            <a:pathLst>
              <a:path w="5399405">
                <a:moveTo>
                  <a:pt x="0" y="0"/>
                </a:moveTo>
                <a:lnTo>
                  <a:pt x="53994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53717" y="4715890"/>
            <a:ext cx="455930" cy="0"/>
          </a:xfrm>
          <a:custGeom>
            <a:avLst/>
            <a:gdLst/>
            <a:ahLst/>
            <a:cxnLst/>
            <a:rect l="l" t="t" r="r" b="b"/>
            <a:pathLst>
              <a:path w="455930">
                <a:moveTo>
                  <a:pt x="0" y="0"/>
                </a:moveTo>
                <a:lnTo>
                  <a:pt x="45580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53717" y="5139309"/>
            <a:ext cx="5399405" cy="0"/>
          </a:xfrm>
          <a:custGeom>
            <a:avLst/>
            <a:gdLst/>
            <a:ahLst/>
            <a:cxnLst/>
            <a:rect l="l" t="t" r="r" b="b"/>
            <a:pathLst>
              <a:path w="5399405">
                <a:moveTo>
                  <a:pt x="0" y="0"/>
                </a:moveTo>
                <a:lnTo>
                  <a:pt x="53994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661920" y="224281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010405" y="224281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58765" y="224281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707251" y="224281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505827" y="2242819"/>
            <a:ext cx="819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SUPP</a:t>
            </a:r>
            <a:r>
              <a:rPr sz="1600" b="1" spc="-150" dirty="0">
                <a:latin typeface="Arial"/>
                <a:cs typeface="Arial"/>
              </a:rPr>
              <a:t>L</a:t>
            </a:r>
            <a:r>
              <a:rPr sz="1600" b="1" spc="-5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4361" y="2878073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56892" y="2599308"/>
            <a:ext cx="449580" cy="4235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05123" y="2599308"/>
            <a:ext cx="449580" cy="4235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753483" y="2599308"/>
            <a:ext cx="449580" cy="4235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101715" y="2599308"/>
            <a:ext cx="449580" cy="4235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620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790815" y="2878073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40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605277" y="3089529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953636" y="3089529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361313" y="3724783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056892" y="3445890"/>
            <a:ext cx="449580" cy="4235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405123" y="3445890"/>
            <a:ext cx="449580" cy="4235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753483" y="3445890"/>
            <a:ext cx="449580" cy="4235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101715" y="3445890"/>
            <a:ext cx="449580" cy="4235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625"/>
              </a:spcBef>
            </a:pPr>
            <a:r>
              <a:rPr sz="1600" b="1" spc="-5" dirty="0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790815" y="3724783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60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302122" y="3936313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650481" y="3936313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361313" y="4571491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056892" y="4292600"/>
            <a:ext cx="449580" cy="4235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1600" b="1" spc="-5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405123" y="4292600"/>
            <a:ext cx="449580" cy="4235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1600" b="1" spc="-5" dirty="0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753483" y="4292600"/>
            <a:ext cx="449580" cy="4235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101715" y="4292600"/>
            <a:ext cx="449580" cy="4235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625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790815" y="4571491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37082" y="4783328"/>
            <a:ext cx="7543800" cy="692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80539">
              <a:lnSpc>
                <a:spcPct val="100000"/>
              </a:lnSpc>
              <a:spcBef>
                <a:spcPts val="95"/>
              </a:spcBef>
              <a:tabLst>
                <a:tab pos="5825490" algn="l"/>
              </a:tabLst>
            </a:pPr>
            <a:r>
              <a:rPr sz="1600" b="1" spc="-5" dirty="0">
                <a:latin typeface="Arial"/>
                <a:cs typeface="Arial"/>
              </a:rPr>
              <a:t>10	40</a:t>
            </a:r>
            <a:endParaRPr sz="1600">
              <a:latin typeface="Arial"/>
              <a:cs typeface="Arial"/>
            </a:endParaRPr>
          </a:p>
          <a:p>
            <a:pPr marL="167640">
              <a:lnSpc>
                <a:spcPct val="100000"/>
              </a:lnSpc>
              <a:spcBef>
                <a:spcPts val="1415"/>
              </a:spcBef>
              <a:tabLst>
                <a:tab pos="1780539" algn="l"/>
                <a:tab pos="3129280" algn="l"/>
                <a:tab pos="4477385" algn="l"/>
                <a:tab pos="5826125" algn="l"/>
                <a:tab pos="6909434" algn="l"/>
              </a:tabLst>
            </a:pPr>
            <a:r>
              <a:rPr sz="1600" b="1" spc="-15" dirty="0">
                <a:latin typeface="Arial"/>
                <a:cs typeface="Arial"/>
              </a:rPr>
              <a:t>DEMAND	</a:t>
            </a:r>
            <a:r>
              <a:rPr sz="1600" b="1" spc="-5" dirty="0">
                <a:latin typeface="Arial"/>
                <a:cs typeface="Arial"/>
              </a:rPr>
              <a:t>20	30	50	50	150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03682" y="3581400"/>
            <a:ext cx="1000125" cy="295275"/>
          </a:xfrm>
          <a:prstGeom prst="rect">
            <a:avLst/>
          </a:prstGeom>
          <a:ln w="12700">
            <a:solidFill>
              <a:srgbClr val="BBBBBB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233679">
              <a:lnSpc>
                <a:spcPct val="100000"/>
              </a:lnSpc>
              <a:spcBef>
                <a:spcPts val="440"/>
              </a:spcBef>
            </a:pPr>
            <a:r>
              <a:rPr sz="1100" spc="-40" dirty="0">
                <a:latin typeface="Trebuchet MS"/>
                <a:cs typeface="Trebuchet MS"/>
              </a:rPr>
              <a:t>SOURCES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037457" y="1771650"/>
            <a:ext cx="1228725" cy="285750"/>
          </a:xfrm>
          <a:prstGeom prst="rect">
            <a:avLst/>
          </a:prstGeom>
          <a:ln w="12700">
            <a:solidFill>
              <a:srgbClr val="BBBBBB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400"/>
              </a:spcBef>
            </a:pPr>
            <a:r>
              <a:rPr sz="1100" spc="-35" dirty="0">
                <a:latin typeface="Trebuchet MS"/>
                <a:cs typeface="Trebuchet MS"/>
              </a:rPr>
              <a:t>DESTINATIONS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576957" y="3797300"/>
            <a:ext cx="208280" cy="208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024757" y="4635500"/>
            <a:ext cx="208279" cy="208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024757" y="3797300"/>
            <a:ext cx="208279" cy="208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320157" y="2959100"/>
            <a:ext cx="208279" cy="2082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320157" y="4635500"/>
            <a:ext cx="208279" cy="208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615556" y="2959100"/>
            <a:ext cx="208279" cy="2082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1066800" y="5638800"/>
            <a:ext cx="7314565" cy="369570"/>
          </a:xfrm>
          <a:prstGeom prst="rect">
            <a:avLst/>
          </a:prstGeom>
          <a:solidFill>
            <a:srgbClr val="EBF0DE"/>
          </a:solidFill>
        </p:spPr>
        <p:txBody>
          <a:bodyPr vert="horz" wrap="square" lIns="0" tIns="15240" rIns="0" bIns="0" rtlCol="0">
            <a:spAutoFit/>
          </a:bodyPr>
          <a:lstStyle/>
          <a:p>
            <a:pPr marL="884555">
              <a:lnSpc>
                <a:spcPct val="100000"/>
              </a:lnSpc>
              <a:spcBef>
                <a:spcPts val="120"/>
              </a:spcBef>
            </a:pPr>
            <a:r>
              <a:rPr sz="2000" dirty="0">
                <a:latin typeface="Tahoma"/>
                <a:cs typeface="Tahoma"/>
              </a:rPr>
              <a:t>Z = </a:t>
            </a:r>
            <a:r>
              <a:rPr sz="2000" spc="-5" dirty="0">
                <a:latin typeface="Tahoma"/>
                <a:cs typeface="Tahoma"/>
              </a:rPr>
              <a:t>4x10+6x30+6x50+7x10+5x10+8x40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960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438400" y="29718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228600"/>
                </a:moveTo>
                <a:lnTo>
                  <a:pt x="4912" y="187512"/>
                </a:lnTo>
                <a:lnTo>
                  <a:pt x="19076" y="148839"/>
                </a:lnTo>
                <a:lnTo>
                  <a:pt x="41627" y="113227"/>
                </a:lnTo>
                <a:lnTo>
                  <a:pt x="71705" y="81321"/>
                </a:lnTo>
                <a:lnTo>
                  <a:pt x="108446" y="53768"/>
                </a:lnTo>
                <a:lnTo>
                  <a:pt x="150988" y="31213"/>
                </a:lnTo>
                <a:lnTo>
                  <a:pt x="198470" y="14303"/>
                </a:lnTo>
                <a:lnTo>
                  <a:pt x="250027" y="3683"/>
                </a:lnTo>
                <a:lnTo>
                  <a:pt x="304800" y="0"/>
                </a:lnTo>
                <a:lnTo>
                  <a:pt x="359572" y="3683"/>
                </a:lnTo>
                <a:lnTo>
                  <a:pt x="411129" y="14303"/>
                </a:lnTo>
                <a:lnTo>
                  <a:pt x="458611" y="31213"/>
                </a:lnTo>
                <a:lnTo>
                  <a:pt x="501153" y="53768"/>
                </a:lnTo>
                <a:lnTo>
                  <a:pt x="537894" y="81321"/>
                </a:lnTo>
                <a:lnTo>
                  <a:pt x="567972" y="113227"/>
                </a:lnTo>
                <a:lnTo>
                  <a:pt x="590523" y="148839"/>
                </a:lnTo>
                <a:lnTo>
                  <a:pt x="604687" y="187512"/>
                </a:lnTo>
                <a:lnTo>
                  <a:pt x="609600" y="228600"/>
                </a:lnTo>
                <a:lnTo>
                  <a:pt x="604687" y="269687"/>
                </a:lnTo>
                <a:lnTo>
                  <a:pt x="590523" y="308360"/>
                </a:lnTo>
                <a:lnTo>
                  <a:pt x="567972" y="343972"/>
                </a:lnTo>
                <a:lnTo>
                  <a:pt x="537894" y="375878"/>
                </a:lnTo>
                <a:lnTo>
                  <a:pt x="501153" y="403431"/>
                </a:lnTo>
                <a:lnTo>
                  <a:pt x="458611" y="425986"/>
                </a:lnTo>
                <a:lnTo>
                  <a:pt x="411129" y="442896"/>
                </a:lnTo>
                <a:lnTo>
                  <a:pt x="359572" y="453516"/>
                </a:lnTo>
                <a:lnTo>
                  <a:pt x="304800" y="457200"/>
                </a:lnTo>
                <a:lnTo>
                  <a:pt x="250027" y="453516"/>
                </a:lnTo>
                <a:lnTo>
                  <a:pt x="198470" y="442896"/>
                </a:lnTo>
                <a:lnTo>
                  <a:pt x="150988" y="425986"/>
                </a:lnTo>
                <a:lnTo>
                  <a:pt x="108446" y="403431"/>
                </a:lnTo>
                <a:lnTo>
                  <a:pt x="71705" y="375878"/>
                </a:lnTo>
                <a:lnTo>
                  <a:pt x="41627" y="343972"/>
                </a:lnTo>
                <a:lnTo>
                  <a:pt x="19076" y="308360"/>
                </a:lnTo>
                <a:lnTo>
                  <a:pt x="4912" y="269687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810000" y="29718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228600"/>
                </a:moveTo>
                <a:lnTo>
                  <a:pt x="4912" y="187512"/>
                </a:lnTo>
                <a:lnTo>
                  <a:pt x="19076" y="148839"/>
                </a:lnTo>
                <a:lnTo>
                  <a:pt x="41627" y="113227"/>
                </a:lnTo>
                <a:lnTo>
                  <a:pt x="71705" y="81321"/>
                </a:lnTo>
                <a:lnTo>
                  <a:pt x="108446" y="53768"/>
                </a:lnTo>
                <a:lnTo>
                  <a:pt x="150988" y="31213"/>
                </a:lnTo>
                <a:lnTo>
                  <a:pt x="198470" y="14303"/>
                </a:lnTo>
                <a:lnTo>
                  <a:pt x="250027" y="3683"/>
                </a:lnTo>
                <a:lnTo>
                  <a:pt x="304800" y="0"/>
                </a:lnTo>
                <a:lnTo>
                  <a:pt x="359572" y="3683"/>
                </a:lnTo>
                <a:lnTo>
                  <a:pt x="411129" y="14303"/>
                </a:lnTo>
                <a:lnTo>
                  <a:pt x="458611" y="31213"/>
                </a:lnTo>
                <a:lnTo>
                  <a:pt x="501153" y="53768"/>
                </a:lnTo>
                <a:lnTo>
                  <a:pt x="537894" y="81321"/>
                </a:lnTo>
                <a:lnTo>
                  <a:pt x="567972" y="113227"/>
                </a:lnTo>
                <a:lnTo>
                  <a:pt x="590523" y="148839"/>
                </a:lnTo>
                <a:lnTo>
                  <a:pt x="604687" y="187512"/>
                </a:lnTo>
                <a:lnTo>
                  <a:pt x="609600" y="228600"/>
                </a:lnTo>
                <a:lnTo>
                  <a:pt x="604687" y="269687"/>
                </a:lnTo>
                <a:lnTo>
                  <a:pt x="590523" y="308360"/>
                </a:lnTo>
                <a:lnTo>
                  <a:pt x="567972" y="343972"/>
                </a:lnTo>
                <a:lnTo>
                  <a:pt x="537894" y="375878"/>
                </a:lnTo>
                <a:lnTo>
                  <a:pt x="501153" y="403431"/>
                </a:lnTo>
                <a:lnTo>
                  <a:pt x="458611" y="425986"/>
                </a:lnTo>
                <a:lnTo>
                  <a:pt x="411129" y="442896"/>
                </a:lnTo>
                <a:lnTo>
                  <a:pt x="359572" y="453516"/>
                </a:lnTo>
                <a:lnTo>
                  <a:pt x="304800" y="457200"/>
                </a:lnTo>
                <a:lnTo>
                  <a:pt x="250027" y="453516"/>
                </a:lnTo>
                <a:lnTo>
                  <a:pt x="198470" y="442896"/>
                </a:lnTo>
                <a:lnTo>
                  <a:pt x="150988" y="425986"/>
                </a:lnTo>
                <a:lnTo>
                  <a:pt x="108446" y="403431"/>
                </a:lnTo>
                <a:lnTo>
                  <a:pt x="71705" y="375878"/>
                </a:lnTo>
                <a:lnTo>
                  <a:pt x="41627" y="343972"/>
                </a:lnTo>
                <a:lnTo>
                  <a:pt x="19076" y="308360"/>
                </a:lnTo>
                <a:lnTo>
                  <a:pt x="4912" y="269687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38400" y="46482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228600"/>
                </a:moveTo>
                <a:lnTo>
                  <a:pt x="4912" y="187512"/>
                </a:lnTo>
                <a:lnTo>
                  <a:pt x="19076" y="148839"/>
                </a:lnTo>
                <a:lnTo>
                  <a:pt x="41627" y="113227"/>
                </a:lnTo>
                <a:lnTo>
                  <a:pt x="71705" y="81321"/>
                </a:lnTo>
                <a:lnTo>
                  <a:pt x="108446" y="53768"/>
                </a:lnTo>
                <a:lnTo>
                  <a:pt x="150988" y="31213"/>
                </a:lnTo>
                <a:lnTo>
                  <a:pt x="198470" y="14303"/>
                </a:lnTo>
                <a:lnTo>
                  <a:pt x="250027" y="3683"/>
                </a:lnTo>
                <a:lnTo>
                  <a:pt x="304800" y="0"/>
                </a:lnTo>
                <a:lnTo>
                  <a:pt x="359572" y="3683"/>
                </a:lnTo>
                <a:lnTo>
                  <a:pt x="411129" y="14303"/>
                </a:lnTo>
                <a:lnTo>
                  <a:pt x="458611" y="31213"/>
                </a:lnTo>
                <a:lnTo>
                  <a:pt x="501153" y="53768"/>
                </a:lnTo>
                <a:lnTo>
                  <a:pt x="537894" y="81321"/>
                </a:lnTo>
                <a:lnTo>
                  <a:pt x="567972" y="113227"/>
                </a:lnTo>
                <a:lnTo>
                  <a:pt x="590523" y="148839"/>
                </a:lnTo>
                <a:lnTo>
                  <a:pt x="604687" y="187512"/>
                </a:lnTo>
                <a:lnTo>
                  <a:pt x="609600" y="228600"/>
                </a:lnTo>
                <a:lnTo>
                  <a:pt x="604687" y="269687"/>
                </a:lnTo>
                <a:lnTo>
                  <a:pt x="590523" y="308360"/>
                </a:lnTo>
                <a:lnTo>
                  <a:pt x="567972" y="343972"/>
                </a:lnTo>
                <a:lnTo>
                  <a:pt x="537894" y="375878"/>
                </a:lnTo>
                <a:lnTo>
                  <a:pt x="501153" y="403431"/>
                </a:lnTo>
                <a:lnTo>
                  <a:pt x="458611" y="425986"/>
                </a:lnTo>
                <a:lnTo>
                  <a:pt x="411129" y="442896"/>
                </a:lnTo>
                <a:lnTo>
                  <a:pt x="359572" y="453516"/>
                </a:lnTo>
                <a:lnTo>
                  <a:pt x="304800" y="457200"/>
                </a:lnTo>
                <a:lnTo>
                  <a:pt x="250027" y="453516"/>
                </a:lnTo>
                <a:lnTo>
                  <a:pt x="198470" y="442896"/>
                </a:lnTo>
                <a:lnTo>
                  <a:pt x="150988" y="425986"/>
                </a:lnTo>
                <a:lnTo>
                  <a:pt x="108446" y="403431"/>
                </a:lnTo>
                <a:lnTo>
                  <a:pt x="71705" y="375878"/>
                </a:lnTo>
                <a:lnTo>
                  <a:pt x="41627" y="343972"/>
                </a:lnTo>
                <a:lnTo>
                  <a:pt x="19076" y="308360"/>
                </a:lnTo>
                <a:lnTo>
                  <a:pt x="4912" y="269687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477000" y="47244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228600"/>
                </a:moveTo>
                <a:lnTo>
                  <a:pt x="4912" y="187512"/>
                </a:lnTo>
                <a:lnTo>
                  <a:pt x="19076" y="148839"/>
                </a:lnTo>
                <a:lnTo>
                  <a:pt x="41627" y="113227"/>
                </a:lnTo>
                <a:lnTo>
                  <a:pt x="71705" y="81321"/>
                </a:lnTo>
                <a:lnTo>
                  <a:pt x="108446" y="53768"/>
                </a:lnTo>
                <a:lnTo>
                  <a:pt x="150988" y="31213"/>
                </a:lnTo>
                <a:lnTo>
                  <a:pt x="198470" y="14303"/>
                </a:lnTo>
                <a:lnTo>
                  <a:pt x="250027" y="3683"/>
                </a:lnTo>
                <a:lnTo>
                  <a:pt x="304800" y="0"/>
                </a:lnTo>
                <a:lnTo>
                  <a:pt x="359572" y="3683"/>
                </a:lnTo>
                <a:lnTo>
                  <a:pt x="411129" y="14303"/>
                </a:lnTo>
                <a:lnTo>
                  <a:pt x="458611" y="31213"/>
                </a:lnTo>
                <a:lnTo>
                  <a:pt x="501153" y="53768"/>
                </a:lnTo>
                <a:lnTo>
                  <a:pt x="537894" y="81321"/>
                </a:lnTo>
                <a:lnTo>
                  <a:pt x="567972" y="113227"/>
                </a:lnTo>
                <a:lnTo>
                  <a:pt x="590523" y="148839"/>
                </a:lnTo>
                <a:lnTo>
                  <a:pt x="604687" y="187512"/>
                </a:lnTo>
                <a:lnTo>
                  <a:pt x="609600" y="228600"/>
                </a:lnTo>
                <a:lnTo>
                  <a:pt x="604687" y="269687"/>
                </a:lnTo>
                <a:lnTo>
                  <a:pt x="590523" y="308360"/>
                </a:lnTo>
                <a:lnTo>
                  <a:pt x="567972" y="343972"/>
                </a:lnTo>
                <a:lnTo>
                  <a:pt x="537894" y="375878"/>
                </a:lnTo>
                <a:lnTo>
                  <a:pt x="501153" y="403431"/>
                </a:lnTo>
                <a:lnTo>
                  <a:pt x="458611" y="425986"/>
                </a:lnTo>
                <a:lnTo>
                  <a:pt x="411129" y="442896"/>
                </a:lnTo>
                <a:lnTo>
                  <a:pt x="359572" y="453516"/>
                </a:lnTo>
                <a:lnTo>
                  <a:pt x="304800" y="457200"/>
                </a:lnTo>
                <a:lnTo>
                  <a:pt x="250027" y="453516"/>
                </a:lnTo>
                <a:lnTo>
                  <a:pt x="198470" y="442896"/>
                </a:lnTo>
                <a:lnTo>
                  <a:pt x="150988" y="425986"/>
                </a:lnTo>
                <a:lnTo>
                  <a:pt x="108446" y="403431"/>
                </a:lnTo>
                <a:lnTo>
                  <a:pt x="71705" y="375878"/>
                </a:lnTo>
                <a:lnTo>
                  <a:pt x="41627" y="343972"/>
                </a:lnTo>
                <a:lnTo>
                  <a:pt x="19076" y="308360"/>
                </a:lnTo>
                <a:lnTo>
                  <a:pt x="4912" y="269687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477000" y="38100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228600"/>
                </a:moveTo>
                <a:lnTo>
                  <a:pt x="4912" y="187512"/>
                </a:lnTo>
                <a:lnTo>
                  <a:pt x="19076" y="148839"/>
                </a:lnTo>
                <a:lnTo>
                  <a:pt x="41627" y="113227"/>
                </a:lnTo>
                <a:lnTo>
                  <a:pt x="71705" y="81321"/>
                </a:lnTo>
                <a:lnTo>
                  <a:pt x="108446" y="53768"/>
                </a:lnTo>
                <a:lnTo>
                  <a:pt x="150988" y="31213"/>
                </a:lnTo>
                <a:lnTo>
                  <a:pt x="198470" y="14303"/>
                </a:lnTo>
                <a:lnTo>
                  <a:pt x="250027" y="3683"/>
                </a:lnTo>
                <a:lnTo>
                  <a:pt x="304800" y="0"/>
                </a:lnTo>
                <a:lnTo>
                  <a:pt x="359572" y="3683"/>
                </a:lnTo>
                <a:lnTo>
                  <a:pt x="411129" y="14303"/>
                </a:lnTo>
                <a:lnTo>
                  <a:pt x="458611" y="31213"/>
                </a:lnTo>
                <a:lnTo>
                  <a:pt x="501153" y="53768"/>
                </a:lnTo>
                <a:lnTo>
                  <a:pt x="537894" y="81321"/>
                </a:lnTo>
                <a:lnTo>
                  <a:pt x="567972" y="113227"/>
                </a:lnTo>
                <a:lnTo>
                  <a:pt x="590523" y="148839"/>
                </a:lnTo>
                <a:lnTo>
                  <a:pt x="604687" y="187512"/>
                </a:lnTo>
                <a:lnTo>
                  <a:pt x="609600" y="228600"/>
                </a:lnTo>
                <a:lnTo>
                  <a:pt x="604687" y="269687"/>
                </a:lnTo>
                <a:lnTo>
                  <a:pt x="590523" y="308360"/>
                </a:lnTo>
                <a:lnTo>
                  <a:pt x="567972" y="343972"/>
                </a:lnTo>
                <a:lnTo>
                  <a:pt x="537894" y="375878"/>
                </a:lnTo>
                <a:lnTo>
                  <a:pt x="501153" y="403431"/>
                </a:lnTo>
                <a:lnTo>
                  <a:pt x="458611" y="425986"/>
                </a:lnTo>
                <a:lnTo>
                  <a:pt x="411129" y="442896"/>
                </a:lnTo>
                <a:lnTo>
                  <a:pt x="359572" y="453516"/>
                </a:lnTo>
                <a:lnTo>
                  <a:pt x="304800" y="457200"/>
                </a:lnTo>
                <a:lnTo>
                  <a:pt x="250027" y="453516"/>
                </a:lnTo>
                <a:lnTo>
                  <a:pt x="198470" y="442896"/>
                </a:lnTo>
                <a:lnTo>
                  <a:pt x="150988" y="425986"/>
                </a:lnTo>
                <a:lnTo>
                  <a:pt x="108446" y="403431"/>
                </a:lnTo>
                <a:lnTo>
                  <a:pt x="71705" y="375878"/>
                </a:lnTo>
                <a:lnTo>
                  <a:pt x="41627" y="343972"/>
                </a:lnTo>
                <a:lnTo>
                  <a:pt x="19076" y="308360"/>
                </a:lnTo>
                <a:lnTo>
                  <a:pt x="4912" y="269687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105400" y="38100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228600"/>
                </a:moveTo>
                <a:lnTo>
                  <a:pt x="4912" y="187512"/>
                </a:lnTo>
                <a:lnTo>
                  <a:pt x="19076" y="148839"/>
                </a:lnTo>
                <a:lnTo>
                  <a:pt x="41627" y="113227"/>
                </a:lnTo>
                <a:lnTo>
                  <a:pt x="71705" y="81321"/>
                </a:lnTo>
                <a:lnTo>
                  <a:pt x="108446" y="53768"/>
                </a:lnTo>
                <a:lnTo>
                  <a:pt x="150988" y="31213"/>
                </a:lnTo>
                <a:lnTo>
                  <a:pt x="198470" y="14303"/>
                </a:lnTo>
                <a:lnTo>
                  <a:pt x="250027" y="3683"/>
                </a:lnTo>
                <a:lnTo>
                  <a:pt x="304800" y="0"/>
                </a:lnTo>
                <a:lnTo>
                  <a:pt x="359572" y="3683"/>
                </a:lnTo>
                <a:lnTo>
                  <a:pt x="411129" y="14303"/>
                </a:lnTo>
                <a:lnTo>
                  <a:pt x="458611" y="31213"/>
                </a:lnTo>
                <a:lnTo>
                  <a:pt x="501153" y="53768"/>
                </a:lnTo>
                <a:lnTo>
                  <a:pt x="537894" y="81321"/>
                </a:lnTo>
                <a:lnTo>
                  <a:pt x="567972" y="113227"/>
                </a:lnTo>
                <a:lnTo>
                  <a:pt x="590523" y="148839"/>
                </a:lnTo>
                <a:lnTo>
                  <a:pt x="604687" y="187512"/>
                </a:lnTo>
                <a:lnTo>
                  <a:pt x="609600" y="228600"/>
                </a:lnTo>
                <a:lnTo>
                  <a:pt x="604687" y="269687"/>
                </a:lnTo>
                <a:lnTo>
                  <a:pt x="590523" y="308360"/>
                </a:lnTo>
                <a:lnTo>
                  <a:pt x="567972" y="343972"/>
                </a:lnTo>
                <a:lnTo>
                  <a:pt x="537894" y="375878"/>
                </a:lnTo>
                <a:lnTo>
                  <a:pt x="501153" y="403431"/>
                </a:lnTo>
                <a:lnTo>
                  <a:pt x="458611" y="425986"/>
                </a:lnTo>
                <a:lnTo>
                  <a:pt x="411129" y="442896"/>
                </a:lnTo>
                <a:lnTo>
                  <a:pt x="359572" y="453516"/>
                </a:lnTo>
                <a:lnTo>
                  <a:pt x="304800" y="457200"/>
                </a:lnTo>
                <a:lnTo>
                  <a:pt x="250027" y="453516"/>
                </a:lnTo>
                <a:lnTo>
                  <a:pt x="198470" y="442896"/>
                </a:lnTo>
                <a:lnTo>
                  <a:pt x="150988" y="425986"/>
                </a:lnTo>
                <a:lnTo>
                  <a:pt x="108446" y="403431"/>
                </a:lnTo>
                <a:lnTo>
                  <a:pt x="71705" y="375878"/>
                </a:lnTo>
                <a:lnTo>
                  <a:pt x="41627" y="343972"/>
                </a:lnTo>
                <a:lnTo>
                  <a:pt x="19076" y="308360"/>
                </a:lnTo>
                <a:lnTo>
                  <a:pt x="4912" y="269687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980097" y="1219187"/>
            <a:ext cx="7239000" cy="369570"/>
          </a:xfrm>
          <a:prstGeom prst="rect">
            <a:avLst/>
          </a:prstGeom>
          <a:solidFill>
            <a:srgbClr val="EBF0DE"/>
          </a:solidFill>
        </p:spPr>
        <p:txBody>
          <a:bodyPr vert="horz" wrap="square" lIns="0" tIns="1460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15"/>
              </a:spcBef>
            </a:pPr>
            <a:r>
              <a:rPr sz="2000" spc="-15" dirty="0">
                <a:latin typeface="Tahoma"/>
                <a:cs typeface="Tahoma"/>
              </a:rPr>
              <a:t>Transportation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Table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1142961"/>
            <a:ext cx="8077200" cy="923925"/>
          </a:xfrm>
          <a:prstGeom prst="rect">
            <a:avLst/>
          </a:prstGeom>
          <a:solidFill>
            <a:srgbClr val="EBF0DE"/>
          </a:solidFill>
        </p:spPr>
        <p:txBody>
          <a:bodyPr vert="horz" wrap="square" lIns="0" tIns="48895" rIns="0" bIns="0" rtlCol="0">
            <a:spAutoFit/>
          </a:bodyPr>
          <a:lstStyle/>
          <a:p>
            <a:pPr marL="574675" marR="118110" indent="-483870">
              <a:lnSpc>
                <a:spcPts val="2160"/>
              </a:lnSpc>
              <a:spcBef>
                <a:spcPts val="385"/>
              </a:spcBef>
              <a:tabLst>
                <a:tab pos="542290" algn="l"/>
              </a:tabLst>
            </a:pPr>
            <a:r>
              <a:rPr sz="2000" dirty="0">
                <a:latin typeface="Tahoma"/>
                <a:cs typeface="Tahoma"/>
              </a:rPr>
              <a:t>1.	</a:t>
            </a:r>
            <a:r>
              <a:rPr sz="2000" spc="-5" dirty="0">
                <a:latin typeface="Tahoma"/>
                <a:cs typeface="Tahoma"/>
              </a:rPr>
              <a:t>Starting </a:t>
            </a:r>
            <a:r>
              <a:rPr sz="2000" dirty="0">
                <a:latin typeface="Tahoma"/>
                <a:cs typeface="Tahoma"/>
              </a:rPr>
              <a:t>at an </a:t>
            </a:r>
            <a:r>
              <a:rPr sz="2000" spc="-5" dirty="0">
                <a:latin typeface="Tahoma"/>
                <a:cs typeface="Tahoma"/>
              </a:rPr>
              <a:t>unused/empty cell, </a:t>
            </a:r>
            <a:r>
              <a:rPr sz="2000" spc="-10" dirty="0">
                <a:latin typeface="Tahoma"/>
                <a:cs typeface="Tahoma"/>
              </a:rPr>
              <a:t>trace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Tahoma"/>
                <a:cs typeface="Tahoma"/>
              </a:rPr>
              <a:t>closed </a:t>
            </a:r>
            <a:r>
              <a:rPr sz="2000" dirty="0">
                <a:latin typeface="Tahoma"/>
                <a:cs typeface="Tahoma"/>
              </a:rPr>
              <a:t>path or loop back  </a:t>
            </a:r>
            <a:r>
              <a:rPr sz="2000" spc="-5" dirty="0">
                <a:latin typeface="Tahoma"/>
                <a:cs typeface="Tahoma"/>
              </a:rPr>
              <a:t>to the original cell via cells that are currently being </a:t>
            </a:r>
            <a:r>
              <a:rPr sz="2000" dirty="0">
                <a:latin typeface="Tahoma"/>
                <a:cs typeface="Tahoma"/>
              </a:rPr>
              <a:t>used and/or  occupied.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3400" y="2106333"/>
            <a:ext cx="8077200" cy="4585970"/>
          </a:xfrm>
          <a:custGeom>
            <a:avLst/>
            <a:gdLst/>
            <a:ahLst/>
            <a:cxnLst/>
            <a:rect l="l" t="t" r="r" b="b"/>
            <a:pathLst>
              <a:path w="8077200" h="4585970">
                <a:moveTo>
                  <a:pt x="0" y="4585843"/>
                </a:moveTo>
                <a:lnTo>
                  <a:pt x="8077200" y="4585843"/>
                </a:lnTo>
                <a:lnTo>
                  <a:pt x="8077200" y="0"/>
                </a:lnTo>
                <a:lnTo>
                  <a:pt x="0" y="0"/>
                </a:lnTo>
                <a:lnTo>
                  <a:pt x="0" y="4585843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2140" y="2094054"/>
            <a:ext cx="7920990" cy="452437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817244" marR="5080" indent="-805180" algn="just">
              <a:lnSpc>
                <a:spcPct val="85700"/>
              </a:lnSpc>
              <a:spcBef>
                <a:spcPts val="470"/>
              </a:spcBef>
            </a:pPr>
            <a:r>
              <a:rPr sz="2100" i="1" spc="-50" dirty="0">
                <a:latin typeface="Tahoma"/>
                <a:cs typeface="Tahoma"/>
              </a:rPr>
              <a:t>Note: </a:t>
            </a:r>
            <a:r>
              <a:rPr sz="2100" i="1" spc="-60" dirty="0">
                <a:latin typeface="Tahoma"/>
                <a:cs typeface="Tahoma"/>
              </a:rPr>
              <a:t>A </a:t>
            </a:r>
            <a:r>
              <a:rPr sz="2100" i="1" spc="-50" dirty="0">
                <a:latin typeface="Tahoma"/>
                <a:cs typeface="Tahoma"/>
              </a:rPr>
              <a:t>closed </a:t>
            </a:r>
            <a:r>
              <a:rPr sz="2100" i="1" spc="-55" dirty="0">
                <a:latin typeface="Tahoma"/>
                <a:cs typeface="Tahoma"/>
              </a:rPr>
              <a:t>path </a:t>
            </a:r>
            <a:r>
              <a:rPr sz="2100" i="1" spc="-45" dirty="0">
                <a:latin typeface="Tahoma"/>
                <a:cs typeface="Tahoma"/>
              </a:rPr>
              <a:t>or </a:t>
            </a:r>
            <a:r>
              <a:rPr sz="2100" i="1" spc="-50" dirty="0">
                <a:latin typeface="Tahoma"/>
                <a:cs typeface="Tahoma"/>
              </a:rPr>
              <a:t>loop </a:t>
            </a:r>
            <a:r>
              <a:rPr sz="2100" i="1" spc="-35" dirty="0">
                <a:latin typeface="Tahoma"/>
                <a:cs typeface="Tahoma"/>
              </a:rPr>
              <a:t>is </a:t>
            </a:r>
            <a:r>
              <a:rPr sz="2100" i="1" spc="-55" dirty="0">
                <a:latin typeface="Tahoma"/>
                <a:cs typeface="Tahoma"/>
              </a:rPr>
              <a:t>a </a:t>
            </a:r>
            <a:r>
              <a:rPr sz="2100" i="1" spc="-60" dirty="0">
                <a:latin typeface="Tahoma"/>
                <a:cs typeface="Tahoma"/>
              </a:rPr>
              <a:t>sequence </a:t>
            </a:r>
            <a:r>
              <a:rPr sz="2100" i="1" spc="-45" dirty="0">
                <a:latin typeface="Tahoma"/>
                <a:cs typeface="Tahoma"/>
              </a:rPr>
              <a:t>of cells in </a:t>
            </a:r>
            <a:r>
              <a:rPr sz="2100" i="1" spc="-55" dirty="0">
                <a:latin typeface="Tahoma"/>
                <a:cs typeface="Tahoma"/>
              </a:rPr>
              <a:t>the  </a:t>
            </a:r>
            <a:r>
              <a:rPr sz="2100" i="1" spc="-50" dirty="0">
                <a:latin typeface="Tahoma"/>
                <a:cs typeface="Tahoma"/>
              </a:rPr>
              <a:t>transportation </a:t>
            </a:r>
            <a:r>
              <a:rPr sz="2100" i="1" spc="-45" dirty="0">
                <a:latin typeface="Tahoma"/>
                <a:cs typeface="Tahoma"/>
              </a:rPr>
              <a:t>table </a:t>
            </a:r>
            <a:r>
              <a:rPr sz="2100" i="1" spc="-55" dirty="0">
                <a:latin typeface="Tahoma"/>
                <a:cs typeface="Tahoma"/>
              </a:rPr>
              <a:t>such </a:t>
            </a:r>
            <a:r>
              <a:rPr sz="2100" i="1" spc="-50" dirty="0">
                <a:latin typeface="Tahoma"/>
                <a:cs typeface="Tahoma"/>
              </a:rPr>
              <a:t>that the </a:t>
            </a:r>
            <a:r>
              <a:rPr sz="2100" i="1" spc="-40" dirty="0">
                <a:latin typeface="Tahoma"/>
                <a:cs typeface="Tahoma"/>
              </a:rPr>
              <a:t>first cell </a:t>
            </a:r>
            <a:r>
              <a:rPr sz="2100" i="1" spc="-35" dirty="0">
                <a:latin typeface="Tahoma"/>
                <a:cs typeface="Tahoma"/>
              </a:rPr>
              <a:t>is </a:t>
            </a:r>
            <a:r>
              <a:rPr sz="2100" i="1" spc="-60" dirty="0">
                <a:latin typeface="Tahoma"/>
                <a:cs typeface="Tahoma"/>
              </a:rPr>
              <a:t>unused/empty  </a:t>
            </a:r>
            <a:r>
              <a:rPr sz="2100" i="1" spc="-55" dirty="0">
                <a:latin typeface="Tahoma"/>
                <a:cs typeface="Tahoma"/>
              </a:rPr>
              <a:t>and </a:t>
            </a:r>
            <a:r>
              <a:rPr sz="2100" i="1" spc="-35" dirty="0">
                <a:latin typeface="Tahoma"/>
                <a:cs typeface="Tahoma"/>
              </a:rPr>
              <a:t>all </a:t>
            </a:r>
            <a:r>
              <a:rPr sz="2100" i="1" spc="-50" dirty="0">
                <a:latin typeface="Tahoma"/>
                <a:cs typeface="Tahoma"/>
              </a:rPr>
              <a:t>the </a:t>
            </a:r>
            <a:r>
              <a:rPr sz="2100" i="1" spc="-45" dirty="0">
                <a:latin typeface="Tahoma"/>
                <a:cs typeface="Tahoma"/>
              </a:rPr>
              <a:t>other cells </a:t>
            </a:r>
            <a:r>
              <a:rPr sz="2100" i="1" spc="-50" dirty="0">
                <a:latin typeface="Tahoma"/>
                <a:cs typeface="Tahoma"/>
              </a:rPr>
              <a:t>are </a:t>
            </a:r>
            <a:r>
              <a:rPr sz="2100" i="1" spc="-55" dirty="0">
                <a:latin typeface="Tahoma"/>
                <a:cs typeface="Tahoma"/>
              </a:rPr>
              <a:t>used/occupied </a:t>
            </a:r>
            <a:r>
              <a:rPr sz="2100" i="1" spc="-50" dirty="0">
                <a:latin typeface="Tahoma"/>
                <a:cs typeface="Tahoma"/>
              </a:rPr>
              <a:t>with the </a:t>
            </a:r>
            <a:r>
              <a:rPr sz="2100" i="1" spc="-45" dirty="0">
                <a:latin typeface="Tahoma"/>
                <a:cs typeface="Tahoma"/>
              </a:rPr>
              <a:t>following  conditions:</a:t>
            </a:r>
            <a:endParaRPr sz="2100">
              <a:latin typeface="Tahoma"/>
              <a:cs typeface="Tahoma"/>
            </a:endParaRPr>
          </a:p>
          <a:p>
            <a:pPr marL="872490" marR="187325" indent="-292735">
              <a:lnSpc>
                <a:spcPts val="2160"/>
              </a:lnSpc>
              <a:spcBef>
                <a:spcPts val="975"/>
              </a:spcBef>
              <a:buAutoNum type="alphaLcPeriod"/>
              <a:tabLst>
                <a:tab pos="872490" algn="l"/>
              </a:tabLst>
            </a:pPr>
            <a:r>
              <a:rPr sz="2100" i="1" spc="-55" dirty="0">
                <a:latin typeface="Tahoma"/>
                <a:cs typeface="Tahoma"/>
              </a:rPr>
              <a:t>Each </a:t>
            </a:r>
            <a:r>
              <a:rPr sz="2100" i="1" spc="-45" dirty="0">
                <a:latin typeface="Tahoma"/>
                <a:cs typeface="Tahoma"/>
              </a:rPr>
              <a:t>pair of </a:t>
            </a:r>
            <a:r>
              <a:rPr sz="2100" i="1" spc="-50" dirty="0">
                <a:latin typeface="Tahoma"/>
                <a:cs typeface="Tahoma"/>
              </a:rPr>
              <a:t>consecutive used/occupied </a:t>
            </a:r>
            <a:r>
              <a:rPr sz="2100" i="1" spc="-45" dirty="0">
                <a:latin typeface="Tahoma"/>
                <a:cs typeface="Tahoma"/>
              </a:rPr>
              <a:t>cells </a:t>
            </a:r>
            <a:r>
              <a:rPr sz="2100" i="1" spc="-40" dirty="0">
                <a:latin typeface="Tahoma"/>
                <a:cs typeface="Tahoma"/>
              </a:rPr>
              <a:t>lies </a:t>
            </a:r>
            <a:r>
              <a:rPr sz="2100" i="1" spc="-45" dirty="0">
                <a:latin typeface="Tahoma"/>
                <a:cs typeface="Tahoma"/>
              </a:rPr>
              <a:t>in </a:t>
            </a:r>
            <a:r>
              <a:rPr sz="2100" i="1" spc="-50" dirty="0">
                <a:latin typeface="Tahoma"/>
                <a:cs typeface="Tahoma"/>
              </a:rPr>
              <a:t>either </a:t>
            </a:r>
            <a:r>
              <a:rPr sz="2100" i="1" spc="-55" dirty="0">
                <a:latin typeface="Tahoma"/>
                <a:cs typeface="Tahoma"/>
              </a:rPr>
              <a:t>the  </a:t>
            </a:r>
            <a:r>
              <a:rPr sz="2100" i="1" spc="-60" dirty="0">
                <a:latin typeface="Tahoma"/>
                <a:cs typeface="Tahoma"/>
              </a:rPr>
              <a:t>same row </a:t>
            </a:r>
            <a:r>
              <a:rPr sz="2100" i="1" spc="-45" dirty="0">
                <a:latin typeface="Tahoma"/>
                <a:cs typeface="Tahoma"/>
              </a:rPr>
              <a:t>or</a:t>
            </a:r>
            <a:r>
              <a:rPr sz="2100" i="1" spc="-10" dirty="0">
                <a:latin typeface="Tahoma"/>
                <a:cs typeface="Tahoma"/>
              </a:rPr>
              <a:t> </a:t>
            </a:r>
            <a:r>
              <a:rPr sz="2100" i="1" spc="-60" dirty="0">
                <a:latin typeface="Tahoma"/>
                <a:cs typeface="Tahoma"/>
              </a:rPr>
              <a:t>column</a:t>
            </a:r>
            <a:endParaRPr sz="2100">
              <a:latin typeface="Tahoma"/>
              <a:cs typeface="Tahoma"/>
            </a:endParaRPr>
          </a:p>
          <a:p>
            <a:pPr marL="872490" marR="222250" indent="-292735">
              <a:lnSpc>
                <a:spcPts val="2160"/>
              </a:lnSpc>
              <a:spcBef>
                <a:spcPts val="960"/>
              </a:spcBef>
              <a:buAutoNum type="alphaLcPeriod"/>
              <a:tabLst>
                <a:tab pos="872490" algn="l"/>
              </a:tabLst>
            </a:pPr>
            <a:r>
              <a:rPr sz="2100" i="1" spc="-65" dirty="0">
                <a:latin typeface="Tahoma"/>
                <a:cs typeface="Tahoma"/>
              </a:rPr>
              <a:t>No </a:t>
            </a:r>
            <a:r>
              <a:rPr sz="2100" i="1" spc="-50" dirty="0">
                <a:latin typeface="Tahoma"/>
                <a:cs typeface="Tahoma"/>
              </a:rPr>
              <a:t>three consecutive used/occupied </a:t>
            </a:r>
            <a:r>
              <a:rPr sz="2100" i="1" spc="-45" dirty="0">
                <a:latin typeface="Tahoma"/>
                <a:cs typeface="Tahoma"/>
              </a:rPr>
              <a:t>cells </a:t>
            </a:r>
            <a:r>
              <a:rPr sz="2100" i="1" spc="-35" dirty="0">
                <a:latin typeface="Tahoma"/>
                <a:cs typeface="Tahoma"/>
              </a:rPr>
              <a:t>lie </a:t>
            </a:r>
            <a:r>
              <a:rPr sz="2100" i="1" spc="-40" dirty="0">
                <a:latin typeface="Tahoma"/>
                <a:cs typeface="Tahoma"/>
              </a:rPr>
              <a:t>in </a:t>
            </a:r>
            <a:r>
              <a:rPr sz="2100" i="1" spc="-50" dirty="0">
                <a:latin typeface="Tahoma"/>
                <a:cs typeface="Tahoma"/>
              </a:rPr>
              <a:t>the </a:t>
            </a:r>
            <a:r>
              <a:rPr sz="2100" i="1" spc="-60" dirty="0">
                <a:latin typeface="Tahoma"/>
                <a:cs typeface="Tahoma"/>
              </a:rPr>
              <a:t>same row  </a:t>
            </a:r>
            <a:r>
              <a:rPr sz="2100" i="1" spc="-45" dirty="0">
                <a:latin typeface="Tahoma"/>
                <a:cs typeface="Tahoma"/>
              </a:rPr>
              <a:t>or </a:t>
            </a:r>
            <a:r>
              <a:rPr sz="2100" i="1" spc="-60" dirty="0">
                <a:latin typeface="Tahoma"/>
                <a:cs typeface="Tahoma"/>
              </a:rPr>
              <a:t>column</a:t>
            </a:r>
            <a:endParaRPr sz="2100">
              <a:latin typeface="Tahoma"/>
              <a:cs typeface="Tahoma"/>
            </a:endParaRPr>
          </a:p>
          <a:p>
            <a:pPr marL="872490" indent="-292735">
              <a:lnSpc>
                <a:spcPts val="2340"/>
              </a:lnSpc>
              <a:spcBef>
                <a:spcPts val="590"/>
              </a:spcBef>
              <a:buAutoNum type="alphaLcPeriod"/>
              <a:tabLst>
                <a:tab pos="872490" algn="l"/>
              </a:tabLst>
            </a:pPr>
            <a:r>
              <a:rPr sz="2100" i="1" spc="-55" dirty="0">
                <a:latin typeface="Tahoma"/>
                <a:cs typeface="Tahoma"/>
              </a:rPr>
              <a:t>The </a:t>
            </a:r>
            <a:r>
              <a:rPr sz="2100" i="1" spc="-40" dirty="0">
                <a:latin typeface="Tahoma"/>
                <a:cs typeface="Tahoma"/>
              </a:rPr>
              <a:t>first </a:t>
            </a:r>
            <a:r>
              <a:rPr sz="2100" i="1" spc="-55" dirty="0">
                <a:latin typeface="Tahoma"/>
                <a:cs typeface="Tahoma"/>
              </a:rPr>
              <a:t>and </a:t>
            </a:r>
            <a:r>
              <a:rPr sz="2100" i="1" spc="-40" dirty="0">
                <a:latin typeface="Tahoma"/>
                <a:cs typeface="Tahoma"/>
              </a:rPr>
              <a:t>last cells of </a:t>
            </a:r>
            <a:r>
              <a:rPr sz="2100" i="1" spc="-50" dirty="0">
                <a:latin typeface="Tahoma"/>
                <a:cs typeface="Tahoma"/>
              </a:rPr>
              <a:t>a </a:t>
            </a:r>
            <a:r>
              <a:rPr sz="2100" i="1" spc="-55" dirty="0">
                <a:latin typeface="Tahoma"/>
                <a:cs typeface="Tahoma"/>
              </a:rPr>
              <a:t>sequence </a:t>
            </a:r>
            <a:r>
              <a:rPr sz="2100" i="1" spc="-40" dirty="0">
                <a:latin typeface="Tahoma"/>
                <a:cs typeface="Tahoma"/>
              </a:rPr>
              <a:t>lies in </a:t>
            </a:r>
            <a:r>
              <a:rPr sz="2100" i="1" spc="-50" dirty="0">
                <a:latin typeface="Tahoma"/>
                <a:cs typeface="Tahoma"/>
              </a:rPr>
              <a:t>the </a:t>
            </a:r>
            <a:r>
              <a:rPr sz="2100" i="1" spc="-60" dirty="0">
                <a:latin typeface="Tahoma"/>
                <a:cs typeface="Tahoma"/>
              </a:rPr>
              <a:t>same row</a:t>
            </a:r>
            <a:r>
              <a:rPr sz="2100" i="1" spc="30" dirty="0">
                <a:latin typeface="Tahoma"/>
                <a:cs typeface="Tahoma"/>
              </a:rPr>
              <a:t> </a:t>
            </a:r>
            <a:r>
              <a:rPr sz="2100" i="1" spc="-45" dirty="0">
                <a:latin typeface="Tahoma"/>
                <a:cs typeface="Tahoma"/>
              </a:rPr>
              <a:t>or</a:t>
            </a:r>
            <a:endParaRPr sz="2100">
              <a:latin typeface="Tahoma"/>
              <a:cs typeface="Tahoma"/>
            </a:endParaRPr>
          </a:p>
          <a:p>
            <a:pPr marL="872490">
              <a:lnSpc>
                <a:spcPts val="2340"/>
              </a:lnSpc>
            </a:pPr>
            <a:r>
              <a:rPr sz="2100" i="1" spc="-60" dirty="0">
                <a:latin typeface="Tahoma"/>
                <a:cs typeface="Tahoma"/>
              </a:rPr>
              <a:t>column</a:t>
            </a:r>
            <a:endParaRPr sz="2100">
              <a:latin typeface="Tahoma"/>
              <a:cs typeface="Tahoma"/>
            </a:endParaRPr>
          </a:p>
          <a:p>
            <a:pPr marL="872490" marR="975994" indent="-292735">
              <a:lnSpc>
                <a:spcPts val="2160"/>
              </a:lnSpc>
              <a:spcBef>
                <a:spcPts val="969"/>
              </a:spcBef>
              <a:buAutoNum type="alphaLcPeriod" startAt="4"/>
              <a:tabLst>
                <a:tab pos="872490" algn="l"/>
              </a:tabLst>
            </a:pPr>
            <a:r>
              <a:rPr sz="2100" i="1" spc="-65" dirty="0">
                <a:latin typeface="Tahoma"/>
                <a:cs typeface="Tahoma"/>
              </a:rPr>
              <a:t>No </a:t>
            </a:r>
            <a:r>
              <a:rPr sz="2100" i="1" spc="-40" dirty="0">
                <a:latin typeface="Tahoma"/>
                <a:cs typeface="Tahoma"/>
              </a:rPr>
              <a:t>cell </a:t>
            </a:r>
            <a:r>
              <a:rPr sz="2100" i="1" spc="-55" dirty="0">
                <a:latin typeface="Tahoma"/>
                <a:cs typeface="Tahoma"/>
              </a:rPr>
              <a:t>appears </a:t>
            </a:r>
            <a:r>
              <a:rPr sz="2100" i="1" spc="-60" dirty="0">
                <a:latin typeface="Tahoma"/>
                <a:cs typeface="Tahoma"/>
              </a:rPr>
              <a:t>more </a:t>
            </a:r>
            <a:r>
              <a:rPr sz="2100" i="1" spc="-55" dirty="0">
                <a:latin typeface="Tahoma"/>
                <a:cs typeface="Tahoma"/>
              </a:rPr>
              <a:t>than </a:t>
            </a:r>
            <a:r>
              <a:rPr sz="2100" i="1" spc="-50" dirty="0">
                <a:latin typeface="Tahoma"/>
                <a:cs typeface="Tahoma"/>
              </a:rPr>
              <a:t>once </a:t>
            </a:r>
            <a:r>
              <a:rPr sz="2100" i="1" spc="-40" dirty="0">
                <a:latin typeface="Tahoma"/>
                <a:cs typeface="Tahoma"/>
              </a:rPr>
              <a:t>in </a:t>
            </a:r>
            <a:r>
              <a:rPr sz="2100" i="1" spc="-55" dirty="0">
                <a:latin typeface="Tahoma"/>
                <a:cs typeface="Tahoma"/>
              </a:rPr>
              <a:t>a sequence </a:t>
            </a:r>
            <a:r>
              <a:rPr sz="2100" i="1" spc="-35" dirty="0">
                <a:latin typeface="Tahoma"/>
                <a:cs typeface="Tahoma"/>
              </a:rPr>
              <a:t>(i.e. </a:t>
            </a:r>
            <a:r>
              <a:rPr sz="2100" i="1" spc="-55" dirty="0">
                <a:latin typeface="Tahoma"/>
                <a:cs typeface="Tahoma"/>
              </a:rPr>
              <a:t>no  </a:t>
            </a:r>
            <a:r>
              <a:rPr sz="2100" i="1" spc="-45" dirty="0">
                <a:latin typeface="Tahoma"/>
                <a:cs typeface="Tahoma"/>
              </a:rPr>
              <a:t>duplication)</a:t>
            </a:r>
            <a:endParaRPr sz="2100">
              <a:latin typeface="Tahoma"/>
              <a:cs typeface="Tahoma"/>
            </a:endParaRPr>
          </a:p>
          <a:p>
            <a:pPr marL="872490" marR="740410" indent="-292735">
              <a:lnSpc>
                <a:spcPts val="2160"/>
              </a:lnSpc>
              <a:spcBef>
                <a:spcPts val="960"/>
              </a:spcBef>
              <a:buAutoNum type="alphaLcPeriod" startAt="4"/>
              <a:tabLst>
                <a:tab pos="872490" algn="l"/>
              </a:tabLst>
            </a:pPr>
            <a:r>
              <a:rPr sz="2100" i="1" spc="-55" dirty="0">
                <a:latin typeface="Tahoma"/>
                <a:cs typeface="Tahoma"/>
              </a:rPr>
              <a:t>Only </a:t>
            </a:r>
            <a:r>
              <a:rPr sz="2100" i="1" spc="-45" dirty="0">
                <a:latin typeface="Tahoma"/>
                <a:cs typeface="Tahoma"/>
              </a:rPr>
              <a:t>horizontal </a:t>
            </a:r>
            <a:r>
              <a:rPr sz="2100" i="1" spc="-55" dirty="0">
                <a:latin typeface="Tahoma"/>
                <a:cs typeface="Tahoma"/>
              </a:rPr>
              <a:t>and </a:t>
            </a:r>
            <a:r>
              <a:rPr sz="2100" i="1" spc="-45" dirty="0">
                <a:latin typeface="Tahoma"/>
                <a:cs typeface="Tahoma"/>
              </a:rPr>
              <a:t>vertical </a:t>
            </a:r>
            <a:r>
              <a:rPr sz="2100" i="1" spc="-65" dirty="0">
                <a:latin typeface="Tahoma"/>
                <a:cs typeface="Tahoma"/>
              </a:rPr>
              <a:t>moves </a:t>
            </a:r>
            <a:r>
              <a:rPr sz="2100" i="1" spc="-50" dirty="0">
                <a:latin typeface="Tahoma"/>
                <a:cs typeface="Tahoma"/>
              </a:rPr>
              <a:t>allowed </a:t>
            </a:r>
            <a:r>
              <a:rPr sz="2100" i="1" spc="-55" dirty="0">
                <a:latin typeface="Tahoma"/>
                <a:cs typeface="Tahoma"/>
              </a:rPr>
              <a:t>and can </a:t>
            </a:r>
            <a:r>
              <a:rPr sz="2100" i="1" spc="-45" dirty="0">
                <a:latin typeface="Tahoma"/>
                <a:cs typeface="Tahoma"/>
              </a:rPr>
              <a:t>only  </a:t>
            </a:r>
            <a:r>
              <a:rPr sz="2100" i="1" spc="-60" dirty="0">
                <a:latin typeface="Tahoma"/>
                <a:cs typeface="Tahoma"/>
              </a:rPr>
              <a:t>change </a:t>
            </a:r>
            <a:r>
              <a:rPr sz="2100" i="1" spc="-50" dirty="0">
                <a:latin typeface="Tahoma"/>
                <a:cs typeface="Tahoma"/>
              </a:rPr>
              <a:t>directions </a:t>
            </a:r>
            <a:r>
              <a:rPr sz="2100" i="1" spc="-45" dirty="0">
                <a:latin typeface="Tahoma"/>
                <a:cs typeface="Tahoma"/>
              </a:rPr>
              <a:t>at </a:t>
            </a:r>
            <a:r>
              <a:rPr sz="2100" i="1" spc="-50" dirty="0">
                <a:latin typeface="Tahoma"/>
                <a:cs typeface="Tahoma"/>
              </a:rPr>
              <a:t>used/occupied</a:t>
            </a:r>
            <a:r>
              <a:rPr sz="2100" i="1" spc="-45" dirty="0">
                <a:latin typeface="Tahoma"/>
                <a:cs typeface="Tahoma"/>
              </a:rPr>
              <a:t> cells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400" y="228600"/>
            <a:ext cx="8077200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02279" y="204215"/>
            <a:ext cx="3168396" cy="478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51760" y="554736"/>
            <a:ext cx="1703832" cy="478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62400" y="554736"/>
            <a:ext cx="519684" cy="478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88891" y="554736"/>
            <a:ext cx="2430780" cy="478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3400" y="228600"/>
            <a:ext cx="8077200" cy="838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2300" b="1" dirty="0">
                <a:latin typeface="Tahoma"/>
                <a:cs typeface="Tahoma"/>
              </a:rPr>
              <a:t>Optimum</a:t>
            </a:r>
            <a:r>
              <a:rPr sz="2300" b="1" spc="-45" dirty="0">
                <a:latin typeface="Tahoma"/>
                <a:cs typeface="Tahoma"/>
              </a:rPr>
              <a:t> </a:t>
            </a:r>
            <a:r>
              <a:rPr sz="2300" b="1" dirty="0">
                <a:latin typeface="Tahoma"/>
                <a:cs typeface="Tahoma"/>
              </a:rPr>
              <a:t>Solution:</a:t>
            </a:r>
            <a:endParaRPr sz="23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300" b="1" dirty="0">
                <a:latin typeface="Tahoma"/>
                <a:cs typeface="Tahoma"/>
              </a:rPr>
              <a:t>Stepping-Stone</a:t>
            </a:r>
            <a:r>
              <a:rPr sz="2300" b="1" spc="-60" dirty="0">
                <a:latin typeface="Tahoma"/>
                <a:cs typeface="Tahoma"/>
              </a:rPr>
              <a:t> </a:t>
            </a:r>
            <a:r>
              <a:rPr sz="2300" b="1" dirty="0">
                <a:latin typeface="Tahoma"/>
                <a:cs typeface="Tahoma"/>
              </a:rPr>
              <a:t>Method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50683" y="2451582"/>
            <a:ext cx="902969" cy="470534"/>
          </a:xfrm>
          <a:custGeom>
            <a:avLst/>
            <a:gdLst/>
            <a:ahLst/>
            <a:cxnLst/>
            <a:rect l="l" t="t" r="r" b="b"/>
            <a:pathLst>
              <a:path w="902970" h="470535">
                <a:moveTo>
                  <a:pt x="0" y="470433"/>
                </a:moveTo>
                <a:lnTo>
                  <a:pt x="902728" y="470433"/>
                </a:lnTo>
                <a:lnTo>
                  <a:pt x="902728" y="0"/>
                </a:lnTo>
                <a:lnTo>
                  <a:pt x="0" y="0"/>
                </a:lnTo>
                <a:lnTo>
                  <a:pt x="0" y="470433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50683" y="2922104"/>
            <a:ext cx="902969" cy="941069"/>
          </a:xfrm>
          <a:custGeom>
            <a:avLst/>
            <a:gdLst/>
            <a:ahLst/>
            <a:cxnLst/>
            <a:rect l="l" t="t" r="r" b="b"/>
            <a:pathLst>
              <a:path w="902970" h="941070">
                <a:moveTo>
                  <a:pt x="0" y="940854"/>
                </a:moveTo>
                <a:lnTo>
                  <a:pt x="902728" y="940854"/>
                </a:lnTo>
                <a:lnTo>
                  <a:pt x="902728" y="0"/>
                </a:lnTo>
                <a:lnTo>
                  <a:pt x="0" y="0"/>
                </a:lnTo>
                <a:lnTo>
                  <a:pt x="0" y="940854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50683" y="3862920"/>
            <a:ext cx="902969" cy="941069"/>
          </a:xfrm>
          <a:custGeom>
            <a:avLst/>
            <a:gdLst/>
            <a:ahLst/>
            <a:cxnLst/>
            <a:rect l="l" t="t" r="r" b="b"/>
            <a:pathLst>
              <a:path w="902970" h="941070">
                <a:moveTo>
                  <a:pt x="0" y="940854"/>
                </a:moveTo>
                <a:lnTo>
                  <a:pt x="902728" y="940854"/>
                </a:lnTo>
                <a:lnTo>
                  <a:pt x="902728" y="0"/>
                </a:lnTo>
                <a:lnTo>
                  <a:pt x="0" y="0"/>
                </a:lnTo>
                <a:lnTo>
                  <a:pt x="0" y="940854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50683" y="4803775"/>
            <a:ext cx="902969" cy="941069"/>
          </a:xfrm>
          <a:custGeom>
            <a:avLst/>
            <a:gdLst/>
            <a:ahLst/>
            <a:cxnLst/>
            <a:rect l="l" t="t" r="r" b="b"/>
            <a:pathLst>
              <a:path w="902970" h="941070">
                <a:moveTo>
                  <a:pt x="0" y="940854"/>
                </a:moveTo>
                <a:lnTo>
                  <a:pt x="902728" y="940854"/>
                </a:lnTo>
                <a:lnTo>
                  <a:pt x="902728" y="0"/>
                </a:lnTo>
                <a:lnTo>
                  <a:pt x="0" y="0"/>
                </a:lnTo>
                <a:lnTo>
                  <a:pt x="0" y="940854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21077" y="2918841"/>
            <a:ext cx="0" cy="2829560"/>
          </a:xfrm>
          <a:custGeom>
            <a:avLst/>
            <a:gdLst/>
            <a:ahLst/>
            <a:cxnLst/>
            <a:rect l="l" t="t" r="r" b="b"/>
            <a:pathLst>
              <a:path h="2829560">
                <a:moveTo>
                  <a:pt x="0" y="0"/>
                </a:moveTo>
                <a:lnTo>
                  <a:pt x="0" y="282896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28542" y="2918841"/>
            <a:ext cx="0" cy="2829560"/>
          </a:xfrm>
          <a:custGeom>
            <a:avLst/>
            <a:gdLst/>
            <a:ahLst/>
            <a:cxnLst/>
            <a:rect l="l" t="t" r="r" b="b"/>
            <a:pathLst>
              <a:path h="2829560">
                <a:moveTo>
                  <a:pt x="0" y="0"/>
                </a:moveTo>
                <a:lnTo>
                  <a:pt x="0" y="282896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64279" y="2918841"/>
            <a:ext cx="0" cy="476884"/>
          </a:xfrm>
          <a:custGeom>
            <a:avLst/>
            <a:gdLst/>
            <a:ahLst/>
            <a:cxnLst/>
            <a:rect l="l" t="t" r="r" b="b"/>
            <a:pathLst>
              <a:path h="476885">
                <a:moveTo>
                  <a:pt x="0" y="0"/>
                </a:moveTo>
                <a:lnTo>
                  <a:pt x="0" y="4767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35880" y="2918841"/>
            <a:ext cx="0" cy="2829560"/>
          </a:xfrm>
          <a:custGeom>
            <a:avLst/>
            <a:gdLst/>
            <a:ahLst/>
            <a:cxnLst/>
            <a:rect l="l" t="t" r="r" b="b"/>
            <a:pathLst>
              <a:path h="2829560">
                <a:moveTo>
                  <a:pt x="0" y="0"/>
                </a:moveTo>
                <a:lnTo>
                  <a:pt x="0" y="282896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71617" y="2918841"/>
            <a:ext cx="0" cy="476884"/>
          </a:xfrm>
          <a:custGeom>
            <a:avLst/>
            <a:gdLst/>
            <a:ahLst/>
            <a:cxnLst/>
            <a:rect l="l" t="t" r="r" b="b"/>
            <a:pathLst>
              <a:path h="476885">
                <a:moveTo>
                  <a:pt x="0" y="0"/>
                </a:moveTo>
                <a:lnTo>
                  <a:pt x="0" y="4767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43219" y="2918841"/>
            <a:ext cx="0" cy="2829560"/>
          </a:xfrm>
          <a:custGeom>
            <a:avLst/>
            <a:gdLst/>
            <a:ahLst/>
            <a:cxnLst/>
            <a:rect l="l" t="t" r="r" b="b"/>
            <a:pathLst>
              <a:path h="2829560">
                <a:moveTo>
                  <a:pt x="0" y="0"/>
                </a:moveTo>
                <a:lnTo>
                  <a:pt x="0" y="282896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79083" y="3859784"/>
            <a:ext cx="0" cy="476884"/>
          </a:xfrm>
          <a:custGeom>
            <a:avLst/>
            <a:gdLst/>
            <a:ahLst/>
            <a:cxnLst/>
            <a:rect l="l" t="t" r="r" b="b"/>
            <a:pathLst>
              <a:path h="476885">
                <a:moveTo>
                  <a:pt x="0" y="0"/>
                </a:moveTo>
                <a:lnTo>
                  <a:pt x="0" y="4767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50683" y="2918841"/>
            <a:ext cx="0" cy="2829560"/>
          </a:xfrm>
          <a:custGeom>
            <a:avLst/>
            <a:gdLst/>
            <a:ahLst/>
            <a:cxnLst/>
            <a:rect l="l" t="t" r="r" b="b"/>
            <a:pathLst>
              <a:path h="2829560">
                <a:moveTo>
                  <a:pt x="0" y="0"/>
                </a:moveTo>
                <a:lnTo>
                  <a:pt x="0" y="282896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17902" y="2922016"/>
            <a:ext cx="5236210" cy="0"/>
          </a:xfrm>
          <a:custGeom>
            <a:avLst/>
            <a:gdLst/>
            <a:ahLst/>
            <a:cxnLst/>
            <a:rect l="l" t="t" r="r" b="b"/>
            <a:pathLst>
              <a:path w="5236209">
                <a:moveTo>
                  <a:pt x="0" y="0"/>
                </a:moveTo>
                <a:lnTo>
                  <a:pt x="5235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25367" y="3392423"/>
            <a:ext cx="442595" cy="0"/>
          </a:xfrm>
          <a:custGeom>
            <a:avLst/>
            <a:gdLst/>
            <a:ahLst/>
            <a:cxnLst/>
            <a:rect l="l" t="t" r="r" b="b"/>
            <a:pathLst>
              <a:path w="442595">
                <a:moveTo>
                  <a:pt x="0" y="0"/>
                </a:moveTo>
                <a:lnTo>
                  <a:pt x="4420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32705" y="3392423"/>
            <a:ext cx="442595" cy="0"/>
          </a:xfrm>
          <a:custGeom>
            <a:avLst/>
            <a:gdLst/>
            <a:ahLst/>
            <a:cxnLst/>
            <a:rect l="l" t="t" r="r" b="b"/>
            <a:pathLst>
              <a:path w="442595">
                <a:moveTo>
                  <a:pt x="0" y="0"/>
                </a:moveTo>
                <a:lnTo>
                  <a:pt x="4420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17902" y="3862959"/>
            <a:ext cx="5236210" cy="0"/>
          </a:xfrm>
          <a:custGeom>
            <a:avLst/>
            <a:gdLst/>
            <a:ahLst/>
            <a:cxnLst/>
            <a:rect l="l" t="t" r="r" b="b"/>
            <a:pathLst>
              <a:path w="5236209">
                <a:moveTo>
                  <a:pt x="0" y="0"/>
                </a:moveTo>
                <a:lnTo>
                  <a:pt x="5235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40044" y="4333366"/>
            <a:ext cx="442595" cy="0"/>
          </a:xfrm>
          <a:custGeom>
            <a:avLst/>
            <a:gdLst/>
            <a:ahLst/>
            <a:cxnLst/>
            <a:rect l="l" t="t" r="r" b="b"/>
            <a:pathLst>
              <a:path w="442595">
                <a:moveTo>
                  <a:pt x="0" y="0"/>
                </a:moveTo>
                <a:lnTo>
                  <a:pt x="44221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17902" y="4803775"/>
            <a:ext cx="5236210" cy="0"/>
          </a:xfrm>
          <a:custGeom>
            <a:avLst/>
            <a:gdLst/>
            <a:ahLst/>
            <a:cxnLst/>
            <a:rect l="l" t="t" r="r" b="b"/>
            <a:pathLst>
              <a:path w="5236209">
                <a:moveTo>
                  <a:pt x="0" y="0"/>
                </a:moveTo>
                <a:lnTo>
                  <a:pt x="5235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17902" y="5744629"/>
            <a:ext cx="5236210" cy="0"/>
          </a:xfrm>
          <a:custGeom>
            <a:avLst/>
            <a:gdLst/>
            <a:ahLst/>
            <a:cxnLst/>
            <a:rect l="l" t="t" r="r" b="b"/>
            <a:pathLst>
              <a:path w="5236209">
                <a:moveTo>
                  <a:pt x="0" y="0"/>
                </a:moveTo>
                <a:lnTo>
                  <a:pt x="5235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606420" y="2542158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14013" y="2542158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21604" y="2542158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29196" y="2542158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93102" y="2542158"/>
            <a:ext cx="819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SUPP</a:t>
            </a:r>
            <a:r>
              <a:rPr sz="1600" b="1" spc="-150" dirty="0">
                <a:latin typeface="Arial"/>
                <a:cs typeface="Arial"/>
              </a:rPr>
              <a:t>L</a:t>
            </a:r>
            <a:r>
              <a:rPr sz="1600" b="1" spc="-5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46708" y="3247770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21077" y="2922016"/>
            <a:ext cx="436245" cy="47053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28542" y="2922016"/>
            <a:ext cx="436245" cy="47053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35880" y="2922016"/>
            <a:ext cx="436245" cy="47053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43219" y="2922016"/>
            <a:ext cx="436245" cy="47053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78090" y="3247770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40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48508" y="3483102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56101" y="3483102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43660" y="4188967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21077" y="3862959"/>
            <a:ext cx="436245" cy="47053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28542" y="3862959"/>
            <a:ext cx="436245" cy="47053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635880" y="3862959"/>
            <a:ext cx="436245" cy="47053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943219" y="3862959"/>
            <a:ext cx="436245" cy="47053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sz="1600" b="1" spc="-5" dirty="0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578090" y="4188967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60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163692" y="4424298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471284" y="4424298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43660" y="5129910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021077" y="4803775"/>
            <a:ext cx="436245" cy="47053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sz="1600" b="1" spc="-5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328542" y="4803775"/>
            <a:ext cx="436245" cy="47053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sz="1600" b="1" spc="-5" dirty="0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635880" y="4803775"/>
            <a:ext cx="436245" cy="47053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943219" y="4803775"/>
            <a:ext cx="436245" cy="47053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578090" y="5129910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548508" y="5365241"/>
            <a:ext cx="41738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35095" algn="l"/>
              </a:tabLst>
            </a:pPr>
            <a:r>
              <a:rPr sz="1600" b="1" spc="-5" dirty="0">
                <a:latin typeface="Arial"/>
                <a:cs typeface="Arial"/>
              </a:rPr>
              <a:t>10	40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38200" y="5744629"/>
            <a:ext cx="6412865" cy="470534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0287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810"/>
              </a:spcBef>
              <a:tabLst>
                <a:tab pos="1724025" algn="l"/>
                <a:tab pos="3031490" algn="l"/>
                <a:tab pos="4339590" algn="l"/>
                <a:tab pos="5647055" algn="l"/>
              </a:tabLst>
            </a:pPr>
            <a:r>
              <a:rPr sz="1600" b="1" spc="-15" dirty="0">
                <a:latin typeface="Arial"/>
                <a:cs typeface="Arial"/>
              </a:rPr>
              <a:t>DEMAND	</a:t>
            </a:r>
            <a:r>
              <a:rPr sz="1600" b="1" spc="-5" dirty="0">
                <a:latin typeface="Arial"/>
                <a:cs typeface="Arial"/>
              </a:rPr>
              <a:t>20	30	50	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250683" y="5744629"/>
            <a:ext cx="902969" cy="470534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02870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810"/>
              </a:spcBef>
            </a:pPr>
            <a:r>
              <a:rPr sz="1600" b="1" spc="-5" dirty="0">
                <a:latin typeface="Arial"/>
                <a:cs typeface="Arial"/>
              </a:rPr>
              <a:t>150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04800" y="3743274"/>
            <a:ext cx="1000125" cy="352425"/>
          </a:xfrm>
          <a:prstGeom prst="rect">
            <a:avLst/>
          </a:prstGeom>
          <a:ln w="12700">
            <a:solidFill>
              <a:srgbClr val="BBBBBB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33679">
              <a:lnSpc>
                <a:spcPct val="100000"/>
              </a:lnSpc>
              <a:spcBef>
                <a:spcPts val="665"/>
              </a:spcBef>
            </a:pPr>
            <a:r>
              <a:rPr sz="1100" spc="-40" dirty="0">
                <a:latin typeface="Trebuchet MS"/>
                <a:cs typeface="Trebuchet MS"/>
              </a:rPr>
              <a:t>SOURCES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114800" y="2057412"/>
            <a:ext cx="1228725" cy="340995"/>
          </a:xfrm>
          <a:prstGeom prst="rect">
            <a:avLst/>
          </a:prstGeom>
          <a:ln w="12700">
            <a:solidFill>
              <a:srgbClr val="BBBBBB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615"/>
              </a:spcBef>
            </a:pPr>
            <a:r>
              <a:rPr sz="1100" spc="-35" dirty="0">
                <a:latin typeface="Trebuchet MS"/>
                <a:cs typeface="Trebuchet MS"/>
              </a:rPr>
              <a:t>DESTINATIONS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900676" y="3411092"/>
            <a:ext cx="381000" cy="363855"/>
          </a:xfrm>
          <a:custGeom>
            <a:avLst/>
            <a:gdLst/>
            <a:ahLst/>
            <a:cxnLst/>
            <a:rect l="l" t="t" r="r" b="b"/>
            <a:pathLst>
              <a:path w="381000" h="363854">
                <a:moveTo>
                  <a:pt x="190500" y="0"/>
                </a:moveTo>
                <a:lnTo>
                  <a:pt x="156845" y="149606"/>
                </a:lnTo>
                <a:lnTo>
                  <a:pt x="0" y="181737"/>
                </a:lnTo>
                <a:lnTo>
                  <a:pt x="156845" y="213995"/>
                </a:lnTo>
                <a:lnTo>
                  <a:pt x="190500" y="363601"/>
                </a:lnTo>
                <a:lnTo>
                  <a:pt x="224154" y="213995"/>
                </a:lnTo>
                <a:lnTo>
                  <a:pt x="381000" y="181737"/>
                </a:lnTo>
                <a:lnTo>
                  <a:pt x="224154" y="149606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900676" y="3411092"/>
            <a:ext cx="381000" cy="363855"/>
          </a:xfrm>
          <a:custGeom>
            <a:avLst/>
            <a:gdLst/>
            <a:ahLst/>
            <a:cxnLst/>
            <a:rect l="l" t="t" r="r" b="b"/>
            <a:pathLst>
              <a:path w="381000" h="363854">
                <a:moveTo>
                  <a:pt x="0" y="181737"/>
                </a:moveTo>
                <a:lnTo>
                  <a:pt x="156845" y="149606"/>
                </a:lnTo>
                <a:lnTo>
                  <a:pt x="190500" y="0"/>
                </a:lnTo>
                <a:lnTo>
                  <a:pt x="224154" y="149606"/>
                </a:lnTo>
                <a:lnTo>
                  <a:pt x="381000" y="181737"/>
                </a:lnTo>
                <a:lnTo>
                  <a:pt x="224154" y="213995"/>
                </a:lnTo>
                <a:lnTo>
                  <a:pt x="190500" y="363601"/>
                </a:lnTo>
                <a:lnTo>
                  <a:pt x="156845" y="213995"/>
                </a:lnTo>
                <a:lnTo>
                  <a:pt x="0" y="181737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048000" y="5562600"/>
            <a:ext cx="4114800" cy="152400"/>
          </a:xfrm>
          <a:custGeom>
            <a:avLst/>
            <a:gdLst/>
            <a:ahLst/>
            <a:cxnLst/>
            <a:rect l="l" t="t" r="r" b="b"/>
            <a:pathLst>
              <a:path w="4114800" h="152400">
                <a:moveTo>
                  <a:pt x="4114800" y="38100"/>
                </a:moveTo>
                <a:lnTo>
                  <a:pt x="4038600" y="38100"/>
                </a:lnTo>
                <a:lnTo>
                  <a:pt x="4038600" y="114300"/>
                </a:lnTo>
                <a:lnTo>
                  <a:pt x="4114800" y="114300"/>
                </a:lnTo>
                <a:lnTo>
                  <a:pt x="4114800" y="38100"/>
                </a:lnTo>
                <a:close/>
              </a:path>
              <a:path w="4114800" h="152400">
                <a:moveTo>
                  <a:pt x="3962400" y="38100"/>
                </a:moveTo>
                <a:lnTo>
                  <a:pt x="3886200" y="38100"/>
                </a:lnTo>
                <a:lnTo>
                  <a:pt x="3886200" y="114300"/>
                </a:lnTo>
                <a:lnTo>
                  <a:pt x="3962400" y="114300"/>
                </a:lnTo>
                <a:lnTo>
                  <a:pt x="3962400" y="38100"/>
                </a:lnTo>
                <a:close/>
              </a:path>
              <a:path w="4114800" h="152400">
                <a:moveTo>
                  <a:pt x="3810000" y="38100"/>
                </a:moveTo>
                <a:lnTo>
                  <a:pt x="3733800" y="38100"/>
                </a:lnTo>
                <a:lnTo>
                  <a:pt x="3733800" y="114300"/>
                </a:lnTo>
                <a:lnTo>
                  <a:pt x="3810000" y="114300"/>
                </a:lnTo>
                <a:lnTo>
                  <a:pt x="3810000" y="38100"/>
                </a:lnTo>
                <a:close/>
              </a:path>
              <a:path w="4114800" h="152400">
                <a:moveTo>
                  <a:pt x="3657600" y="38100"/>
                </a:moveTo>
                <a:lnTo>
                  <a:pt x="3581400" y="38100"/>
                </a:lnTo>
                <a:lnTo>
                  <a:pt x="3581400" y="114300"/>
                </a:lnTo>
                <a:lnTo>
                  <a:pt x="3657600" y="114300"/>
                </a:lnTo>
                <a:lnTo>
                  <a:pt x="3657600" y="38100"/>
                </a:lnTo>
                <a:close/>
              </a:path>
              <a:path w="4114800" h="152400">
                <a:moveTo>
                  <a:pt x="3505200" y="38100"/>
                </a:moveTo>
                <a:lnTo>
                  <a:pt x="3429000" y="38100"/>
                </a:lnTo>
                <a:lnTo>
                  <a:pt x="3429000" y="114300"/>
                </a:lnTo>
                <a:lnTo>
                  <a:pt x="3505200" y="114300"/>
                </a:lnTo>
                <a:lnTo>
                  <a:pt x="3505200" y="38100"/>
                </a:lnTo>
                <a:close/>
              </a:path>
              <a:path w="4114800" h="152400">
                <a:moveTo>
                  <a:pt x="3352800" y="38100"/>
                </a:moveTo>
                <a:lnTo>
                  <a:pt x="3276600" y="38100"/>
                </a:lnTo>
                <a:lnTo>
                  <a:pt x="3276600" y="114300"/>
                </a:lnTo>
                <a:lnTo>
                  <a:pt x="3352800" y="114300"/>
                </a:lnTo>
                <a:lnTo>
                  <a:pt x="3352800" y="38100"/>
                </a:lnTo>
                <a:close/>
              </a:path>
              <a:path w="4114800" h="152400">
                <a:moveTo>
                  <a:pt x="3200400" y="38100"/>
                </a:moveTo>
                <a:lnTo>
                  <a:pt x="3124200" y="38100"/>
                </a:lnTo>
                <a:lnTo>
                  <a:pt x="3124200" y="114300"/>
                </a:lnTo>
                <a:lnTo>
                  <a:pt x="3200400" y="114300"/>
                </a:lnTo>
                <a:lnTo>
                  <a:pt x="3200400" y="38100"/>
                </a:lnTo>
                <a:close/>
              </a:path>
              <a:path w="4114800" h="152400">
                <a:moveTo>
                  <a:pt x="3048000" y="38100"/>
                </a:moveTo>
                <a:lnTo>
                  <a:pt x="2971800" y="38100"/>
                </a:lnTo>
                <a:lnTo>
                  <a:pt x="2971800" y="114300"/>
                </a:lnTo>
                <a:lnTo>
                  <a:pt x="3048000" y="114300"/>
                </a:lnTo>
                <a:lnTo>
                  <a:pt x="3048000" y="38100"/>
                </a:lnTo>
                <a:close/>
              </a:path>
              <a:path w="4114800" h="152400">
                <a:moveTo>
                  <a:pt x="2895600" y="38100"/>
                </a:moveTo>
                <a:lnTo>
                  <a:pt x="2819400" y="38100"/>
                </a:lnTo>
                <a:lnTo>
                  <a:pt x="2819400" y="114300"/>
                </a:lnTo>
                <a:lnTo>
                  <a:pt x="2895600" y="114300"/>
                </a:lnTo>
                <a:lnTo>
                  <a:pt x="2895600" y="38100"/>
                </a:lnTo>
                <a:close/>
              </a:path>
              <a:path w="4114800" h="152400">
                <a:moveTo>
                  <a:pt x="2743200" y="38100"/>
                </a:moveTo>
                <a:lnTo>
                  <a:pt x="2667000" y="38100"/>
                </a:lnTo>
                <a:lnTo>
                  <a:pt x="2667000" y="114300"/>
                </a:lnTo>
                <a:lnTo>
                  <a:pt x="2743200" y="114300"/>
                </a:lnTo>
                <a:lnTo>
                  <a:pt x="2743200" y="38100"/>
                </a:lnTo>
                <a:close/>
              </a:path>
              <a:path w="4114800" h="152400">
                <a:moveTo>
                  <a:pt x="2590800" y="38100"/>
                </a:moveTo>
                <a:lnTo>
                  <a:pt x="2514600" y="38100"/>
                </a:lnTo>
                <a:lnTo>
                  <a:pt x="2514600" y="114300"/>
                </a:lnTo>
                <a:lnTo>
                  <a:pt x="2590800" y="114300"/>
                </a:lnTo>
                <a:lnTo>
                  <a:pt x="2590800" y="38100"/>
                </a:lnTo>
                <a:close/>
              </a:path>
              <a:path w="4114800" h="152400">
                <a:moveTo>
                  <a:pt x="2438400" y="38100"/>
                </a:moveTo>
                <a:lnTo>
                  <a:pt x="2362200" y="38100"/>
                </a:lnTo>
                <a:lnTo>
                  <a:pt x="2362200" y="114300"/>
                </a:lnTo>
                <a:lnTo>
                  <a:pt x="2438400" y="114300"/>
                </a:lnTo>
                <a:lnTo>
                  <a:pt x="2438400" y="38100"/>
                </a:lnTo>
                <a:close/>
              </a:path>
              <a:path w="4114800" h="152400">
                <a:moveTo>
                  <a:pt x="2286000" y="38100"/>
                </a:moveTo>
                <a:lnTo>
                  <a:pt x="2209800" y="38100"/>
                </a:lnTo>
                <a:lnTo>
                  <a:pt x="2209800" y="114300"/>
                </a:lnTo>
                <a:lnTo>
                  <a:pt x="2286000" y="114300"/>
                </a:lnTo>
                <a:lnTo>
                  <a:pt x="2286000" y="38100"/>
                </a:lnTo>
                <a:close/>
              </a:path>
              <a:path w="4114800" h="152400">
                <a:moveTo>
                  <a:pt x="2133600" y="38100"/>
                </a:moveTo>
                <a:lnTo>
                  <a:pt x="2057400" y="38100"/>
                </a:lnTo>
                <a:lnTo>
                  <a:pt x="2057400" y="114300"/>
                </a:lnTo>
                <a:lnTo>
                  <a:pt x="2133600" y="114300"/>
                </a:lnTo>
                <a:lnTo>
                  <a:pt x="2133600" y="38100"/>
                </a:lnTo>
                <a:close/>
              </a:path>
              <a:path w="4114800" h="152400">
                <a:moveTo>
                  <a:pt x="1981200" y="38100"/>
                </a:moveTo>
                <a:lnTo>
                  <a:pt x="1905000" y="38100"/>
                </a:lnTo>
                <a:lnTo>
                  <a:pt x="1905000" y="114300"/>
                </a:lnTo>
                <a:lnTo>
                  <a:pt x="1981200" y="114300"/>
                </a:lnTo>
                <a:lnTo>
                  <a:pt x="1981200" y="38100"/>
                </a:lnTo>
                <a:close/>
              </a:path>
              <a:path w="4114800" h="152400">
                <a:moveTo>
                  <a:pt x="1828800" y="38100"/>
                </a:moveTo>
                <a:lnTo>
                  <a:pt x="1752600" y="38100"/>
                </a:lnTo>
                <a:lnTo>
                  <a:pt x="1752600" y="114300"/>
                </a:lnTo>
                <a:lnTo>
                  <a:pt x="1828800" y="114300"/>
                </a:lnTo>
                <a:lnTo>
                  <a:pt x="1828800" y="38100"/>
                </a:lnTo>
                <a:close/>
              </a:path>
              <a:path w="4114800" h="152400">
                <a:moveTo>
                  <a:pt x="1676400" y="38100"/>
                </a:moveTo>
                <a:lnTo>
                  <a:pt x="1600200" y="38100"/>
                </a:lnTo>
                <a:lnTo>
                  <a:pt x="1600200" y="114300"/>
                </a:lnTo>
                <a:lnTo>
                  <a:pt x="1676400" y="114300"/>
                </a:lnTo>
                <a:lnTo>
                  <a:pt x="1676400" y="38100"/>
                </a:lnTo>
                <a:close/>
              </a:path>
              <a:path w="4114800" h="152400">
                <a:moveTo>
                  <a:pt x="1524000" y="38100"/>
                </a:moveTo>
                <a:lnTo>
                  <a:pt x="1447800" y="38100"/>
                </a:lnTo>
                <a:lnTo>
                  <a:pt x="1447800" y="114300"/>
                </a:lnTo>
                <a:lnTo>
                  <a:pt x="1524000" y="114300"/>
                </a:lnTo>
                <a:lnTo>
                  <a:pt x="1524000" y="38100"/>
                </a:lnTo>
                <a:close/>
              </a:path>
              <a:path w="4114800" h="152400">
                <a:moveTo>
                  <a:pt x="1371600" y="38100"/>
                </a:moveTo>
                <a:lnTo>
                  <a:pt x="1295400" y="38100"/>
                </a:lnTo>
                <a:lnTo>
                  <a:pt x="1295400" y="114300"/>
                </a:lnTo>
                <a:lnTo>
                  <a:pt x="1371600" y="114300"/>
                </a:lnTo>
                <a:lnTo>
                  <a:pt x="1371600" y="38100"/>
                </a:lnTo>
                <a:close/>
              </a:path>
              <a:path w="4114800" h="152400">
                <a:moveTo>
                  <a:pt x="1219200" y="38100"/>
                </a:moveTo>
                <a:lnTo>
                  <a:pt x="1143000" y="38100"/>
                </a:lnTo>
                <a:lnTo>
                  <a:pt x="1143000" y="114300"/>
                </a:lnTo>
                <a:lnTo>
                  <a:pt x="1219200" y="114300"/>
                </a:lnTo>
                <a:lnTo>
                  <a:pt x="1219200" y="38100"/>
                </a:lnTo>
                <a:close/>
              </a:path>
              <a:path w="4114800" h="152400">
                <a:moveTo>
                  <a:pt x="1066800" y="38100"/>
                </a:moveTo>
                <a:lnTo>
                  <a:pt x="990600" y="38100"/>
                </a:lnTo>
                <a:lnTo>
                  <a:pt x="990600" y="114300"/>
                </a:lnTo>
                <a:lnTo>
                  <a:pt x="1066800" y="114300"/>
                </a:lnTo>
                <a:lnTo>
                  <a:pt x="1066800" y="38100"/>
                </a:lnTo>
                <a:close/>
              </a:path>
              <a:path w="4114800" h="152400">
                <a:moveTo>
                  <a:pt x="914400" y="38100"/>
                </a:moveTo>
                <a:lnTo>
                  <a:pt x="838200" y="38100"/>
                </a:lnTo>
                <a:lnTo>
                  <a:pt x="838200" y="114300"/>
                </a:lnTo>
                <a:lnTo>
                  <a:pt x="914400" y="114300"/>
                </a:lnTo>
                <a:lnTo>
                  <a:pt x="914400" y="38100"/>
                </a:lnTo>
                <a:close/>
              </a:path>
              <a:path w="4114800" h="152400">
                <a:moveTo>
                  <a:pt x="762000" y="38100"/>
                </a:moveTo>
                <a:lnTo>
                  <a:pt x="685800" y="38100"/>
                </a:lnTo>
                <a:lnTo>
                  <a:pt x="685800" y="114300"/>
                </a:lnTo>
                <a:lnTo>
                  <a:pt x="762000" y="114300"/>
                </a:lnTo>
                <a:lnTo>
                  <a:pt x="762000" y="38100"/>
                </a:lnTo>
                <a:close/>
              </a:path>
              <a:path w="4114800" h="152400">
                <a:moveTo>
                  <a:pt x="609600" y="38100"/>
                </a:moveTo>
                <a:lnTo>
                  <a:pt x="533400" y="38100"/>
                </a:lnTo>
                <a:lnTo>
                  <a:pt x="533400" y="114300"/>
                </a:lnTo>
                <a:lnTo>
                  <a:pt x="609600" y="114300"/>
                </a:lnTo>
                <a:lnTo>
                  <a:pt x="609600" y="38100"/>
                </a:lnTo>
                <a:close/>
              </a:path>
              <a:path w="4114800" h="152400">
                <a:moveTo>
                  <a:pt x="457200" y="38100"/>
                </a:moveTo>
                <a:lnTo>
                  <a:pt x="381000" y="38100"/>
                </a:lnTo>
                <a:lnTo>
                  <a:pt x="381000" y="114300"/>
                </a:lnTo>
                <a:lnTo>
                  <a:pt x="457200" y="114300"/>
                </a:lnTo>
                <a:lnTo>
                  <a:pt x="457200" y="38100"/>
                </a:lnTo>
                <a:close/>
              </a:path>
              <a:path w="4114800" h="152400">
                <a:moveTo>
                  <a:pt x="304800" y="38100"/>
                </a:moveTo>
                <a:lnTo>
                  <a:pt x="228600" y="38100"/>
                </a:lnTo>
                <a:lnTo>
                  <a:pt x="228600" y="114300"/>
                </a:lnTo>
                <a:lnTo>
                  <a:pt x="304800" y="114300"/>
                </a:lnTo>
                <a:lnTo>
                  <a:pt x="304800" y="38100"/>
                </a:lnTo>
                <a:close/>
              </a:path>
              <a:path w="4114800" h="152400">
                <a:moveTo>
                  <a:pt x="152400" y="0"/>
                </a:moveTo>
                <a:lnTo>
                  <a:pt x="0" y="76200"/>
                </a:lnTo>
                <a:lnTo>
                  <a:pt x="152400" y="152400"/>
                </a:lnTo>
                <a:lnTo>
                  <a:pt x="152400" y="114300"/>
                </a:lnTo>
                <a:lnTo>
                  <a:pt x="114300" y="114300"/>
                </a:lnTo>
                <a:lnTo>
                  <a:pt x="114300" y="38100"/>
                </a:lnTo>
                <a:lnTo>
                  <a:pt x="152400" y="38100"/>
                </a:lnTo>
                <a:lnTo>
                  <a:pt x="152400" y="0"/>
                </a:lnTo>
                <a:close/>
              </a:path>
              <a:path w="4114800" h="152400">
                <a:moveTo>
                  <a:pt x="152400" y="38100"/>
                </a:moveTo>
                <a:lnTo>
                  <a:pt x="114300" y="38100"/>
                </a:lnTo>
                <a:lnTo>
                  <a:pt x="114300" y="114300"/>
                </a:lnTo>
                <a:lnTo>
                  <a:pt x="152400" y="114300"/>
                </a:lnTo>
                <a:lnTo>
                  <a:pt x="152400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95600" y="3259963"/>
            <a:ext cx="152400" cy="2379345"/>
          </a:xfrm>
          <a:custGeom>
            <a:avLst/>
            <a:gdLst/>
            <a:ahLst/>
            <a:cxnLst/>
            <a:rect l="l" t="t" r="r" b="b"/>
            <a:pathLst>
              <a:path w="152400" h="2379345">
                <a:moveTo>
                  <a:pt x="114300" y="2302637"/>
                </a:moveTo>
                <a:lnTo>
                  <a:pt x="38100" y="2302637"/>
                </a:lnTo>
                <a:lnTo>
                  <a:pt x="38100" y="2378837"/>
                </a:lnTo>
                <a:lnTo>
                  <a:pt x="114300" y="2378837"/>
                </a:lnTo>
                <a:lnTo>
                  <a:pt x="114300" y="2302637"/>
                </a:lnTo>
                <a:close/>
              </a:path>
              <a:path w="152400" h="2379345">
                <a:moveTo>
                  <a:pt x="114300" y="2150237"/>
                </a:moveTo>
                <a:lnTo>
                  <a:pt x="38100" y="2150237"/>
                </a:lnTo>
                <a:lnTo>
                  <a:pt x="38100" y="2226437"/>
                </a:lnTo>
                <a:lnTo>
                  <a:pt x="114300" y="2226437"/>
                </a:lnTo>
                <a:lnTo>
                  <a:pt x="114300" y="2150237"/>
                </a:lnTo>
                <a:close/>
              </a:path>
              <a:path w="152400" h="2379345">
                <a:moveTo>
                  <a:pt x="114300" y="1997837"/>
                </a:moveTo>
                <a:lnTo>
                  <a:pt x="38100" y="1997837"/>
                </a:lnTo>
                <a:lnTo>
                  <a:pt x="38100" y="2074037"/>
                </a:lnTo>
                <a:lnTo>
                  <a:pt x="114300" y="2074037"/>
                </a:lnTo>
                <a:lnTo>
                  <a:pt x="114300" y="1997837"/>
                </a:lnTo>
                <a:close/>
              </a:path>
              <a:path w="152400" h="2379345">
                <a:moveTo>
                  <a:pt x="114300" y="1845437"/>
                </a:moveTo>
                <a:lnTo>
                  <a:pt x="38100" y="1845437"/>
                </a:lnTo>
                <a:lnTo>
                  <a:pt x="38100" y="1921637"/>
                </a:lnTo>
                <a:lnTo>
                  <a:pt x="114300" y="1921637"/>
                </a:lnTo>
                <a:lnTo>
                  <a:pt x="114300" y="1845437"/>
                </a:lnTo>
                <a:close/>
              </a:path>
              <a:path w="152400" h="2379345">
                <a:moveTo>
                  <a:pt x="114300" y="1693037"/>
                </a:moveTo>
                <a:lnTo>
                  <a:pt x="38100" y="1693037"/>
                </a:lnTo>
                <a:lnTo>
                  <a:pt x="38100" y="1769237"/>
                </a:lnTo>
                <a:lnTo>
                  <a:pt x="114300" y="1769237"/>
                </a:lnTo>
                <a:lnTo>
                  <a:pt x="114300" y="1693037"/>
                </a:lnTo>
                <a:close/>
              </a:path>
              <a:path w="152400" h="2379345">
                <a:moveTo>
                  <a:pt x="114300" y="1540637"/>
                </a:moveTo>
                <a:lnTo>
                  <a:pt x="38100" y="1540637"/>
                </a:lnTo>
                <a:lnTo>
                  <a:pt x="38100" y="1616837"/>
                </a:lnTo>
                <a:lnTo>
                  <a:pt x="114300" y="1616837"/>
                </a:lnTo>
                <a:lnTo>
                  <a:pt x="114300" y="1540637"/>
                </a:lnTo>
                <a:close/>
              </a:path>
              <a:path w="152400" h="2379345">
                <a:moveTo>
                  <a:pt x="114300" y="1388237"/>
                </a:moveTo>
                <a:lnTo>
                  <a:pt x="38100" y="1388237"/>
                </a:lnTo>
                <a:lnTo>
                  <a:pt x="38100" y="1464437"/>
                </a:lnTo>
                <a:lnTo>
                  <a:pt x="114300" y="1464437"/>
                </a:lnTo>
                <a:lnTo>
                  <a:pt x="114300" y="1388237"/>
                </a:lnTo>
                <a:close/>
              </a:path>
              <a:path w="152400" h="2379345">
                <a:moveTo>
                  <a:pt x="114300" y="1235837"/>
                </a:moveTo>
                <a:lnTo>
                  <a:pt x="38100" y="1235837"/>
                </a:lnTo>
                <a:lnTo>
                  <a:pt x="38100" y="1312037"/>
                </a:lnTo>
                <a:lnTo>
                  <a:pt x="114300" y="1312037"/>
                </a:lnTo>
                <a:lnTo>
                  <a:pt x="114300" y="1235837"/>
                </a:lnTo>
                <a:close/>
              </a:path>
              <a:path w="152400" h="2379345">
                <a:moveTo>
                  <a:pt x="114300" y="1083437"/>
                </a:moveTo>
                <a:lnTo>
                  <a:pt x="38100" y="1083437"/>
                </a:lnTo>
                <a:lnTo>
                  <a:pt x="38100" y="1159637"/>
                </a:lnTo>
                <a:lnTo>
                  <a:pt x="114300" y="1159637"/>
                </a:lnTo>
                <a:lnTo>
                  <a:pt x="114300" y="1083437"/>
                </a:lnTo>
                <a:close/>
              </a:path>
              <a:path w="152400" h="2379345">
                <a:moveTo>
                  <a:pt x="114300" y="931037"/>
                </a:moveTo>
                <a:lnTo>
                  <a:pt x="38100" y="931037"/>
                </a:lnTo>
                <a:lnTo>
                  <a:pt x="38100" y="1007237"/>
                </a:lnTo>
                <a:lnTo>
                  <a:pt x="114300" y="1007237"/>
                </a:lnTo>
                <a:lnTo>
                  <a:pt x="114300" y="931037"/>
                </a:lnTo>
                <a:close/>
              </a:path>
              <a:path w="152400" h="2379345">
                <a:moveTo>
                  <a:pt x="114300" y="778637"/>
                </a:moveTo>
                <a:lnTo>
                  <a:pt x="38100" y="778637"/>
                </a:lnTo>
                <a:lnTo>
                  <a:pt x="38100" y="854837"/>
                </a:lnTo>
                <a:lnTo>
                  <a:pt x="114300" y="854837"/>
                </a:lnTo>
                <a:lnTo>
                  <a:pt x="114300" y="778637"/>
                </a:lnTo>
                <a:close/>
              </a:path>
              <a:path w="152400" h="2379345">
                <a:moveTo>
                  <a:pt x="114300" y="626237"/>
                </a:moveTo>
                <a:lnTo>
                  <a:pt x="38100" y="626237"/>
                </a:lnTo>
                <a:lnTo>
                  <a:pt x="38100" y="702437"/>
                </a:lnTo>
                <a:lnTo>
                  <a:pt x="114300" y="702437"/>
                </a:lnTo>
                <a:lnTo>
                  <a:pt x="114300" y="626237"/>
                </a:lnTo>
                <a:close/>
              </a:path>
              <a:path w="152400" h="2379345">
                <a:moveTo>
                  <a:pt x="114300" y="473837"/>
                </a:moveTo>
                <a:lnTo>
                  <a:pt x="38100" y="473837"/>
                </a:lnTo>
                <a:lnTo>
                  <a:pt x="38100" y="550037"/>
                </a:lnTo>
                <a:lnTo>
                  <a:pt x="114300" y="550037"/>
                </a:lnTo>
                <a:lnTo>
                  <a:pt x="114300" y="473837"/>
                </a:lnTo>
                <a:close/>
              </a:path>
              <a:path w="152400" h="2379345">
                <a:moveTo>
                  <a:pt x="114300" y="321437"/>
                </a:moveTo>
                <a:lnTo>
                  <a:pt x="38100" y="321437"/>
                </a:lnTo>
                <a:lnTo>
                  <a:pt x="38100" y="397637"/>
                </a:lnTo>
                <a:lnTo>
                  <a:pt x="114300" y="397637"/>
                </a:lnTo>
                <a:lnTo>
                  <a:pt x="114300" y="321437"/>
                </a:lnTo>
                <a:close/>
              </a:path>
              <a:path w="152400" h="2379345">
                <a:moveTo>
                  <a:pt x="114300" y="169037"/>
                </a:moveTo>
                <a:lnTo>
                  <a:pt x="38100" y="169037"/>
                </a:lnTo>
                <a:lnTo>
                  <a:pt x="38100" y="245237"/>
                </a:lnTo>
                <a:lnTo>
                  <a:pt x="114300" y="245237"/>
                </a:lnTo>
                <a:lnTo>
                  <a:pt x="114300" y="169037"/>
                </a:lnTo>
                <a:close/>
              </a:path>
              <a:path w="152400" h="2379345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15000" y="4250563"/>
            <a:ext cx="1371600" cy="152400"/>
          </a:xfrm>
          <a:custGeom>
            <a:avLst/>
            <a:gdLst/>
            <a:ahLst/>
            <a:cxnLst/>
            <a:rect l="l" t="t" r="r" b="b"/>
            <a:pathLst>
              <a:path w="1371600" h="152400">
                <a:moveTo>
                  <a:pt x="76200" y="38100"/>
                </a:moveTo>
                <a:lnTo>
                  <a:pt x="0" y="38100"/>
                </a:lnTo>
                <a:lnTo>
                  <a:pt x="0" y="114300"/>
                </a:lnTo>
                <a:lnTo>
                  <a:pt x="76200" y="114300"/>
                </a:lnTo>
                <a:lnTo>
                  <a:pt x="76200" y="38100"/>
                </a:lnTo>
                <a:close/>
              </a:path>
              <a:path w="1371600" h="152400">
                <a:moveTo>
                  <a:pt x="228600" y="38100"/>
                </a:moveTo>
                <a:lnTo>
                  <a:pt x="152400" y="38100"/>
                </a:lnTo>
                <a:lnTo>
                  <a:pt x="152400" y="114300"/>
                </a:lnTo>
                <a:lnTo>
                  <a:pt x="228600" y="114300"/>
                </a:lnTo>
                <a:lnTo>
                  <a:pt x="228600" y="38100"/>
                </a:lnTo>
                <a:close/>
              </a:path>
              <a:path w="1371600" h="152400">
                <a:moveTo>
                  <a:pt x="381000" y="38100"/>
                </a:moveTo>
                <a:lnTo>
                  <a:pt x="304800" y="38100"/>
                </a:lnTo>
                <a:lnTo>
                  <a:pt x="304800" y="114300"/>
                </a:lnTo>
                <a:lnTo>
                  <a:pt x="381000" y="114300"/>
                </a:lnTo>
                <a:lnTo>
                  <a:pt x="381000" y="38100"/>
                </a:lnTo>
                <a:close/>
              </a:path>
              <a:path w="1371600" h="152400">
                <a:moveTo>
                  <a:pt x="533400" y="38100"/>
                </a:moveTo>
                <a:lnTo>
                  <a:pt x="457200" y="38100"/>
                </a:lnTo>
                <a:lnTo>
                  <a:pt x="457200" y="114300"/>
                </a:lnTo>
                <a:lnTo>
                  <a:pt x="533400" y="114300"/>
                </a:lnTo>
                <a:lnTo>
                  <a:pt x="533400" y="38100"/>
                </a:lnTo>
                <a:close/>
              </a:path>
              <a:path w="1371600" h="152400">
                <a:moveTo>
                  <a:pt x="685800" y="38100"/>
                </a:moveTo>
                <a:lnTo>
                  <a:pt x="609600" y="38100"/>
                </a:lnTo>
                <a:lnTo>
                  <a:pt x="609600" y="114300"/>
                </a:lnTo>
                <a:lnTo>
                  <a:pt x="685800" y="114300"/>
                </a:lnTo>
                <a:lnTo>
                  <a:pt x="685800" y="38100"/>
                </a:lnTo>
                <a:close/>
              </a:path>
              <a:path w="1371600" h="152400">
                <a:moveTo>
                  <a:pt x="838200" y="38100"/>
                </a:moveTo>
                <a:lnTo>
                  <a:pt x="762000" y="38100"/>
                </a:lnTo>
                <a:lnTo>
                  <a:pt x="762000" y="114300"/>
                </a:lnTo>
                <a:lnTo>
                  <a:pt x="838200" y="114300"/>
                </a:lnTo>
                <a:lnTo>
                  <a:pt x="838200" y="38100"/>
                </a:lnTo>
                <a:close/>
              </a:path>
              <a:path w="1371600" h="152400">
                <a:moveTo>
                  <a:pt x="990600" y="38100"/>
                </a:moveTo>
                <a:lnTo>
                  <a:pt x="914400" y="38100"/>
                </a:lnTo>
                <a:lnTo>
                  <a:pt x="914400" y="114300"/>
                </a:lnTo>
                <a:lnTo>
                  <a:pt x="990600" y="114300"/>
                </a:lnTo>
                <a:lnTo>
                  <a:pt x="990600" y="38100"/>
                </a:lnTo>
                <a:close/>
              </a:path>
              <a:path w="1371600" h="152400">
                <a:moveTo>
                  <a:pt x="1143000" y="38100"/>
                </a:moveTo>
                <a:lnTo>
                  <a:pt x="1066800" y="38100"/>
                </a:lnTo>
                <a:lnTo>
                  <a:pt x="1066800" y="114300"/>
                </a:lnTo>
                <a:lnTo>
                  <a:pt x="1143000" y="114300"/>
                </a:lnTo>
                <a:lnTo>
                  <a:pt x="1143000" y="38100"/>
                </a:lnTo>
                <a:close/>
              </a:path>
              <a:path w="1371600" h="152400">
                <a:moveTo>
                  <a:pt x="1219200" y="0"/>
                </a:moveTo>
                <a:lnTo>
                  <a:pt x="1219200" y="152400"/>
                </a:lnTo>
                <a:lnTo>
                  <a:pt x="1295400" y="114300"/>
                </a:lnTo>
                <a:lnTo>
                  <a:pt x="1257300" y="114300"/>
                </a:lnTo>
                <a:lnTo>
                  <a:pt x="1257300" y="38100"/>
                </a:lnTo>
                <a:lnTo>
                  <a:pt x="1295400" y="38100"/>
                </a:lnTo>
                <a:lnTo>
                  <a:pt x="1219200" y="0"/>
                </a:lnTo>
                <a:close/>
              </a:path>
              <a:path w="1371600" h="152400">
                <a:moveTo>
                  <a:pt x="1295400" y="38100"/>
                </a:moveTo>
                <a:lnTo>
                  <a:pt x="1257300" y="38100"/>
                </a:lnTo>
                <a:lnTo>
                  <a:pt x="1257300" y="114300"/>
                </a:lnTo>
                <a:lnTo>
                  <a:pt x="1295400" y="114300"/>
                </a:lnTo>
                <a:lnTo>
                  <a:pt x="1371600" y="76200"/>
                </a:lnTo>
                <a:lnTo>
                  <a:pt x="1295400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38800" y="3183763"/>
            <a:ext cx="152400" cy="1083945"/>
          </a:xfrm>
          <a:custGeom>
            <a:avLst/>
            <a:gdLst/>
            <a:ahLst/>
            <a:cxnLst/>
            <a:rect l="l" t="t" r="r" b="b"/>
            <a:pathLst>
              <a:path w="152400" h="1083945">
                <a:moveTo>
                  <a:pt x="114300" y="0"/>
                </a:moveTo>
                <a:lnTo>
                  <a:pt x="38100" y="0"/>
                </a:lnTo>
                <a:lnTo>
                  <a:pt x="38100" y="76200"/>
                </a:lnTo>
                <a:lnTo>
                  <a:pt x="114300" y="76200"/>
                </a:lnTo>
                <a:lnTo>
                  <a:pt x="114300" y="0"/>
                </a:lnTo>
                <a:close/>
              </a:path>
              <a:path w="152400" h="1083945">
                <a:moveTo>
                  <a:pt x="114300" y="152400"/>
                </a:moveTo>
                <a:lnTo>
                  <a:pt x="38100" y="152400"/>
                </a:lnTo>
                <a:lnTo>
                  <a:pt x="38100" y="228600"/>
                </a:lnTo>
                <a:lnTo>
                  <a:pt x="114300" y="228600"/>
                </a:lnTo>
                <a:lnTo>
                  <a:pt x="114300" y="152400"/>
                </a:lnTo>
                <a:close/>
              </a:path>
              <a:path w="152400" h="1083945">
                <a:moveTo>
                  <a:pt x="114300" y="304800"/>
                </a:moveTo>
                <a:lnTo>
                  <a:pt x="38100" y="304800"/>
                </a:lnTo>
                <a:lnTo>
                  <a:pt x="38100" y="381000"/>
                </a:lnTo>
                <a:lnTo>
                  <a:pt x="114300" y="381000"/>
                </a:lnTo>
                <a:lnTo>
                  <a:pt x="114300" y="304800"/>
                </a:lnTo>
                <a:close/>
              </a:path>
              <a:path w="152400" h="1083945">
                <a:moveTo>
                  <a:pt x="114300" y="457200"/>
                </a:moveTo>
                <a:lnTo>
                  <a:pt x="38100" y="457200"/>
                </a:lnTo>
                <a:lnTo>
                  <a:pt x="38100" y="533400"/>
                </a:lnTo>
                <a:lnTo>
                  <a:pt x="114300" y="533400"/>
                </a:lnTo>
                <a:lnTo>
                  <a:pt x="114300" y="457200"/>
                </a:lnTo>
                <a:close/>
              </a:path>
              <a:path w="152400" h="1083945">
                <a:moveTo>
                  <a:pt x="114300" y="609600"/>
                </a:moveTo>
                <a:lnTo>
                  <a:pt x="38100" y="609600"/>
                </a:lnTo>
                <a:lnTo>
                  <a:pt x="38100" y="685800"/>
                </a:lnTo>
                <a:lnTo>
                  <a:pt x="114300" y="685800"/>
                </a:lnTo>
                <a:lnTo>
                  <a:pt x="114300" y="609600"/>
                </a:lnTo>
                <a:close/>
              </a:path>
              <a:path w="152400" h="1083945">
                <a:moveTo>
                  <a:pt x="114300" y="762000"/>
                </a:moveTo>
                <a:lnTo>
                  <a:pt x="38100" y="762000"/>
                </a:lnTo>
                <a:lnTo>
                  <a:pt x="38100" y="838200"/>
                </a:lnTo>
                <a:lnTo>
                  <a:pt x="114300" y="838200"/>
                </a:lnTo>
                <a:lnTo>
                  <a:pt x="114300" y="762000"/>
                </a:lnTo>
                <a:close/>
              </a:path>
              <a:path w="152400" h="1083945">
                <a:moveTo>
                  <a:pt x="38100" y="931037"/>
                </a:moveTo>
                <a:lnTo>
                  <a:pt x="0" y="931037"/>
                </a:lnTo>
                <a:lnTo>
                  <a:pt x="76200" y="1083437"/>
                </a:lnTo>
                <a:lnTo>
                  <a:pt x="133350" y="969137"/>
                </a:lnTo>
                <a:lnTo>
                  <a:pt x="38100" y="969137"/>
                </a:lnTo>
                <a:lnTo>
                  <a:pt x="38100" y="931037"/>
                </a:lnTo>
                <a:close/>
              </a:path>
              <a:path w="152400" h="1083945">
                <a:moveTo>
                  <a:pt x="114300" y="914400"/>
                </a:moveTo>
                <a:lnTo>
                  <a:pt x="38100" y="914400"/>
                </a:lnTo>
                <a:lnTo>
                  <a:pt x="38100" y="969137"/>
                </a:lnTo>
                <a:lnTo>
                  <a:pt x="114300" y="969137"/>
                </a:lnTo>
                <a:lnTo>
                  <a:pt x="114300" y="914400"/>
                </a:lnTo>
                <a:close/>
              </a:path>
              <a:path w="152400" h="1083945">
                <a:moveTo>
                  <a:pt x="152400" y="931037"/>
                </a:moveTo>
                <a:lnTo>
                  <a:pt x="114300" y="931037"/>
                </a:lnTo>
                <a:lnTo>
                  <a:pt x="114300" y="969137"/>
                </a:lnTo>
                <a:lnTo>
                  <a:pt x="133350" y="969137"/>
                </a:lnTo>
                <a:lnTo>
                  <a:pt x="152400" y="93103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86600" y="4326763"/>
            <a:ext cx="152400" cy="1236345"/>
          </a:xfrm>
          <a:custGeom>
            <a:avLst/>
            <a:gdLst/>
            <a:ahLst/>
            <a:cxnLst/>
            <a:rect l="l" t="t" r="r" b="b"/>
            <a:pathLst>
              <a:path w="152400" h="1236345">
                <a:moveTo>
                  <a:pt x="114300" y="0"/>
                </a:moveTo>
                <a:lnTo>
                  <a:pt x="38100" y="0"/>
                </a:lnTo>
                <a:lnTo>
                  <a:pt x="38100" y="76200"/>
                </a:lnTo>
                <a:lnTo>
                  <a:pt x="114300" y="76200"/>
                </a:lnTo>
                <a:lnTo>
                  <a:pt x="114300" y="0"/>
                </a:lnTo>
                <a:close/>
              </a:path>
              <a:path w="152400" h="1236345">
                <a:moveTo>
                  <a:pt x="114300" y="152400"/>
                </a:moveTo>
                <a:lnTo>
                  <a:pt x="38100" y="152400"/>
                </a:lnTo>
                <a:lnTo>
                  <a:pt x="38100" y="228600"/>
                </a:lnTo>
                <a:lnTo>
                  <a:pt x="114300" y="228600"/>
                </a:lnTo>
                <a:lnTo>
                  <a:pt x="114300" y="152400"/>
                </a:lnTo>
                <a:close/>
              </a:path>
              <a:path w="152400" h="1236345">
                <a:moveTo>
                  <a:pt x="114300" y="304800"/>
                </a:moveTo>
                <a:lnTo>
                  <a:pt x="38100" y="304800"/>
                </a:lnTo>
                <a:lnTo>
                  <a:pt x="38100" y="381000"/>
                </a:lnTo>
                <a:lnTo>
                  <a:pt x="114300" y="381000"/>
                </a:lnTo>
                <a:lnTo>
                  <a:pt x="114300" y="304800"/>
                </a:lnTo>
                <a:close/>
              </a:path>
              <a:path w="152400" h="1236345">
                <a:moveTo>
                  <a:pt x="114300" y="457200"/>
                </a:moveTo>
                <a:lnTo>
                  <a:pt x="38100" y="457200"/>
                </a:lnTo>
                <a:lnTo>
                  <a:pt x="38100" y="533400"/>
                </a:lnTo>
                <a:lnTo>
                  <a:pt x="114300" y="533400"/>
                </a:lnTo>
                <a:lnTo>
                  <a:pt x="114300" y="457200"/>
                </a:lnTo>
                <a:close/>
              </a:path>
              <a:path w="152400" h="1236345">
                <a:moveTo>
                  <a:pt x="114300" y="609600"/>
                </a:moveTo>
                <a:lnTo>
                  <a:pt x="38100" y="609600"/>
                </a:lnTo>
                <a:lnTo>
                  <a:pt x="38100" y="685800"/>
                </a:lnTo>
                <a:lnTo>
                  <a:pt x="114300" y="685800"/>
                </a:lnTo>
                <a:lnTo>
                  <a:pt x="114300" y="609600"/>
                </a:lnTo>
                <a:close/>
              </a:path>
              <a:path w="152400" h="1236345">
                <a:moveTo>
                  <a:pt x="114300" y="762000"/>
                </a:moveTo>
                <a:lnTo>
                  <a:pt x="38100" y="762000"/>
                </a:lnTo>
                <a:lnTo>
                  <a:pt x="38100" y="838200"/>
                </a:lnTo>
                <a:lnTo>
                  <a:pt x="114300" y="838200"/>
                </a:lnTo>
                <a:lnTo>
                  <a:pt x="114300" y="762000"/>
                </a:lnTo>
                <a:close/>
              </a:path>
              <a:path w="152400" h="1236345">
                <a:moveTo>
                  <a:pt x="114300" y="914400"/>
                </a:moveTo>
                <a:lnTo>
                  <a:pt x="38100" y="914400"/>
                </a:lnTo>
                <a:lnTo>
                  <a:pt x="38100" y="990600"/>
                </a:lnTo>
                <a:lnTo>
                  <a:pt x="114300" y="990600"/>
                </a:lnTo>
                <a:lnTo>
                  <a:pt x="114300" y="914400"/>
                </a:lnTo>
                <a:close/>
              </a:path>
              <a:path w="152400" h="1236345">
                <a:moveTo>
                  <a:pt x="38100" y="1083437"/>
                </a:moveTo>
                <a:lnTo>
                  <a:pt x="0" y="1083437"/>
                </a:lnTo>
                <a:lnTo>
                  <a:pt x="76200" y="1235837"/>
                </a:lnTo>
                <a:lnTo>
                  <a:pt x="133350" y="1121537"/>
                </a:lnTo>
                <a:lnTo>
                  <a:pt x="38100" y="1121537"/>
                </a:lnTo>
                <a:lnTo>
                  <a:pt x="38100" y="1083437"/>
                </a:lnTo>
                <a:close/>
              </a:path>
              <a:path w="152400" h="1236345">
                <a:moveTo>
                  <a:pt x="114300" y="1066800"/>
                </a:moveTo>
                <a:lnTo>
                  <a:pt x="38100" y="1066800"/>
                </a:lnTo>
                <a:lnTo>
                  <a:pt x="38100" y="1121537"/>
                </a:lnTo>
                <a:lnTo>
                  <a:pt x="114300" y="1121537"/>
                </a:lnTo>
                <a:lnTo>
                  <a:pt x="114300" y="1066800"/>
                </a:lnTo>
                <a:close/>
              </a:path>
              <a:path w="152400" h="1236345">
                <a:moveTo>
                  <a:pt x="152400" y="1083437"/>
                </a:moveTo>
                <a:lnTo>
                  <a:pt x="114300" y="1083437"/>
                </a:lnTo>
                <a:lnTo>
                  <a:pt x="114300" y="1121537"/>
                </a:lnTo>
                <a:lnTo>
                  <a:pt x="133350" y="1121537"/>
                </a:lnTo>
                <a:lnTo>
                  <a:pt x="152400" y="108343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71545" y="3123183"/>
            <a:ext cx="2667635" cy="152400"/>
          </a:xfrm>
          <a:custGeom>
            <a:avLst/>
            <a:gdLst/>
            <a:ahLst/>
            <a:cxnLst/>
            <a:rect l="l" t="t" r="r" b="b"/>
            <a:pathLst>
              <a:path w="2667635" h="152400">
                <a:moveTo>
                  <a:pt x="508" y="22478"/>
                </a:moveTo>
                <a:lnTo>
                  <a:pt x="0" y="98678"/>
                </a:lnTo>
                <a:lnTo>
                  <a:pt x="76200" y="99060"/>
                </a:lnTo>
                <a:lnTo>
                  <a:pt x="76708" y="22860"/>
                </a:lnTo>
                <a:lnTo>
                  <a:pt x="508" y="22478"/>
                </a:lnTo>
                <a:close/>
              </a:path>
              <a:path w="2667635" h="152400">
                <a:moveTo>
                  <a:pt x="152908" y="23367"/>
                </a:moveTo>
                <a:lnTo>
                  <a:pt x="152400" y="99567"/>
                </a:lnTo>
                <a:lnTo>
                  <a:pt x="228600" y="100075"/>
                </a:lnTo>
                <a:lnTo>
                  <a:pt x="229108" y="23875"/>
                </a:lnTo>
                <a:lnTo>
                  <a:pt x="152908" y="23367"/>
                </a:lnTo>
                <a:close/>
              </a:path>
              <a:path w="2667635" h="152400">
                <a:moveTo>
                  <a:pt x="305307" y="24383"/>
                </a:moveTo>
                <a:lnTo>
                  <a:pt x="304800" y="100583"/>
                </a:lnTo>
                <a:lnTo>
                  <a:pt x="381000" y="100964"/>
                </a:lnTo>
                <a:lnTo>
                  <a:pt x="381507" y="24764"/>
                </a:lnTo>
                <a:lnTo>
                  <a:pt x="305307" y="24383"/>
                </a:lnTo>
                <a:close/>
              </a:path>
              <a:path w="2667635" h="152400">
                <a:moveTo>
                  <a:pt x="457707" y="25273"/>
                </a:moveTo>
                <a:lnTo>
                  <a:pt x="457200" y="101473"/>
                </a:lnTo>
                <a:lnTo>
                  <a:pt x="533400" y="101980"/>
                </a:lnTo>
                <a:lnTo>
                  <a:pt x="533907" y="25780"/>
                </a:lnTo>
                <a:lnTo>
                  <a:pt x="457707" y="25273"/>
                </a:lnTo>
                <a:close/>
              </a:path>
              <a:path w="2667635" h="152400">
                <a:moveTo>
                  <a:pt x="610107" y="26288"/>
                </a:moveTo>
                <a:lnTo>
                  <a:pt x="609600" y="102488"/>
                </a:lnTo>
                <a:lnTo>
                  <a:pt x="685800" y="102869"/>
                </a:lnTo>
                <a:lnTo>
                  <a:pt x="686307" y="26669"/>
                </a:lnTo>
                <a:lnTo>
                  <a:pt x="610107" y="26288"/>
                </a:lnTo>
                <a:close/>
              </a:path>
              <a:path w="2667635" h="152400">
                <a:moveTo>
                  <a:pt x="762507" y="27177"/>
                </a:moveTo>
                <a:lnTo>
                  <a:pt x="762000" y="103377"/>
                </a:lnTo>
                <a:lnTo>
                  <a:pt x="838200" y="103886"/>
                </a:lnTo>
                <a:lnTo>
                  <a:pt x="838707" y="27686"/>
                </a:lnTo>
                <a:lnTo>
                  <a:pt x="762507" y="27177"/>
                </a:lnTo>
                <a:close/>
              </a:path>
              <a:path w="2667635" h="152400">
                <a:moveTo>
                  <a:pt x="914907" y="28193"/>
                </a:moveTo>
                <a:lnTo>
                  <a:pt x="914400" y="104393"/>
                </a:lnTo>
                <a:lnTo>
                  <a:pt x="990600" y="104775"/>
                </a:lnTo>
                <a:lnTo>
                  <a:pt x="991107" y="28575"/>
                </a:lnTo>
                <a:lnTo>
                  <a:pt x="914907" y="28193"/>
                </a:lnTo>
                <a:close/>
              </a:path>
              <a:path w="2667635" h="152400">
                <a:moveTo>
                  <a:pt x="1067308" y="29082"/>
                </a:moveTo>
                <a:lnTo>
                  <a:pt x="1066800" y="105282"/>
                </a:lnTo>
                <a:lnTo>
                  <a:pt x="1143000" y="105790"/>
                </a:lnTo>
                <a:lnTo>
                  <a:pt x="1143508" y="29590"/>
                </a:lnTo>
                <a:lnTo>
                  <a:pt x="1067308" y="29082"/>
                </a:lnTo>
                <a:close/>
              </a:path>
              <a:path w="2667635" h="152400">
                <a:moveTo>
                  <a:pt x="1219708" y="30099"/>
                </a:moveTo>
                <a:lnTo>
                  <a:pt x="1219200" y="106299"/>
                </a:lnTo>
                <a:lnTo>
                  <a:pt x="1295400" y="106679"/>
                </a:lnTo>
                <a:lnTo>
                  <a:pt x="1295908" y="30479"/>
                </a:lnTo>
                <a:lnTo>
                  <a:pt x="1219708" y="30099"/>
                </a:lnTo>
                <a:close/>
              </a:path>
              <a:path w="2667635" h="152400">
                <a:moveTo>
                  <a:pt x="1372108" y="30987"/>
                </a:moveTo>
                <a:lnTo>
                  <a:pt x="1371600" y="107187"/>
                </a:lnTo>
                <a:lnTo>
                  <a:pt x="1447800" y="107695"/>
                </a:lnTo>
                <a:lnTo>
                  <a:pt x="1448308" y="31495"/>
                </a:lnTo>
                <a:lnTo>
                  <a:pt x="1372108" y="30987"/>
                </a:lnTo>
                <a:close/>
              </a:path>
              <a:path w="2667635" h="152400">
                <a:moveTo>
                  <a:pt x="1524508" y="32003"/>
                </a:moveTo>
                <a:lnTo>
                  <a:pt x="1524000" y="108203"/>
                </a:lnTo>
                <a:lnTo>
                  <a:pt x="1600200" y="108585"/>
                </a:lnTo>
                <a:lnTo>
                  <a:pt x="1600708" y="32385"/>
                </a:lnTo>
                <a:lnTo>
                  <a:pt x="1524508" y="32003"/>
                </a:lnTo>
                <a:close/>
              </a:path>
              <a:path w="2667635" h="152400">
                <a:moveTo>
                  <a:pt x="1676908" y="32892"/>
                </a:moveTo>
                <a:lnTo>
                  <a:pt x="1676400" y="109092"/>
                </a:lnTo>
                <a:lnTo>
                  <a:pt x="1752600" y="109600"/>
                </a:lnTo>
                <a:lnTo>
                  <a:pt x="1753108" y="33400"/>
                </a:lnTo>
                <a:lnTo>
                  <a:pt x="1676908" y="32892"/>
                </a:lnTo>
                <a:close/>
              </a:path>
              <a:path w="2667635" h="152400">
                <a:moveTo>
                  <a:pt x="1829308" y="33908"/>
                </a:moveTo>
                <a:lnTo>
                  <a:pt x="1828800" y="110108"/>
                </a:lnTo>
                <a:lnTo>
                  <a:pt x="1905000" y="110489"/>
                </a:lnTo>
                <a:lnTo>
                  <a:pt x="1905508" y="34289"/>
                </a:lnTo>
                <a:lnTo>
                  <a:pt x="1829308" y="33908"/>
                </a:lnTo>
                <a:close/>
              </a:path>
              <a:path w="2667635" h="152400">
                <a:moveTo>
                  <a:pt x="1981708" y="34798"/>
                </a:moveTo>
                <a:lnTo>
                  <a:pt x="1981200" y="110998"/>
                </a:lnTo>
                <a:lnTo>
                  <a:pt x="2057400" y="111505"/>
                </a:lnTo>
                <a:lnTo>
                  <a:pt x="2057908" y="35305"/>
                </a:lnTo>
                <a:lnTo>
                  <a:pt x="1981708" y="34798"/>
                </a:lnTo>
                <a:close/>
              </a:path>
              <a:path w="2667635" h="152400">
                <a:moveTo>
                  <a:pt x="2134108" y="35813"/>
                </a:moveTo>
                <a:lnTo>
                  <a:pt x="2133600" y="112013"/>
                </a:lnTo>
                <a:lnTo>
                  <a:pt x="2209800" y="112394"/>
                </a:lnTo>
                <a:lnTo>
                  <a:pt x="2210308" y="36194"/>
                </a:lnTo>
                <a:lnTo>
                  <a:pt x="2134108" y="35813"/>
                </a:lnTo>
                <a:close/>
              </a:path>
              <a:path w="2667635" h="152400">
                <a:moveTo>
                  <a:pt x="2286508" y="36702"/>
                </a:moveTo>
                <a:lnTo>
                  <a:pt x="2286000" y="112902"/>
                </a:lnTo>
                <a:lnTo>
                  <a:pt x="2362200" y="113411"/>
                </a:lnTo>
                <a:lnTo>
                  <a:pt x="2362581" y="37211"/>
                </a:lnTo>
                <a:lnTo>
                  <a:pt x="2286508" y="36702"/>
                </a:lnTo>
                <a:close/>
              </a:path>
              <a:path w="2667635" h="152400">
                <a:moveTo>
                  <a:pt x="2515362" y="0"/>
                </a:moveTo>
                <a:lnTo>
                  <a:pt x="2514346" y="152400"/>
                </a:lnTo>
                <a:lnTo>
                  <a:pt x="2667254" y="77215"/>
                </a:lnTo>
                <a:lnTo>
                  <a:pt x="2515362" y="0"/>
                </a:lnTo>
                <a:close/>
              </a:path>
              <a:path w="2667635" h="152400">
                <a:moveTo>
                  <a:pt x="2438781" y="37718"/>
                </a:moveTo>
                <a:lnTo>
                  <a:pt x="2438400" y="113918"/>
                </a:lnTo>
                <a:lnTo>
                  <a:pt x="2514600" y="114300"/>
                </a:lnTo>
                <a:lnTo>
                  <a:pt x="2514981" y="38100"/>
                </a:lnTo>
                <a:lnTo>
                  <a:pt x="2438781" y="3771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33400" y="228600"/>
            <a:ext cx="8077200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002279" y="204215"/>
            <a:ext cx="3168396" cy="478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51760" y="554736"/>
            <a:ext cx="1703832" cy="478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962400" y="554736"/>
            <a:ext cx="519684" cy="478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88891" y="554736"/>
            <a:ext cx="2430780" cy="478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33400" y="228600"/>
            <a:ext cx="8077200" cy="838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2300" b="1" dirty="0">
                <a:latin typeface="Tahoma"/>
                <a:cs typeface="Tahoma"/>
              </a:rPr>
              <a:t>Optimum</a:t>
            </a:r>
            <a:r>
              <a:rPr sz="2300" b="1" spc="-45" dirty="0">
                <a:latin typeface="Tahoma"/>
                <a:cs typeface="Tahoma"/>
              </a:rPr>
              <a:t> </a:t>
            </a:r>
            <a:r>
              <a:rPr sz="2300" b="1" dirty="0">
                <a:latin typeface="Tahoma"/>
                <a:cs typeface="Tahoma"/>
              </a:rPr>
              <a:t>Solution:</a:t>
            </a:r>
            <a:endParaRPr sz="23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300" b="1" dirty="0">
                <a:latin typeface="Tahoma"/>
                <a:cs typeface="Tahoma"/>
              </a:rPr>
              <a:t>Stepping-Stone</a:t>
            </a:r>
            <a:r>
              <a:rPr sz="2300" b="1" spc="-60" dirty="0">
                <a:latin typeface="Tahoma"/>
                <a:cs typeface="Tahoma"/>
              </a:rPr>
              <a:t> </a:t>
            </a:r>
            <a:r>
              <a:rPr sz="2300" b="1" dirty="0">
                <a:latin typeface="Tahoma"/>
                <a:cs typeface="Tahoma"/>
              </a:rPr>
              <a:t>Method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14883" y="1213231"/>
            <a:ext cx="66287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57325" algn="l"/>
                <a:tab pos="2924175" algn="l"/>
              </a:tabLst>
            </a:pPr>
            <a:r>
              <a:rPr sz="3000" spc="-7" baseline="2777" dirty="0">
                <a:latin typeface="Tahoma"/>
                <a:cs typeface="Tahoma"/>
              </a:rPr>
              <a:t>Example:	</a:t>
            </a:r>
            <a:r>
              <a:rPr sz="2000" spc="-10" dirty="0">
                <a:latin typeface="Tahoma"/>
                <a:cs typeface="Tahoma"/>
              </a:rPr>
              <a:t>At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Cell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A3,	</a:t>
            </a:r>
            <a:r>
              <a:rPr sz="2000" spc="-5" dirty="0">
                <a:latin typeface="Tahoma"/>
                <a:cs typeface="Tahoma"/>
              </a:rPr>
              <a:t>A3-&gt;B3-&gt;B4-&gt;C4-&gt;C1-&gt;A1-&gt;A3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50683" y="2316162"/>
            <a:ext cx="902969" cy="487680"/>
          </a:xfrm>
          <a:custGeom>
            <a:avLst/>
            <a:gdLst/>
            <a:ahLst/>
            <a:cxnLst/>
            <a:rect l="l" t="t" r="r" b="b"/>
            <a:pathLst>
              <a:path w="902970" h="487680">
                <a:moveTo>
                  <a:pt x="0" y="487362"/>
                </a:moveTo>
                <a:lnTo>
                  <a:pt x="902728" y="487362"/>
                </a:lnTo>
                <a:lnTo>
                  <a:pt x="902728" y="0"/>
                </a:lnTo>
                <a:lnTo>
                  <a:pt x="0" y="0"/>
                </a:lnTo>
                <a:lnTo>
                  <a:pt x="0" y="487362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50683" y="2803525"/>
            <a:ext cx="902969" cy="974725"/>
          </a:xfrm>
          <a:custGeom>
            <a:avLst/>
            <a:gdLst/>
            <a:ahLst/>
            <a:cxnLst/>
            <a:rect l="l" t="t" r="r" b="b"/>
            <a:pathLst>
              <a:path w="902970" h="974725">
                <a:moveTo>
                  <a:pt x="0" y="974725"/>
                </a:moveTo>
                <a:lnTo>
                  <a:pt x="902728" y="974725"/>
                </a:lnTo>
                <a:lnTo>
                  <a:pt x="902728" y="0"/>
                </a:lnTo>
                <a:lnTo>
                  <a:pt x="0" y="0"/>
                </a:lnTo>
                <a:lnTo>
                  <a:pt x="0" y="974725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50683" y="3778250"/>
            <a:ext cx="902969" cy="974725"/>
          </a:xfrm>
          <a:custGeom>
            <a:avLst/>
            <a:gdLst/>
            <a:ahLst/>
            <a:cxnLst/>
            <a:rect l="l" t="t" r="r" b="b"/>
            <a:pathLst>
              <a:path w="902970" h="974725">
                <a:moveTo>
                  <a:pt x="0" y="974725"/>
                </a:moveTo>
                <a:lnTo>
                  <a:pt x="902728" y="974725"/>
                </a:lnTo>
                <a:lnTo>
                  <a:pt x="902728" y="0"/>
                </a:lnTo>
                <a:lnTo>
                  <a:pt x="0" y="0"/>
                </a:lnTo>
                <a:lnTo>
                  <a:pt x="0" y="974725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50683" y="4752975"/>
            <a:ext cx="902969" cy="974725"/>
          </a:xfrm>
          <a:custGeom>
            <a:avLst/>
            <a:gdLst/>
            <a:ahLst/>
            <a:cxnLst/>
            <a:rect l="l" t="t" r="r" b="b"/>
            <a:pathLst>
              <a:path w="902970" h="974725">
                <a:moveTo>
                  <a:pt x="0" y="974725"/>
                </a:moveTo>
                <a:lnTo>
                  <a:pt x="902728" y="974725"/>
                </a:lnTo>
                <a:lnTo>
                  <a:pt x="902728" y="0"/>
                </a:lnTo>
                <a:lnTo>
                  <a:pt x="0" y="0"/>
                </a:lnTo>
                <a:lnTo>
                  <a:pt x="0" y="974725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21077" y="2800350"/>
            <a:ext cx="0" cy="2930525"/>
          </a:xfrm>
          <a:custGeom>
            <a:avLst/>
            <a:gdLst/>
            <a:ahLst/>
            <a:cxnLst/>
            <a:rect l="l" t="t" r="r" b="b"/>
            <a:pathLst>
              <a:path h="2930525">
                <a:moveTo>
                  <a:pt x="0" y="0"/>
                </a:moveTo>
                <a:lnTo>
                  <a:pt x="0" y="2930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28542" y="2800350"/>
            <a:ext cx="0" cy="2930525"/>
          </a:xfrm>
          <a:custGeom>
            <a:avLst/>
            <a:gdLst/>
            <a:ahLst/>
            <a:cxnLst/>
            <a:rect l="l" t="t" r="r" b="b"/>
            <a:pathLst>
              <a:path h="2930525">
                <a:moveTo>
                  <a:pt x="0" y="0"/>
                </a:moveTo>
                <a:lnTo>
                  <a:pt x="0" y="2930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64279" y="2800350"/>
            <a:ext cx="0" cy="494030"/>
          </a:xfrm>
          <a:custGeom>
            <a:avLst/>
            <a:gdLst/>
            <a:ahLst/>
            <a:cxnLst/>
            <a:rect l="l" t="t" r="r" b="b"/>
            <a:pathLst>
              <a:path h="494029">
                <a:moveTo>
                  <a:pt x="0" y="0"/>
                </a:moveTo>
                <a:lnTo>
                  <a:pt x="0" y="4937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64279" y="4749800"/>
            <a:ext cx="0" cy="494030"/>
          </a:xfrm>
          <a:custGeom>
            <a:avLst/>
            <a:gdLst/>
            <a:ahLst/>
            <a:cxnLst/>
            <a:rect l="l" t="t" r="r" b="b"/>
            <a:pathLst>
              <a:path h="494029">
                <a:moveTo>
                  <a:pt x="0" y="0"/>
                </a:moveTo>
                <a:lnTo>
                  <a:pt x="0" y="4936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5880" y="2800350"/>
            <a:ext cx="0" cy="2930525"/>
          </a:xfrm>
          <a:custGeom>
            <a:avLst/>
            <a:gdLst/>
            <a:ahLst/>
            <a:cxnLst/>
            <a:rect l="l" t="t" r="r" b="b"/>
            <a:pathLst>
              <a:path h="2930525">
                <a:moveTo>
                  <a:pt x="0" y="0"/>
                </a:moveTo>
                <a:lnTo>
                  <a:pt x="0" y="2930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71617" y="2800350"/>
            <a:ext cx="0" cy="494030"/>
          </a:xfrm>
          <a:custGeom>
            <a:avLst/>
            <a:gdLst/>
            <a:ahLst/>
            <a:cxnLst/>
            <a:rect l="l" t="t" r="r" b="b"/>
            <a:pathLst>
              <a:path h="494029">
                <a:moveTo>
                  <a:pt x="0" y="0"/>
                </a:moveTo>
                <a:lnTo>
                  <a:pt x="0" y="4937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71617" y="4749800"/>
            <a:ext cx="0" cy="494030"/>
          </a:xfrm>
          <a:custGeom>
            <a:avLst/>
            <a:gdLst/>
            <a:ahLst/>
            <a:cxnLst/>
            <a:rect l="l" t="t" r="r" b="b"/>
            <a:pathLst>
              <a:path h="494029">
                <a:moveTo>
                  <a:pt x="0" y="0"/>
                </a:moveTo>
                <a:lnTo>
                  <a:pt x="0" y="4936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43219" y="2800350"/>
            <a:ext cx="0" cy="2930525"/>
          </a:xfrm>
          <a:custGeom>
            <a:avLst/>
            <a:gdLst/>
            <a:ahLst/>
            <a:cxnLst/>
            <a:rect l="l" t="t" r="r" b="b"/>
            <a:pathLst>
              <a:path h="2930525">
                <a:moveTo>
                  <a:pt x="0" y="0"/>
                </a:moveTo>
                <a:lnTo>
                  <a:pt x="0" y="2930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79083" y="2800350"/>
            <a:ext cx="0" cy="494030"/>
          </a:xfrm>
          <a:custGeom>
            <a:avLst/>
            <a:gdLst/>
            <a:ahLst/>
            <a:cxnLst/>
            <a:rect l="l" t="t" r="r" b="b"/>
            <a:pathLst>
              <a:path h="494029">
                <a:moveTo>
                  <a:pt x="0" y="0"/>
                </a:moveTo>
                <a:lnTo>
                  <a:pt x="0" y="4937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79083" y="4749800"/>
            <a:ext cx="0" cy="494030"/>
          </a:xfrm>
          <a:custGeom>
            <a:avLst/>
            <a:gdLst/>
            <a:ahLst/>
            <a:cxnLst/>
            <a:rect l="l" t="t" r="r" b="b"/>
            <a:pathLst>
              <a:path h="494029">
                <a:moveTo>
                  <a:pt x="0" y="0"/>
                </a:moveTo>
                <a:lnTo>
                  <a:pt x="0" y="4936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50683" y="2800350"/>
            <a:ext cx="0" cy="2930525"/>
          </a:xfrm>
          <a:custGeom>
            <a:avLst/>
            <a:gdLst/>
            <a:ahLst/>
            <a:cxnLst/>
            <a:rect l="l" t="t" r="r" b="b"/>
            <a:pathLst>
              <a:path h="2930525">
                <a:moveTo>
                  <a:pt x="0" y="0"/>
                </a:moveTo>
                <a:lnTo>
                  <a:pt x="0" y="2930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17902" y="2803525"/>
            <a:ext cx="5236210" cy="0"/>
          </a:xfrm>
          <a:custGeom>
            <a:avLst/>
            <a:gdLst/>
            <a:ahLst/>
            <a:cxnLst/>
            <a:rect l="l" t="t" r="r" b="b"/>
            <a:pathLst>
              <a:path w="5236209">
                <a:moveTo>
                  <a:pt x="0" y="0"/>
                </a:moveTo>
                <a:lnTo>
                  <a:pt x="5235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25367" y="3290951"/>
            <a:ext cx="442595" cy="0"/>
          </a:xfrm>
          <a:custGeom>
            <a:avLst/>
            <a:gdLst/>
            <a:ahLst/>
            <a:cxnLst/>
            <a:rect l="l" t="t" r="r" b="b"/>
            <a:pathLst>
              <a:path w="442595">
                <a:moveTo>
                  <a:pt x="0" y="0"/>
                </a:moveTo>
                <a:lnTo>
                  <a:pt x="4420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32705" y="3290951"/>
            <a:ext cx="442595" cy="0"/>
          </a:xfrm>
          <a:custGeom>
            <a:avLst/>
            <a:gdLst/>
            <a:ahLst/>
            <a:cxnLst/>
            <a:rect l="l" t="t" r="r" b="b"/>
            <a:pathLst>
              <a:path w="442595">
                <a:moveTo>
                  <a:pt x="0" y="0"/>
                </a:moveTo>
                <a:lnTo>
                  <a:pt x="4420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40044" y="3290951"/>
            <a:ext cx="442595" cy="0"/>
          </a:xfrm>
          <a:custGeom>
            <a:avLst/>
            <a:gdLst/>
            <a:ahLst/>
            <a:cxnLst/>
            <a:rect l="l" t="t" r="r" b="b"/>
            <a:pathLst>
              <a:path w="442595">
                <a:moveTo>
                  <a:pt x="0" y="0"/>
                </a:moveTo>
                <a:lnTo>
                  <a:pt x="44221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17902" y="3778250"/>
            <a:ext cx="5236210" cy="0"/>
          </a:xfrm>
          <a:custGeom>
            <a:avLst/>
            <a:gdLst/>
            <a:ahLst/>
            <a:cxnLst/>
            <a:rect l="l" t="t" r="r" b="b"/>
            <a:pathLst>
              <a:path w="5236209">
                <a:moveTo>
                  <a:pt x="0" y="0"/>
                </a:moveTo>
                <a:lnTo>
                  <a:pt x="5235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17902" y="4752975"/>
            <a:ext cx="5236210" cy="0"/>
          </a:xfrm>
          <a:custGeom>
            <a:avLst/>
            <a:gdLst/>
            <a:ahLst/>
            <a:cxnLst/>
            <a:rect l="l" t="t" r="r" b="b"/>
            <a:pathLst>
              <a:path w="5236209">
                <a:moveTo>
                  <a:pt x="0" y="0"/>
                </a:moveTo>
                <a:lnTo>
                  <a:pt x="5235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25367" y="5240273"/>
            <a:ext cx="442595" cy="0"/>
          </a:xfrm>
          <a:custGeom>
            <a:avLst/>
            <a:gdLst/>
            <a:ahLst/>
            <a:cxnLst/>
            <a:rect l="l" t="t" r="r" b="b"/>
            <a:pathLst>
              <a:path w="442595">
                <a:moveTo>
                  <a:pt x="0" y="0"/>
                </a:moveTo>
                <a:lnTo>
                  <a:pt x="4420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32705" y="5240273"/>
            <a:ext cx="442595" cy="0"/>
          </a:xfrm>
          <a:custGeom>
            <a:avLst/>
            <a:gdLst/>
            <a:ahLst/>
            <a:cxnLst/>
            <a:rect l="l" t="t" r="r" b="b"/>
            <a:pathLst>
              <a:path w="442595">
                <a:moveTo>
                  <a:pt x="0" y="0"/>
                </a:moveTo>
                <a:lnTo>
                  <a:pt x="4420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40044" y="5240273"/>
            <a:ext cx="442595" cy="0"/>
          </a:xfrm>
          <a:custGeom>
            <a:avLst/>
            <a:gdLst/>
            <a:ahLst/>
            <a:cxnLst/>
            <a:rect l="l" t="t" r="r" b="b"/>
            <a:pathLst>
              <a:path w="442595">
                <a:moveTo>
                  <a:pt x="0" y="0"/>
                </a:moveTo>
                <a:lnTo>
                  <a:pt x="44221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17902" y="5727700"/>
            <a:ext cx="5236210" cy="0"/>
          </a:xfrm>
          <a:custGeom>
            <a:avLst/>
            <a:gdLst/>
            <a:ahLst/>
            <a:cxnLst/>
            <a:rect l="l" t="t" r="r" b="b"/>
            <a:pathLst>
              <a:path w="5236209">
                <a:moveTo>
                  <a:pt x="0" y="0"/>
                </a:moveTo>
                <a:lnTo>
                  <a:pt x="5235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606420" y="2415031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14013" y="2415031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21604" y="2415031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29196" y="2415031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293102" y="2415031"/>
            <a:ext cx="819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SUPP</a:t>
            </a:r>
            <a:r>
              <a:rPr sz="1600" b="1" spc="-150" dirty="0">
                <a:latin typeface="Arial"/>
                <a:cs typeface="Arial"/>
              </a:rPr>
              <a:t>L</a:t>
            </a:r>
            <a:r>
              <a:rPr sz="1600" b="1" spc="-5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46708" y="3146298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21077" y="2803525"/>
            <a:ext cx="436245" cy="4876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28542" y="2803525"/>
            <a:ext cx="436245" cy="4876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35880" y="2803525"/>
            <a:ext cx="436245" cy="4876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43219" y="2803525"/>
            <a:ext cx="436245" cy="4876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78090" y="3146298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40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548508" y="3390138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856101" y="3390138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43660" y="4120972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021077" y="3778250"/>
            <a:ext cx="436245" cy="4876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328542" y="3778250"/>
            <a:ext cx="436245" cy="4876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635880" y="3778250"/>
            <a:ext cx="436245" cy="4876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943219" y="3778250"/>
            <a:ext cx="436245" cy="4876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578090" y="4120972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60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63692" y="4364863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471284" y="4364863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43660" y="5096002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021077" y="4752975"/>
            <a:ext cx="436245" cy="4876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328542" y="4752975"/>
            <a:ext cx="436245" cy="4876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635880" y="4752975"/>
            <a:ext cx="436245" cy="4876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943219" y="4752975"/>
            <a:ext cx="436245" cy="4876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578090" y="5096002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548508" y="5339841"/>
            <a:ext cx="41738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35095" algn="l"/>
              </a:tabLst>
            </a:pPr>
            <a:r>
              <a:rPr sz="1600" b="1" spc="-5" dirty="0">
                <a:latin typeface="Arial"/>
                <a:cs typeface="Arial"/>
              </a:rPr>
              <a:t>10	40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38200" y="5727700"/>
            <a:ext cx="6412865" cy="48768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1176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880"/>
              </a:spcBef>
              <a:tabLst>
                <a:tab pos="1724025" algn="l"/>
                <a:tab pos="3031490" algn="l"/>
                <a:tab pos="4339590" algn="l"/>
                <a:tab pos="5647055" algn="l"/>
              </a:tabLst>
            </a:pPr>
            <a:r>
              <a:rPr sz="1600" b="1" spc="-15" dirty="0">
                <a:latin typeface="Arial"/>
                <a:cs typeface="Arial"/>
              </a:rPr>
              <a:t>DEMAND	</a:t>
            </a:r>
            <a:r>
              <a:rPr sz="1600" b="1" spc="-5" dirty="0">
                <a:latin typeface="Arial"/>
                <a:cs typeface="Arial"/>
              </a:rPr>
              <a:t>20	30	50	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250683" y="5727700"/>
            <a:ext cx="902969" cy="48768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11760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880"/>
              </a:spcBef>
            </a:pPr>
            <a:r>
              <a:rPr sz="1600" b="1" spc="-5" dirty="0">
                <a:latin typeface="Arial"/>
                <a:cs typeface="Arial"/>
              </a:rPr>
              <a:t>150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57200" y="3581400"/>
            <a:ext cx="1000125" cy="295275"/>
          </a:xfrm>
          <a:prstGeom prst="rect">
            <a:avLst/>
          </a:prstGeom>
          <a:ln w="12700">
            <a:solidFill>
              <a:srgbClr val="BBBBBB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233679">
              <a:lnSpc>
                <a:spcPct val="100000"/>
              </a:lnSpc>
              <a:spcBef>
                <a:spcPts val="440"/>
              </a:spcBef>
            </a:pPr>
            <a:r>
              <a:rPr sz="1100" spc="-40" dirty="0">
                <a:latin typeface="Trebuchet MS"/>
                <a:cs typeface="Trebuchet MS"/>
              </a:rPr>
              <a:t>SOURCES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343400" y="2133600"/>
            <a:ext cx="1228725" cy="285750"/>
          </a:xfrm>
          <a:prstGeom prst="rect">
            <a:avLst/>
          </a:prstGeom>
          <a:ln w="12700">
            <a:solidFill>
              <a:srgbClr val="BBBBBB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400"/>
              </a:spcBef>
            </a:pPr>
            <a:r>
              <a:rPr sz="1100" spc="-35" dirty="0">
                <a:latin typeface="Trebuchet MS"/>
                <a:cs typeface="Trebuchet MS"/>
              </a:rPr>
              <a:t>DESTINATIONS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190360" y="3358515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190500" y="0"/>
                </a:moveTo>
                <a:lnTo>
                  <a:pt x="156844" y="125475"/>
                </a:lnTo>
                <a:lnTo>
                  <a:pt x="0" y="152400"/>
                </a:lnTo>
                <a:lnTo>
                  <a:pt x="156844" y="179324"/>
                </a:lnTo>
                <a:lnTo>
                  <a:pt x="190500" y="304800"/>
                </a:lnTo>
                <a:lnTo>
                  <a:pt x="224154" y="179324"/>
                </a:lnTo>
                <a:lnTo>
                  <a:pt x="380999" y="152400"/>
                </a:lnTo>
                <a:lnTo>
                  <a:pt x="224154" y="125475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190360" y="3358515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152400"/>
                </a:moveTo>
                <a:lnTo>
                  <a:pt x="156844" y="125475"/>
                </a:lnTo>
                <a:lnTo>
                  <a:pt x="190500" y="0"/>
                </a:lnTo>
                <a:lnTo>
                  <a:pt x="224154" y="125475"/>
                </a:lnTo>
                <a:lnTo>
                  <a:pt x="380999" y="152400"/>
                </a:lnTo>
                <a:lnTo>
                  <a:pt x="224154" y="179324"/>
                </a:lnTo>
                <a:lnTo>
                  <a:pt x="190500" y="304800"/>
                </a:lnTo>
                <a:lnTo>
                  <a:pt x="156844" y="179324"/>
                </a:lnTo>
                <a:lnTo>
                  <a:pt x="0" y="152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48000" y="5181600"/>
            <a:ext cx="4038600" cy="152400"/>
          </a:xfrm>
          <a:custGeom>
            <a:avLst/>
            <a:gdLst/>
            <a:ahLst/>
            <a:cxnLst/>
            <a:rect l="l" t="t" r="r" b="b"/>
            <a:pathLst>
              <a:path w="4038600" h="152400">
                <a:moveTo>
                  <a:pt x="4038600" y="38100"/>
                </a:moveTo>
                <a:lnTo>
                  <a:pt x="3962400" y="38100"/>
                </a:lnTo>
                <a:lnTo>
                  <a:pt x="3962400" y="114300"/>
                </a:lnTo>
                <a:lnTo>
                  <a:pt x="4038600" y="114300"/>
                </a:lnTo>
                <a:lnTo>
                  <a:pt x="4038600" y="38100"/>
                </a:lnTo>
                <a:close/>
              </a:path>
              <a:path w="4038600" h="152400">
                <a:moveTo>
                  <a:pt x="3886200" y="38100"/>
                </a:moveTo>
                <a:lnTo>
                  <a:pt x="3810000" y="38100"/>
                </a:lnTo>
                <a:lnTo>
                  <a:pt x="3810000" y="114300"/>
                </a:lnTo>
                <a:lnTo>
                  <a:pt x="3886200" y="114300"/>
                </a:lnTo>
                <a:lnTo>
                  <a:pt x="3886200" y="38100"/>
                </a:lnTo>
                <a:close/>
              </a:path>
              <a:path w="4038600" h="152400">
                <a:moveTo>
                  <a:pt x="3733800" y="38100"/>
                </a:moveTo>
                <a:lnTo>
                  <a:pt x="3657600" y="38100"/>
                </a:lnTo>
                <a:lnTo>
                  <a:pt x="3657600" y="114300"/>
                </a:lnTo>
                <a:lnTo>
                  <a:pt x="3733800" y="114300"/>
                </a:lnTo>
                <a:lnTo>
                  <a:pt x="3733800" y="38100"/>
                </a:lnTo>
                <a:close/>
              </a:path>
              <a:path w="4038600" h="152400">
                <a:moveTo>
                  <a:pt x="3581400" y="38100"/>
                </a:moveTo>
                <a:lnTo>
                  <a:pt x="3505200" y="38100"/>
                </a:lnTo>
                <a:lnTo>
                  <a:pt x="3505200" y="114300"/>
                </a:lnTo>
                <a:lnTo>
                  <a:pt x="3581400" y="114300"/>
                </a:lnTo>
                <a:lnTo>
                  <a:pt x="3581400" y="38100"/>
                </a:lnTo>
                <a:close/>
              </a:path>
              <a:path w="4038600" h="152400">
                <a:moveTo>
                  <a:pt x="3429000" y="38100"/>
                </a:moveTo>
                <a:lnTo>
                  <a:pt x="3352800" y="38100"/>
                </a:lnTo>
                <a:lnTo>
                  <a:pt x="3352800" y="114300"/>
                </a:lnTo>
                <a:lnTo>
                  <a:pt x="3429000" y="114300"/>
                </a:lnTo>
                <a:lnTo>
                  <a:pt x="3429000" y="38100"/>
                </a:lnTo>
                <a:close/>
              </a:path>
              <a:path w="4038600" h="152400">
                <a:moveTo>
                  <a:pt x="3276600" y="38100"/>
                </a:moveTo>
                <a:lnTo>
                  <a:pt x="3200400" y="38100"/>
                </a:lnTo>
                <a:lnTo>
                  <a:pt x="3200400" y="114300"/>
                </a:lnTo>
                <a:lnTo>
                  <a:pt x="3276600" y="114300"/>
                </a:lnTo>
                <a:lnTo>
                  <a:pt x="3276600" y="38100"/>
                </a:lnTo>
                <a:close/>
              </a:path>
              <a:path w="4038600" h="152400">
                <a:moveTo>
                  <a:pt x="3124200" y="38100"/>
                </a:moveTo>
                <a:lnTo>
                  <a:pt x="3048000" y="38100"/>
                </a:lnTo>
                <a:lnTo>
                  <a:pt x="3048000" y="114300"/>
                </a:lnTo>
                <a:lnTo>
                  <a:pt x="3124200" y="114300"/>
                </a:lnTo>
                <a:lnTo>
                  <a:pt x="3124200" y="38100"/>
                </a:lnTo>
                <a:close/>
              </a:path>
              <a:path w="4038600" h="152400">
                <a:moveTo>
                  <a:pt x="2971800" y="38100"/>
                </a:moveTo>
                <a:lnTo>
                  <a:pt x="2895600" y="38100"/>
                </a:lnTo>
                <a:lnTo>
                  <a:pt x="2895600" y="114300"/>
                </a:lnTo>
                <a:lnTo>
                  <a:pt x="2971800" y="114300"/>
                </a:lnTo>
                <a:lnTo>
                  <a:pt x="2971800" y="38100"/>
                </a:lnTo>
                <a:close/>
              </a:path>
              <a:path w="4038600" h="152400">
                <a:moveTo>
                  <a:pt x="2819400" y="38100"/>
                </a:moveTo>
                <a:lnTo>
                  <a:pt x="2743200" y="38100"/>
                </a:lnTo>
                <a:lnTo>
                  <a:pt x="2743200" y="114300"/>
                </a:lnTo>
                <a:lnTo>
                  <a:pt x="2819400" y="114300"/>
                </a:lnTo>
                <a:lnTo>
                  <a:pt x="2819400" y="38100"/>
                </a:lnTo>
                <a:close/>
              </a:path>
              <a:path w="4038600" h="152400">
                <a:moveTo>
                  <a:pt x="2667000" y="38100"/>
                </a:moveTo>
                <a:lnTo>
                  <a:pt x="2590800" y="38100"/>
                </a:lnTo>
                <a:lnTo>
                  <a:pt x="2590800" y="114300"/>
                </a:lnTo>
                <a:lnTo>
                  <a:pt x="2667000" y="114300"/>
                </a:lnTo>
                <a:lnTo>
                  <a:pt x="2667000" y="38100"/>
                </a:lnTo>
                <a:close/>
              </a:path>
              <a:path w="4038600" h="152400">
                <a:moveTo>
                  <a:pt x="2514600" y="38100"/>
                </a:moveTo>
                <a:lnTo>
                  <a:pt x="2438400" y="38100"/>
                </a:lnTo>
                <a:lnTo>
                  <a:pt x="2438400" y="114300"/>
                </a:lnTo>
                <a:lnTo>
                  <a:pt x="2514600" y="114300"/>
                </a:lnTo>
                <a:lnTo>
                  <a:pt x="2514600" y="38100"/>
                </a:lnTo>
                <a:close/>
              </a:path>
              <a:path w="4038600" h="152400">
                <a:moveTo>
                  <a:pt x="2362200" y="38100"/>
                </a:moveTo>
                <a:lnTo>
                  <a:pt x="2286000" y="38100"/>
                </a:lnTo>
                <a:lnTo>
                  <a:pt x="2286000" y="114300"/>
                </a:lnTo>
                <a:lnTo>
                  <a:pt x="2362200" y="114300"/>
                </a:lnTo>
                <a:lnTo>
                  <a:pt x="2362200" y="38100"/>
                </a:lnTo>
                <a:close/>
              </a:path>
              <a:path w="4038600" h="152400">
                <a:moveTo>
                  <a:pt x="2209800" y="38100"/>
                </a:moveTo>
                <a:lnTo>
                  <a:pt x="2133600" y="38100"/>
                </a:lnTo>
                <a:lnTo>
                  <a:pt x="2133600" y="114300"/>
                </a:lnTo>
                <a:lnTo>
                  <a:pt x="2209800" y="114300"/>
                </a:lnTo>
                <a:lnTo>
                  <a:pt x="2209800" y="38100"/>
                </a:lnTo>
                <a:close/>
              </a:path>
              <a:path w="4038600" h="152400">
                <a:moveTo>
                  <a:pt x="2057400" y="38100"/>
                </a:moveTo>
                <a:lnTo>
                  <a:pt x="1981200" y="38100"/>
                </a:lnTo>
                <a:lnTo>
                  <a:pt x="1981200" y="114300"/>
                </a:lnTo>
                <a:lnTo>
                  <a:pt x="2057400" y="114300"/>
                </a:lnTo>
                <a:lnTo>
                  <a:pt x="2057400" y="38100"/>
                </a:lnTo>
                <a:close/>
              </a:path>
              <a:path w="4038600" h="152400">
                <a:moveTo>
                  <a:pt x="1905000" y="38100"/>
                </a:moveTo>
                <a:lnTo>
                  <a:pt x="1828800" y="38100"/>
                </a:lnTo>
                <a:lnTo>
                  <a:pt x="1828800" y="114300"/>
                </a:lnTo>
                <a:lnTo>
                  <a:pt x="1905000" y="114300"/>
                </a:lnTo>
                <a:lnTo>
                  <a:pt x="1905000" y="38100"/>
                </a:lnTo>
                <a:close/>
              </a:path>
              <a:path w="4038600" h="152400">
                <a:moveTo>
                  <a:pt x="1752600" y="38100"/>
                </a:moveTo>
                <a:lnTo>
                  <a:pt x="1676400" y="38100"/>
                </a:lnTo>
                <a:lnTo>
                  <a:pt x="1676400" y="114300"/>
                </a:lnTo>
                <a:lnTo>
                  <a:pt x="1752600" y="114300"/>
                </a:lnTo>
                <a:lnTo>
                  <a:pt x="1752600" y="38100"/>
                </a:lnTo>
                <a:close/>
              </a:path>
              <a:path w="4038600" h="152400">
                <a:moveTo>
                  <a:pt x="1600200" y="38100"/>
                </a:moveTo>
                <a:lnTo>
                  <a:pt x="1524000" y="38100"/>
                </a:lnTo>
                <a:lnTo>
                  <a:pt x="1524000" y="114300"/>
                </a:lnTo>
                <a:lnTo>
                  <a:pt x="1600200" y="114300"/>
                </a:lnTo>
                <a:lnTo>
                  <a:pt x="1600200" y="38100"/>
                </a:lnTo>
                <a:close/>
              </a:path>
              <a:path w="4038600" h="152400">
                <a:moveTo>
                  <a:pt x="1447800" y="38100"/>
                </a:moveTo>
                <a:lnTo>
                  <a:pt x="1371600" y="38100"/>
                </a:lnTo>
                <a:lnTo>
                  <a:pt x="1371600" y="114300"/>
                </a:lnTo>
                <a:lnTo>
                  <a:pt x="1447800" y="114300"/>
                </a:lnTo>
                <a:lnTo>
                  <a:pt x="1447800" y="38100"/>
                </a:lnTo>
                <a:close/>
              </a:path>
              <a:path w="4038600" h="152400">
                <a:moveTo>
                  <a:pt x="1295400" y="38100"/>
                </a:moveTo>
                <a:lnTo>
                  <a:pt x="1219200" y="38100"/>
                </a:lnTo>
                <a:lnTo>
                  <a:pt x="1219200" y="114300"/>
                </a:lnTo>
                <a:lnTo>
                  <a:pt x="1295400" y="114300"/>
                </a:lnTo>
                <a:lnTo>
                  <a:pt x="1295400" y="38100"/>
                </a:lnTo>
                <a:close/>
              </a:path>
              <a:path w="4038600" h="152400">
                <a:moveTo>
                  <a:pt x="1143000" y="38100"/>
                </a:moveTo>
                <a:lnTo>
                  <a:pt x="1066800" y="38100"/>
                </a:lnTo>
                <a:lnTo>
                  <a:pt x="1066800" y="114300"/>
                </a:lnTo>
                <a:lnTo>
                  <a:pt x="1143000" y="114300"/>
                </a:lnTo>
                <a:lnTo>
                  <a:pt x="1143000" y="38100"/>
                </a:lnTo>
                <a:close/>
              </a:path>
              <a:path w="4038600" h="152400">
                <a:moveTo>
                  <a:pt x="990600" y="38100"/>
                </a:moveTo>
                <a:lnTo>
                  <a:pt x="914400" y="38100"/>
                </a:lnTo>
                <a:lnTo>
                  <a:pt x="914400" y="114300"/>
                </a:lnTo>
                <a:lnTo>
                  <a:pt x="990600" y="114300"/>
                </a:lnTo>
                <a:lnTo>
                  <a:pt x="990600" y="38100"/>
                </a:lnTo>
                <a:close/>
              </a:path>
              <a:path w="4038600" h="152400">
                <a:moveTo>
                  <a:pt x="838200" y="38100"/>
                </a:moveTo>
                <a:lnTo>
                  <a:pt x="762000" y="38100"/>
                </a:lnTo>
                <a:lnTo>
                  <a:pt x="762000" y="114300"/>
                </a:lnTo>
                <a:lnTo>
                  <a:pt x="838200" y="114300"/>
                </a:lnTo>
                <a:lnTo>
                  <a:pt x="838200" y="38100"/>
                </a:lnTo>
                <a:close/>
              </a:path>
              <a:path w="4038600" h="152400">
                <a:moveTo>
                  <a:pt x="685800" y="38100"/>
                </a:moveTo>
                <a:lnTo>
                  <a:pt x="609600" y="38100"/>
                </a:lnTo>
                <a:lnTo>
                  <a:pt x="609600" y="114300"/>
                </a:lnTo>
                <a:lnTo>
                  <a:pt x="685800" y="114300"/>
                </a:lnTo>
                <a:lnTo>
                  <a:pt x="685800" y="38100"/>
                </a:lnTo>
                <a:close/>
              </a:path>
              <a:path w="4038600" h="152400">
                <a:moveTo>
                  <a:pt x="533400" y="38100"/>
                </a:moveTo>
                <a:lnTo>
                  <a:pt x="457200" y="38100"/>
                </a:lnTo>
                <a:lnTo>
                  <a:pt x="457200" y="114300"/>
                </a:lnTo>
                <a:lnTo>
                  <a:pt x="533400" y="114300"/>
                </a:lnTo>
                <a:lnTo>
                  <a:pt x="533400" y="38100"/>
                </a:lnTo>
                <a:close/>
              </a:path>
              <a:path w="4038600" h="152400">
                <a:moveTo>
                  <a:pt x="381000" y="38100"/>
                </a:moveTo>
                <a:lnTo>
                  <a:pt x="304800" y="38100"/>
                </a:lnTo>
                <a:lnTo>
                  <a:pt x="304800" y="114300"/>
                </a:lnTo>
                <a:lnTo>
                  <a:pt x="381000" y="114300"/>
                </a:lnTo>
                <a:lnTo>
                  <a:pt x="381000" y="38100"/>
                </a:lnTo>
                <a:close/>
              </a:path>
              <a:path w="4038600" h="152400">
                <a:moveTo>
                  <a:pt x="152400" y="0"/>
                </a:moveTo>
                <a:lnTo>
                  <a:pt x="0" y="76200"/>
                </a:lnTo>
                <a:lnTo>
                  <a:pt x="152400" y="152400"/>
                </a:lnTo>
                <a:lnTo>
                  <a:pt x="152400" y="0"/>
                </a:lnTo>
                <a:close/>
              </a:path>
              <a:path w="4038600" h="152400">
                <a:moveTo>
                  <a:pt x="228600" y="38100"/>
                </a:moveTo>
                <a:lnTo>
                  <a:pt x="152400" y="38100"/>
                </a:lnTo>
                <a:lnTo>
                  <a:pt x="152400" y="114300"/>
                </a:lnTo>
                <a:lnTo>
                  <a:pt x="228600" y="114300"/>
                </a:lnTo>
                <a:lnTo>
                  <a:pt x="228600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95600" y="3200400"/>
            <a:ext cx="152400" cy="2057400"/>
          </a:xfrm>
          <a:custGeom>
            <a:avLst/>
            <a:gdLst/>
            <a:ahLst/>
            <a:cxnLst/>
            <a:rect l="l" t="t" r="r" b="b"/>
            <a:pathLst>
              <a:path w="152400" h="2057400">
                <a:moveTo>
                  <a:pt x="114300" y="1981200"/>
                </a:moveTo>
                <a:lnTo>
                  <a:pt x="38100" y="1981200"/>
                </a:lnTo>
                <a:lnTo>
                  <a:pt x="38100" y="2057400"/>
                </a:lnTo>
                <a:lnTo>
                  <a:pt x="114300" y="2057400"/>
                </a:lnTo>
                <a:lnTo>
                  <a:pt x="114300" y="1981200"/>
                </a:lnTo>
                <a:close/>
              </a:path>
              <a:path w="152400" h="2057400">
                <a:moveTo>
                  <a:pt x="114300" y="1828800"/>
                </a:moveTo>
                <a:lnTo>
                  <a:pt x="38100" y="1828800"/>
                </a:lnTo>
                <a:lnTo>
                  <a:pt x="38100" y="1905000"/>
                </a:lnTo>
                <a:lnTo>
                  <a:pt x="114300" y="1905000"/>
                </a:lnTo>
                <a:lnTo>
                  <a:pt x="114300" y="1828800"/>
                </a:lnTo>
                <a:close/>
              </a:path>
              <a:path w="152400" h="2057400">
                <a:moveTo>
                  <a:pt x="114300" y="1676400"/>
                </a:moveTo>
                <a:lnTo>
                  <a:pt x="38100" y="1676400"/>
                </a:lnTo>
                <a:lnTo>
                  <a:pt x="38100" y="1752600"/>
                </a:lnTo>
                <a:lnTo>
                  <a:pt x="114300" y="1752600"/>
                </a:lnTo>
                <a:lnTo>
                  <a:pt x="114300" y="1676400"/>
                </a:lnTo>
                <a:close/>
              </a:path>
              <a:path w="152400" h="2057400">
                <a:moveTo>
                  <a:pt x="114300" y="1524000"/>
                </a:moveTo>
                <a:lnTo>
                  <a:pt x="38100" y="1524000"/>
                </a:lnTo>
                <a:lnTo>
                  <a:pt x="38100" y="1600200"/>
                </a:lnTo>
                <a:lnTo>
                  <a:pt x="114300" y="1600200"/>
                </a:lnTo>
                <a:lnTo>
                  <a:pt x="114300" y="1524000"/>
                </a:lnTo>
                <a:close/>
              </a:path>
              <a:path w="152400" h="2057400">
                <a:moveTo>
                  <a:pt x="114300" y="1371600"/>
                </a:moveTo>
                <a:lnTo>
                  <a:pt x="38100" y="1371600"/>
                </a:lnTo>
                <a:lnTo>
                  <a:pt x="38100" y="1447800"/>
                </a:lnTo>
                <a:lnTo>
                  <a:pt x="114300" y="1447800"/>
                </a:lnTo>
                <a:lnTo>
                  <a:pt x="114300" y="1371600"/>
                </a:lnTo>
                <a:close/>
              </a:path>
              <a:path w="152400" h="2057400">
                <a:moveTo>
                  <a:pt x="114300" y="1219200"/>
                </a:moveTo>
                <a:lnTo>
                  <a:pt x="38100" y="1219200"/>
                </a:lnTo>
                <a:lnTo>
                  <a:pt x="38100" y="1295400"/>
                </a:lnTo>
                <a:lnTo>
                  <a:pt x="114300" y="1295400"/>
                </a:lnTo>
                <a:lnTo>
                  <a:pt x="114300" y="1219200"/>
                </a:lnTo>
                <a:close/>
              </a:path>
              <a:path w="152400" h="2057400">
                <a:moveTo>
                  <a:pt x="114300" y="1066800"/>
                </a:moveTo>
                <a:lnTo>
                  <a:pt x="38100" y="1066800"/>
                </a:lnTo>
                <a:lnTo>
                  <a:pt x="38100" y="1143000"/>
                </a:lnTo>
                <a:lnTo>
                  <a:pt x="114300" y="1143000"/>
                </a:lnTo>
                <a:lnTo>
                  <a:pt x="114300" y="1066800"/>
                </a:lnTo>
                <a:close/>
              </a:path>
              <a:path w="152400" h="2057400">
                <a:moveTo>
                  <a:pt x="114300" y="914400"/>
                </a:moveTo>
                <a:lnTo>
                  <a:pt x="38100" y="914400"/>
                </a:lnTo>
                <a:lnTo>
                  <a:pt x="38100" y="990600"/>
                </a:lnTo>
                <a:lnTo>
                  <a:pt x="114300" y="990600"/>
                </a:lnTo>
                <a:lnTo>
                  <a:pt x="114300" y="914400"/>
                </a:lnTo>
                <a:close/>
              </a:path>
              <a:path w="152400" h="2057400">
                <a:moveTo>
                  <a:pt x="114300" y="762000"/>
                </a:moveTo>
                <a:lnTo>
                  <a:pt x="38100" y="762000"/>
                </a:lnTo>
                <a:lnTo>
                  <a:pt x="38100" y="838200"/>
                </a:lnTo>
                <a:lnTo>
                  <a:pt x="114300" y="838200"/>
                </a:lnTo>
                <a:lnTo>
                  <a:pt x="114300" y="762000"/>
                </a:lnTo>
                <a:close/>
              </a:path>
              <a:path w="152400" h="2057400">
                <a:moveTo>
                  <a:pt x="114300" y="609600"/>
                </a:moveTo>
                <a:lnTo>
                  <a:pt x="38100" y="609600"/>
                </a:lnTo>
                <a:lnTo>
                  <a:pt x="38100" y="685800"/>
                </a:lnTo>
                <a:lnTo>
                  <a:pt x="114300" y="685800"/>
                </a:lnTo>
                <a:lnTo>
                  <a:pt x="114300" y="609600"/>
                </a:lnTo>
                <a:close/>
              </a:path>
              <a:path w="152400" h="2057400">
                <a:moveTo>
                  <a:pt x="114300" y="457200"/>
                </a:moveTo>
                <a:lnTo>
                  <a:pt x="38100" y="457200"/>
                </a:lnTo>
                <a:lnTo>
                  <a:pt x="38100" y="533400"/>
                </a:lnTo>
                <a:lnTo>
                  <a:pt x="114300" y="533400"/>
                </a:lnTo>
                <a:lnTo>
                  <a:pt x="114300" y="457200"/>
                </a:lnTo>
                <a:close/>
              </a:path>
              <a:path w="152400" h="2057400">
                <a:moveTo>
                  <a:pt x="114300" y="304800"/>
                </a:moveTo>
                <a:lnTo>
                  <a:pt x="38100" y="304800"/>
                </a:lnTo>
                <a:lnTo>
                  <a:pt x="38100" y="381000"/>
                </a:lnTo>
                <a:lnTo>
                  <a:pt x="114300" y="381000"/>
                </a:lnTo>
                <a:lnTo>
                  <a:pt x="114300" y="304800"/>
                </a:lnTo>
                <a:close/>
              </a:path>
              <a:path w="152400" h="2057400">
                <a:moveTo>
                  <a:pt x="114300" y="152400"/>
                </a:moveTo>
                <a:lnTo>
                  <a:pt x="38100" y="152400"/>
                </a:lnTo>
                <a:lnTo>
                  <a:pt x="38100" y="228600"/>
                </a:lnTo>
                <a:lnTo>
                  <a:pt x="114300" y="228600"/>
                </a:lnTo>
                <a:lnTo>
                  <a:pt x="114300" y="152400"/>
                </a:lnTo>
                <a:close/>
              </a:path>
              <a:path w="152400" h="2057400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71800" y="3124200"/>
            <a:ext cx="3962400" cy="152400"/>
          </a:xfrm>
          <a:custGeom>
            <a:avLst/>
            <a:gdLst/>
            <a:ahLst/>
            <a:cxnLst/>
            <a:rect l="l" t="t" r="r" b="b"/>
            <a:pathLst>
              <a:path w="3962400" h="152400">
                <a:moveTo>
                  <a:pt x="76200" y="38100"/>
                </a:moveTo>
                <a:lnTo>
                  <a:pt x="0" y="38100"/>
                </a:lnTo>
                <a:lnTo>
                  <a:pt x="0" y="114300"/>
                </a:lnTo>
                <a:lnTo>
                  <a:pt x="76200" y="114300"/>
                </a:lnTo>
                <a:lnTo>
                  <a:pt x="76200" y="38100"/>
                </a:lnTo>
                <a:close/>
              </a:path>
              <a:path w="3962400" h="152400">
                <a:moveTo>
                  <a:pt x="228600" y="38100"/>
                </a:moveTo>
                <a:lnTo>
                  <a:pt x="152400" y="38100"/>
                </a:lnTo>
                <a:lnTo>
                  <a:pt x="152400" y="114300"/>
                </a:lnTo>
                <a:lnTo>
                  <a:pt x="228600" y="114300"/>
                </a:lnTo>
                <a:lnTo>
                  <a:pt x="228600" y="38100"/>
                </a:lnTo>
                <a:close/>
              </a:path>
              <a:path w="3962400" h="152400">
                <a:moveTo>
                  <a:pt x="381000" y="38100"/>
                </a:moveTo>
                <a:lnTo>
                  <a:pt x="304800" y="38100"/>
                </a:lnTo>
                <a:lnTo>
                  <a:pt x="304800" y="114300"/>
                </a:lnTo>
                <a:lnTo>
                  <a:pt x="381000" y="114300"/>
                </a:lnTo>
                <a:lnTo>
                  <a:pt x="381000" y="38100"/>
                </a:lnTo>
                <a:close/>
              </a:path>
              <a:path w="3962400" h="152400">
                <a:moveTo>
                  <a:pt x="533400" y="38100"/>
                </a:moveTo>
                <a:lnTo>
                  <a:pt x="457200" y="38100"/>
                </a:lnTo>
                <a:lnTo>
                  <a:pt x="457200" y="114300"/>
                </a:lnTo>
                <a:lnTo>
                  <a:pt x="533400" y="114300"/>
                </a:lnTo>
                <a:lnTo>
                  <a:pt x="533400" y="38100"/>
                </a:lnTo>
                <a:close/>
              </a:path>
              <a:path w="3962400" h="152400">
                <a:moveTo>
                  <a:pt x="685800" y="38100"/>
                </a:moveTo>
                <a:lnTo>
                  <a:pt x="609600" y="38100"/>
                </a:lnTo>
                <a:lnTo>
                  <a:pt x="609600" y="114300"/>
                </a:lnTo>
                <a:lnTo>
                  <a:pt x="685800" y="114300"/>
                </a:lnTo>
                <a:lnTo>
                  <a:pt x="685800" y="38100"/>
                </a:lnTo>
                <a:close/>
              </a:path>
              <a:path w="3962400" h="152400">
                <a:moveTo>
                  <a:pt x="838200" y="38100"/>
                </a:moveTo>
                <a:lnTo>
                  <a:pt x="762000" y="38100"/>
                </a:lnTo>
                <a:lnTo>
                  <a:pt x="762000" y="114300"/>
                </a:lnTo>
                <a:lnTo>
                  <a:pt x="838200" y="114300"/>
                </a:lnTo>
                <a:lnTo>
                  <a:pt x="838200" y="38100"/>
                </a:lnTo>
                <a:close/>
              </a:path>
              <a:path w="3962400" h="152400">
                <a:moveTo>
                  <a:pt x="990600" y="38100"/>
                </a:moveTo>
                <a:lnTo>
                  <a:pt x="914400" y="38100"/>
                </a:lnTo>
                <a:lnTo>
                  <a:pt x="914400" y="114300"/>
                </a:lnTo>
                <a:lnTo>
                  <a:pt x="990600" y="114300"/>
                </a:lnTo>
                <a:lnTo>
                  <a:pt x="990600" y="38100"/>
                </a:lnTo>
                <a:close/>
              </a:path>
              <a:path w="3962400" h="152400">
                <a:moveTo>
                  <a:pt x="1143000" y="38100"/>
                </a:moveTo>
                <a:lnTo>
                  <a:pt x="1066800" y="38100"/>
                </a:lnTo>
                <a:lnTo>
                  <a:pt x="1066800" y="114300"/>
                </a:lnTo>
                <a:lnTo>
                  <a:pt x="1143000" y="114300"/>
                </a:lnTo>
                <a:lnTo>
                  <a:pt x="1143000" y="38100"/>
                </a:lnTo>
                <a:close/>
              </a:path>
              <a:path w="3962400" h="152400">
                <a:moveTo>
                  <a:pt x="1295400" y="38100"/>
                </a:moveTo>
                <a:lnTo>
                  <a:pt x="1219200" y="38100"/>
                </a:lnTo>
                <a:lnTo>
                  <a:pt x="1219200" y="114300"/>
                </a:lnTo>
                <a:lnTo>
                  <a:pt x="1295400" y="114300"/>
                </a:lnTo>
                <a:lnTo>
                  <a:pt x="1295400" y="38100"/>
                </a:lnTo>
                <a:close/>
              </a:path>
              <a:path w="3962400" h="152400">
                <a:moveTo>
                  <a:pt x="1447800" y="38100"/>
                </a:moveTo>
                <a:lnTo>
                  <a:pt x="1371600" y="38100"/>
                </a:lnTo>
                <a:lnTo>
                  <a:pt x="1371600" y="114300"/>
                </a:lnTo>
                <a:lnTo>
                  <a:pt x="1447800" y="114300"/>
                </a:lnTo>
                <a:lnTo>
                  <a:pt x="1447800" y="38100"/>
                </a:lnTo>
                <a:close/>
              </a:path>
              <a:path w="3962400" h="152400">
                <a:moveTo>
                  <a:pt x="1600200" y="38100"/>
                </a:moveTo>
                <a:lnTo>
                  <a:pt x="1524000" y="38100"/>
                </a:lnTo>
                <a:lnTo>
                  <a:pt x="1524000" y="114300"/>
                </a:lnTo>
                <a:lnTo>
                  <a:pt x="1600200" y="114300"/>
                </a:lnTo>
                <a:lnTo>
                  <a:pt x="1600200" y="38100"/>
                </a:lnTo>
                <a:close/>
              </a:path>
              <a:path w="3962400" h="152400">
                <a:moveTo>
                  <a:pt x="1752600" y="38100"/>
                </a:moveTo>
                <a:lnTo>
                  <a:pt x="1676400" y="38100"/>
                </a:lnTo>
                <a:lnTo>
                  <a:pt x="1676400" y="114300"/>
                </a:lnTo>
                <a:lnTo>
                  <a:pt x="1752600" y="114300"/>
                </a:lnTo>
                <a:lnTo>
                  <a:pt x="1752600" y="38100"/>
                </a:lnTo>
                <a:close/>
              </a:path>
              <a:path w="3962400" h="152400">
                <a:moveTo>
                  <a:pt x="1905000" y="38100"/>
                </a:moveTo>
                <a:lnTo>
                  <a:pt x="1828800" y="38100"/>
                </a:lnTo>
                <a:lnTo>
                  <a:pt x="1828800" y="114300"/>
                </a:lnTo>
                <a:lnTo>
                  <a:pt x="1905000" y="114300"/>
                </a:lnTo>
                <a:lnTo>
                  <a:pt x="1905000" y="38100"/>
                </a:lnTo>
                <a:close/>
              </a:path>
              <a:path w="3962400" h="152400">
                <a:moveTo>
                  <a:pt x="2057400" y="38100"/>
                </a:moveTo>
                <a:lnTo>
                  <a:pt x="1981200" y="38100"/>
                </a:lnTo>
                <a:lnTo>
                  <a:pt x="1981200" y="114300"/>
                </a:lnTo>
                <a:lnTo>
                  <a:pt x="2057400" y="114300"/>
                </a:lnTo>
                <a:lnTo>
                  <a:pt x="2057400" y="38100"/>
                </a:lnTo>
                <a:close/>
              </a:path>
              <a:path w="3962400" h="152400">
                <a:moveTo>
                  <a:pt x="2209800" y="38100"/>
                </a:moveTo>
                <a:lnTo>
                  <a:pt x="2133600" y="38100"/>
                </a:lnTo>
                <a:lnTo>
                  <a:pt x="2133600" y="114300"/>
                </a:lnTo>
                <a:lnTo>
                  <a:pt x="2209800" y="114300"/>
                </a:lnTo>
                <a:lnTo>
                  <a:pt x="2209800" y="38100"/>
                </a:lnTo>
                <a:close/>
              </a:path>
              <a:path w="3962400" h="152400">
                <a:moveTo>
                  <a:pt x="2362200" y="38100"/>
                </a:moveTo>
                <a:lnTo>
                  <a:pt x="2286000" y="38100"/>
                </a:lnTo>
                <a:lnTo>
                  <a:pt x="2286000" y="114300"/>
                </a:lnTo>
                <a:lnTo>
                  <a:pt x="2362200" y="114300"/>
                </a:lnTo>
                <a:lnTo>
                  <a:pt x="2362200" y="38100"/>
                </a:lnTo>
                <a:close/>
              </a:path>
              <a:path w="3962400" h="152400">
                <a:moveTo>
                  <a:pt x="2514600" y="38100"/>
                </a:moveTo>
                <a:lnTo>
                  <a:pt x="2438400" y="38100"/>
                </a:lnTo>
                <a:lnTo>
                  <a:pt x="2438400" y="114300"/>
                </a:lnTo>
                <a:lnTo>
                  <a:pt x="2514600" y="114300"/>
                </a:lnTo>
                <a:lnTo>
                  <a:pt x="2514600" y="38100"/>
                </a:lnTo>
                <a:close/>
              </a:path>
              <a:path w="3962400" h="152400">
                <a:moveTo>
                  <a:pt x="2667000" y="38100"/>
                </a:moveTo>
                <a:lnTo>
                  <a:pt x="2590800" y="38100"/>
                </a:lnTo>
                <a:lnTo>
                  <a:pt x="2590800" y="114300"/>
                </a:lnTo>
                <a:lnTo>
                  <a:pt x="2667000" y="114300"/>
                </a:lnTo>
                <a:lnTo>
                  <a:pt x="2667000" y="38100"/>
                </a:lnTo>
                <a:close/>
              </a:path>
              <a:path w="3962400" h="152400">
                <a:moveTo>
                  <a:pt x="2819400" y="38100"/>
                </a:moveTo>
                <a:lnTo>
                  <a:pt x="2743200" y="38100"/>
                </a:lnTo>
                <a:lnTo>
                  <a:pt x="2743200" y="114300"/>
                </a:lnTo>
                <a:lnTo>
                  <a:pt x="2819400" y="114300"/>
                </a:lnTo>
                <a:lnTo>
                  <a:pt x="2819400" y="38100"/>
                </a:lnTo>
                <a:close/>
              </a:path>
              <a:path w="3962400" h="152400">
                <a:moveTo>
                  <a:pt x="2971800" y="38100"/>
                </a:moveTo>
                <a:lnTo>
                  <a:pt x="2895600" y="38100"/>
                </a:lnTo>
                <a:lnTo>
                  <a:pt x="2895600" y="114300"/>
                </a:lnTo>
                <a:lnTo>
                  <a:pt x="2971800" y="114300"/>
                </a:lnTo>
                <a:lnTo>
                  <a:pt x="2971800" y="38100"/>
                </a:lnTo>
                <a:close/>
              </a:path>
              <a:path w="3962400" h="152400">
                <a:moveTo>
                  <a:pt x="3124200" y="38100"/>
                </a:moveTo>
                <a:lnTo>
                  <a:pt x="3048000" y="38100"/>
                </a:lnTo>
                <a:lnTo>
                  <a:pt x="3048000" y="114300"/>
                </a:lnTo>
                <a:lnTo>
                  <a:pt x="3124200" y="114300"/>
                </a:lnTo>
                <a:lnTo>
                  <a:pt x="3124200" y="38100"/>
                </a:lnTo>
                <a:close/>
              </a:path>
              <a:path w="3962400" h="152400">
                <a:moveTo>
                  <a:pt x="3276600" y="38100"/>
                </a:moveTo>
                <a:lnTo>
                  <a:pt x="3200400" y="38100"/>
                </a:lnTo>
                <a:lnTo>
                  <a:pt x="3200400" y="114300"/>
                </a:lnTo>
                <a:lnTo>
                  <a:pt x="3276600" y="114300"/>
                </a:lnTo>
                <a:lnTo>
                  <a:pt x="3276600" y="38100"/>
                </a:lnTo>
                <a:close/>
              </a:path>
              <a:path w="3962400" h="152400">
                <a:moveTo>
                  <a:pt x="3429000" y="38100"/>
                </a:moveTo>
                <a:lnTo>
                  <a:pt x="3352800" y="38100"/>
                </a:lnTo>
                <a:lnTo>
                  <a:pt x="3352800" y="114300"/>
                </a:lnTo>
                <a:lnTo>
                  <a:pt x="3429000" y="114300"/>
                </a:lnTo>
                <a:lnTo>
                  <a:pt x="3429000" y="38100"/>
                </a:lnTo>
                <a:close/>
              </a:path>
              <a:path w="3962400" h="152400">
                <a:moveTo>
                  <a:pt x="3581400" y="38100"/>
                </a:moveTo>
                <a:lnTo>
                  <a:pt x="3505200" y="38100"/>
                </a:lnTo>
                <a:lnTo>
                  <a:pt x="3505200" y="114300"/>
                </a:lnTo>
                <a:lnTo>
                  <a:pt x="3581400" y="114300"/>
                </a:lnTo>
                <a:lnTo>
                  <a:pt x="3581400" y="38100"/>
                </a:lnTo>
                <a:close/>
              </a:path>
              <a:path w="3962400" h="152400">
                <a:moveTo>
                  <a:pt x="3733800" y="38100"/>
                </a:moveTo>
                <a:lnTo>
                  <a:pt x="3657600" y="38100"/>
                </a:lnTo>
                <a:lnTo>
                  <a:pt x="3657600" y="114300"/>
                </a:lnTo>
                <a:lnTo>
                  <a:pt x="3733800" y="114300"/>
                </a:lnTo>
                <a:lnTo>
                  <a:pt x="3733800" y="38100"/>
                </a:lnTo>
                <a:close/>
              </a:path>
              <a:path w="3962400" h="152400">
                <a:moveTo>
                  <a:pt x="3810000" y="0"/>
                </a:moveTo>
                <a:lnTo>
                  <a:pt x="3810000" y="152400"/>
                </a:lnTo>
                <a:lnTo>
                  <a:pt x="3886200" y="114300"/>
                </a:lnTo>
                <a:lnTo>
                  <a:pt x="3848100" y="114300"/>
                </a:lnTo>
                <a:lnTo>
                  <a:pt x="3848100" y="38100"/>
                </a:lnTo>
                <a:lnTo>
                  <a:pt x="3886200" y="38100"/>
                </a:lnTo>
                <a:lnTo>
                  <a:pt x="3810000" y="0"/>
                </a:lnTo>
                <a:close/>
              </a:path>
              <a:path w="3962400" h="152400">
                <a:moveTo>
                  <a:pt x="3886200" y="38100"/>
                </a:moveTo>
                <a:lnTo>
                  <a:pt x="3848100" y="38100"/>
                </a:lnTo>
                <a:lnTo>
                  <a:pt x="3848100" y="114300"/>
                </a:lnTo>
                <a:lnTo>
                  <a:pt x="3886200" y="114300"/>
                </a:lnTo>
                <a:lnTo>
                  <a:pt x="3962400" y="76200"/>
                </a:lnTo>
                <a:lnTo>
                  <a:pt x="3886200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010400" y="3124200"/>
            <a:ext cx="152400" cy="2057400"/>
          </a:xfrm>
          <a:custGeom>
            <a:avLst/>
            <a:gdLst/>
            <a:ahLst/>
            <a:cxnLst/>
            <a:rect l="l" t="t" r="r" b="b"/>
            <a:pathLst>
              <a:path w="152400" h="2057400">
                <a:moveTo>
                  <a:pt x="114300" y="0"/>
                </a:moveTo>
                <a:lnTo>
                  <a:pt x="38100" y="0"/>
                </a:lnTo>
                <a:lnTo>
                  <a:pt x="38100" y="76200"/>
                </a:lnTo>
                <a:lnTo>
                  <a:pt x="114300" y="76200"/>
                </a:lnTo>
                <a:lnTo>
                  <a:pt x="114300" y="0"/>
                </a:lnTo>
                <a:close/>
              </a:path>
              <a:path w="152400" h="2057400">
                <a:moveTo>
                  <a:pt x="114300" y="152400"/>
                </a:moveTo>
                <a:lnTo>
                  <a:pt x="38100" y="152400"/>
                </a:lnTo>
                <a:lnTo>
                  <a:pt x="38100" y="228600"/>
                </a:lnTo>
                <a:lnTo>
                  <a:pt x="114300" y="228600"/>
                </a:lnTo>
                <a:lnTo>
                  <a:pt x="114300" y="152400"/>
                </a:lnTo>
                <a:close/>
              </a:path>
              <a:path w="152400" h="2057400">
                <a:moveTo>
                  <a:pt x="114300" y="304800"/>
                </a:moveTo>
                <a:lnTo>
                  <a:pt x="38100" y="304800"/>
                </a:lnTo>
                <a:lnTo>
                  <a:pt x="38100" y="381000"/>
                </a:lnTo>
                <a:lnTo>
                  <a:pt x="114300" y="381000"/>
                </a:lnTo>
                <a:lnTo>
                  <a:pt x="114300" y="304800"/>
                </a:lnTo>
                <a:close/>
              </a:path>
              <a:path w="152400" h="2057400">
                <a:moveTo>
                  <a:pt x="114300" y="457200"/>
                </a:moveTo>
                <a:lnTo>
                  <a:pt x="38100" y="457200"/>
                </a:lnTo>
                <a:lnTo>
                  <a:pt x="38100" y="533400"/>
                </a:lnTo>
                <a:lnTo>
                  <a:pt x="114300" y="533400"/>
                </a:lnTo>
                <a:lnTo>
                  <a:pt x="114300" y="457200"/>
                </a:lnTo>
                <a:close/>
              </a:path>
              <a:path w="152400" h="2057400">
                <a:moveTo>
                  <a:pt x="114300" y="609600"/>
                </a:moveTo>
                <a:lnTo>
                  <a:pt x="38100" y="609600"/>
                </a:lnTo>
                <a:lnTo>
                  <a:pt x="38100" y="685800"/>
                </a:lnTo>
                <a:lnTo>
                  <a:pt x="114300" y="685800"/>
                </a:lnTo>
                <a:lnTo>
                  <a:pt x="114300" y="609600"/>
                </a:lnTo>
                <a:close/>
              </a:path>
              <a:path w="152400" h="2057400">
                <a:moveTo>
                  <a:pt x="114300" y="762000"/>
                </a:moveTo>
                <a:lnTo>
                  <a:pt x="38100" y="762000"/>
                </a:lnTo>
                <a:lnTo>
                  <a:pt x="38100" y="838200"/>
                </a:lnTo>
                <a:lnTo>
                  <a:pt x="114300" y="838200"/>
                </a:lnTo>
                <a:lnTo>
                  <a:pt x="114300" y="762000"/>
                </a:lnTo>
                <a:close/>
              </a:path>
              <a:path w="152400" h="2057400">
                <a:moveTo>
                  <a:pt x="114300" y="914400"/>
                </a:moveTo>
                <a:lnTo>
                  <a:pt x="38100" y="914400"/>
                </a:lnTo>
                <a:lnTo>
                  <a:pt x="38100" y="990600"/>
                </a:lnTo>
                <a:lnTo>
                  <a:pt x="114300" y="990600"/>
                </a:lnTo>
                <a:lnTo>
                  <a:pt x="114300" y="914400"/>
                </a:lnTo>
                <a:close/>
              </a:path>
              <a:path w="152400" h="2057400">
                <a:moveTo>
                  <a:pt x="114300" y="1066800"/>
                </a:moveTo>
                <a:lnTo>
                  <a:pt x="38100" y="1066800"/>
                </a:lnTo>
                <a:lnTo>
                  <a:pt x="38100" y="1143000"/>
                </a:lnTo>
                <a:lnTo>
                  <a:pt x="114300" y="1143000"/>
                </a:lnTo>
                <a:lnTo>
                  <a:pt x="114300" y="1066800"/>
                </a:lnTo>
                <a:close/>
              </a:path>
              <a:path w="152400" h="2057400">
                <a:moveTo>
                  <a:pt x="114300" y="1219200"/>
                </a:moveTo>
                <a:lnTo>
                  <a:pt x="38100" y="1219200"/>
                </a:lnTo>
                <a:lnTo>
                  <a:pt x="38100" y="1295400"/>
                </a:lnTo>
                <a:lnTo>
                  <a:pt x="114300" y="1295400"/>
                </a:lnTo>
                <a:lnTo>
                  <a:pt x="114300" y="1219200"/>
                </a:lnTo>
                <a:close/>
              </a:path>
              <a:path w="152400" h="2057400">
                <a:moveTo>
                  <a:pt x="114300" y="1371600"/>
                </a:moveTo>
                <a:lnTo>
                  <a:pt x="38100" y="1371600"/>
                </a:lnTo>
                <a:lnTo>
                  <a:pt x="38100" y="1447800"/>
                </a:lnTo>
                <a:lnTo>
                  <a:pt x="114300" y="1447800"/>
                </a:lnTo>
                <a:lnTo>
                  <a:pt x="114300" y="1371600"/>
                </a:lnTo>
                <a:close/>
              </a:path>
              <a:path w="152400" h="2057400">
                <a:moveTo>
                  <a:pt x="114300" y="1524000"/>
                </a:moveTo>
                <a:lnTo>
                  <a:pt x="38100" y="1524000"/>
                </a:lnTo>
                <a:lnTo>
                  <a:pt x="38100" y="1600200"/>
                </a:lnTo>
                <a:lnTo>
                  <a:pt x="114300" y="1600200"/>
                </a:lnTo>
                <a:lnTo>
                  <a:pt x="114300" y="1524000"/>
                </a:lnTo>
                <a:close/>
              </a:path>
              <a:path w="152400" h="2057400">
                <a:moveTo>
                  <a:pt x="114300" y="1676400"/>
                </a:moveTo>
                <a:lnTo>
                  <a:pt x="38100" y="1676400"/>
                </a:lnTo>
                <a:lnTo>
                  <a:pt x="38100" y="1752600"/>
                </a:lnTo>
                <a:lnTo>
                  <a:pt x="114300" y="1752600"/>
                </a:lnTo>
                <a:lnTo>
                  <a:pt x="114300" y="1676400"/>
                </a:lnTo>
                <a:close/>
              </a:path>
              <a:path w="152400" h="2057400">
                <a:moveTo>
                  <a:pt x="152400" y="1905000"/>
                </a:moveTo>
                <a:lnTo>
                  <a:pt x="0" y="1905000"/>
                </a:lnTo>
                <a:lnTo>
                  <a:pt x="76200" y="2057400"/>
                </a:lnTo>
                <a:lnTo>
                  <a:pt x="152400" y="1905000"/>
                </a:lnTo>
                <a:close/>
              </a:path>
              <a:path w="152400" h="2057400">
                <a:moveTo>
                  <a:pt x="114300" y="1828800"/>
                </a:moveTo>
                <a:lnTo>
                  <a:pt x="38100" y="1828800"/>
                </a:lnTo>
                <a:lnTo>
                  <a:pt x="38100" y="1905000"/>
                </a:lnTo>
                <a:lnTo>
                  <a:pt x="114300" y="1905000"/>
                </a:lnTo>
                <a:lnTo>
                  <a:pt x="114300" y="18288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33400" y="228600"/>
            <a:ext cx="8077200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002279" y="204215"/>
            <a:ext cx="3168396" cy="478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651760" y="554736"/>
            <a:ext cx="1703832" cy="478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962400" y="554736"/>
            <a:ext cx="519684" cy="478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088891" y="554736"/>
            <a:ext cx="2430780" cy="478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533400" y="228600"/>
            <a:ext cx="8077200" cy="838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2300" b="1" dirty="0">
                <a:latin typeface="Tahoma"/>
                <a:cs typeface="Tahoma"/>
              </a:rPr>
              <a:t>Optimum</a:t>
            </a:r>
            <a:r>
              <a:rPr sz="2300" b="1" spc="-45" dirty="0">
                <a:latin typeface="Tahoma"/>
                <a:cs typeface="Tahoma"/>
              </a:rPr>
              <a:t> </a:t>
            </a:r>
            <a:r>
              <a:rPr sz="2300" b="1" dirty="0">
                <a:latin typeface="Tahoma"/>
                <a:cs typeface="Tahoma"/>
              </a:rPr>
              <a:t>Solution:</a:t>
            </a:r>
            <a:endParaRPr sz="23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300" b="1" dirty="0">
                <a:latin typeface="Tahoma"/>
                <a:cs typeface="Tahoma"/>
              </a:rPr>
              <a:t>Stepping-Stone</a:t>
            </a:r>
            <a:r>
              <a:rPr sz="2300" b="1" spc="-60" dirty="0">
                <a:latin typeface="Tahoma"/>
                <a:cs typeface="Tahoma"/>
              </a:rPr>
              <a:t> </a:t>
            </a:r>
            <a:r>
              <a:rPr sz="2300" b="1" dirty="0">
                <a:latin typeface="Tahoma"/>
                <a:cs typeface="Tahoma"/>
              </a:rPr>
              <a:t>Method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14883" y="1211961"/>
            <a:ext cx="55257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26210" algn="l"/>
                <a:tab pos="2948305" algn="l"/>
              </a:tabLst>
            </a:pPr>
            <a:r>
              <a:rPr sz="3000" spc="-7" baseline="1388" dirty="0">
                <a:latin typeface="Tahoma"/>
                <a:cs typeface="Tahoma"/>
              </a:rPr>
              <a:t>Example:	</a:t>
            </a:r>
            <a:r>
              <a:rPr sz="3000" spc="-15" baseline="1388" dirty="0">
                <a:latin typeface="Tahoma"/>
                <a:cs typeface="Tahoma"/>
              </a:rPr>
              <a:t>At</a:t>
            </a:r>
            <a:r>
              <a:rPr sz="3000" spc="-22" baseline="1388" dirty="0">
                <a:latin typeface="Tahoma"/>
                <a:cs typeface="Tahoma"/>
              </a:rPr>
              <a:t> </a:t>
            </a:r>
            <a:r>
              <a:rPr sz="3000" baseline="1388" dirty="0">
                <a:latin typeface="Tahoma"/>
                <a:cs typeface="Tahoma"/>
              </a:rPr>
              <a:t>Cell</a:t>
            </a:r>
            <a:r>
              <a:rPr sz="3000" spc="7" baseline="1388" dirty="0">
                <a:latin typeface="Tahoma"/>
                <a:cs typeface="Tahoma"/>
              </a:rPr>
              <a:t> </a:t>
            </a:r>
            <a:r>
              <a:rPr sz="3000" spc="-15" baseline="1388" dirty="0">
                <a:latin typeface="Tahoma"/>
                <a:cs typeface="Tahoma"/>
              </a:rPr>
              <a:t>A4,	</a:t>
            </a:r>
            <a:r>
              <a:rPr sz="2000" spc="-5" dirty="0">
                <a:latin typeface="Tahoma"/>
                <a:cs typeface="Tahoma"/>
              </a:rPr>
              <a:t>A4-&gt;C4-&gt;C1-&gt;A1-&gt;A4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7695" y="2717800"/>
            <a:ext cx="959485" cy="431800"/>
          </a:xfrm>
          <a:custGeom>
            <a:avLst/>
            <a:gdLst/>
            <a:ahLst/>
            <a:cxnLst/>
            <a:rect l="l" t="t" r="r" b="b"/>
            <a:pathLst>
              <a:path w="959484" h="431800">
                <a:moveTo>
                  <a:pt x="0" y="431800"/>
                </a:moveTo>
                <a:lnTo>
                  <a:pt x="959142" y="431800"/>
                </a:lnTo>
                <a:lnTo>
                  <a:pt x="959142" y="0"/>
                </a:lnTo>
                <a:lnTo>
                  <a:pt x="0" y="0"/>
                </a:lnTo>
                <a:lnTo>
                  <a:pt x="0" y="431800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27695" y="3149600"/>
            <a:ext cx="959485" cy="863600"/>
          </a:xfrm>
          <a:custGeom>
            <a:avLst/>
            <a:gdLst/>
            <a:ahLst/>
            <a:cxnLst/>
            <a:rect l="l" t="t" r="r" b="b"/>
            <a:pathLst>
              <a:path w="959484" h="863600">
                <a:moveTo>
                  <a:pt x="0" y="863600"/>
                </a:moveTo>
                <a:lnTo>
                  <a:pt x="959142" y="863600"/>
                </a:lnTo>
                <a:lnTo>
                  <a:pt x="959142" y="0"/>
                </a:lnTo>
                <a:lnTo>
                  <a:pt x="0" y="0"/>
                </a:lnTo>
                <a:lnTo>
                  <a:pt x="0" y="863600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27695" y="4013200"/>
            <a:ext cx="959485" cy="863600"/>
          </a:xfrm>
          <a:custGeom>
            <a:avLst/>
            <a:gdLst/>
            <a:ahLst/>
            <a:cxnLst/>
            <a:rect l="l" t="t" r="r" b="b"/>
            <a:pathLst>
              <a:path w="959484" h="863600">
                <a:moveTo>
                  <a:pt x="0" y="863600"/>
                </a:moveTo>
                <a:lnTo>
                  <a:pt x="959142" y="863600"/>
                </a:lnTo>
                <a:lnTo>
                  <a:pt x="959142" y="0"/>
                </a:lnTo>
                <a:lnTo>
                  <a:pt x="0" y="0"/>
                </a:lnTo>
                <a:lnTo>
                  <a:pt x="0" y="863600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27695" y="4876800"/>
            <a:ext cx="959485" cy="863600"/>
          </a:xfrm>
          <a:custGeom>
            <a:avLst/>
            <a:gdLst/>
            <a:ahLst/>
            <a:cxnLst/>
            <a:rect l="l" t="t" r="r" b="b"/>
            <a:pathLst>
              <a:path w="959484" h="863600">
                <a:moveTo>
                  <a:pt x="0" y="863600"/>
                </a:moveTo>
                <a:lnTo>
                  <a:pt x="959142" y="863600"/>
                </a:lnTo>
                <a:lnTo>
                  <a:pt x="959142" y="0"/>
                </a:lnTo>
                <a:lnTo>
                  <a:pt x="0" y="0"/>
                </a:lnTo>
                <a:lnTo>
                  <a:pt x="0" y="863600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71192" y="3146425"/>
            <a:ext cx="0" cy="2597150"/>
          </a:xfrm>
          <a:custGeom>
            <a:avLst/>
            <a:gdLst/>
            <a:ahLst/>
            <a:cxnLst/>
            <a:rect l="l" t="t" r="r" b="b"/>
            <a:pathLst>
              <a:path h="2597150">
                <a:moveTo>
                  <a:pt x="0" y="0"/>
                </a:moveTo>
                <a:lnTo>
                  <a:pt x="0" y="25971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60317" y="3146425"/>
            <a:ext cx="0" cy="2597150"/>
          </a:xfrm>
          <a:custGeom>
            <a:avLst/>
            <a:gdLst/>
            <a:ahLst/>
            <a:cxnLst/>
            <a:rect l="l" t="t" r="r" b="b"/>
            <a:pathLst>
              <a:path h="2597150">
                <a:moveTo>
                  <a:pt x="0" y="0"/>
                </a:moveTo>
                <a:lnTo>
                  <a:pt x="0" y="25971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23359" y="4010025"/>
            <a:ext cx="0" cy="438150"/>
          </a:xfrm>
          <a:custGeom>
            <a:avLst/>
            <a:gdLst/>
            <a:ahLst/>
            <a:cxnLst/>
            <a:rect l="l" t="t" r="r" b="b"/>
            <a:pathLst>
              <a:path h="438150">
                <a:moveTo>
                  <a:pt x="0" y="0"/>
                </a:moveTo>
                <a:lnTo>
                  <a:pt x="0" y="4381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49444" y="3146425"/>
            <a:ext cx="0" cy="2597150"/>
          </a:xfrm>
          <a:custGeom>
            <a:avLst/>
            <a:gdLst/>
            <a:ahLst/>
            <a:cxnLst/>
            <a:rect l="l" t="t" r="r" b="b"/>
            <a:pathLst>
              <a:path h="2597150">
                <a:moveTo>
                  <a:pt x="0" y="0"/>
                </a:moveTo>
                <a:lnTo>
                  <a:pt x="0" y="25971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12485" y="4010025"/>
            <a:ext cx="0" cy="438150"/>
          </a:xfrm>
          <a:custGeom>
            <a:avLst/>
            <a:gdLst/>
            <a:ahLst/>
            <a:cxnLst/>
            <a:rect l="l" t="t" r="r" b="b"/>
            <a:pathLst>
              <a:path h="438150">
                <a:moveTo>
                  <a:pt x="0" y="0"/>
                </a:moveTo>
                <a:lnTo>
                  <a:pt x="0" y="4381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38570" y="3146425"/>
            <a:ext cx="0" cy="2597150"/>
          </a:xfrm>
          <a:custGeom>
            <a:avLst/>
            <a:gdLst/>
            <a:ahLst/>
            <a:cxnLst/>
            <a:rect l="l" t="t" r="r" b="b"/>
            <a:pathLst>
              <a:path h="2597150">
                <a:moveTo>
                  <a:pt x="0" y="0"/>
                </a:moveTo>
                <a:lnTo>
                  <a:pt x="0" y="25971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01611" y="4010025"/>
            <a:ext cx="0" cy="438150"/>
          </a:xfrm>
          <a:custGeom>
            <a:avLst/>
            <a:gdLst/>
            <a:ahLst/>
            <a:cxnLst/>
            <a:rect l="l" t="t" r="r" b="b"/>
            <a:pathLst>
              <a:path h="438150">
                <a:moveTo>
                  <a:pt x="0" y="0"/>
                </a:moveTo>
                <a:lnTo>
                  <a:pt x="0" y="4381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27695" y="3146425"/>
            <a:ext cx="0" cy="2597150"/>
          </a:xfrm>
          <a:custGeom>
            <a:avLst/>
            <a:gdLst/>
            <a:ahLst/>
            <a:cxnLst/>
            <a:rect l="l" t="t" r="r" b="b"/>
            <a:pathLst>
              <a:path h="2597150">
                <a:moveTo>
                  <a:pt x="0" y="0"/>
                </a:moveTo>
                <a:lnTo>
                  <a:pt x="0" y="25971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68017" y="3149600"/>
            <a:ext cx="5563235" cy="0"/>
          </a:xfrm>
          <a:custGeom>
            <a:avLst/>
            <a:gdLst/>
            <a:ahLst/>
            <a:cxnLst/>
            <a:rect l="l" t="t" r="r" b="b"/>
            <a:pathLst>
              <a:path w="5563234">
                <a:moveTo>
                  <a:pt x="0" y="0"/>
                </a:moveTo>
                <a:lnTo>
                  <a:pt x="556285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68017" y="4013200"/>
            <a:ext cx="5563235" cy="0"/>
          </a:xfrm>
          <a:custGeom>
            <a:avLst/>
            <a:gdLst/>
            <a:ahLst/>
            <a:cxnLst/>
            <a:rect l="l" t="t" r="r" b="b"/>
            <a:pathLst>
              <a:path w="5563234">
                <a:moveTo>
                  <a:pt x="0" y="0"/>
                </a:moveTo>
                <a:lnTo>
                  <a:pt x="556285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57142" y="4445000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>
                <a:moveTo>
                  <a:pt x="0" y="0"/>
                </a:moveTo>
                <a:lnTo>
                  <a:pt x="46939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46269" y="4445000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>
                <a:moveTo>
                  <a:pt x="0" y="0"/>
                </a:moveTo>
                <a:lnTo>
                  <a:pt x="46939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35395" y="4445000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>
                <a:moveTo>
                  <a:pt x="0" y="0"/>
                </a:moveTo>
                <a:lnTo>
                  <a:pt x="46939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68017" y="4876800"/>
            <a:ext cx="5563235" cy="0"/>
          </a:xfrm>
          <a:custGeom>
            <a:avLst/>
            <a:gdLst/>
            <a:ahLst/>
            <a:cxnLst/>
            <a:rect l="l" t="t" r="r" b="b"/>
            <a:pathLst>
              <a:path w="5563234">
                <a:moveTo>
                  <a:pt x="0" y="0"/>
                </a:moveTo>
                <a:lnTo>
                  <a:pt x="556285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68017" y="5740400"/>
            <a:ext cx="5563235" cy="0"/>
          </a:xfrm>
          <a:custGeom>
            <a:avLst/>
            <a:gdLst/>
            <a:ahLst/>
            <a:cxnLst/>
            <a:rect l="l" t="t" r="r" b="b"/>
            <a:pathLst>
              <a:path w="5563234">
                <a:moveTo>
                  <a:pt x="0" y="0"/>
                </a:moveTo>
                <a:lnTo>
                  <a:pt x="556285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797301" y="2789047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86809" y="2789047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76061" y="2789047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65442" y="2789047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798434" y="2789047"/>
            <a:ext cx="8197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SU</a:t>
            </a:r>
            <a:r>
              <a:rPr sz="1600" b="1" dirty="0">
                <a:latin typeface="Arial"/>
                <a:cs typeface="Arial"/>
              </a:rPr>
              <a:t>P</a:t>
            </a:r>
            <a:r>
              <a:rPr sz="1600" b="1" spc="-5" dirty="0">
                <a:latin typeface="Arial"/>
                <a:cs typeface="Arial"/>
              </a:rPr>
              <a:t>P</a:t>
            </a:r>
            <a:r>
              <a:rPr sz="1600" b="1" spc="-155" dirty="0">
                <a:latin typeface="Arial"/>
                <a:cs typeface="Arial"/>
              </a:rPr>
              <a:t>L</a:t>
            </a:r>
            <a:r>
              <a:rPr sz="1600" b="1" spc="-5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60119" y="3436747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71192" y="3149600"/>
            <a:ext cx="463550" cy="431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31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5"/>
              </a:spcBef>
            </a:pP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60317" y="3149600"/>
            <a:ext cx="463550" cy="431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31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5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49444" y="3149600"/>
            <a:ext cx="463550" cy="431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31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5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38570" y="3149600"/>
            <a:ext cx="463550" cy="431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31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5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82153" y="3436747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40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39644" y="3652773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128896" y="3652773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57071" y="4300473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71192" y="4013200"/>
            <a:ext cx="463550" cy="431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31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5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60317" y="4013200"/>
            <a:ext cx="463550" cy="431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31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5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949444" y="4013200"/>
            <a:ext cx="463550" cy="431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31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5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338570" y="4013200"/>
            <a:ext cx="463550" cy="431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31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5"/>
              </a:spcBef>
            </a:pPr>
            <a:r>
              <a:rPr sz="1600" b="1" spc="-5" dirty="0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082153" y="4300473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60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18150" y="4516628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07530" y="4516628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57071" y="5164327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71192" y="4876800"/>
            <a:ext cx="463550" cy="431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sz="1600" b="1" spc="-5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560317" y="4876800"/>
            <a:ext cx="463550" cy="431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sz="1600" b="1" spc="-5" dirty="0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949444" y="4876800"/>
            <a:ext cx="463550" cy="431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338570" y="4876800"/>
            <a:ext cx="463550" cy="431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082153" y="5164327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739644" y="5380431"/>
            <a:ext cx="44189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80204" algn="l"/>
              </a:tabLst>
            </a:pPr>
            <a:r>
              <a:rPr sz="1600" b="1" spc="-5" dirty="0">
                <a:latin typeface="Arial"/>
                <a:cs typeface="Arial"/>
              </a:rPr>
              <a:t>10	40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14400" y="5740400"/>
            <a:ext cx="6813550" cy="43180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83820" rIns="0" bIns="0" rtlCol="0">
            <a:spAutoFit/>
          </a:bodyPr>
          <a:lstStyle/>
          <a:p>
            <a:pPr marL="186055">
              <a:lnSpc>
                <a:spcPct val="100000"/>
              </a:lnSpc>
              <a:spcBef>
                <a:spcPts val="660"/>
              </a:spcBef>
              <a:tabLst>
                <a:tab pos="1838960" algn="l"/>
                <a:tab pos="3228340" algn="l"/>
                <a:tab pos="4617720" algn="l"/>
                <a:tab pos="6007100" algn="l"/>
              </a:tabLst>
            </a:pPr>
            <a:r>
              <a:rPr sz="1600" b="1" spc="-10" dirty="0">
                <a:latin typeface="Arial"/>
                <a:cs typeface="Arial"/>
              </a:rPr>
              <a:t>DEMAND	</a:t>
            </a:r>
            <a:r>
              <a:rPr sz="1600" b="1" spc="-5" dirty="0">
                <a:latin typeface="Arial"/>
                <a:cs typeface="Arial"/>
              </a:rPr>
              <a:t>20	30	50	</a:t>
            </a:r>
            <a:r>
              <a:rPr sz="1600" b="1" spc="-10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727695" y="5740400"/>
            <a:ext cx="959485" cy="43180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83820" rIns="0" bIns="0" rtlCol="0">
            <a:spAutoFit/>
          </a:bodyPr>
          <a:lstStyle/>
          <a:p>
            <a:pPr marL="310515">
              <a:lnSpc>
                <a:spcPct val="100000"/>
              </a:lnSpc>
              <a:spcBef>
                <a:spcPts val="660"/>
              </a:spcBef>
            </a:pPr>
            <a:r>
              <a:rPr sz="1600" b="1" spc="-10" dirty="0">
                <a:latin typeface="Arial"/>
                <a:cs typeface="Arial"/>
              </a:rPr>
              <a:t>150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33400" y="228600"/>
            <a:ext cx="8077200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02279" y="204215"/>
            <a:ext cx="3168396" cy="478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51760" y="554736"/>
            <a:ext cx="1703832" cy="478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62400" y="554736"/>
            <a:ext cx="519684" cy="478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088891" y="554736"/>
            <a:ext cx="2430780" cy="478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533400" y="228600"/>
            <a:ext cx="8077200" cy="838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2300" b="1" dirty="0">
                <a:latin typeface="Tahoma"/>
                <a:cs typeface="Tahoma"/>
              </a:rPr>
              <a:t>Optimum</a:t>
            </a:r>
            <a:r>
              <a:rPr sz="2300" b="1" spc="-45" dirty="0">
                <a:latin typeface="Tahoma"/>
                <a:cs typeface="Tahoma"/>
              </a:rPr>
              <a:t> </a:t>
            </a:r>
            <a:r>
              <a:rPr sz="2300" b="1" dirty="0">
                <a:latin typeface="Tahoma"/>
                <a:cs typeface="Tahoma"/>
              </a:rPr>
              <a:t>Solution:</a:t>
            </a:r>
            <a:endParaRPr sz="23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300" b="1" dirty="0">
                <a:latin typeface="Tahoma"/>
                <a:cs typeface="Tahoma"/>
              </a:rPr>
              <a:t>Stepping-Stone</a:t>
            </a:r>
            <a:r>
              <a:rPr sz="2300" b="1" spc="-60" dirty="0">
                <a:latin typeface="Tahoma"/>
                <a:cs typeface="Tahoma"/>
              </a:rPr>
              <a:t> </a:t>
            </a:r>
            <a:r>
              <a:rPr sz="2300" b="1" dirty="0">
                <a:latin typeface="Tahoma"/>
                <a:cs typeface="Tahoma"/>
              </a:rPr>
              <a:t>Method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81000" y="3733800"/>
            <a:ext cx="1000125" cy="295275"/>
          </a:xfrm>
          <a:prstGeom prst="rect">
            <a:avLst/>
          </a:prstGeom>
          <a:ln w="12700">
            <a:solidFill>
              <a:srgbClr val="BBBBBB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233679">
              <a:lnSpc>
                <a:spcPct val="100000"/>
              </a:lnSpc>
              <a:spcBef>
                <a:spcPts val="440"/>
              </a:spcBef>
            </a:pPr>
            <a:r>
              <a:rPr sz="1100" spc="-40" dirty="0">
                <a:latin typeface="Trebuchet MS"/>
                <a:cs typeface="Trebuchet MS"/>
              </a:rPr>
              <a:t>SOURCES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191000" y="1828800"/>
            <a:ext cx="1228725" cy="285750"/>
          </a:xfrm>
          <a:prstGeom prst="rect">
            <a:avLst/>
          </a:prstGeom>
          <a:ln w="12700">
            <a:solidFill>
              <a:srgbClr val="BBBBBB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400"/>
              </a:spcBef>
            </a:pPr>
            <a:r>
              <a:rPr sz="1100" spc="-35" dirty="0">
                <a:latin typeface="Trebuchet MS"/>
                <a:cs typeface="Trebuchet MS"/>
              </a:rPr>
              <a:t>DESTINATIONS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481579" y="4501515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190500" y="0"/>
                </a:moveTo>
                <a:lnTo>
                  <a:pt x="156844" y="125476"/>
                </a:lnTo>
                <a:lnTo>
                  <a:pt x="0" y="152400"/>
                </a:lnTo>
                <a:lnTo>
                  <a:pt x="156844" y="179324"/>
                </a:lnTo>
                <a:lnTo>
                  <a:pt x="190500" y="304800"/>
                </a:lnTo>
                <a:lnTo>
                  <a:pt x="224155" y="179324"/>
                </a:lnTo>
                <a:lnTo>
                  <a:pt x="381000" y="152400"/>
                </a:lnTo>
                <a:lnTo>
                  <a:pt x="224155" y="125476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81579" y="4501515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152400"/>
                </a:moveTo>
                <a:lnTo>
                  <a:pt x="156844" y="125476"/>
                </a:lnTo>
                <a:lnTo>
                  <a:pt x="190500" y="0"/>
                </a:lnTo>
                <a:lnTo>
                  <a:pt x="224155" y="125476"/>
                </a:lnTo>
                <a:lnTo>
                  <a:pt x="381000" y="152400"/>
                </a:lnTo>
                <a:lnTo>
                  <a:pt x="224155" y="179324"/>
                </a:lnTo>
                <a:lnTo>
                  <a:pt x="190500" y="304800"/>
                </a:lnTo>
                <a:lnTo>
                  <a:pt x="156844" y="179324"/>
                </a:lnTo>
                <a:lnTo>
                  <a:pt x="0" y="152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24200" y="5562600"/>
            <a:ext cx="4191000" cy="152400"/>
          </a:xfrm>
          <a:custGeom>
            <a:avLst/>
            <a:gdLst/>
            <a:ahLst/>
            <a:cxnLst/>
            <a:rect l="l" t="t" r="r" b="b"/>
            <a:pathLst>
              <a:path w="4191000" h="152400">
                <a:moveTo>
                  <a:pt x="4191000" y="38100"/>
                </a:moveTo>
                <a:lnTo>
                  <a:pt x="4114800" y="38100"/>
                </a:lnTo>
                <a:lnTo>
                  <a:pt x="4114800" y="114300"/>
                </a:lnTo>
                <a:lnTo>
                  <a:pt x="4191000" y="114300"/>
                </a:lnTo>
                <a:lnTo>
                  <a:pt x="4191000" y="38100"/>
                </a:lnTo>
                <a:close/>
              </a:path>
              <a:path w="4191000" h="152400">
                <a:moveTo>
                  <a:pt x="4038600" y="38100"/>
                </a:moveTo>
                <a:lnTo>
                  <a:pt x="3962400" y="38100"/>
                </a:lnTo>
                <a:lnTo>
                  <a:pt x="3962400" y="114300"/>
                </a:lnTo>
                <a:lnTo>
                  <a:pt x="4038600" y="114300"/>
                </a:lnTo>
                <a:lnTo>
                  <a:pt x="4038600" y="38100"/>
                </a:lnTo>
                <a:close/>
              </a:path>
              <a:path w="4191000" h="152400">
                <a:moveTo>
                  <a:pt x="3886200" y="38100"/>
                </a:moveTo>
                <a:lnTo>
                  <a:pt x="3810000" y="38100"/>
                </a:lnTo>
                <a:lnTo>
                  <a:pt x="3810000" y="114300"/>
                </a:lnTo>
                <a:lnTo>
                  <a:pt x="3886200" y="114300"/>
                </a:lnTo>
                <a:lnTo>
                  <a:pt x="3886200" y="38100"/>
                </a:lnTo>
                <a:close/>
              </a:path>
              <a:path w="4191000" h="152400">
                <a:moveTo>
                  <a:pt x="3733800" y="38100"/>
                </a:moveTo>
                <a:lnTo>
                  <a:pt x="3657600" y="38100"/>
                </a:lnTo>
                <a:lnTo>
                  <a:pt x="3657600" y="114300"/>
                </a:lnTo>
                <a:lnTo>
                  <a:pt x="3733800" y="114300"/>
                </a:lnTo>
                <a:lnTo>
                  <a:pt x="3733800" y="38100"/>
                </a:lnTo>
                <a:close/>
              </a:path>
              <a:path w="4191000" h="152400">
                <a:moveTo>
                  <a:pt x="3581400" y="38100"/>
                </a:moveTo>
                <a:lnTo>
                  <a:pt x="3505200" y="38100"/>
                </a:lnTo>
                <a:lnTo>
                  <a:pt x="3505200" y="114300"/>
                </a:lnTo>
                <a:lnTo>
                  <a:pt x="3581400" y="114300"/>
                </a:lnTo>
                <a:lnTo>
                  <a:pt x="3581400" y="38100"/>
                </a:lnTo>
                <a:close/>
              </a:path>
              <a:path w="4191000" h="152400">
                <a:moveTo>
                  <a:pt x="3429000" y="38100"/>
                </a:moveTo>
                <a:lnTo>
                  <a:pt x="3352800" y="38100"/>
                </a:lnTo>
                <a:lnTo>
                  <a:pt x="3352800" y="114300"/>
                </a:lnTo>
                <a:lnTo>
                  <a:pt x="3429000" y="114300"/>
                </a:lnTo>
                <a:lnTo>
                  <a:pt x="3429000" y="38100"/>
                </a:lnTo>
                <a:close/>
              </a:path>
              <a:path w="4191000" h="152400">
                <a:moveTo>
                  <a:pt x="3276600" y="38100"/>
                </a:moveTo>
                <a:lnTo>
                  <a:pt x="3200400" y="38100"/>
                </a:lnTo>
                <a:lnTo>
                  <a:pt x="3200400" y="114300"/>
                </a:lnTo>
                <a:lnTo>
                  <a:pt x="3276600" y="114300"/>
                </a:lnTo>
                <a:lnTo>
                  <a:pt x="3276600" y="38100"/>
                </a:lnTo>
                <a:close/>
              </a:path>
              <a:path w="4191000" h="152400">
                <a:moveTo>
                  <a:pt x="3124200" y="38100"/>
                </a:moveTo>
                <a:lnTo>
                  <a:pt x="3048000" y="38100"/>
                </a:lnTo>
                <a:lnTo>
                  <a:pt x="3048000" y="114300"/>
                </a:lnTo>
                <a:lnTo>
                  <a:pt x="3124200" y="114300"/>
                </a:lnTo>
                <a:lnTo>
                  <a:pt x="3124200" y="38100"/>
                </a:lnTo>
                <a:close/>
              </a:path>
              <a:path w="4191000" h="152400">
                <a:moveTo>
                  <a:pt x="2971800" y="38100"/>
                </a:moveTo>
                <a:lnTo>
                  <a:pt x="2895600" y="38100"/>
                </a:lnTo>
                <a:lnTo>
                  <a:pt x="2895600" y="114300"/>
                </a:lnTo>
                <a:lnTo>
                  <a:pt x="2971800" y="114300"/>
                </a:lnTo>
                <a:lnTo>
                  <a:pt x="2971800" y="38100"/>
                </a:lnTo>
                <a:close/>
              </a:path>
              <a:path w="4191000" h="152400">
                <a:moveTo>
                  <a:pt x="2819400" y="38100"/>
                </a:moveTo>
                <a:lnTo>
                  <a:pt x="2743200" y="38100"/>
                </a:lnTo>
                <a:lnTo>
                  <a:pt x="2743200" y="114300"/>
                </a:lnTo>
                <a:lnTo>
                  <a:pt x="2819400" y="114300"/>
                </a:lnTo>
                <a:lnTo>
                  <a:pt x="2819400" y="38100"/>
                </a:lnTo>
                <a:close/>
              </a:path>
              <a:path w="4191000" h="152400">
                <a:moveTo>
                  <a:pt x="2667000" y="38100"/>
                </a:moveTo>
                <a:lnTo>
                  <a:pt x="2590800" y="38100"/>
                </a:lnTo>
                <a:lnTo>
                  <a:pt x="2590800" y="114300"/>
                </a:lnTo>
                <a:lnTo>
                  <a:pt x="2667000" y="114300"/>
                </a:lnTo>
                <a:lnTo>
                  <a:pt x="2667000" y="38100"/>
                </a:lnTo>
                <a:close/>
              </a:path>
              <a:path w="4191000" h="152400">
                <a:moveTo>
                  <a:pt x="2514600" y="38100"/>
                </a:moveTo>
                <a:lnTo>
                  <a:pt x="2438400" y="38100"/>
                </a:lnTo>
                <a:lnTo>
                  <a:pt x="2438400" y="114300"/>
                </a:lnTo>
                <a:lnTo>
                  <a:pt x="2514600" y="114300"/>
                </a:lnTo>
                <a:lnTo>
                  <a:pt x="2514600" y="38100"/>
                </a:lnTo>
                <a:close/>
              </a:path>
              <a:path w="4191000" h="152400">
                <a:moveTo>
                  <a:pt x="2362200" y="38100"/>
                </a:moveTo>
                <a:lnTo>
                  <a:pt x="2286000" y="38100"/>
                </a:lnTo>
                <a:lnTo>
                  <a:pt x="2286000" y="114300"/>
                </a:lnTo>
                <a:lnTo>
                  <a:pt x="2362200" y="114300"/>
                </a:lnTo>
                <a:lnTo>
                  <a:pt x="2362200" y="38100"/>
                </a:lnTo>
                <a:close/>
              </a:path>
              <a:path w="4191000" h="152400">
                <a:moveTo>
                  <a:pt x="2209800" y="38100"/>
                </a:moveTo>
                <a:lnTo>
                  <a:pt x="2133600" y="38100"/>
                </a:lnTo>
                <a:lnTo>
                  <a:pt x="2133600" y="114300"/>
                </a:lnTo>
                <a:lnTo>
                  <a:pt x="2209800" y="114300"/>
                </a:lnTo>
                <a:lnTo>
                  <a:pt x="2209800" y="38100"/>
                </a:lnTo>
                <a:close/>
              </a:path>
              <a:path w="4191000" h="152400">
                <a:moveTo>
                  <a:pt x="2057400" y="38100"/>
                </a:moveTo>
                <a:lnTo>
                  <a:pt x="1981200" y="38100"/>
                </a:lnTo>
                <a:lnTo>
                  <a:pt x="1981200" y="114300"/>
                </a:lnTo>
                <a:lnTo>
                  <a:pt x="2057400" y="114300"/>
                </a:lnTo>
                <a:lnTo>
                  <a:pt x="2057400" y="38100"/>
                </a:lnTo>
                <a:close/>
              </a:path>
              <a:path w="4191000" h="152400">
                <a:moveTo>
                  <a:pt x="1905000" y="38100"/>
                </a:moveTo>
                <a:lnTo>
                  <a:pt x="1828800" y="38100"/>
                </a:lnTo>
                <a:lnTo>
                  <a:pt x="1828800" y="114300"/>
                </a:lnTo>
                <a:lnTo>
                  <a:pt x="1905000" y="114300"/>
                </a:lnTo>
                <a:lnTo>
                  <a:pt x="1905000" y="38100"/>
                </a:lnTo>
                <a:close/>
              </a:path>
              <a:path w="4191000" h="152400">
                <a:moveTo>
                  <a:pt x="1752600" y="38100"/>
                </a:moveTo>
                <a:lnTo>
                  <a:pt x="1676400" y="38100"/>
                </a:lnTo>
                <a:lnTo>
                  <a:pt x="1676400" y="114300"/>
                </a:lnTo>
                <a:lnTo>
                  <a:pt x="1752600" y="114300"/>
                </a:lnTo>
                <a:lnTo>
                  <a:pt x="1752600" y="38100"/>
                </a:lnTo>
                <a:close/>
              </a:path>
              <a:path w="4191000" h="152400">
                <a:moveTo>
                  <a:pt x="1600200" y="38100"/>
                </a:moveTo>
                <a:lnTo>
                  <a:pt x="1524000" y="38100"/>
                </a:lnTo>
                <a:lnTo>
                  <a:pt x="1524000" y="114300"/>
                </a:lnTo>
                <a:lnTo>
                  <a:pt x="1600200" y="114300"/>
                </a:lnTo>
                <a:lnTo>
                  <a:pt x="1600200" y="38100"/>
                </a:lnTo>
                <a:close/>
              </a:path>
              <a:path w="4191000" h="152400">
                <a:moveTo>
                  <a:pt x="1447800" y="38100"/>
                </a:moveTo>
                <a:lnTo>
                  <a:pt x="1371600" y="38100"/>
                </a:lnTo>
                <a:lnTo>
                  <a:pt x="1371600" y="114300"/>
                </a:lnTo>
                <a:lnTo>
                  <a:pt x="1447800" y="114300"/>
                </a:lnTo>
                <a:lnTo>
                  <a:pt x="1447800" y="38100"/>
                </a:lnTo>
                <a:close/>
              </a:path>
              <a:path w="4191000" h="152400">
                <a:moveTo>
                  <a:pt x="1295400" y="38100"/>
                </a:moveTo>
                <a:lnTo>
                  <a:pt x="1219200" y="38100"/>
                </a:lnTo>
                <a:lnTo>
                  <a:pt x="1219200" y="114300"/>
                </a:lnTo>
                <a:lnTo>
                  <a:pt x="1295400" y="114300"/>
                </a:lnTo>
                <a:lnTo>
                  <a:pt x="1295400" y="38100"/>
                </a:lnTo>
                <a:close/>
              </a:path>
              <a:path w="4191000" h="152400">
                <a:moveTo>
                  <a:pt x="1143000" y="38100"/>
                </a:moveTo>
                <a:lnTo>
                  <a:pt x="1066800" y="38100"/>
                </a:lnTo>
                <a:lnTo>
                  <a:pt x="1066800" y="114300"/>
                </a:lnTo>
                <a:lnTo>
                  <a:pt x="1143000" y="114300"/>
                </a:lnTo>
                <a:lnTo>
                  <a:pt x="1143000" y="38100"/>
                </a:lnTo>
                <a:close/>
              </a:path>
              <a:path w="4191000" h="152400">
                <a:moveTo>
                  <a:pt x="990600" y="38100"/>
                </a:moveTo>
                <a:lnTo>
                  <a:pt x="914400" y="38100"/>
                </a:lnTo>
                <a:lnTo>
                  <a:pt x="914400" y="114300"/>
                </a:lnTo>
                <a:lnTo>
                  <a:pt x="990600" y="114300"/>
                </a:lnTo>
                <a:lnTo>
                  <a:pt x="990600" y="38100"/>
                </a:lnTo>
                <a:close/>
              </a:path>
              <a:path w="4191000" h="152400">
                <a:moveTo>
                  <a:pt x="838200" y="38100"/>
                </a:moveTo>
                <a:lnTo>
                  <a:pt x="762000" y="38100"/>
                </a:lnTo>
                <a:lnTo>
                  <a:pt x="762000" y="114300"/>
                </a:lnTo>
                <a:lnTo>
                  <a:pt x="838200" y="114300"/>
                </a:lnTo>
                <a:lnTo>
                  <a:pt x="838200" y="38100"/>
                </a:lnTo>
                <a:close/>
              </a:path>
              <a:path w="4191000" h="152400">
                <a:moveTo>
                  <a:pt x="685800" y="38100"/>
                </a:moveTo>
                <a:lnTo>
                  <a:pt x="609600" y="38100"/>
                </a:lnTo>
                <a:lnTo>
                  <a:pt x="609600" y="114300"/>
                </a:lnTo>
                <a:lnTo>
                  <a:pt x="685800" y="114300"/>
                </a:lnTo>
                <a:lnTo>
                  <a:pt x="685800" y="38100"/>
                </a:lnTo>
                <a:close/>
              </a:path>
              <a:path w="4191000" h="152400">
                <a:moveTo>
                  <a:pt x="533400" y="38100"/>
                </a:moveTo>
                <a:lnTo>
                  <a:pt x="457200" y="38100"/>
                </a:lnTo>
                <a:lnTo>
                  <a:pt x="457200" y="114300"/>
                </a:lnTo>
                <a:lnTo>
                  <a:pt x="533400" y="114300"/>
                </a:lnTo>
                <a:lnTo>
                  <a:pt x="533400" y="38100"/>
                </a:lnTo>
                <a:close/>
              </a:path>
              <a:path w="4191000" h="152400">
                <a:moveTo>
                  <a:pt x="381000" y="38100"/>
                </a:moveTo>
                <a:lnTo>
                  <a:pt x="304800" y="38100"/>
                </a:lnTo>
                <a:lnTo>
                  <a:pt x="304800" y="114300"/>
                </a:lnTo>
                <a:lnTo>
                  <a:pt x="381000" y="114300"/>
                </a:lnTo>
                <a:lnTo>
                  <a:pt x="381000" y="38100"/>
                </a:lnTo>
                <a:close/>
              </a:path>
              <a:path w="4191000" h="152400">
                <a:moveTo>
                  <a:pt x="152400" y="0"/>
                </a:moveTo>
                <a:lnTo>
                  <a:pt x="0" y="76200"/>
                </a:lnTo>
                <a:lnTo>
                  <a:pt x="152400" y="152400"/>
                </a:lnTo>
                <a:lnTo>
                  <a:pt x="152400" y="0"/>
                </a:lnTo>
                <a:close/>
              </a:path>
              <a:path w="4191000" h="152400">
                <a:moveTo>
                  <a:pt x="228600" y="38100"/>
                </a:moveTo>
                <a:lnTo>
                  <a:pt x="152400" y="38100"/>
                </a:lnTo>
                <a:lnTo>
                  <a:pt x="152400" y="114300"/>
                </a:lnTo>
                <a:lnTo>
                  <a:pt x="228600" y="114300"/>
                </a:lnTo>
                <a:lnTo>
                  <a:pt x="228600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964814" y="4358259"/>
            <a:ext cx="152400" cy="1356995"/>
          </a:xfrm>
          <a:custGeom>
            <a:avLst/>
            <a:gdLst/>
            <a:ahLst/>
            <a:cxnLst/>
            <a:rect l="l" t="t" r="r" b="b"/>
            <a:pathLst>
              <a:path w="152400" h="1356995">
                <a:moveTo>
                  <a:pt x="120777" y="1280312"/>
                </a:moveTo>
                <a:lnTo>
                  <a:pt x="44577" y="1280756"/>
                </a:lnTo>
                <a:lnTo>
                  <a:pt x="45085" y="1356956"/>
                </a:lnTo>
                <a:lnTo>
                  <a:pt x="121285" y="1356512"/>
                </a:lnTo>
                <a:lnTo>
                  <a:pt x="120777" y="1280312"/>
                </a:lnTo>
                <a:close/>
              </a:path>
              <a:path w="152400" h="1356995">
                <a:moveTo>
                  <a:pt x="119887" y="1127887"/>
                </a:moveTo>
                <a:lnTo>
                  <a:pt x="43687" y="1128395"/>
                </a:lnTo>
                <a:lnTo>
                  <a:pt x="44196" y="1204595"/>
                </a:lnTo>
                <a:lnTo>
                  <a:pt x="120396" y="1204087"/>
                </a:lnTo>
                <a:lnTo>
                  <a:pt x="119887" y="1127887"/>
                </a:lnTo>
                <a:close/>
              </a:path>
              <a:path w="152400" h="1356995">
                <a:moveTo>
                  <a:pt x="118999" y="975487"/>
                </a:moveTo>
                <a:lnTo>
                  <a:pt x="42799" y="975995"/>
                </a:lnTo>
                <a:lnTo>
                  <a:pt x="43307" y="1052195"/>
                </a:lnTo>
                <a:lnTo>
                  <a:pt x="119507" y="1051687"/>
                </a:lnTo>
                <a:lnTo>
                  <a:pt x="118999" y="975487"/>
                </a:lnTo>
                <a:close/>
              </a:path>
              <a:path w="152400" h="1356995">
                <a:moveTo>
                  <a:pt x="118110" y="823087"/>
                </a:moveTo>
                <a:lnTo>
                  <a:pt x="41910" y="823595"/>
                </a:lnTo>
                <a:lnTo>
                  <a:pt x="42418" y="899795"/>
                </a:lnTo>
                <a:lnTo>
                  <a:pt x="118618" y="899287"/>
                </a:lnTo>
                <a:lnTo>
                  <a:pt x="118110" y="823087"/>
                </a:lnTo>
                <a:close/>
              </a:path>
              <a:path w="152400" h="1356995">
                <a:moveTo>
                  <a:pt x="117221" y="670687"/>
                </a:moveTo>
                <a:lnTo>
                  <a:pt x="41021" y="671195"/>
                </a:lnTo>
                <a:lnTo>
                  <a:pt x="41529" y="747395"/>
                </a:lnTo>
                <a:lnTo>
                  <a:pt x="117729" y="746887"/>
                </a:lnTo>
                <a:lnTo>
                  <a:pt x="117221" y="670687"/>
                </a:lnTo>
                <a:close/>
              </a:path>
              <a:path w="152400" h="1356995">
                <a:moveTo>
                  <a:pt x="116332" y="518287"/>
                </a:moveTo>
                <a:lnTo>
                  <a:pt x="40132" y="518795"/>
                </a:lnTo>
                <a:lnTo>
                  <a:pt x="40640" y="594995"/>
                </a:lnTo>
                <a:lnTo>
                  <a:pt x="116840" y="594487"/>
                </a:lnTo>
                <a:lnTo>
                  <a:pt x="116332" y="518287"/>
                </a:lnTo>
                <a:close/>
              </a:path>
              <a:path w="152400" h="1356995">
                <a:moveTo>
                  <a:pt x="115443" y="365887"/>
                </a:moveTo>
                <a:lnTo>
                  <a:pt x="39243" y="366395"/>
                </a:lnTo>
                <a:lnTo>
                  <a:pt x="39751" y="442595"/>
                </a:lnTo>
                <a:lnTo>
                  <a:pt x="115951" y="442087"/>
                </a:lnTo>
                <a:lnTo>
                  <a:pt x="115443" y="365887"/>
                </a:lnTo>
                <a:close/>
              </a:path>
              <a:path w="152400" h="1356995">
                <a:moveTo>
                  <a:pt x="114554" y="213487"/>
                </a:moveTo>
                <a:lnTo>
                  <a:pt x="38354" y="213995"/>
                </a:lnTo>
                <a:lnTo>
                  <a:pt x="38862" y="290195"/>
                </a:lnTo>
                <a:lnTo>
                  <a:pt x="115062" y="289687"/>
                </a:lnTo>
                <a:lnTo>
                  <a:pt x="114554" y="213487"/>
                </a:lnTo>
                <a:close/>
              </a:path>
              <a:path w="152400" h="1356995">
                <a:moveTo>
                  <a:pt x="75311" y="0"/>
                </a:moveTo>
                <a:lnTo>
                  <a:pt x="0" y="152781"/>
                </a:lnTo>
                <a:lnTo>
                  <a:pt x="152400" y="151892"/>
                </a:lnTo>
                <a:lnTo>
                  <a:pt x="145245" y="137795"/>
                </a:lnTo>
                <a:lnTo>
                  <a:pt x="37973" y="137795"/>
                </a:lnTo>
                <a:lnTo>
                  <a:pt x="37846" y="114554"/>
                </a:lnTo>
                <a:lnTo>
                  <a:pt x="133192" y="114046"/>
                </a:lnTo>
                <a:lnTo>
                  <a:pt x="75311" y="0"/>
                </a:lnTo>
                <a:close/>
              </a:path>
              <a:path w="152400" h="1356995">
                <a:moveTo>
                  <a:pt x="114046" y="114046"/>
                </a:moveTo>
                <a:lnTo>
                  <a:pt x="37846" y="114554"/>
                </a:lnTo>
                <a:lnTo>
                  <a:pt x="37973" y="137795"/>
                </a:lnTo>
                <a:lnTo>
                  <a:pt x="114173" y="137287"/>
                </a:lnTo>
                <a:lnTo>
                  <a:pt x="114046" y="114046"/>
                </a:lnTo>
                <a:close/>
              </a:path>
              <a:path w="152400" h="1356995">
                <a:moveTo>
                  <a:pt x="133192" y="114046"/>
                </a:moveTo>
                <a:lnTo>
                  <a:pt x="114046" y="114046"/>
                </a:lnTo>
                <a:lnTo>
                  <a:pt x="114173" y="137287"/>
                </a:lnTo>
                <a:lnTo>
                  <a:pt x="37973" y="137795"/>
                </a:lnTo>
                <a:lnTo>
                  <a:pt x="145245" y="137795"/>
                </a:lnTo>
                <a:lnTo>
                  <a:pt x="133192" y="11404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71800" y="4267200"/>
            <a:ext cx="4267200" cy="152400"/>
          </a:xfrm>
          <a:custGeom>
            <a:avLst/>
            <a:gdLst/>
            <a:ahLst/>
            <a:cxnLst/>
            <a:rect l="l" t="t" r="r" b="b"/>
            <a:pathLst>
              <a:path w="4267200" h="152400">
                <a:moveTo>
                  <a:pt x="76200" y="38100"/>
                </a:moveTo>
                <a:lnTo>
                  <a:pt x="0" y="38100"/>
                </a:lnTo>
                <a:lnTo>
                  <a:pt x="0" y="114300"/>
                </a:lnTo>
                <a:lnTo>
                  <a:pt x="76200" y="114300"/>
                </a:lnTo>
                <a:lnTo>
                  <a:pt x="76200" y="38100"/>
                </a:lnTo>
                <a:close/>
              </a:path>
              <a:path w="4267200" h="152400">
                <a:moveTo>
                  <a:pt x="228600" y="38100"/>
                </a:moveTo>
                <a:lnTo>
                  <a:pt x="152400" y="38100"/>
                </a:lnTo>
                <a:lnTo>
                  <a:pt x="152400" y="114300"/>
                </a:lnTo>
                <a:lnTo>
                  <a:pt x="228600" y="114300"/>
                </a:lnTo>
                <a:lnTo>
                  <a:pt x="228600" y="38100"/>
                </a:lnTo>
                <a:close/>
              </a:path>
              <a:path w="4267200" h="152400">
                <a:moveTo>
                  <a:pt x="381000" y="38100"/>
                </a:moveTo>
                <a:lnTo>
                  <a:pt x="304800" y="38100"/>
                </a:lnTo>
                <a:lnTo>
                  <a:pt x="304800" y="114300"/>
                </a:lnTo>
                <a:lnTo>
                  <a:pt x="381000" y="114300"/>
                </a:lnTo>
                <a:lnTo>
                  <a:pt x="381000" y="38100"/>
                </a:lnTo>
                <a:close/>
              </a:path>
              <a:path w="4267200" h="152400">
                <a:moveTo>
                  <a:pt x="533400" y="38100"/>
                </a:moveTo>
                <a:lnTo>
                  <a:pt x="457200" y="38100"/>
                </a:lnTo>
                <a:lnTo>
                  <a:pt x="457200" y="114300"/>
                </a:lnTo>
                <a:lnTo>
                  <a:pt x="533400" y="114300"/>
                </a:lnTo>
                <a:lnTo>
                  <a:pt x="533400" y="38100"/>
                </a:lnTo>
                <a:close/>
              </a:path>
              <a:path w="4267200" h="152400">
                <a:moveTo>
                  <a:pt x="685800" y="38100"/>
                </a:moveTo>
                <a:lnTo>
                  <a:pt x="609600" y="38100"/>
                </a:lnTo>
                <a:lnTo>
                  <a:pt x="609600" y="114300"/>
                </a:lnTo>
                <a:lnTo>
                  <a:pt x="685800" y="114300"/>
                </a:lnTo>
                <a:lnTo>
                  <a:pt x="685800" y="38100"/>
                </a:lnTo>
                <a:close/>
              </a:path>
              <a:path w="4267200" h="152400">
                <a:moveTo>
                  <a:pt x="838200" y="38100"/>
                </a:moveTo>
                <a:lnTo>
                  <a:pt x="762000" y="38100"/>
                </a:lnTo>
                <a:lnTo>
                  <a:pt x="762000" y="114300"/>
                </a:lnTo>
                <a:lnTo>
                  <a:pt x="838200" y="114300"/>
                </a:lnTo>
                <a:lnTo>
                  <a:pt x="838200" y="38100"/>
                </a:lnTo>
                <a:close/>
              </a:path>
              <a:path w="4267200" h="152400">
                <a:moveTo>
                  <a:pt x="990600" y="38100"/>
                </a:moveTo>
                <a:lnTo>
                  <a:pt x="914400" y="38100"/>
                </a:lnTo>
                <a:lnTo>
                  <a:pt x="914400" y="114300"/>
                </a:lnTo>
                <a:lnTo>
                  <a:pt x="990600" y="114300"/>
                </a:lnTo>
                <a:lnTo>
                  <a:pt x="990600" y="38100"/>
                </a:lnTo>
                <a:close/>
              </a:path>
              <a:path w="4267200" h="152400">
                <a:moveTo>
                  <a:pt x="1143000" y="38100"/>
                </a:moveTo>
                <a:lnTo>
                  <a:pt x="1066800" y="38100"/>
                </a:lnTo>
                <a:lnTo>
                  <a:pt x="1066800" y="114300"/>
                </a:lnTo>
                <a:lnTo>
                  <a:pt x="1143000" y="114300"/>
                </a:lnTo>
                <a:lnTo>
                  <a:pt x="1143000" y="38100"/>
                </a:lnTo>
                <a:close/>
              </a:path>
              <a:path w="4267200" h="152400">
                <a:moveTo>
                  <a:pt x="1295400" y="38100"/>
                </a:moveTo>
                <a:lnTo>
                  <a:pt x="1219200" y="38100"/>
                </a:lnTo>
                <a:lnTo>
                  <a:pt x="1219200" y="114300"/>
                </a:lnTo>
                <a:lnTo>
                  <a:pt x="1295400" y="114300"/>
                </a:lnTo>
                <a:lnTo>
                  <a:pt x="1295400" y="38100"/>
                </a:lnTo>
                <a:close/>
              </a:path>
              <a:path w="4267200" h="152400">
                <a:moveTo>
                  <a:pt x="1447800" y="38100"/>
                </a:moveTo>
                <a:lnTo>
                  <a:pt x="1371600" y="38100"/>
                </a:lnTo>
                <a:lnTo>
                  <a:pt x="1371600" y="114300"/>
                </a:lnTo>
                <a:lnTo>
                  <a:pt x="1447800" y="114300"/>
                </a:lnTo>
                <a:lnTo>
                  <a:pt x="1447800" y="38100"/>
                </a:lnTo>
                <a:close/>
              </a:path>
              <a:path w="4267200" h="152400">
                <a:moveTo>
                  <a:pt x="1600200" y="38100"/>
                </a:moveTo>
                <a:lnTo>
                  <a:pt x="1524000" y="38100"/>
                </a:lnTo>
                <a:lnTo>
                  <a:pt x="1524000" y="114300"/>
                </a:lnTo>
                <a:lnTo>
                  <a:pt x="1600200" y="114300"/>
                </a:lnTo>
                <a:lnTo>
                  <a:pt x="1600200" y="38100"/>
                </a:lnTo>
                <a:close/>
              </a:path>
              <a:path w="4267200" h="152400">
                <a:moveTo>
                  <a:pt x="1752600" y="38100"/>
                </a:moveTo>
                <a:lnTo>
                  <a:pt x="1676400" y="38100"/>
                </a:lnTo>
                <a:lnTo>
                  <a:pt x="1676400" y="114300"/>
                </a:lnTo>
                <a:lnTo>
                  <a:pt x="1752600" y="114300"/>
                </a:lnTo>
                <a:lnTo>
                  <a:pt x="1752600" y="38100"/>
                </a:lnTo>
                <a:close/>
              </a:path>
              <a:path w="4267200" h="152400">
                <a:moveTo>
                  <a:pt x="1905000" y="38100"/>
                </a:moveTo>
                <a:lnTo>
                  <a:pt x="1828800" y="38100"/>
                </a:lnTo>
                <a:lnTo>
                  <a:pt x="1828800" y="114300"/>
                </a:lnTo>
                <a:lnTo>
                  <a:pt x="1905000" y="114300"/>
                </a:lnTo>
                <a:lnTo>
                  <a:pt x="1905000" y="38100"/>
                </a:lnTo>
                <a:close/>
              </a:path>
              <a:path w="4267200" h="152400">
                <a:moveTo>
                  <a:pt x="2057400" y="38100"/>
                </a:moveTo>
                <a:lnTo>
                  <a:pt x="1981200" y="38100"/>
                </a:lnTo>
                <a:lnTo>
                  <a:pt x="1981200" y="114300"/>
                </a:lnTo>
                <a:lnTo>
                  <a:pt x="2057400" y="114300"/>
                </a:lnTo>
                <a:lnTo>
                  <a:pt x="2057400" y="38100"/>
                </a:lnTo>
                <a:close/>
              </a:path>
              <a:path w="4267200" h="152400">
                <a:moveTo>
                  <a:pt x="2209800" y="38100"/>
                </a:moveTo>
                <a:lnTo>
                  <a:pt x="2133600" y="38100"/>
                </a:lnTo>
                <a:lnTo>
                  <a:pt x="2133600" y="114300"/>
                </a:lnTo>
                <a:lnTo>
                  <a:pt x="2209800" y="114300"/>
                </a:lnTo>
                <a:lnTo>
                  <a:pt x="2209800" y="38100"/>
                </a:lnTo>
                <a:close/>
              </a:path>
              <a:path w="4267200" h="152400">
                <a:moveTo>
                  <a:pt x="2362200" y="38100"/>
                </a:moveTo>
                <a:lnTo>
                  <a:pt x="2286000" y="38100"/>
                </a:lnTo>
                <a:lnTo>
                  <a:pt x="2286000" y="114300"/>
                </a:lnTo>
                <a:lnTo>
                  <a:pt x="2362200" y="114300"/>
                </a:lnTo>
                <a:lnTo>
                  <a:pt x="2362200" y="38100"/>
                </a:lnTo>
                <a:close/>
              </a:path>
              <a:path w="4267200" h="152400">
                <a:moveTo>
                  <a:pt x="2514600" y="38100"/>
                </a:moveTo>
                <a:lnTo>
                  <a:pt x="2438400" y="38100"/>
                </a:lnTo>
                <a:lnTo>
                  <a:pt x="2438400" y="114300"/>
                </a:lnTo>
                <a:lnTo>
                  <a:pt x="2514600" y="114300"/>
                </a:lnTo>
                <a:lnTo>
                  <a:pt x="2514600" y="38100"/>
                </a:lnTo>
                <a:close/>
              </a:path>
              <a:path w="4267200" h="152400">
                <a:moveTo>
                  <a:pt x="2667000" y="38100"/>
                </a:moveTo>
                <a:lnTo>
                  <a:pt x="2590800" y="38100"/>
                </a:lnTo>
                <a:lnTo>
                  <a:pt x="2590800" y="114300"/>
                </a:lnTo>
                <a:lnTo>
                  <a:pt x="2667000" y="114300"/>
                </a:lnTo>
                <a:lnTo>
                  <a:pt x="2667000" y="38100"/>
                </a:lnTo>
                <a:close/>
              </a:path>
              <a:path w="4267200" h="152400">
                <a:moveTo>
                  <a:pt x="2819400" y="38100"/>
                </a:moveTo>
                <a:lnTo>
                  <a:pt x="2743200" y="38100"/>
                </a:lnTo>
                <a:lnTo>
                  <a:pt x="2743200" y="114300"/>
                </a:lnTo>
                <a:lnTo>
                  <a:pt x="2819400" y="114300"/>
                </a:lnTo>
                <a:lnTo>
                  <a:pt x="2819400" y="38100"/>
                </a:lnTo>
                <a:close/>
              </a:path>
              <a:path w="4267200" h="152400">
                <a:moveTo>
                  <a:pt x="2971800" y="38100"/>
                </a:moveTo>
                <a:lnTo>
                  <a:pt x="2895600" y="38100"/>
                </a:lnTo>
                <a:lnTo>
                  <a:pt x="2895600" y="114300"/>
                </a:lnTo>
                <a:lnTo>
                  <a:pt x="2971800" y="114300"/>
                </a:lnTo>
                <a:lnTo>
                  <a:pt x="2971800" y="38100"/>
                </a:lnTo>
                <a:close/>
              </a:path>
              <a:path w="4267200" h="152400">
                <a:moveTo>
                  <a:pt x="3124200" y="38100"/>
                </a:moveTo>
                <a:lnTo>
                  <a:pt x="3048000" y="38100"/>
                </a:lnTo>
                <a:lnTo>
                  <a:pt x="3048000" y="114300"/>
                </a:lnTo>
                <a:lnTo>
                  <a:pt x="3124200" y="114300"/>
                </a:lnTo>
                <a:lnTo>
                  <a:pt x="3124200" y="38100"/>
                </a:lnTo>
                <a:close/>
              </a:path>
              <a:path w="4267200" h="152400">
                <a:moveTo>
                  <a:pt x="3276600" y="38100"/>
                </a:moveTo>
                <a:lnTo>
                  <a:pt x="3200400" y="38100"/>
                </a:lnTo>
                <a:lnTo>
                  <a:pt x="3200400" y="114300"/>
                </a:lnTo>
                <a:lnTo>
                  <a:pt x="3276600" y="114300"/>
                </a:lnTo>
                <a:lnTo>
                  <a:pt x="3276600" y="38100"/>
                </a:lnTo>
                <a:close/>
              </a:path>
              <a:path w="4267200" h="152400">
                <a:moveTo>
                  <a:pt x="3429000" y="38100"/>
                </a:moveTo>
                <a:lnTo>
                  <a:pt x="3352800" y="38100"/>
                </a:lnTo>
                <a:lnTo>
                  <a:pt x="3352800" y="114300"/>
                </a:lnTo>
                <a:lnTo>
                  <a:pt x="3429000" y="114300"/>
                </a:lnTo>
                <a:lnTo>
                  <a:pt x="3429000" y="38100"/>
                </a:lnTo>
                <a:close/>
              </a:path>
              <a:path w="4267200" h="152400">
                <a:moveTo>
                  <a:pt x="3581400" y="38100"/>
                </a:moveTo>
                <a:lnTo>
                  <a:pt x="3505200" y="38100"/>
                </a:lnTo>
                <a:lnTo>
                  <a:pt x="3505200" y="114300"/>
                </a:lnTo>
                <a:lnTo>
                  <a:pt x="3581400" y="114300"/>
                </a:lnTo>
                <a:lnTo>
                  <a:pt x="3581400" y="38100"/>
                </a:lnTo>
                <a:close/>
              </a:path>
              <a:path w="4267200" h="152400">
                <a:moveTo>
                  <a:pt x="3733800" y="38100"/>
                </a:moveTo>
                <a:lnTo>
                  <a:pt x="3657600" y="38100"/>
                </a:lnTo>
                <a:lnTo>
                  <a:pt x="3657600" y="114300"/>
                </a:lnTo>
                <a:lnTo>
                  <a:pt x="3733800" y="114300"/>
                </a:lnTo>
                <a:lnTo>
                  <a:pt x="3733800" y="38100"/>
                </a:lnTo>
                <a:close/>
              </a:path>
              <a:path w="4267200" h="152400">
                <a:moveTo>
                  <a:pt x="3886200" y="38100"/>
                </a:moveTo>
                <a:lnTo>
                  <a:pt x="3810000" y="38100"/>
                </a:lnTo>
                <a:lnTo>
                  <a:pt x="3810000" y="114300"/>
                </a:lnTo>
                <a:lnTo>
                  <a:pt x="3886200" y="114300"/>
                </a:lnTo>
                <a:lnTo>
                  <a:pt x="3886200" y="38100"/>
                </a:lnTo>
                <a:close/>
              </a:path>
              <a:path w="4267200" h="152400">
                <a:moveTo>
                  <a:pt x="4038600" y="38100"/>
                </a:moveTo>
                <a:lnTo>
                  <a:pt x="3962400" y="38100"/>
                </a:lnTo>
                <a:lnTo>
                  <a:pt x="3962400" y="114300"/>
                </a:lnTo>
                <a:lnTo>
                  <a:pt x="4038600" y="114300"/>
                </a:lnTo>
                <a:lnTo>
                  <a:pt x="4038600" y="38100"/>
                </a:lnTo>
                <a:close/>
              </a:path>
              <a:path w="4267200" h="152400">
                <a:moveTo>
                  <a:pt x="4114800" y="0"/>
                </a:moveTo>
                <a:lnTo>
                  <a:pt x="4114800" y="152400"/>
                </a:lnTo>
                <a:lnTo>
                  <a:pt x="4191000" y="114300"/>
                </a:lnTo>
                <a:lnTo>
                  <a:pt x="4152900" y="114300"/>
                </a:lnTo>
                <a:lnTo>
                  <a:pt x="4152900" y="38100"/>
                </a:lnTo>
                <a:lnTo>
                  <a:pt x="4191000" y="38100"/>
                </a:lnTo>
                <a:lnTo>
                  <a:pt x="4114800" y="0"/>
                </a:lnTo>
                <a:close/>
              </a:path>
              <a:path w="4267200" h="152400">
                <a:moveTo>
                  <a:pt x="4191000" y="38100"/>
                </a:moveTo>
                <a:lnTo>
                  <a:pt x="4152900" y="38100"/>
                </a:lnTo>
                <a:lnTo>
                  <a:pt x="4152900" y="114300"/>
                </a:lnTo>
                <a:lnTo>
                  <a:pt x="4191000" y="114300"/>
                </a:lnTo>
                <a:lnTo>
                  <a:pt x="4267200" y="76200"/>
                </a:lnTo>
                <a:lnTo>
                  <a:pt x="4191000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237603" y="4298569"/>
            <a:ext cx="152400" cy="1340485"/>
          </a:xfrm>
          <a:custGeom>
            <a:avLst/>
            <a:gdLst/>
            <a:ahLst/>
            <a:cxnLst/>
            <a:rect l="l" t="t" r="r" b="b"/>
            <a:pathLst>
              <a:path w="152400" h="1340485">
                <a:moveTo>
                  <a:pt x="103758" y="0"/>
                </a:moveTo>
                <a:lnTo>
                  <a:pt x="27558" y="634"/>
                </a:lnTo>
                <a:lnTo>
                  <a:pt x="28321" y="76834"/>
                </a:lnTo>
                <a:lnTo>
                  <a:pt x="104521" y="76199"/>
                </a:lnTo>
                <a:lnTo>
                  <a:pt x="103758" y="0"/>
                </a:lnTo>
                <a:close/>
              </a:path>
              <a:path w="152400" h="1340485">
                <a:moveTo>
                  <a:pt x="105155" y="152399"/>
                </a:moveTo>
                <a:lnTo>
                  <a:pt x="28955" y="153034"/>
                </a:lnTo>
                <a:lnTo>
                  <a:pt x="29591" y="229234"/>
                </a:lnTo>
                <a:lnTo>
                  <a:pt x="105791" y="228599"/>
                </a:lnTo>
                <a:lnTo>
                  <a:pt x="105155" y="152399"/>
                </a:lnTo>
                <a:close/>
              </a:path>
              <a:path w="152400" h="1340485">
                <a:moveTo>
                  <a:pt x="106552" y="304799"/>
                </a:moveTo>
                <a:lnTo>
                  <a:pt x="30352" y="305434"/>
                </a:lnTo>
                <a:lnTo>
                  <a:pt x="30988" y="381634"/>
                </a:lnTo>
                <a:lnTo>
                  <a:pt x="107188" y="380999"/>
                </a:lnTo>
                <a:lnTo>
                  <a:pt x="106552" y="304799"/>
                </a:lnTo>
                <a:close/>
              </a:path>
              <a:path w="152400" h="1340485">
                <a:moveTo>
                  <a:pt x="107823" y="457199"/>
                </a:moveTo>
                <a:lnTo>
                  <a:pt x="31623" y="457834"/>
                </a:lnTo>
                <a:lnTo>
                  <a:pt x="32385" y="534034"/>
                </a:lnTo>
                <a:lnTo>
                  <a:pt x="108585" y="533399"/>
                </a:lnTo>
                <a:lnTo>
                  <a:pt x="107823" y="457199"/>
                </a:lnTo>
                <a:close/>
              </a:path>
              <a:path w="152400" h="1340485">
                <a:moveTo>
                  <a:pt x="109220" y="609472"/>
                </a:moveTo>
                <a:lnTo>
                  <a:pt x="33020" y="610234"/>
                </a:lnTo>
                <a:lnTo>
                  <a:pt x="33654" y="686434"/>
                </a:lnTo>
                <a:lnTo>
                  <a:pt x="109854" y="685672"/>
                </a:lnTo>
                <a:lnTo>
                  <a:pt x="109220" y="609472"/>
                </a:lnTo>
                <a:close/>
              </a:path>
              <a:path w="152400" h="1340485">
                <a:moveTo>
                  <a:pt x="110617" y="761872"/>
                </a:moveTo>
                <a:lnTo>
                  <a:pt x="34417" y="762634"/>
                </a:lnTo>
                <a:lnTo>
                  <a:pt x="35051" y="838834"/>
                </a:lnTo>
                <a:lnTo>
                  <a:pt x="111251" y="838072"/>
                </a:lnTo>
                <a:lnTo>
                  <a:pt x="110617" y="761872"/>
                </a:lnTo>
                <a:close/>
              </a:path>
              <a:path w="152400" h="1340485">
                <a:moveTo>
                  <a:pt x="111887" y="914272"/>
                </a:moveTo>
                <a:lnTo>
                  <a:pt x="35687" y="915034"/>
                </a:lnTo>
                <a:lnTo>
                  <a:pt x="36449" y="991234"/>
                </a:lnTo>
                <a:lnTo>
                  <a:pt x="112649" y="990472"/>
                </a:lnTo>
                <a:lnTo>
                  <a:pt x="111887" y="914272"/>
                </a:lnTo>
                <a:close/>
              </a:path>
              <a:path w="152400" h="1340485">
                <a:moveTo>
                  <a:pt x="113283" y="1066672"/>
                </a:moveTo>
                <a:lnTo>
                  <a:pt x="37083" y="1067434"/>
                </a:lnTo>
                <a:lnTo>
                  <a:pt x="37719" y="1143634"/>
                </a:lnTo>
                <a:lnTo>
                  <a:pt x="113919" y="1142872"/>
                </a:lnTo>
                <a:lnTo>
                  <a:pt x="113283" y="1066672"/>
                </a:lnTo>
                <a:close/>
              </a:path>
              <a:path w="152400" h="1340485">
                <a:moveTo>
                  <a:pt x="152400" y="1187195"/>
                </a:moveTo>
                <a:lnTo>
                  <a:pt x="0" y="1188465"/>
                </a:lnTo>
                <a:lnTo>
                  <a:pt x="77597" y="1340230"/>
                </a:lnTo>
                <a:lnTo>
                  <a:pt x="133280" y="1226311"/>
                </a:lnTo>
                <a:lnTo>
                  <a:pt x="38480" y="1226311"/>
                </a:lnTo>
                <a:lnTo>
                  <a:pt x="38480" y="1219834"/>
                </a:lnTo>
                <a:lnTo>
                  <a:pt x="114680" y="1219072"/>
                </a:lnTo>
                <a:lnTo>
                  <a:pt x="136818" y="1219072"/>
                </a:lnTo>
                <a:lnTo>
                  <a:pt x="152400" y="1187195"/>
                </a:lnTo>
                <a:close/>
              </a:path>
              <a:path w="152400" h="1340485">
                <a:moveTo>
                  <a:pt x="114680" y="1219072"/>
                </a:moveTo>
                <a:lnTo>
                  <a:pt x="38480" y="1219834"/>
                </a:lnTo>
                <a:lnTo>
                  <a:pt x="38480" y="1226311"/>
                </a:lnTo>
                <a:lnTo>
                  <a:pt x="114680" y="1225549"/>
                </a:lnTo>
                <a:lnTo>
                  <a:pt x="114680" y="1219072"/>
                </a:lnTo>
                <a:close/>
              </a:path>
              <a:path w="152400" h="1340485">
                <a:moveTo>
                  <a:pt x="136818" y="1219072"/>
                </a:moveTo>
                <a:lnTo>
                  <a:pt x="114680" y="1219072"/>
                </a:lnTo>
                <a:lnTo>
                  <a:pt x="114680" y="1225549"/>
                </a:lnTo>
                <a:lnTo>
                  <a:pt x="38480" y="1226311"/>
                </a:lnTo>
                <a:lnTo>
                  <a:pt x="133280" y="1226311"/>
                </a:lnTo>
                <a:lnTo>
                  <a:pt x="136818" y="12190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01776" y="1221739"/>
            <a:ext cx="53409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60805" algn="l"/>
                <a:tab pos="2773680" algn="l"/>
              </a:tabLst>
            </a:pPr>
            <a:r>
              <a:rPr sz="3000" spc="-7" baseline="2777" dirty="0">
                <a:latin typeface="Tahoma"/>
                <a:cs typeface="Tahoma"/>
              </a:rPr>
              <a:t>Example:	</a:t>
            </a:r>
            <a:r>
              <a:rPr sz="2000" spc="-10" dirty="0">
                <a:latin typeface="Tahoma"/>
                <a:cs typeface="Tahoma"/>
              </a:rPr>
              <a:t>At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Cell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B1,	</a:t>
            </a:r>
            <a:r>
              <a:rPr sz="3000" spc="-7" baseline="1388" dirty="0">
                <a:latin typeface="Tahoma"/>
                <a:cs typeface="Tahoma"/>
              </a:rPr>
              <a:t>B1-&gt;B4-&gt;C4-&gt;C1-&gt;B1</a:t>
            </a:r>
            <a:endParaRPr sz="3000" baseline="1388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26883" y="2460142"/>
            <a:ext cx="902969" cy="479425"/>
          </a:xfrm>
          <a:custGeom>
            <a:avLst/>
            <a:gdLst/>
            <a:ahLst/>
            <a:cxnLst/>
            <a:rect l="l" t="t" r="r" b="b"/>
            <a:pathLst>
              <a:path w="902970" h="479425">
                <a:moveTo>
                  <a:pt x="0" y="478891"/>
                </a:moveTo>
                <a:lnTo>
                  <a:pt x="902728" y="478891"/>
                </a:lnTo>
                <a:lnTo>
                  <a:pt x="902728" y="0"/>
                </a:lnTo>
                <a:lnTo>
                  <a:pt x="0" y="0"/>
                </a:lnTo>
                <a:lnTo>
                  <a:pt x="0" y="478891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26883" y="2938945"/>
            <a:ext cx="902969" cy="958215"/>
          </a:xfrm>
          <a:custGeom>
            <a:avLst/>
            <a:gdLst/>
            <a:ahLst/>
            <a:cxnLst/>
            <a:rect l="l" t="t" r="r" b="b"/>
            <a:pathLst>
              <a:path w="902970" h="958214">
                <a:moveTo>
                  <a:pt x="0" y="957795"/>
                </a:moveTo>
                <a:lnTo>
                  <a:pt x="902728" y="957795"/>
                </a:lnTo>
                <a:lnTo>
                  <a:pt x="902728" y="0"/>
                </a:lnTo>
                <a:lnTo>
                  <a:pt x="0" y="0"/>
                </a:lnTo>
                <a:lnTo>
                  <a:pt x="0" y="957795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26883" y="3896779"/>
            <a:ext cx="902969" cy="958215"/>
          </a:xfrm>
          <a:custGeom>
            <a:avLst/>
            <a:gdLst/>
            <a:ahLst/>
            <a:cxnLst/>
            <a:rect l="l" t="t" r="r" b="b"/>
            <a:pathLst>
              <a:path w="902970" h="958214">
                <a:moveTo>
                  <a:pt x="0" y="957795"/>
                </a:moveTo>
                <a:lnTo>
                  <a:pt x="902728" y="957795"/>
                </a:lnTo>
                <a:lnTo>
                  <a:pt x="902728" y="0"/>
                </a:lnTo>
                <a:lnTo>
                  <a:pt x="0" y="0"/>
                </a:lnTo>
                <a:lnTo>
                  <a:pt x="0" y="957795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26883" y="4854575"/>
            <a:ext cx="902969" cy="958215"/>
          </a:xfrm>
          <a:custGeom>
            <a:avLst/>
            <a:gdLst/>
            <a:ahLst/>
            <a:cxnLst/>
            <a:rect l="l" t="t" r="r" b="b"/>
            <a:pathLst>
              <a:path w="902970" h="958214">
                <a:moveTo>
                  <a:pt x="0" y="957795"/>
                </a:moveTo>
                <a:lnTo>
                  <a:pt x="902728" y="957795"/>
                </a:lnTo>
                <a:lnTo>
                  <a:pt x="902728" y="0"/>
                </a:lnTo>
                <a:lnTo>
                  <a:pt x="0" y="0"/>
                </a:lnTo>
                <a:lnTo>
                  <a:pt x="0" y="957795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97277" y="2935858"/>
            <a:ext cx="0" cy="2879725"/>
          </a:xfrm>
          <a:custGeom>
            <a:avLst/>
            <a:gdLst/>
            <a:ahLst/>
            <a:cxnLst/>
            <a:rect l="l" t="t" r="r" b="b"/>
            <a:pathLst>
              <a:path h="2879725">
                <a:moveTo>
                  <a:pt x="0" y="0"/>
                </a:moveTo>
                <a:lnTo>
                  <a:pt x="0" y="287968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4742" y="2935858"/>
            <a:ext cx="0" cy="2879725"/>
          </a:xfrm>
          <a:custGeom>
            <a:avLst/>
            <a:gdLst/>
            <a:ahLst/>
            <a:cxnLst/>
            <a:rect l="l" t="t" r="r" b="b"/>
            <a:pathLst>
              <a:path h="2879725">
                <a:moveTo>
                  <a:pt x="0" y="0"/>
                </a:moveTo>
                <a:lnTo>
                  <a:pt x="0" y="287968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40479" y="2935858"/>
            <a:ext cx="0" cy="485775"/>
          </a:xfrm>
          <a:custGeom>
            <a:avLst/>
            <a:gdLst/>
            <a:ahLst/>
            <a:cxnLst/>
            <a:rect l="l" t="t" r="r" b="b"/>
            <a:pathLst>
              <a:path h="485775">
                <a:moveTo>
                  <a:pt x="0" y="0"/>
                </a:moveTo>
                <a:lnTo>
                  <a:pt x="0" y="4852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12080" y="2935858"/>
            <a:ext cx="0" cy="2879725"/>
          </a:xfrm>
          <a:custGeom>
            <a:avLst/>
            <a:gdLst/>
            <a:ahLst/>
            <a:cxnLst/>
            <a:rect l="l" t="t" r="r" b="b"/>
            <a:pathLst>
              <a:path h="2879725">
                <a:moveTo>
                  <a:pt x="0" y="0"/>
                </a:moveTo>
                <a:lnTo>
                  <a:pt x="0" y="287968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47817" y="3893565"/>
            <a:ext cx="0" cy="485775"/>
          </a:xfrm>
          <a:custGeom>
            <a:avLst/>
            <a:gdLst/>
            <a:ahLst/>
            <a:cxnLst/>
            <a:rect l="l" t="t" r="r" b="b"/>
            <a:pathLst>
              <a:path h="485775">
                <a:moveTo>
                  <a:pt x="0" y="0"/>
                </a:moveTo>
                <a:lnTo>
                  <a:pt x="0" y="4852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19419" y="2935858"/>
            <a:ext cx="0" cy="2879725"/>
          </a:xfrm>
          <a:custGeom>
            <a:avLst/>
            <a:gdLst/>
            <a:ahLst/>
            <a:cxnLst/>
            <a:rect l="l" t="t" r="r" b="b"/>
            <a:pathLst>
              <a:path h="2879725">
                <a:moveTo>
                  <a:pt x="0" y="0"/>
                </a:moveTo>
                <a:lnTo>
                  <a:pt x="0" y="287968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55283" y="3893565"/>
            <a:ext cx="0" cy="485775"/>
          </a:xfrm>
          <a:custGeom>
            <a:avLst/>
            <a:gdLst/>
            <a:ahLst/>
            <a:cxnLst/>
            <a:rect l="l" t="t" r="r" b="b"/>
            <a:pathLst>
              <a:path h="485775">
                <a:moveTo>
                  <a:pt x="0" y="0"/>
                </a:moveTo>
                <a:lnTo>
                  <a:pt x="0" y="4852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26883" y="2935858"/>
            <a:ext cx="0" cy="2879725"/>
          </a:xfrm>
          <a:custGeom>
            <a:avLst/>
            <a:gdLst/>
            <a:ahLst/>
            <a:cxnLst/>
            <a:rect l="l" t="t" r="r" b="b"/>
            <a:pathLst>
              <a:path h="2879725">
                <a:moveTo>
                  <a:pt x="0" y="0"/>
                </a:moveTo>
                <a:lnTo>
                  <a:pt x="0" y="287968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94102" y="2939033"/>
            <a:ext cx="5236210" cy="0"/>
          </a:xfrm>
          <a:custGeom>
            <a:avLst/>
            <a:gdLst/>
            <a:ahLst/>
            <a:cxnLst/>
            <a:rect l="l" t="t" r="r" b="b"/>
            <a:pathLst>
              <a:path w="5236209">
                <a:moveTo>
                  <a:pt x="0" y="0"/>
                </a:moveTo>
                <a:lnTo>
                  <a:pt x="5235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01567" y="3417951"/>
            <a:ext cx="442595" cy="0"/>
          </a:xfrm>
          <a:custGeom>
            <a:avLst/>
            <a:gdLst/>
            <a:ahLst/>
            <a:cxnLst/>
            <a:rect l="l" t="t" r="r" b="b"/>
            <a:pathLst>
              <a:path w="442595">
                <a:moveTo>
                  <a:pt x="0" y="0"/>
                </a:moveTo>
                <a:lnTo>
                  <a:pt x="4420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94102" y="3896740"/>
            <a:ext cx="5236210" cy="0"/>
          </a:xfrm>
          <a:custGeom>
            <a:avLst/>
            <a:gdLst/>
            <a:ahLst/>
            <a:cxnLst/>
            <a:rect l="l" t="t" r="r" b="b"/>
            <a:pathLst>
              <a:path w="5236209">
                <a:moveTo>
                  <a:pt x="0" y="0"/>
                </a:moveTo>
                <a:lnTo>
                  <a:pt x="5235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08905" y="4375658"/>
            <a:ext cx="442595" cy="0"/>
          </a:xfrm>
          <a:custGeom>
            <a:avLst/>
            <a:gdLst/>
            <a:ahLst/>
            <a:cxnLst/>
            <a:rect l="l" t="t" r="r" b="b"/>
            <a:pathLst>
              <a:path w="442595">
                <a:moveTo>
                  <a:pt x="0" y="0"/>
                </a:moveTo>
                <a:lnTo>
                  <a:pt x="4420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16244" y="4375658"/>
            <a:ext cx="442595" cy="0"/>
          </a:xfrm>
          <a:custGeom>
            <a:avLst/>
            <a:gdLst/>
            <a:ahLst/>
            <a:cxnLst/>
            <a:rect l="l" t="t" r="r" b="b"/>
            <a:pathLst>
              <a:path w="442595">
                <a:moveTo>
                  <a:pt x="0" y="0"/>
                </a:moveTo>
                <a:lnTo>
                  <a:pt x="44221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94102" y="4854575"/>
            <a:ext cx="5236210" cy="0"/>
          </a:xfrm>
          <a:custGeom>
            <a:avLst/>
            <a:gdLst/>
            <a:ahLst/>
            <a:cxnLst/>
            <a:rect l="l" t="t" r="r" b="b"/>
            <a:pathLst>
              <a:path w="5236209">
                <a:moveTo>
                  <a:pt x="0" y="0"/>
                </a:moveTo>
                <a:lnTo>
                  <a:pt x="5235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94102" y="5812370"/>
            <a:ext cx="5236210" cy="0"/>
          </a:xfrm>
          <a:custGeom>
            <a:avLst/>
            <a:gdLst/>
            <a:ahLst/>
            <a:cxnLst/>
            <a:rect l="l" t="t" r="r" b="b"/>
            <a:pathLst>
              <a:path w="5236209">
                <a:moveTo>
                  <a:pt x="0" y="0"/>
                </a:moveTo>
                <a:lnTo>
                  <a:pt x="5235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682620" y="2554681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90213" y="2554681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97804" y="2554681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05396" y="2554681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69302" y="2554681"/>
            <a:ext cx="819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SUPP</a:t>
            </a:r>
            <a:r>
              <a:rPr sz="1600" b="1" spc="-155" dirty="0">
                <a:latin typeface="Arial"/>
                <a:cs typeface="Arial"/>
              </a:rPr>
              <a:t>L</a:t>
            </a:r>
            <a:r>
              <a:rPr sz="1600" b="1" spc="-5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23161" y="3273298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97277" y="2939033"/>
            <a:ext cx="436245" cy="4794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0"/>
              </a:spcBef>
            </a:pP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04742" y="2939033"/>
            <a:ext cx="436245" cy="4794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0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12080" y="2939033"/>
            <a:ext cx="436245" cy="4794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0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19419" y="2939033"/>
            <a:ext cx="436245" cy="4794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0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654290" y="3273298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40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24708" y="3512642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32301" y="3512642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20113" y="4231385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97277" y="3896740"/>
            <a:ext cx="436245" cy="4794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73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04742" y="3896740"/>
            <a:ext cx="436245" cy="4794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73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712080" y="3896740"/>
            <a:ext cx="436245" cy="4794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73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019419" y="3896740"/>
            <a:ext cx="436245" cy="4794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73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1600" b="1" spc="-5" dirty="0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654290" y="4231385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60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239892" y="4470349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547484" y="4470349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20113" y="5189346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097277" y="4854575"/>
            <a:ext cx="436245" cy="4794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73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1600" b="1" spc="-5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04742" y="4854575"/>
            <a:ext cx="436245" cy="4794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73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1600" b="1" spc="-5" dirty="0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712080" y="4854575"/>
            <a:ext cx="436245" cy="4794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73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019419" y="4854575"/>
            <a:ext cx="436245" cy="4794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73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654290" y="5189346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624708" y="5428284"/>
            <a:ext cx="41738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35095" algn="l"/>
              </a:tabLst>
            </a:pPr>
            <a:r>
              <a:rPr sz="1600" b="1" spc="-10" dirty="0">
                <a:latin typeface="Arial"/>
                <a:cs typeface="Arial"/>
              </a:rPr>
              <a:t>1</a:t>
            </a:r>
            <a:r>
              <a:rPr sz="1600" b="1" spc="-5" dirty="0">
                <a:latin typeface="Arial"/>
                <a:cs typeface="Arial"/>
              </a:rPr>
              <a:t>0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10" dirty="0">
                <a:latin typeface="Arial"/>
                <a:cs typeface="Arial"/>
              </a:rPr>
              <a:t>40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14400" y="5812370"/>
            <a:ext cx="6412865" cy="47942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07314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844"/>
              </a:spcBef>
              <a:tabLst>
                <a:tab pos="1724025" algn="l"/>
                <a:tab pos="3031490" algn="l"/>
                <a:tab pos="4339590" algn="l"/>
                <a:tab pos="5647055" algn="l"/>
              </a:tabLst>
            </a:pPr>
            <a:r>
              <a:rPr sz="1600" b="1" spc="-15" dirty="0">
                <a:latin typeface="Arial"/>
                <a:cs typeface="Arial"/>
              </a:rPr>
              <a:t>DEMAND	</a:t>
            </a:r>
            <a:r>
              <a:rPr sz="1600" b="1" spc="-5" dirty="0">
                <a:latin typeface="Arial"/>
                <a:cs typeface="Arial"/>
              </a:rPr>
              <a:t>20	30	50	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326883" y="5812370"/>
            <a:ext cx="902969" cy="47942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07314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844"/>
              </a:spcBef>
            </a:pPr>
            <a:r>
              <a:rPr sz="1600" b="1" spc="-5" dirty="0">
                <a:latin typeface="Arial"/>
                <a:cs typeface="Arial"/>
              </a:rPr>
              <a:t>150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81000" y="3700488"/>
            <a:ext cx="1000125" cy="358775"/>
          </a:xfrm>
          <a:prstGeom prst="rect">
            <a:avLst/>
          </a:prstGeom>
          <a:ln w="12700">
            <a:solidFill>
              <a:srgbClr val="BBBBBB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233679">
              <a:lnSpc>
                <a:spcPct val="100000"/>
              </a:lnSpc>
              <a:spcBef>
                <a:spcPts val="690"/>
              </a:spcBef>
            </a:pPr>
            <a:r>
              <a:rPr sz="1100" spc="-40" dirty="0">
                <a:latin typeface="Trebuchet MS"/>
                <a:cs typeface="Trebuchet MS"/>
              </a:rPr>
              <a:t>SOURCES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191000" y="2014575"/>
            <a:ext cx="1228725" cy="347345"/>
          </a:xfrm>
          <a:prstGeom prst="rect">
            <a:avLst/>
          </a:prstGeom>
          <a:ln w="12700">
            <a:solidFill>
              <a:srgbClr val="BBBBBB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640"/>
              </a:spcBef>
            </a:pPr>
            <a:r>
              <a:rPr sz="1100" spc="-35" dirty="0">
                <a:latin typeface="Trebuchet MS"/>
                <a:cs typeface="Trebuchet MS"/>
              </a:rPr>
              <a:t>DESTINATIONS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687190" y="4422394"/>
            <a:ext cx="381000" cy="370205"/>
          </a:xfrm>
          <a:custGeom>
            <a:avLst/>
            <a:gdLst/>
            <a:ahLst/>
            <a:cxnLst/>
            <a:rect l="l" t="t" r="r" b="b"/>
            <a:pathLst>
              <a:path w="381000" h="370204">
                <a:moveTo>
                  <a:pt x="190500" y="0"/>
                </a:moveTo>
                <a:lnTo>
                  <a:pt x="156845" y="152399"/>
                </a:lnTo>
                <a:lnTo>
                  <a:pt x="0" y="185165"/>
                </a:lnTo>
                <a:lnTo>
                  <a:pt x="156845" y="217804"/>
                </a:lnTo>
                <a:lnTo>
                  <a:pt x="190500" y="370204"/>
                </a:lnTo>
                <a:lnTo>
                  <a:pt x="224155" y="217804"/>
                </a:lnTo>
                <a:lnTo>
                  <a:pt x="381000" y="185165"/>
                </a:lnTo>
                <a:lnTo>
                  <a:pt x="224155" y="152399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87190" y="4422394"/>
            <a:ext cx="381000" cy="370205"/>
          </a:xfrm>
          <a:custGeom>
            <a:avLst/>
            <a:gdLst/>
            <a:ahLst/>
            <a:cxnLst/>
            <a:rect l="l" t="t" r="r" b="b"/>
            <a:pathLst>
              <a:path w="381000" h="370204">
                <a:moveTo>
                  <a:pt x="0" y="185165"/>
                </a:moveTo>
                <a:lnTo>
                  <a:pt x="156845" y="152399"/>
                </a:lnTo>
                <a:lnTo>
                  <a:pt x="190500" y="0"/>
                </a:lnTo>
                <a:lnTo>
                  <a:pt x="224155" y="152399"/>
                </a:lnTo>
                <a:lnTo>
                  <a:pt x="381000" y="185165"/>
                </a:lnTo>
                <a:lnTo>
                  <a:pt x="224155" y="217804"/>
                </a:lnTo>
                <a:lnTo>
                  <a:pt x="190500" y="370204"/>
                </a:lnTo>
                <a:lnTo>
                  <a:pt x="156845" y="217804"/>
                </a:lnTo>
                <a:lnTo>
                  <a:pt x="0" y="185165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124200" y="5638800"/>
            <a:ext cx="4114800" cy="152400"/>
          </a:xfrm>
          <a:custGeom>
            <a:avLst/>
            <a:gdLst/>
            <a:ahLst/>
            <a:cxnLst/>
            <a:rect l="l" t="t" r="r" b="b"/>
            <a:pathLst>
              <a:path w="4114800" h="152400">
                <a:moveTo>
                  <a:pt x="4114800" y="38100"/>
                </a:moveTo>
                <a:lnTo>
                  <a:pt x="4038600" y="38100"/>
                </a:lnTo>
                <a:lnTo>
                  <a:pt x="4038600" y="114300"/>
                </a:lnTo>
                <a:lnTo>
                  <a:pt x="4114800" y="114300"/>
                </a:lnTo>
                <a:lnTo>
                  <a:pt x="4114800" y="38100"/>
                </a:lnTo>
                <a:close/>
              </a:path>
              <a:path w="4114800" h="152400">
                <a:moveTo>
                  <a:pt x="3962400" y="38100"/>
                </a:moveTo>
                <a:lnTo>
                  <a:pt x="3886200" y="38100"/>
                </a:lnTo>
                <a:lnTo>
                  <a:pt x="3886200" y="114300"/>
                </a:lnTo>
                <a:lnTo>
                  <a:pt x="3962400" y="114300"/>
                </a:lnTo>
                <a:lnTo>
                  <a:pt x="3962400" y="38100"/>
                </a:lnTo>
                <a:close/>
              </a:path>
              <a:path w="4114800" h="152400">
                <a:moveTo>
                  <a:pt x="3810000" y="38100"/>
                </a:moveTo>
                <a:lnTo>
                  <a:pt x="3733800" y="38100"/>
                </a:lnTo>
                <a:lnTo>
                  <a:pt x="3733800" y="114300"/>
                </a:lnTo>
                <a:lnTo>
                  <a:pt x="3810000" y="114300"/>
                </a:lnTo>
                <a:lnTo>
                  <a:pt x="3810000" y="38100"/>
                </a:lnTo>
                <a:close/>
              </a:path>
              <a:path w="4114800" h="152400">
                <a:moveTo>
                  <a:pt x="3657600" y="38100"/>
                </a:moveTo>
                <a:lnTo>
                  <a:pt x="3581400" y="38100"/>
                </a:lnTo>
                <a:lnTo>
                  <a:pt x="3581400" y="114300"/>
                </a:lnTo>
                <a:lnTo>
                  <a:pt x="3657600" y="114300"/>
                </a:lnTo>
                <a:lnTo>
                  <a:pt x="3657600" y="38100"/>
                </a:lnTo>
                <a:close/>
              </a:path>
              <a:path w="4114800" h="152400">
                <a:moveTo>
                  <a:pt x="3505200" y="38100"/>
                </a:moveTo>
                <a:lnTo>
                  <a:pt x="3429000" y="38100"/>
                </a:lnTo>
                <a:lnTo>
                  <a:pt x="3429000" y="114300"/>
                </a:lnTo>
                <a:lnTo>
                  <a:pt x="3505200" y="114300"/>
                </a:lnTo>
                <a:lnTo>
                  <a:pt x="3505200" y="38100"/>
                </a:lnTo>
                <a:close/>
              </a:path>
              <a:path w="4114800" h="152400">
                <a:moveTo>
                  <a:pt x="3352800" y="38100"/>
                </a:moveTo>
                <a:lnTo>
                  <a:pt x="3276600" y="38100"/>
                </a:lnTo>
                <a:lnTo>
                  <a:pt x="3276600" y="114300"/>
                </a:lnTo>
                <a:lnTo>
                  <a:pt x="3352800" y="114300"/>
                </a:lnTo>
                <a:lnTo>
                  <a:pt x="3352800" y="38100"/>
                </a:lnTo>
                <a:close/>
              </a:path>
              <a:path w="4114800" h="152400">
                <a:moveTo>
                  <a:pt x="3200400" y="38100"/>
                </a:moveTo>
                <a:lnTo>
                  <a:pt x="3124200" y="38100"/>
                </a:lnTo>
                <a:lnTo>
                  <a:pt x="3124200" y="114300"/>
                </a:lnTo>
                <a:lnTo>
                  <a:pt x="3200400" y="114300"/>
                </a:lnTo>
                <a:lnTo>
                  <a:pt x="3200400" y="38100"/>
                </a:lnTo>
                <a:close/>
              </a:path>
              <a:path w="4114800" h="152400">
                <a:moveTo>
                  <a:pt x="3048000" y="38100"/>
                </a:moveTo>
                <a:lnTo>
                  <a:pt x="2971800" y="38100"/>
                </a:lnTo>
                <a:lnTo>
                  <a:pt x="2971800" y="114300"/>
                </a:lnTo>
                <a:lnTo>
                  <a:pt x="3048000" y="114300"/>
                </a:lnTo>
                <a:lnTo>
                  <a:pt x="3048000" y="38100"/>
                </a:lnTo>
                <a:close/>
              </a:path>
              <a:path w="4114800" h="152400">
                <a:moveTo>
                  <a:pt x="2895600" y="38100"/>
                </a:moveTo>
                <a:lnTo>
                  <a:pt x="2819400" y="38100"/>
                </a:lnTo>
                <a:lnTo>
                  <a:pt x="2819400" y="114300"/>
                </a:lnTo>
                <a:lnTo>
                  <a:pt x="2895600" y="114300"/>
                </a:lnTo>
                <a:lnTo>
                  <a:pt x="2895600" y="38100"/>
                </a:lnTo>
                <a:close/>
              </a:path>
              <a:path w="4114800" h="152400">
                <a:moveTo>
                  <a:pt x="2743200" y="38100"/>
                </a:moveTo>
                <a:lnTo>
                  <a:pt x="2667000" y="38100"/>
                </a:lnTo>
                <a:lnTo>
                  <a:pt x="2667000" y="114300"/>
                </a:lnTo>
                <a:lnTo>
                  <a:pt x="2743200" y="114300"/>
                </a:lnTo>
                <a:lnTo>
                  <a:pt x="2743200" y="38100"/>
                </a:lnTo>
                <a:close/>
              </a:path>
              <a:path w="4114800" h="152400">
                <a:moveTo>
                  <a:pt x="2590800" y="38100"/>
                </a:moveTo>
                <a:lnTo>
                  <a:pt x="2514600" y="38100"/>
                </a:lnTo>
                <a:lnTo>
                  <a:pt x="2514600" y="114300"/>
                </a:lnTo>
                <a:lnTo>
                  <a:pt x="2590800" y="114300"/>
                </a:lnTo>
                <a:lnTo>
                  <a:pt x="2590800" y="38100"/>
                </a:lnTo>
                <a:close/>
              </a:path>
              <a:path w="4114800" h="152400">
                <a:moveTo>
                  <a:pt x="2438400" y="38100"/>
                </a:moveTo>
                <a:lnTo>
                  <a:pt x="2362200" y="38100"/>
                </a:lnTo>
                <a:lnTo>
                  <a:pt x="2362200" y="114300"/>
                </a:lnTo>
                <a:lnTo>
                  <a:pt x="2438400" y="114300"/>
                </a:lnTo>
                <a:lnTo>
                  <a:pt x="2438400" y="38100"/>
                </a:lnTo>
                <a:close/>
              </a:path>
              <a:path w="4114800" h="152400">
                <a:moveTo>
                  <a:pt x="2286000" y="38100"/>
                </a:moveTo>
                <a:lnTo>
                  <a:pt x="2209800" y="38100"/>
                </a:lnTo>
                <a:lnTo>
                  <a:pt x="2209800" y="114300"/>
                </a:lnTo>
                <a:lnTo>
                  <a:pt x="2286000" y="114300"/>
                </a:lnTo>
                <a:lnTo>
                  <a:pt x="2286000" y="38100"/>
                </a:lnTo>
                <a:close/>
              </a:path>
              <a:path w="4114800" h="152400">
                <a:moveTo>
                  <a:pt x="2133600" y="38100"/>
                </a:moveTo>
                <a:lnTo>
                  <a:pt x="2057400" y="38100"/>
                </a:lnTo>
                <a:lnTo>
                  <a:pt x="2057400" y="114300"/>
                </a:lnTo>
                <a:lnTo>
                  <a:pt x="2133600" y="114300"/>
                </a:lnTo>
                <a:lnTo>
                  <a:pt x="2133600" y="38100"/>
                </a:lnTo>
                <a:close/>
              </a:path>
              <a:path w="4114800" h="152400">
                <a:moveTo>
                  <a:pt x="1981200" y="38100"/>
                </a:moveTo>
                <a:lnTo>
                  <a:pt x="1905000" y="38100"/>
                </a:lnTo>
                <a:lnTo>
                  <a:pt x="1905000" y="114300"/>
                </a:lnTo>
                <a:lnTo>
                  <a:pt x="1981200" y="114300"/>
                </a:lnTo>
                <a:lnTo>
                  <a:pt x="1981200" y="38100"/>
                </a:lnTo>
                <a:close/>
              </a:path>
              <a:path w="4114800" h="152400">
                <a:moveTo>
                  <a:pt x="1828800" y="38100"/>
                </a:moveTo>
                <a:lnTo>
                  <a:pt x="1752600" y="38100"/>
                </a:lnTo>
                <a:lnTo>
                  <a:pt x="1752600" y="114300"/>
                </a:lnTo>
                <a:lnTo>
                  <a:pt x="1828800" y="114300"/>
                </a:lnTo>
                <a:lnTo>
                  <a:pt x="1828800" y="38100"/>
                </a:lnTo>
                <a:close/>
              </a:path>
              <a:path w="4114800" h="152400">
                <a:moveTo>
                  <a:pt x="1676400" y="38100"/>
                </a:moveTo>
                <a:lnTo>
                  <a:pt x="1600200" y="38100"/>
                </a:lnTo>
                <a:lnTo>
                  <a:pt x="1600200" y="114300"/>
                </a:lnTo>
                <a:lnTo>
                  <a:pt x="1676400" y="114300"/>
                </a:lnTo>
                <a:lnTo>
                  <a:pt x="1676400" y="38100"/>
                </a:lnTo>
                <a:close/>
              </a:path>
              <a:path w="4114800" h="152400">
                <a:moveTo>
                  <a:pt x="1524000" y="38100"/>
                </a:moveTo>
                <a:lnTo>
                  <a:pt x="1447800" y="38100"/>
                </a:lnTo>
                <a:lnTo>
                  <a:pt x="1447800" y="114300"/>
                </a:lnTo>
                <a:lnTo>
                  <a:pt x="1524000" y="114300"/>
                </a:lnTo>
                <a:lnTo>
                  <a:pt x="1524000" y="38100"/>
                </a:lnTo>
                <a:close/>
              </a:path>
              <a:path w="4114800" h="152400">
                <a:moveTo>
                  <a:pt x="1371600" y="38100"/>
                </a:moveTo>
                <a:lnTo>
                  <a:pt x="1295400" y="38100"/>
                </a:lnTo>
                <a:lnTo>
                  <a:pt x="1295400" y="114300"/>
                </a:lnTo>
                <a:lnTo>
                  <a:pt x="1371600" y="114300"/>
                </a:lnTo>
                <a:lnTo>
                  <a:pt x="1371600" y="38100"/>
                </a:lnTo>
                <a:close/>
              </a:path>
              <a:path w="4114800" h="152400">
                <a:moveTo>
                  <a:pt x="1219200" y="38100"/>
                </a:moveTo>
                <a:lnTo>
                  <a:pt x="1143000" y="38100"/>
                </a:lnTo>
                <a:lnTo>
                  <a:pt x="1143000" y="114300"/>
                </a:lnTo>
                <a:lnTo>
                  <a:pt x="1219200" y="114300"/>
                </a:lnTo>
                <a:lnTo>
                  <a:pt x="1219200" y="38100"/>
                </a:lnTo>
                <a:close/>
              </a:path>
              <a:path w="4114800" h="152400">
                <a:moveTo>
                  <a:pt x="1066800" y="38100"/>
                </a:moveTo>
                <a:lnTo>
                  <a:pt x="990600" y="38100"/>
                </a:lnTo>
                <a:lnTo>
                  <a:pt x="990600" y="114300"/>
                </a:lnTo>
                <a:lnTo>
                  <a:pt x="1066800" y="114300"/>
                </a:lnTo>
                <a:lnTo>
                  <a:pt x="1066800" y="38100"/>
                </a:lnTo>
                <a:close/>
              </a:path>
              <a:path w="4114800" h="152400">
                <a:moveTo>
                  <a:pt x="914400" y="38100"/>
                </a:moveTo>
                <a:lnTo>
                  <a:pt x="838200" y="38100"/>
                </a:lnTo>
                <a:lnTo>
                  <a:pt x="838200" y="114300"/>
                </a:lnTo>
                <a:lnTo>
                  <a:pt x="914400" y="114300"/>
                </a:lnTo>
                <a:lnTo>
                  <a:pt x="914400" y="38100"/>
                </a:lnTo>
                <a:close/>
              </a:path>
              <a:path w="4114800" h="152400">
                <a:moveTo>
                  <a:pt x="762000" y="38100"/>
                </a:moveTo>
                <a:lnTo>
                  <a:pt x="685800" y="38100"/>
                </a:lnTo>
                <a:lnTo>
                  <a:pt x="685800" y="114300"/>
                </a:lnTo>
                <a:lnTo>
                  <a:pt x="762000" y="114300"/>
                </a:lnTo>
                <a:lnTo>
                  <a:pt x="762000" y="38100"/>
                </a:lnTo>
                <a:close/>
              </a:path>
              <a:path w="4114800" h="152400">
                <a:moveTo>
                  <a:pt x="609600" y="38100"/>
                </a:moveTo>
                <a:lnTo>
                  <a:pt x="533400" y="38100"/>
                </a:lnTo>
                <a:lnTo>
                  <a:pt x="533400" y="114300"/>
                </a:lnTo>
                <a:lnTo>
                  <a:pt x="609600" y="114300"/>
                </a:lnTo>
                <a:lnTo>
                  <a:pt x="609600" y="38100"/>
                </a:lnTo>
                <a:close/>
              </a:path>
              <a:path w="4114800" h="152400">
                <a:moveTo>
                  <a:pt x="457200" y="38100"/>
                </a:moveTo>
                <a:lnTo>
                  <a:pt x="381000" y="38100"/>
                </a:lnTo>
                <a:lnTo>
                  <a:pt x="381000" y="114300"/>
                </a:lnTo>
                <a:lnTo>
                  <a:pt x="457200" y="114300"/>
                </a:lnTo>
                <a:lnTo>
                  <a:pt x="457200" y="38100"/>
                </a:lnTo>
                <a:close/>
              </a:path>
              <a:path w="4114800" h="152400">
                <a:moveTo>
                  <a:pt x="304800" y="38100"/>
                </a:moveTo>
                <a:lnTo>
                  <a:pt x="228600" y="38100"/>
                </a:lnTo>
                <a:lnTo>
                  <a:pt x="228600" y="114300"/>
                </a:lnTo>
                <a:lnTo>
                  <a:pt x="304800" y="114300"/>
                </a:lnTo>
                <a:lnTo>
                  <a:pt x="304800" y="38100"/>
                </a:lnTo>
                <a:close/>
              </a:path>
              <a:path w="4114800" h="152400">
                <a:moveTo>
                  <a:pt x="152400" y="0"/>
                </a:moveTo>
                <a:lnTo>
                  <a:pt x="0" y="76200"/>
                </a:lnTo>
                <a:lnTo>
                  <a:pt x="152400" y="152400"/>
                </a:lnTo>
                <a:lnTo>
                  <a:pt x="152400" y="114300"/>
                </a:lnTo>
                <a:lnTo>
                  <a:pt x="114300" y="114300"/>
                </a:lnTo>
                <a:lnTo>
                  <a:pt x="114300" y="38100"/>
                </a:lnTo>
                <a:lnTo>
                  <a:pt x="152400" y="38100"/>
                </a:lnTo>
                <a:lnTo>
                  <a:pt x="152400" y="0"/>
                </a:lnTo>
                <a:close/>
              </a:path>
              <a:path w="4114800" h="152400">
                <a:moveTo>
                  <a:pt x="152400" y="38100"/>
                </a:moveTo>
                <a:lnTo>
                  <a:pt x="114300" y="38100"/>
                </a:lnTo>
                <a:lnTo>
                  <a:pt x="114300" y="114300"/>
                </a:lnTo>
                <a:lnTo>
                  <a:pt x="152400" y="114300"/>
                </a:lnTo>
                <a:lnTo>
                  <a:pt x="152400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71800" y="3291966"/>
            <a:ext cx="152400" cy="2499360"/>
          </a:xfrm>
          <a:custGeom>
            <a:avLst/>
            <a:gdLst/>
            <a:ahLst/>
            <a:cxnLst/>
            <a:rect l="l" t="t" r="r" b="b"/>
            <a:pathLst>
              <a:path w="152400" h="2499360">
                <a:moveTo>
                  <a:pt x="114300" y="2423033"/>
                </a:moveTo>
                <a:lnTo>
                  <a:pt x="38100" y="2423033"/>
                </a:lnTo>
                <a:lnTo>
                  <a:pt x="38100" y="2499233"/>
                </a:lnTo>
                <a:lnTo>
                  <a:pt x="114300" y="2499233"/>
                </a:lnTo>
                <a:lnTo>
                  <a:pt x="114300" y="2423033"/>
                </a:lnTo>
                <a:close/>
              </a:path>
              <a:path w="152400" h="2499360">
                <a:moveTo>
                  <a:pt x="114300" y="2270633"/>
                </a:moveTo>
                <a:lnTo>
                  <a:pt x="38100" y="2270633"/>
                </a:lnTo>
                <a:lnTo>
                  <a:pt x="38100" y="2346833"/>
                </a:lnTo>
                <a:lnTo>
                  <a:pt x="114300" y="2346833"/>
                </a:lnTo>
                <a:lnTo>
                  <a:pt x="114300" y="2270633"/>
                </a:lnTo>
                <a:close/>
              </a:path>
              <a:path w="152400" h="2499360">
                <a:moveTo>
                  <a:pt x="114300" y="2118233"/>
                </a:moveTo>
                <a:lnTo>
                  <a:pt x="38100" y="2118233"/>
                </a:lnTo>
                <a:lnTo>
                  <a:pt x="38100" y="2194433"/>
                </a:lnTo>
                <a:lnTo>
                  <a:pt x="114300" y="2194433"/>
                </a:lnTo>
                <a:lnTo>
                  <a:pt x="114300" y="2118233"/>
                </a:lnTo>
                <a:close/>
              </a:path>
              <a:path w="152400" h="2499360">
                <a:moveTo>
                  <a:pt x="114300" y="1965833"/>
                </a:moveTo>
                <a:lnTo>
                  <a:pt x="38100" y="1965833"/>
                </a:lnTo>
                <a:lnTo>
                  <a:pt x="38100" y="2042033"/>
                </a:lnTo>
                <a:lnTo>
                  <a:pt x="114300" y="2042033"/>
                </a:lnTo>
                <a:lnTo>
                  <a:pt x="114300" y="1965833"/>
                </a:lnTo>
                <a:close/>
              </a:path>
              <a:path w="152400" h="2499360">
                <a:moveTo>
                  <a:pt x="114300" y="1813433"/>
                </a:moveTo>
                <a:lnTo>
                  <a:pt x="38100" y="1813433"/>
                </a:lnTo>
                <a:lnTo>
                  <a:pt x="38100" y="1889633"/>
                </a:lnTo>
                <a:lnTo>
                  <a:pt x="114300" y="1889633"/>
                </a:lnTo>
                <a:lnTo>
                  <a:pt x="114300" y="1813433"/>
                </a:lnTo>
                <a:close/>
              </a:path>
              <a:path w="152400" h="2499360">
                <a:moveTo>
                  <a:pt x="114300" y="1661033"/>
                </a:moveTo>
                <a:lnTo>
                  <a:pt x="38100" y="1661033"/>
                </a:lnTo>
                <a:lnTo>
                  <a:pt x="38100" y="1737233"/>
                </a:lnTo>
                <a:lnTo>
                  <a:pt x="114300" y="1737233"/>
                </a:lnTo>
                <a:lnTo>
                  <a:pt x="114300" y="1661033"/>
                </a:lnTo>
                <a:close/>
              </a:path>
              <a:path w="152400" h="2499360">
                <a:moveTo>
                  <a:pt x="114300" y="1508633"/>
                </a:moveTo>
                <a:lnTo>
                  <a:pt x="38100" y="1508633"/>
                </a:lnTo>
                <a:lnTo>
                  <a:pt x="38100" y="1584833"/>
                </a:lnTo>
                <a:lnTo>
                  <a:pt x="114300" y="1584833"/>
                </a:lnTo>
                <a:lnTo>
                  <a:pt x="114300" y="1508633"/>
                </a:lnTo>
                <a:close/>
              </a:path>
              <a:path w="152400" h="2499360">
                <a:moveTo>
                  <a:pt x="114300" y="1356233"/>
                </a:moveTo>
                <a:lnTo>
                  <a:pt x="38100" y="1356233"/>
                </a:lnTo>
                <a:lnTo>
                  <a:pt x="38100" y="1432433"/>
                </a:lnTo>
                <a:lnTo>
                  <a:pt x="114300" y="1432433"/>
                </a:lnTo>
                <a:lnTo>
                  <a:pt x="114300" y="1356233"/>
                </a:lnTo>
                <a:close/>
              </a:path>
              <a:path w="152400" h="2499360">
                <a:moveTo>
                  <a:pt x="114300" y="1203833"/>
                </a:moveTo>
                <a:lnTo>
                  <a:pt x="38100" y="1203833"/>
                </a:lnTo>
                <a:lnTo>
                  <a:pt x="38100" y="1280033"/>
                </a:lnTo>
                <a:lnTo>
                  <a:pt x="114300" y="1280033"/>
                </a:lnTo>
                <a:lnTo>
                  <a:pt x="114300" y="1203833"/>
                </a:lnTo>
                <a:close/>
              </a:path>
              <a:path w="152400" h="2499360">
                <a:moveTo>
                  <a:pt x="114300" y="1051433"/>
                </a:moveTo>
                <a:lnTo>
                  <a:pt x="38100" y="1051433"/>
                </a:lnTo>
                <a:lnTo>
                  <a:pt x="38100" y="1127633"/>
                </a:lnTo>
                <a:lnTo>
                  <a:pt x="114300" y="1127633"/>
                </a:lnTo>
                <a:lnTo>
                  <a:pt x="114300" y="1051433"/>
                </a:lnTo>
                <a:close/>
              </a:path>
              <a:path w="152400" h="2499360">
                <a:moveTo>
                  <a:pt x="114300" y="899033"/>
                </a:moveTo>
                <a:lnTo>
                  <a:pt x="38100" y="899033"/>
                </a:lnTo>
                <a:lnTo>
                  <a:pt x="38100" y="975233"/>
                </a:lnTo>
                <a:lnTo>
                  <a:pt x="114300" y="975233"/>
                </a:lnTo>
                <a:lnTo>
                  <a:pt x="114300" y="899033"/>
                </a:lnTo>
                <a:close/>
              </a:path>
              <a:path w="152400" h="2499360">
                <a:moveTo>
                  <a:pt x="114300" y="746633"/>
                </a:moveTo>
                <a:lnTo>
                  <a:pt x="38100" y="746633"/>
                </a:lnTo>
                <a:lnTo>
                  <a:pt x="38100" y="822833"/>
                </a:lnTo>
                <a:lnTo>
                  <a:pt x="114300" y="822833"/>
                </a:lnTo>
                <a:lnTo>
                  <a:pt x="114300" y="746633"/>
                </a:lnTo>
                <a:close/>
              </a:path>
              <a:path w="152400" h="2499360">
                <a:moveTo>
                  <a:pt x="114300" y="594233"/>
                </a:moveTo>
                <a:lnTo>
                  <a:pt x="38100" y="594233"/>
                </a:lnTo>
                <a:lnTo>
                  <a:pt x="38100" y="670433"/>
                </a:lnTo>
                <a:lnTo>
                  <a:pt x="114300" y="670433"/>
                </a:lnTo>
                <a:lnTo>
                  <a:pt x="114300" y="594233"/>
                </a:lnTo>
                <a:close/>
              </a:path>
              <a:path w="152400" h="2499360">
                <a:moveTo>
                  <a:pt x="114300" y="441833"/>
                </a:moveTo>
                <a:lnTo>
                  <a:pt x="38100" y="441833"/>
                </a:lnTo>
                <a:lnTo>
                  <a:pt x="38100" y="518033"/>
                </a:lnTo>
                <a:lnTo>
                  <a:pt x="114300" y="518033"/>
                </a:lnTo>
                <a:lnTo>
                  <a:pt x="114300" y="441833"/>
                </a:lnTo>
                <a:close/>
              </a:path>
              <a:path w="152400" h="2499360">
                <a:moveTo>
                  <a:pt x="114300" y="289433"/>
                </a:moveTo>
                <a:lnTo>
                  <a:pt x="38100" y="289433"/>
                </a:lnTo>
                <a:lnTo>
                  <a:pt x="38100" y="365633"/>
                </a:lnTo>
                <a:lnTo>
                  <a:pt x="114300" y="365633"/>
                </a:lnTo>
                <a:lnTo>
                  <a:pt x="114300" y="289433"/>
                </a:lnTo>
                <a:close/>
              </a:path>
              <a:path w="152400" h="2499360">
                <a:moveTo>
                  <a:pt x="114300" y="137033"/>
                </a:moveTo>
                <a:lnTo>
                  <a:pt x="38100" y="137033"/>
                </a:lnTo>
                <a:lnTo>
                  <a:pt x="38100" y="213233"/>
                </a:lnTo>
                <a:lnTo>
                  <a:pt x="114300" y="213233"/>
                </a:lnTo>
                <a:lnTo>
                  <a:pt x="114300" y="137033"/>
                </a:lnTo>
                <a:close/>
              </a:path>
              <a:path w="152400" h="2499360">
                <a:moveTo>
                  <a:pt x="76200" y="0"/>
                </a:moveTo>
                <a:lnTo>
                  <a:pt x="0" y="152400"/>
                </a:lnTo>
                <a:lnTo>
                  <a:pt x="38100" y="152400"/>
                </a:lnTo>
                <a:lnTo>
                  <a:pt x="38100" y="137033"/>
                </a:lnTo>
                <a:lnTo>
                  <a:pt x="144716" y="137033"/>
                </a:lnTo>
                <a:lnTo>
                  <a:pt x="76200" y="0"/>
                </a:lnTo>
                <a:close/>
              </a:path>
              <a:path w="152400" h="2499360">
                <a:moveTo>
                  <a:pt x="144716" y="137033"/>
                </a:moveTo>
                <a:lnTo>
                  <a:pt x="114300" y="137033"/>
                </a:lnTo>
                <a:lnTo>
                  <a:pt x="114300" y="152400"/>
                </a:lnTo>
                <a:lnTo>
                  <a:pt x="152400" y="152400"/>
                </a:lnTo>
                <a:lnTo>
                  <a:pt x="144716" y="13703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67200" y="4206366"/>
            <a:ext cx="2971800" cy="152400"/>
          </a:xfrm>
          <a:custGeom>
            <a:avLst/>
            <a:gdLst/>
            <a:ahLst/>
            <a:cxnLst/>
            <a:rect l="l" t="t" r="r" b="b"/>
            <a:pathLst>
              <a:path w="2971800" h="152400">
                <a:moveTo>
                  <a:pt x="76200" y="38099"/>
                </a:moveTo>
                <a:lnTo>
                  <a:pt x="0" y="38099"/>
                </a:lnTo>
                <a:lnTo>
                  <a:pt x="0" y="114299"/>
                </a:lnTo>
                <a:lnTo>
                  <a:pt x="76200" y="114299"/>
                </a:lnTo>
                <a:lnTo>
                  <a:pt x="76200" y="38099"/>
                </a:lnTo>
                <a:close/>
              </a:path>
              <a:path w="2971800" h="152400">
                <a:moveTo>
                  <a:pt x="228600" y="38099"/>
                </a:moveTo>
                <a:lnTo>
                  <a:pt x="152400" y="38099"/>
                </a:lnTo>
                <a:lnTo>
                  <a:pt x="152400" y="114299"/>
                </a:lnTo>
                <a:lnTo>
                  <a:pt x="228600" y="114299"/>
                </a:lnTo>
                <a:lnTo>
                  <a:pt x="228600" y="38099"/>
                </a:lnTo>
                <a:close/>
              </a:path>
              <a:path w="2971800" h="152400">
                <a:moveTo>
                  <a:pt x="381000" y="38099"/>
                </a:moveTo>
                <a:lnTo>
                  <a:pt x="304800" y="38099"/>
                </a:lnTo>
                <a:lnTo>
                  <a:pt x="304800" y="114299"/>
                </a:lnTo>
                <a:lnTo>
                  <a:pt x="381000" y="114299"/>
                </a:lnTo>
                <a:lnTo>
                  <a:pt x="381000" y="38099"/>
                </a:lnTo>
                <a:close/>
              </a:path>
              <a:path w="2971800" h="152400">
                <a:moveTo>
                  <a:pt x="533400" y="38099"/>
                </a:moveTo>
                <a:lnTo>
                  <a:pt x="457200" y="38099"/>
                </a:lnTo>
                <a:lnTo>
                  <a:pt x="457200" y="114299"/>
                </a:lnTo>
                <a:lnTo>
                  <a:pt x="533400" y="114299"/>
                </a:lnTo>
                <a:lnTo>
                  <a:pt x="533400" y="38099"/>
                </a:lnTo>
                <a:close/>
              </a:path>
              <a:path w="2971800" h="152400">
                <a:moveTo>
                  <a:pt x="685800" y="38099"/>
                </a:moveTo>
                <a:lnTo>
                  <a:pt x="609600" y="38099"/>
                </a:lnTo>
                <a:lnTo>
                  <a:pt x="609600" y="114299"/>
                </a:lnTo>
                <a:lnTo>
                  <a:pt x="685800" y="114299"/>
                </a:lnTo>
                <a:lnTo>
                  <a:pt x="685800" y="38099"/>
                </a:lnTo>
                <a:close/>
              </a:path>
              <a:path w="2971800" h="152400">
                <a:moveTo>
                  <a:pt x="838200" y="38099"/>
                </a:moveTo>
                <a:lnTo>
                  <a:pt x="762000" y="38099"/>
                </a:lnTo>
                <a:lnTo>
                  <a:pt x="762000" y="114299"/>
                </a:lnTo>
                <a:lnTo>
                  <a:pt x="838200" y="114299"/>
                </a:lnTo>
                <a:lnTo>
                  <a:pt x="838200" y="38099"/>
                </a:lnTo>
                <a:close/>
              </a:path>
              <a:path w="2971800" h="152400">
                <a:moveTo>
                  <a:pt x="990600" y="38099"/>
                </a:moveTo>
                <a:lnTo>
                  <a:pt x="914400" y="38099"/>
                </a:lnTo>
                <a:lnTo>
                  <a:pt x="914400" y="114299"/>
                </a:lnTo>
                <a:lnTo>
                  <a:pt x="990600" y="114299"/>
                </a:lnTo>
                <a:lnTo>
                  <a:pt x="990600" y="38099"/>
                </a:lnTo>
                <a:close/>
              </a:path>
              <a:path w="2971800" h="152400">
                <a:moveTo>
                  <a:pt x="1143000" y="38099"/>
                </a:moveTo>
                <a:lnTo>
                  <a:pt x="1066800" y="38099"/>
                </a:lnTo>
                <a:lnTo>
                  <a:pt x="1066800" y="114299"/>
                </a:lnTo>
                <a:lnTo>
                  <a:pt x="1143000" y="114299"/>
                </a:lnTo>
                <a:lnTo>
                  <a:pt x="1143000" y="38099"/>
                </a:lnTo>
                <a:close/>
              </a:path>
              <a:path w="2971800" h="152400">
                <a:moveTo>
                  <a:pt x="1295400" y="38099"/>
                </a:moveTo>
                <a:lnTo>
                  <a:pt x="1219200" y="38099"/>
                </a:lnTo>
                <a:lnTo>
                  <a:pt x="1219200" y="114299"/>
                </a:lnTo>
                <a:lnTo>
                  <a:pt x="1295400" y="114299"/>
                </a:lnTo>
                <a:lnTo>
                  <a:pt x="1295400" y="38099"/>
                </a:lnTo>
                <a:close/>
              </a:path>
              <a:path w="2971800" h="152400">
                <a:moveTo>
                  <a:pt x="1447800" y="38099"/>
                </a:moveTo>
                <a:lnTo>
                  <a:pt x="1371600" y="38099"/>
                </a:lnTo>
                <a:lnTo>
                  <a:pt x="1371600" y="114299"/>
                </a:lnTo>
                <a:lnTo>
                  <a:pt x="1447800" y="114299"/>
                </a:lnTo>
                <a:lnTo>
                  <a:pt x="1447800" y="38099"/>
                </a:lnTo>
                <a:close/>
              </a:path>
              <a:path w="2971800" h="152400">
                <a:moveTo>
                  <a:pt x="1600200" y="38099"/>
                </a:moveTo>
                <a:lnTo>
                  <a:pt x="1524000" y="38099"/>
                </a:lnTo>
                <a:lnTo>
                  <a:pt x="1524000" y="114299"/>
                </a:lnTo>
                <a:lnTo>
                  <a:pt x="1600200" y="114299"/>
                </a:lnTo>
                <a:lnTo>
                  <a:pt x="1600200" y="38099"/>
                </a:lnTo>
                <a:close/>
              </a:path>
              <a:path w="2971800" h="152400">
                <a:moveTo>
                  <a:pt x="1752600" y="38099"/>
                </a:moveTo>
                <a:lnTo>
                  <a:pt x="1676400" y="38099"/>
                </a:lnTo>
                <a:lnTo>
                  <a:pt x="1676400" y="114299"/>
                </a:lnTo>
                <a:lnTo>
                  <a:pt x="1752600" y="114299"/>
                </a:lnTo>
                <a:lnTo>
                  <a:pt x="1752600" y="38099"/>
                </a:lnTo>
                <a:close/>
              </a:path>
              <a:path w="2971800" h="152400">
                <a:moveTo>
                  <a:pt x="1905000" y="38099"/>
                </a:moveTo>
                <a:lnTo>
                  <a:pt x="1828800" y="38099"/>
                </a:lnTo>
                <a:lnTo>
                  <a:pt x="1828800" y="114299"/>
                </a:lnTo>
                <a:lnTo>
                  <a:pt x="1905000" y="114299"/>
                </a:lnTo>
                <a:lnTo>
                  <a:pt x="1905000" y="38099"/>
                </a:lnTo>
                <a:close/>
              </a:path>
              <a:path w="2971800" h="152400">
                <a:moveTo>
                  <a:pt x="2057400" y="38099"/>
                </a:moveTo>
                <a:lnTo>
                  <a:pt x="1981200" y="38099"/>
                </a:lnTo>
                <a:lnTo>
                  <a:pt x="1981200" y="114299"/>
                </a:lnTo>
                <a:lnTo>
                  <a:pt x="2057400" y="114299"/>
                </a:lnTo>
                <a:lnTo>
                  <a:pt x="2057400" y="38099"/>
                </a:lnTo>
                <a:close/>
              </a:path>
              <a:path w="2971800" h="152400">
                <a:moveTo>
                  <a:pt x="2209800" y="38099"/>
                </a:moveTo>
                <a:lnTo>
                  <a:pt x="2133600" y="38099"/>
                </a:lnTo>
                <a:lnTo>
                  <a:pt x="2133600" y="114299"/>
                </a:lnTo>
                <a:lnTo>
                  <a:pt x="2209800" y="114299"/>
                </a:lnTo>
                <a:lnTo>
                  <a:pt x="2209800" y="38099"/>
                </a:lnTo>
                <a:close/>
              </a:path>
              <a:path w="2971800" h="152400">
                <a:moveTo>
                  <a:pt x="2362200" y="38099"/>
                </a:moveTo>
                <a:lnTo>
                  <a:pt x="2286000" y="38099"/>
                </a:lnTo>
                <a:lnTo>
                  <a:pt x="2286000" y="114299"/>
                </a:lnTo>
                <a:lnTo>
                  <a:pt x="2362200" y="114299"/>
                </a:lnTo>
                <a:lnTo>
                  <a:pt x="2362200" y="38099"/>
                </a:lnTo>
                <a:close/>
              </a:path>
              <a:path w="2971800" h="152400">
                <a:moveTo>
                  <a:pt x="2514600" y="38099"/>
                </a:moveTo>
                <a:lnTo>
                  <a:pt x="2438400" y="38099"/>
                </a:lnTo>
                <a:lnTo>
                  <a:pt x="2438400" y="114299"/>
                </a:lnTo>
                <a:lnTo>
                  <a:pt x="2514600" y="114299"/>
                </a:lnTo>
                <a:lnTo>
                  <a:pt x="2514600" y="38099"/>
                </a:lnTo>
                <a:close/>
              </a:path>
              <a:path w="2971800" h="152400">
                <a:moveTo>
                  <a:pt x="2667000" y="38099"/>
                </a:moveTo>
                <a:lnTo>
                  <a:pt x="2590800" y="38099"/>
                </a:lnTo>
                <a:lnTo>
                  <a:pt x="2590800" y="114299"/>
                </a:lnTo>
                <a:lnTo>
                  <a:pt x="2667000" y="114299"/>
                </a:lnTo>
                <a:lnTo>
                  <a:pt x="2667000" y="38099"/>
                </a:lnTo>
                <a:close/>
              </a:path>
              <a:path w="2971800" h="152400">
                <a:moveTo>
                  <a:pt x="2819400" y="0"/>
                </a:moveTo>
                <a:lnTo>
                  <a:pt x="2819400" y="152399"/>
                </a:lnTo>
                <a:lnTo>
                  <a:pt x="2971800" y="76199"/>
                </a:lnTo>
                <a:lnTo>
                  <a:pt x="2819400" y="0"/>
                </a:lnTo>
                <a:close/>
              </a:path>
              <a:path w="2971800" h="152400">
                <a:moveTo>
                  <a:pt x="2819400" y="38099"/>
                </a:moveTo>
                <a:lnTo>
                  <a:pt x="2743200" y="38099"/>
                </a:lnTo>
                <a:lnTo>
                  <a:pt x="2743200" y="114299"/>
                </a:lnTo>
                <a:lnTo>
                  <a:pt x="2819400" y="114299"/>
                </a:lnTo>
                <a:lnTo>
                  <a:pt x="2819400" y="3809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67200" y="3139567"/>
            <a:ext cx="152400" cy="1051560"/>
          </a:xfrm>
          <a:custGeom>
            <a:avLst/>
            <a:gdLst/>
            <a:ahLst/>
            <a:cxnLst/>
            <a:rect l="l" t="t" r="r" b="b"/>
            <a:pathLst>
              <a:path w="152400" h="1051560">
                <a:moveTo>
                  <a:pt x="114300" y="0"/>
                </a:moveTo>
                <a:lnTo>
                  <a:pt x="38100" y="0"/>
                </a:lnTo>
                <a:lnTo>
                  <a:pt x="38100" y="76200"/>
                </a:lnTo>
                <a:lnTo>
                  <a:pt x="114300" y="76200"/>
                </a:lnTo>
                <a:lnTo>
                  <a:pt x="114300" y="0"/>
                </a:lnTo>
                <a:close/>
              </a:path>
              <a:path w="152400" h="1051560">
                <a:moveTo>
                  <a:pt x="114300" y="152400"/>
                </a:moveTo>
                <a:lnTo>
                  <a:pt x="38100" y="152400"/>
                </a:lnTo>
                <a:lnTo>
                  <a:pt x="38100" y="228600"/>
                </a:lnTo>
                <a:lnTo>
                  <a:pt x="114300" y="228600"/>
                </a:lnTo>
                <a:lnTo>
                  <a:pt x="114300" y="152400"/>
                </a:lnTo>
                <a:close/>
              </a:path>
              <a:path w="152400" h="1051560">
                <a:moveTo>
                  <a:pt x="114300" y="304800"/>
                </a:moveTo>
                <a:lnTo>
                  <a:pt x="38100" y="304800"/>
                </a:lnTo>
                <a:lnTo>
                  <a:pt x="38100" y="381000"/>
                </a:lnTo>
                <a:lnTo>
                  <a:pt x="114300" y="381000"/>
                </a:lnTo>
                <a:lnTo>
                  <a:pt x="114300" y="304800"/>
                </a:lnTo>
                <a:close/>
              </a:path>
              <a:path w="152400" h="1051560">
                <a:moveTo>
                  <a:pt x="114300" y="457200"/>
                </a:moveTo>
                <a:lnTo>
                  <a:pt x="38100" y="457200"/>
                </a:lnTo>
                <a:lnTo>
                  <a:pt x="38100" y="533400"/>
                </a:lnTo>
                <a:lnTo>
                  <a:pt x="114300" y="533400"/>
                </a:lnTo>
                <a:lnTo>
                  <a:pt x="114300" y="457200"/>
                </a:lnTo>
                <a:close/>
              </a:path>
              <a:path w="152400" h="1051560">
                <a:moveTo>
                  <a:pt x="114300" y="609600"/>
                </a:moveTo>
                <a:lnTo>
                  <a:pt x="38100" y="609600"/>
                </a:lnTo>
                <a:lnTo>
                  <a:pt x="38100" y="685800"/>
                </a:lnTo>
                <a:lnTo>
                  <a:pt x="114300" y="685800"/>
                </a:lnTo>
                <a:lnTo>
                  <a:pt x="114300" y="609600"/>
                </a:lnTo>
                <a:close/>
              </a:path>
              <a:path w="152400" h="1051560">
                <a:moveTo>
                  <a:pt x="114300" y="762000"/>
                </a:moveTo>
                <a:lnTo>
                  <a:pt x="38100" y="762000"/>
                </a:lnTo>
                <a:lnTo>
                  <a:pt x="38100" y="838200"/>
                </a:lnTo>
                <a:lnTo>
                  <a:pt x="114300" y="838200"/>
                </a:lnTo>
                <a:lnTo>
                  <a:pt x="114300" y="762000"/>
                </a:lnTo>
                <a:close/>
              </a:path>
              <a:path w="152400" h="1051560">
                <a:moveTo>
                  <a:pt x="152400" y="899033"/>
                </a:moveTo>
                <a:lnTo>
                  <a:pt x="0" y="899033"/>
                </a:lnTo>
                <a:lnTo>
                  <a:pt x="76200" y="1051433"/>
                </a:lnTo>
                <a:lnTo>
                  <a:pt x="133350" y="937133"/>
                </a:lnTo>
                <a:lnTo>
                  <a:pt x="38100" y="937133"/>
                </a:lnTo>
                <a:lnTo>
                  <a:pt x="38100" y="914400"/>
                </a:lnTo>
                <a:lnTo>
                  <a:pt x="144716" y="914400"/>
                </a:lnTo>
                <a:lnTo>
                  <a:pt x="152400" y="899033"/>
                </a:lnTo>
                <a:close/>
              </a:path>
              <a:path w="152400" h="1051560">
                <a:moveTo>
                  <a:pt x="114300" y="914400"/>
                </a:moveTo>
                <a:lnTo>
                  <a:pt x="38100" y="914400"/>
                </a:lnTo>
                <a:lnTo>
                  <a:pt x="38100" y="937133"/>
                </a:lnTo>
                <a:lnTo>
                  <a:pt x="114300" y="937133"/>
                </a:lnTo>
                <a:lnTo>
                  <a:pt x="114300" y="914400"/>
                </a:lnTo>
                <a:close/>
              </a:path>
              <a:path w="152400" h="1051560">
                <a:moveTo>
                  <a:pt x="144716" y="914400"/>
                </a:moveTo>
                <a:lnTo>
                  <a:pt x="114300" y="914400"/>
                </a:lnTo>
                <a:lnTo>
                  <a:pt x="114300" y="937133"/>
                </a:lnTo>
                <a:lnTo>
                  <a:pt x="133350" y="937133"/>
                </a:lnTo>
                <a:lnTo>
                  <a:pt x="144716" y="9144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162800" y="4206366"/>
            <a:ext cx="152400" cy="1481455"/>
          </a:xfrm>
          <a:custGeom>
            <a:avLst/>
            <a:gdLst/>
            <a:ahLst/>
            <a:cxnLst/>
            <a:rect l="l" t="t" r="r" b="b"/>
            <a:pathLst>
              <a:path w="152400" h="1481454">
                <a:moveTo>
                  <a:pt x="114300" y="0"/>
                </a:moveTo>
                <a:lnTo>
                  <a:pt x="38100" y="0"/>
                </a:lnTo>
                <a:lnTo>
                  <a:pt x="38100" y="76199"/>
                </a:lnTo>
                <a:lnTo>
                  <a:pt x="114300" y="76199"/>
                </a:lnTo>
                <a:lnTo>
                  <a:pt x="114300" y="0"/>
                </a:lnTo>
                <a:close/>
              </a:path>
              <a:path w="152400" h="1481454">
                <a:moveTo>
                  <a:pt x="114300" y="152399"/>
                </a:moveTo>
                <a:lnTo>
                  <a:pt x="38100" y="152399"/>
                </a:lnTo>
                <a:lnTo>
                  <a:pt x="38100" y="228599"/>
                </a:lnTo>
                <a:lnTo>
                  <a:pt x="114300" y="228599"/>
                </a:lnTo>
                <a:lnTo>
                  <a:pt x="114300" y="152399"/>
                </a:lnTo>
                <a:close/>
              </a:path>
              <a:path w="152400" h="1481454">
                <a:moveTo>
                  <a:pt x="114300" y="304799"/>
                </a:moveTo>
                <a:lnTo>
                  <a:pt x="38100" y="304799"/>
                </a:lnTo>
                <a:lnTo>
                  <a:pt x="38100" y="380999"/>
                </a:lnTo>
                <a:lnTo>
                  <a:pt x="114300" y="380999"/>
                </a:lnTo>
                <a:lnTo>
                  <a:pt x="114300" y="304799"/>
                </a:lnTo>
                <a:close/>
              </a:path>
              <a:path w="152400" h="1481454">
                <a:moveTo>
                  <a:pt x="114300" y="457199"/>
                </a:moveTo>
                <a:lnTo>
                  <a:pt x="38100" y="457199"/>
                </a:lnTo>
                <a:lnTo>
                  <a:pt x="38100" y="533399"/>
                </a:lnTo>
                <a:lnTo>
                  <a:pt x="114300" y="533399"/>
                </a:lnTo>
                <a:lnTo>
                  <a:pt x="114300" y="457199"/>
                </a:lnTo>
                <a:close/>
              </a:path>
              <a:path w="152400" h="1481454">
                <a:moveTo>
                  <a:pt x="114300" y="609599"/>
                </a:moveTo>
                <a:lnTo>
                  <a:pt x="38100" y="609599"/>
                </a:lnTo>
                <a:lnTo>
                  <a:pt x="38100" y="685799"/>
                </a:lnTo>
                <a:lnTo>
                  <a:pt x="114300" y="685799"/>
                </a:lnTo>
                <a:lnTo>
                  <a:pt x="114300" y="609599"/>
                </a:lnTo>
                <a:close/>
              </a:path>
              <a:path w="152400" h="1481454">
                <a:moveTo>
                  <a:pt x="114300" y="761999"/>
                </a:moveTo>
                <a:lnTo>
                  <a:pt x="38100" y="761999"/>
                </a:lnTo>
                <a:lnTo>
                  <a:pt x="38100" y="838199"/>
                </a:lnTo>
                <a:lnTo>
                  <a:pt x="114300" y="838199"/>
                </a:lnTo>
                <a:lnTo>
                  <a:pt x="114300" y="761999"/>
                </a:lnTo>
                <a:close/>
              </a:path>
              <a:path w="152400" h="1481454">
                <a:moveTo>
                  <a:pt x="114300" y="914399"/>
                </a:moveTo>
                <a:lnTo>
                  <a:pt x="38100" y="914399"/>
                </a:lnTo>
                <a:lnTo>
                  <a:pt x="38100" y="990599"/>
                </a:lnTo>
                <a:lnTo>
                  <a:pt x="114300" y="990599"/>
                </a:lnTo>
                <a:lnTo>
                  <a:pt x="114300" y="914399"/>
                </a:lnTo>
                <a:close/>
              </a:path>
              <a:path w="152400" h="1481454">
                <a:moveTo>
                  <a:pt x="114300" y="1066799"/>
                </a:moveTo>
                <a:lnTo>
                  <a:pt x="38100" y="1066799"/>
                </a:lnTo>
                <a:lnTo>
                  <a:pt x="38100" y="1142999"/>
                </a:lnTo>
                <a:lnTo>
                  <a:pt x="114300" y="1142999"/>
                </a:lnTo>
                <a:lnTo>
                  <a:pt x="114300" y="1066799"/>
                </a:lnTo>
                <a:close/>
              </a:path>
              <a:path w="152400" h="1481454">
                <a:moveTo>
                  <a:pt x="114300" y="1219199"/>
                </a:moveTo>
                <a:lnTo>
                  <a:pt x="38100" y="1219199"/>
                </a:lnTo>
                <a:lnTo>
                  <a:pt x="38100" y="1295399"/>
                </a:lnTo>
                <a:lnTo>
                  <a:pt x="114300" y="1295399"/>
                </a:lnTo>
                <a:lnTo>
                  <a:pt x="114300" y="1219199"/>
                </a:lnTo>
                <a:close/>
              </a:path>
              <a:path w="152400" h="1481454">
                <a:moveTo>
                  <a:pt x="152400" y="1328673"/>
                </a:moveTo>
                <a:lnTo>
                  <a:pt x="0" y="1328673"/>
                </a:lnTo>
                <a:lnTo>
                  <a:pt x="76200" y="1481010"/>
                </a:lnTo>
                <a:lnTo>
                  <a:pt x="152400" y="13286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048000" y="3139567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1219200" h="152400">
                <a:moveTo>
                  <a:pt x="76200" y="38100"/>
                </a:moveTo>
                <a:lnTo>
                  <a:pt x="0" y="38100"/>
                </a:lnTo>
                <a:lnTo>
                  <a:pt x="0" y="114300"/>
                </a:lnTo>
                <a:lnTo>
                  <a:pt x="76200" y="114300"/>
                </a:lnTo>
                <a:lnTo>
                  <a:pt x="76200" y="38100"/>
                </a:lnTo>
                <a:close/>
              </a:path>
              <a:path w="1219200" h="152400">
                <a:moveTo>
                  <a:pt x="228600" y="38100"/>
                </a:moveTo>
                <a:lnTo>
                  <a:pt x="152400" y="38100"/>
                </a:lnTo>
                <a:lnTo>
                  <a:pt x="152400" y="114300"/>
                </a:lnTo>
                <a:lnTo>
                  <a:pt x="228600" y="114300"/>
                </a:lnTo>
                <a:lnTo>
                  <a:pt x="228600" y="38100"/>
                </a:lnTo>
                <a:close/>
              </a:path>
              <a:path w="1219200" h="152400">
                <a:moveTo>
                  <a:pt x="381000" y="38100"/>
                </a:moveTo>
                <a:lnTo>
                  <a:pt x="304800" y="38100"/>
                </a:lnTo>
                <a:lnTo>
                  <a:pt x="304800" y="114300"/>
                </a:lnTo>
                <a:lnTo>
                  <a:pt x="381000" y="114300"/>
                </a:lnTo>
                <a:lnTo>
                  <a:pt x="381000" y="38100"/>
                </a:lnTo>
                <a:close/>
              </a:path>
              <a:path w="1219200" h="152400">
                <a:moveTo>
                  <a:pt x="533400" y="38100"/>
                </a:moveTo>
                <a:lnTo>
                  <a:pt x="457200" y="38100"/>
                </a:lnTo>
                <a:lnTo>
                  <a:pt x="457200" y="114300"/>
                </a:lnTo>
                <a:lnTo>
                  <a:pt x="533400" y="114300"/>
                </a:lnTo>
                <a:lnTo>
                  <a:pt x="533400" y="38100"/>
                </a:lnTo>
                <a:close/>
              </a:path>
              <a:path w="1219200" h="152400">
                <a:moveTo>
                  <a:pt x="685800" y="38100"/>
                </a:moveTo>
                <a:lnTo>
                  <a:pt x="609600" y="38100"/>
                </a:lnTo>
                <a:lnTo>
                  <a:pt x="609600" y="114300"/>
                </a:lnTo>
                <a:lnTo>
                  <a:pt x="685800" y="114300"/>
                </a:lnTo>
                <a:lnTo>
                  <a:pt x="685800" y="38100"/>
                </a:lnTo>
                <a:close/>
              </a:path>
              <a:path w="1219200" h="152400">
                <a:moveTo>
                  <a:pt x="838200" y="38100"/>
                </a:moveTo>
                <a:lnTo>
                  <a:pt x="762000" y="38100"/>
                </a:lnTo>
                <a:lnTo>
                  <a:pt x="762000" y="114300"/>
                </a:lnTo>
                <a:lnTo>
                  <a:pt x="838200" y="114300"/>
                </a:lnTo>
                <a:lnTo>
                  <a:pt x="838200" y="38100"/>
                </a:lnTo>
                <a:close/>
              </a:path>
              <a:path w="1219200" h="152400">
                <a:moveTo>
                  <a:pt x="990600" y="38100"/>
                </a:moveTo>
                <a:lnTo>
                  <a:pt x="914400" y="38100"/>
                </a:lnTo>
                <a:lnTo>
                  <a:pt x="914400" y="114300"/>
                </a:lnTo>
                <a:lnTo>
                  <a:pt x="990600" y="114300"/>
                </a:lnTo>
                <a:lnTo>
                  <a:pt x="990600" y="38100"/>
                </a:lnTo>
                <a:close/>
              </a:path>
              <a:path w="1219200" h="152400">
                <a:moveTo>
                  <a:pt x="1066800" y="0"/>
                </a:moveTo>
                <a:lnTo>
                  <a:pt x="1066800" y="152400"/>
                </a:lnTo>
                <a:lnTo>
                  <a:pt x="1143000" y="114300"/>
                </a:lnTo>
                <a:lnTo>
                  <a:pt x="1104900" y="114300"/>
                </a:lnTo>
                <a:lnTo>
                  <a:pt x="1104900" y="38100"/>
                </a:lnTo>
                <a:lnTo>
                  <a:pt x="1143000" y="38100"/>
                </a:lnTo>
                <a:lnTo>
                  <a:pt x="1066800" y="0"/>
                </a:lnTo>
                <a:close/>
              </a:path>
              <a:path w="1219200" h="152400">
                <a:moveTo>
                  <a:pt x="1143000" y="38100"/>
                </a:moveTo>
                <a:lnTo>
                  <a:pt x="1104900" y="38100"/>
                </a:lnTo>
                <a:lnTo>
                  <a:pt x="1104900" y="114300"/>
                </a:lnTo>
                <a:lnTo>
                  <a:pt x="1143000" y="114300"/>
                </a:lnTo>
                <a:lnTo>
                  <a:pt x="1219200" y="76200"/>
                </a:lnTo>
                <a:lnTo>
                  <a:pt x="1143000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33400" y="228600"/>
            <a:ext cx="8077200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002279" y="204215"/>
            <a:ext cx="3168396" cy="478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51760" y="554736"/>
            <a:ext cx="1703832" cy="478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962400" y="554736"/>
            <a:ext cx="519684" cy="478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88891" y="554736"/>
            <a:ext cx="2430780" cy="478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33400" y="228600"/>
            <a:ext cx="8077200" cy="838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2300" b="1" dirty="0">
                <a:latin typeface="Tahoma"/>
                <a:cs typeface="Tahoma"/>
              </a:rPr>
              <a:t>Optimum</a:t>
            </a:r>
            <a:r>
              <a:rPr sz="2300" b="1" spc="-45" dirty="0">
                <a:latin typeface="Tahoma"/>
                <a:cs typeface="Tahoma"/>
              </a:rPr>
              <a:t> </a:t>
            </a:r>
            <a:r>
              <a:rPr sz="2300" b="1" dirty="0">
                <a:latin typeface="Tahoma"/>
                <a:cs typeface="Tahoma"/>
              </a:rPr>
              <a:t>Solution:</a:t>
            </a:r>
            <a:endParaRPr sz="23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300" b="1" dirty="0">
                <a:latin typeface="Tahoma"/>
                <a:cs typeface="Tahoma"/>
              </a:rPr>
              <a:t>Stepping-Stone</a:t>
            </a:r>
            <a:r>
              <a:rPr sz="2300" b="1" spc="-60" dirty="0">
                <a:latin typeface="Tahoma"/>
                <a:cs typeface="Tahoma"/>
              </a:rPr>
              <a:t> </a:t>
            </a:r>
            <a:r>
              <a:rPr sz="2300" b="1" dirty="0">
                <a:latin typeface="Tahoma"/>
                <a:cs typeface="Tahoma"/>
              </a:rPr>
              <a:t>Method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12140" y="1209243"/>
            <a:ext cx="66668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34465" algn="l"/>
                <a:tab pos="2965450" algn="l"/>
              </a:tabLst>
            </a:pPr>
            <a:r>
              <a:rPr sz="3000" spc="-7" baseline="1388" dirty="0">
                <a:latin typeface="Tahoma"/>
                <a:cs typeface="Tahoma"/>
              </a:rPr>
              <a:t>Example:	</a:t>
            </a:r>
            <a:r>
              <a:rPr sz="2000" spc="-10" dirty="0">
                <a:latin typeface="Tahoma"/>
                <a:cs typeface="Tahoma"/>
              </a:rPr>
              <a:t>At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Cell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B2,	B2-&gt;B4-&gt;C4-&gt;C1-&gt;A1-&gt;A2-&gt;B2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03083" y="2463800"/>
            <a:ext cx="902969" cy="482600"/>
          </a:xfrm>
          <a:custGeom>
            <a:avLst/>
            <a:gdLst/>
            <a:ahLst/>
            <a:cxnLst/>
            <a:rect l="l" t="t" r="r" b="b"/>
            <a:pathLst>
              <a:path w="902970" h="482600">
                <a:moveTo>
                  <a:pt x="0" y="482600"/>
                </a:moveTo>
                <a:lnTo>
                  <a:pt x="902728" y="482600"/>
                </a:lnTo>
                <a:lnTo>
                  <a:pt x="902728" y="0"/>
                </a:lnTo>
                <a:lnTo>
                  <a:pt x="0" y="0"/>
                </a:lnTo>
                <a:lnTo>
                  <a:pt x="0" y="482600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03083" y="2946400"/>
            <a:ext cx="902969" cy="965200"/>
          </a:xfrm>
          <a:custGeom>
            <a:avLst/>
            <a:gdLst/>
            <a:ahLst/>
            <a:cxnLst/>
            <a:rect l="l" t="t" r="r" b="b"/>
            <a:pathLst>
              <a:path w="902970" h="965200">
                <a:moveTo>
                  <a:pt x="0" y="965200"/>
                </a:moveTo>
                <a:lnTo>
                  <a:pt x="902728" y="965200"/>
                </a:lnTo>
                <a:lnTo>
                  <a:pt x="902728" y="0"/>
                </a:lnTo>
                <a:lnTo>
                  <a:pt x="0" y="0"/>
                </a:lnTo>
                <a:lnTo>
                  <a:pt x="0" y="965200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03083" y="3911600"/>
            <a:ext cx="902969" cy="965200"/>
          </a:xfrm>
          <a:custGeom>
            <a:avLst/>
            <a:gdLst/>
            <a:ahLst/>
            <a:cxnLst/>
            <a:rect l="l" t="t" r="r" b="b"/>
            <a:pathLst>
              <a:path w="902970" h="965200">
                <a:moveTo>
                  <a:pt x="0" y="965200"/>
                </a:moveTo>
                <a:lnTo>
                  <a:pt x="902728" y="965200"/>
                </a:lnTo>
                <a:lnTo>
                  <a:pt x="902728" y="0"/>
                </a:lnTo>
                <a:lnTo>
                  <a:pt x="0" y="0"/>
                </a:lnTo>
                <a:lnTo>
                  <a:pt x="0" y="965200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03083" y="4876800"/>
            <a:ext cx="902969" cy="965200"/>
          </a:xfrm>
          <a:custGeom>
            <a:avLst/>
            <a:gdLst/>
            <a:ahLst/>
            <a:cxnLst/>
            <a:rect l="l" t="t" r="r" b="b"/>
            <a:pathLst>
              <a:path w="902970" h="965200">
                <a:moveTo>
                  <a:pt x="0" y="965200"/>
                </a:moveTo>
                <a:lnTo>
                  <a:pt x="902728" y="965200"/>
                </a:lnTo>
                <a:lnTo>
                  <a:pt x="902728" y="0"/>
                </a:lnTo>
                <a:lnTo>
                  <a:pt x="0" y="0"/>
                </a:lnTo>
                <a:lnTo>
                  <a:pt x="0" y="965200"/>
                </a:lnTo>
                <a:close/>
              </a:path>
            </a:pathLst>
          </a:custGeom>
          <a:solidFill>
            <a:srgbClr val="FBD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73477" y="2943225"/>
            <a:ext cx="0" cy="2901950"/>
          </a:xfrm>
          <a:custGeom>
            <a:avLst/>
            <a:gdLst/>
            <a:ahLst/>
            <a:cxnLst/>
            <a:rect l="l" t="t" r="r" b="b"/>
            <a:pathLst>
              <a:path h="2901950">
                <a:moveTo>
                  <a:pt x="0" y="0"/>
                </a:moveTo>
                <a:lnTo>
                  <a:pt x="0" y="29019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80942" y="2943225"/>
            <a:ext cx="0" cy="2901950"/>
          </a:xfrm>
          <a:custGeom>
            <a:avLst/>
            <a:gdLst/>
            <a:ahLst/>
            <a:cxnLst/>
            <a:rect l="l" t="t" r="r" b="b"/>
            <a:pathLst>
              <a:path h="2901950">
                <a:moveTo>
                  <a:pt x="0" y="0"/>
                </a:moveTo>
                <a:lnTo>
                  <a:pt x="0" y="29019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16679" y="2943225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9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16679" y="4873625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9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88280" y="2943225"/>
            <a:ext cx="0" cy="2901950"/>
          </a:xfrm>
          <a:custGeom>
            <a:avLst/>
            <a:gdLst/>
            <a:ahLst/>
            <a:cxnLst/>
            <a:rect l="l" t="t" r="r" b="b"/>
            <a:pathLst>
              <a:path h="2901950">
                <a:moveTo>
                  <a:pt x="0" y="0"/>
                </a:moveTo>
                <a:lnTo>
                  <a:pt x="0" y="29019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5619" y="2943225"/>
            <a:ext cx="0" cy="2901950"/>
          </a:xfrm>
          <a:custGeom>
            <a:avLst/>
            <a:gdLst/>
            <a:ahLst/>
            <a:cxnLst/>
            <a:rect l="l" t="t" r="r" b="b"/>
            <a:pathLst>
              <a:path h="2901950">
                <a:moveTo>
                  <a:pt x="0" y="0"/>
                </a:moveTo>
                <a:lnTo>
                  <a:pt x="0" y="29019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03083" y="2943225"/>
            <a:ext cx="0" cy="2901950"/>
          </a:xfrm>
          <a:custGeom>
            <a:avLst/>
            <a:gdLst/>
            <a:ahLst/>
            <a:cxnLst/>
            <a:rect l="l" t="t" r="r" b="b"/>
            <a:pathLst>
              <a:path h="2901950">
                <a:moveTo>
                  <a:pt x="0" y="0"/>
                </a:moveTo>
                <a:lnTo>
                  <a:pt x="0" y="29019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70302" y="2946400"/>
            <a:ext cx="5236210" cy="0"/>
          </a:xfrm>
          <a:custGeom>
            <a:avLst/>
            <a:gdLst/>
            <a:ahLst/>
            <a:cxnLst/>
            <a:rect l="l" t="t" r="r" b="b"/>
            <a:pathLst>
              <a:path w="5236209">
                <a:moveTo>
                  <a:pt x="0" y="0"/>
                </a:moveTo>
                <a:lnTo>
                  <a:pt x="5235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77767" y="3429000"/>
            <a:ext cx="442595" cy="0"/>
          </a:xfrm>
          <a:custGeom>
            <a:avLst/>
            <a:gdLst/>
            <a:ahLst/>
            <a:cxnLst/>
            <a:rect l="l" t="t" r="r" b="b"/>
            <a:pathLst>
              <a:path w="442595">
                <a:moveTo>
                  <a:pt x="0" y="0"/>
                </a:moveTo>
                <a:lnTo>
                  <a:pt x="4420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70302" y="3911600"/>
            <a:ext cx="5236210" cy="0"/>
          </a:xfrm>
          <a:custGeom>
            <a:avLst/>
            <a:gdLst/>
            <a:ahLst/>
            <a:cxnLst/>
            <a:rect l="l" t="t" r="r" b="b"/>
            <a:pathLst>
              <a:path w="5236209">
                <a:moveTo>
                  <a:pt x="0" y="0"/>
                </a:moveTo>
                <a:lnTo>
                  <a:pt x="5235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70302" y="4876800"/>
            <a:ext cx="5236210" cy="0"/>
          </a:xfrm>
          <a:custGeom>
            <a:avLst/>
            <a:gdLst/>
            <a:ahLst/>
            <a:cxnLst/>
            <a:rect l="l" t="t" r="r" b="b"/>
            <a:pathLst>
              <a:path w="5236209">
                <a:moveTo>
                  <a:pt x="0" y="0"/>
                </a:moveTo>
                <a:lnTo>
                  <a:pt x="5235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77767" y="5359400"/>
            <a:ext cx="442595" cy="0"/>
          </a:xfrm>
          <a:custGeom>
            <a:avLst/>
            <a:gdLst/>
            <a:ahLst/>
            <a:cxnLst/>
            <a:rect l="l" t="t" r="r" b="b"/>
            <a:pathLst>
              <a:path w="442595">
                <a:moveTo>
                  <a:pt x="0" y="0"/>
                </a:moveTo>
                <a:lnTo>
                  <a:pt x="4420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70302" y="5842000"/>
            <a:ext cx="5236210" cy="0"/>
          </a:xfrm>
          <a:custGeom>
            <a:avLst/>
            <a:gdLst/>
            <a:ahLst/>
            <a:cxnLst/>
            <a:rect l="l" t="t" r="r" b="b"/>
            <a:pathLst>
              <a:path w="5236209">
                <a:moveTo>
                  <a:pt x="0" y="0"/>
                </a:moveTo>
                <a:lnTo>
                  <a:pt x="5235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758820" y="2560447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66413" y="2560447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74004" y="2560447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81596" y="2560447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45502" y="2560447"/>
            <a:ext cx="819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SUPP</a:t>
            </a:r>
            <a:r>
              <a:rPr sz="1600" b="1" spc="-150" dirty="0">
                <a:latin typeface="Arial"/>
                <a:cs typeface="Arial"/>
              </a:rPr>
              <a:t>L</a:t>
            </a:r>
            <a:r>
              <a:rPr sz="1600" b="1" spc="-5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99361" y="3284347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73477" y="2946400"/>
            <a:ext cx="436245" cy="482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80942" y="2946400"/>
            <a:ext cx="436245" cy="482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88280" y="2946400"/>
            <a:ext cx="436245" cy="482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95619" y="2946400"/>
            <a:ext cx="436245" cy="482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730490" y="3284347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40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00908" y="3525773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08501" y="3525773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96313" y="4249623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73477" y="3911600"/>
            <a:ext cx="436245" cy="482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80942" y="3911600"/>
            <a:ext cx="436245" cy="482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88280" y="3911600"/>
            <a:ext cx="436245" cy="482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095619" y="3911600"/>
            <a:ext cx="436245" cy="482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sz="1600" b="1" spc="-5" dirty="0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730490" y="4249623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60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16092" y="4490973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23684" y="4490973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96313" y="5215254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173477" y="4876800"/>
            <a:ext cx="436245" cy="482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sz="1600" b="1" spc="-5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80942" y="4876800"/>
            <a:ext cx="436245" cy="482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sz="1600" b="1" spc="-5" dirty="0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788280" y="4876800"/>
            <a:ext cx="436245" cy="482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095619" y="4876800"/>
            <a:ext cx="436245" cy="482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30490" y="5215254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00908" y="5456631"/>
            <a:ext cx="41738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35095" algn="l"/>
              </a:tabLst>
            </a:pPr>
            <a:r>
              <a:rPr sz="1600" b="1" spc="-5" dirty="0">
                <a:latin typeface="Arial"/>
                <a:cs typeface="Arial"/>
              </a:rPr>
              <a:t>10	40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90600" y="5842000"/>
            <a:ext cx="6412865" cy="48260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0922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860"/>
              </a:spcBef>
              <a:tabLst>
                <a:tab pos="1724025" algn="l"/>
                <a:tab pos="3031490" algn="l"/>
                <a:tab pos="4339590" algn="l"/>
                <a:tab pos="5647055" algn="l"/>
              </a:tabLst>
            </a:pPr>
            <a:r>
              <a:rPr sz="1600" b="1" spc="-15" dirty="0">
                <a:latin typeface="Arial"/>
                <a:cs typeface="Arial"/>
              </a:rPr>
              <a:t>DEMAND	</a:t>
            </a:r>
            <a:r>
              <a:rPr sz="1600" b="1" spc="-5" dirty="0">
                <a:latin typeface="Arial"/>
                <a:cs typeface="Arial"/>
              </a:rPr>
              <a:t>20	30	50	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403083" y="5842000"/>
            <a:ext cx="902969" cy="48260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09220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860"/>
              </a:spcBef>
            </a:pPr>
            <a:r>
              <a:rPr sz="1600" b="1" spc="-5" dirty="0">
                <a:latin typeface="Arial"/>
                <a:cs typeface="Arial"/>
              </a:rPr>
              <a:t>150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57200" y="3743299"/>
            <a:ext cx="1000125" cy="361950"/>
          </a:xfrm>
          <a:prstGeom prst="rect">
            <a:avLst/>
          </a:prstGeom>
          <a:ln w="12700">
            <a:solidFill>
              <a:srgbClr val="BBBBBB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233679">
              <a:lnSpc>
                <a:spcPct val="100000"/>
              </a:lnSpc>
              <a:spcBef>
                <a:spcPts val="700"/>
              </a:spcBef>
            </a:pPr>
            <a:r>
              <a:rPr sz="1100" spc="-40" dirty="0">
                <a:latin typeface="Trebuchet MS"/>
                <a:cs typeface="Trebuchet MS"/>
              </a:rPr>
              <a:t>SOURCES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267200" y="2057349"/>
            <a:ext cx="1228725" cy="349885"/>
          </a:xfrm>
          <a:prstGeom prst="rect">
            <a:avLst/>
          </a:prstGeom>
          <a:ln w="12700">
            <a:solidFill>
              <a:srgbClr val="BBBBBB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650"/>
              </a:spcBef>
            </a:pPr>
            <a:r>
              <a:rPr sz="1100" spc="-35" dirty="0">
                <a:latin typeface="Trebuchet MS"/>
                <a:cs typeface="Trebuchet MS"/>
              </a:rPr>
              <a:t>DESTINATIONS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787266" y="5388609"/>
            <a:ext cx="381000" cy="373380"/>
          </a:xfrm>
          <a:custGeom>
            <a:avLst/>
            <a:gdLst/>
            <a:ahLst/>
            <a:cxnLst/>
            <a:rect l="l" t="t" r="r" b="b"/>
            <a:pathLst>
              <a:path w="381000" h="373379">
                <a:moveTo>
                  <a:pt x="190500" y="0"/>
                </a:moveTo>
                <a:lnTo>
                  <a:pt x="156845" y="153542"/>
                </a:lnTo>
                <a:lnTo>
                  <a:pt x="0" y="186562"/>
                </a:lnTo>
                <a:lnTo>
                  <a:pt x="156845" y="219519"/>
                </a:lnTo>
                <a:lnTo>
                  <a:pt x="190500" y="373100"/>
                </a:lnTo>
                <a:lnTo>
                  <a:pt x="224155" y="219519"/>
                </a:lnTo>
                <a:lnTo>
                  <a:pt x="381000" y="186562"/>
                </a:lnTo>
                <a:lnTo>
                  <a:pt x="224155" y="153542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787266" y="5388609"/>
            <a:ext cx="381000" cy="373380"/>
          </a:xfrm>
          <a:custGeom>
            <a:avLst/>
            <a:gdLst/>
            <a:ahLst/>
            <a:cxnLst/>
            <a:rect l="l" t="t" r="r" b="b"/>
            <a:pathLst>
              <a:path w="381000" h="373379">
                <a:moveTo>
                  <a:pt x="0" y="186562"/>
                </a:moveTo>
                <a:lnTo>
                  <a:pt x="156845" y="153542"/>
                </a:lnTo>
                <a:lnTo>
                  <a:pt x="190500" y="0"/>
                </a:lnTo>
                <a:lnTo>
                  <a:pt x="224155" y="153542"/>
                </a:lnTo>
                <a:lnTo>
                  <a:pt x="381000" y="186562"/>
                </a:lnTo>
                <a:lnTo>
                  <a:pt x="224155" y="219519"/>
                </a:lnTo>
                <a:lnTo>
                  <a:pt x="190500" y="373100"/>
                </a:lnTo>
                <a:lnTo>
                  <a:pt x="156845" y="219519"/>
                </a:lnTo>
                <a:lnTo>
                  <a:pt x="0" y="186562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24200" y="5257800"/>
            <a:ext cx="1447800" cy="152400"/>
          </a:xfrm>
          <a:custGeom>
            <a:avLst/>
            <a:gdLst/>
            <a:ahLst/>
            <a:cxnLst/>
            <a:rect l="l" t="t" r="r" b="b"/>
            <a:pathLst>
              <a:path w="1447800" h="152400">
                <a:moveTo>
                  <a:pt x="1447800" y="38100"/>
                </a:moveTo>
                <a:lnTo>
                  <a:pt x="1371600" y="38100"/>
                </a:lnTo>
                <a:lnTo>
                  <a:pt x="1371600" y="114300"/>
                </a:lnTo>
                <a:lnTo>
                  <a:pt x="1447800" y="114300"/>
                </a:lnTo>
                <a:lnTo>
                  <a:pt x="1447800" y="38100"/>
                </a:lnTo>
                <a:close/>
              </a:path>
              <a:path w="1447800" h="152400">
                <a:moveTo>
                  <a:pt x="1295400" y="38100"/>
                </a:moveTo>
                <a:lnTo>
                  <a:pt x="1219200" y="38100"/>
                </a:lnTo>
                <a:lnTo>
                  <a:pt x="1219200" y="114300"/>
                </a:lnTo>
                <a:lnTo>
                  <a:pt x="1295400" y="114300"/>
                </a:lnTo>
                <a:lnTo>
                  <a:pt x="1295400" y="38100"/>
                </a:lnTo>
                <a:close/>
              </a:path>
              <a:path w="1447800" h="152400">
                <a:moveTo>
                  <a:pt x="1143000" y="38100"/>
                </a:moveTo>
                <a:lnTo>
                  <a:pt x="1066800" y="38100"/>
                </a:lnTo>
                <a:lnTo>
                  <a:pt x="1066800" y="114300"/>
                </a:lnTo>
                <a:lnTo>
                  <a:pt x="1143000" y="114300"/>
                </a:lnTo>
                <a:lnTo>
                  <a:pt x="1143000" y="38100"/>
                </a:lnTo>
                <a:close/>
              </a:path>
              <a:path w="1447800" h="152400">
                <a:moveTo>
                  <a:pt x="990600" y="38100"/>
                </a:moveTo>
                <a:lnTo>
                  <a:pt x="914400" y="38100"/>
                </a:lnTo>
                <a:lnTo>
                  <a:pt x="914400" y="114300"/>
                </a:lnTo>
                <a:lnTo>
                  <a:pt x="990600" y="114300"/>
                </a:lnTo>
                <a:lnTo>
                  <a:pt x="990600" y="38100"/>
                </a:lnTo>
                <a:close/>
              </a:path>
              <a:path w="1447800" h="152400">
                <a:moveTo>
                  <a:pt x="838200" y="38100"/>
                </a:moveTo>
                <a:lnTo>
                  <a:pt x="762000" y="38100"/>
                </a:lnTo>
                <a:lnTo>
                  <a:pt x="762000" y="114300"/>
                </a:lnTo>
                <a:lnTo>
                  <a:pt x="838200" y="114300"/>
                </a:lnTo>
                <a:lnTo>
                  <a:pt x="838200" y="38100"/>
                </a:lnTo>
                <a:close/>
              </a:path>
              <a:path w="1447800" h="152400">
                <a:moveTo>
                  <a:pt x="685800" y="38100"/>
                </a:moveTo>
                <a:lnTo>
                  <a:pt x="609600" y="38100"/>
                </a:lnTo>
                <a:lnTo>
                  <a:pt x="609600" y="114300"/>
                </a:lnTo>
                <a:lnTo>
                  <a:pt x="685800" y="114300"/>
                </a:lnTo>
                <a:lnTo>
                  <a:pt x="685800" y="38100"/>
                </a:lnTo>
                <a:close/>
              </a:path>
              <a:path w="1447800" h="152400">
                <a:moveTo>
                  <a:pt x="533400" y="38100"/>
                </a:moveTo>
                <a:lnTo>
                  <a:pt x="457200" y="38100"/>
                </a:lnTo>
                <a:lnTo>
                  <a:pt x="457200" y="114300"/>
                </a:lnTo>
                <a:lnTo>
                  <a:pt x="533400" y="114300"/>
                </a:lnTo>
                <a:lnTo>
                  <a:pt x="533400" y="38100"/>
                </a:lnTo>
                <a:close/>
              </a:path>
              <a:path w="1447800" h="152400">
                <a:moveTo>
                  <a:pt x="381000" y="38100"/>
                </a:moveTo>
                <a:lnTo>
                  <a:pt x="304800" y="38100"/>
                </a:lnTo>
                <a:lnTo>
                  <a:pt x="304800" y="114300"/>
                </a:lnTo>
                <a:lnTo>
                  <a:pt x="381000" y="114300"/>
                </a:lnTo>
                <a:lnTo>
                  <a:pt x="381000" y="38100"/>
                </a:lnTo>
                <a:close/>
              </a:path>
              <a:path w="1447800" h="152400">
                <a:moveTo>
                  <a:pt x="152400" y="0"/>
                </a:moveTo>
                <a:lnTo>
                  <a:pt x="0" y="76200"/>
                </a:lnTo>
                <a:lnTo>
                  <a:pt x="152400" y="152400"/>
                </a:lnTo>
                <a:lnTo>
                  <a:pt x="152400" y="0"/>
                </a:lnTo>
                <a:close/>
              </a:path>
              <a:path w="1447800" h="152400">
                <a:moveTo>
                  <a:pt x="228600" y="38100"/>
                </a:moveTo>
                <a:lnTo>
                  <a:pt x="152400" y="38100"/>
                </a:lnTo>
                <a:lnTo>
                  <a:pt x="152400" y="114300"/>
                </a:lnTo>
                <a:lnTo>
                  <a:pt x="228600" y="114300"/>
                </a:lnTo>
                <a:lnTo>
                  <a:pt x="228600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71800" y="3505200"/>
            <a:ext cx="152400" cy="1905000"/>
          </a:xfrm>
          <a:custGeom>
            <a:avLst/>
            <a:gdLst/>
            <a:ahLst/>
            <a:cxnLst/>
            <a:rect l="l" t="t" r="r" b="b"/>
            <a:pathLst>
              <a:path w="152400" h="1905000">
                <a:moveTo>
                  <a:pt x="114300" y="1828800"/>
                </a:moveTo>
                <a:lnTo>
                  <a:pt x="38100" y="1828800"/>
                </a:lnTo>
                <a:lnTo>
                  <a:pt x="38100" y="1905000"/>
                </a:lnTo>
                <a:lnTo>
                  <a:pt x="114300" y="1905000"/>
                </a:lnTo>
                <a:lnTo>
                  <a:pt x="114300" y="1828800"/>
                </a:lnTo>
                <a:close/>
              </a:path>
              <a:path w="152400" h="1905000">
                <a:moveTo>
                  <a:pt x="114300" y="1676400"/>
                </a:moveTo>
                <a:lnTo>
                  <a:pt x="38100" y="1676400"/>
                </a:lnTo>
                <a:lnTo>
                  <a:pt x="38100" y="1752600"/>
                </a:lnTo>
                <a:lnTo>
                  <a:pt x="114300" y="1752600"/>
                </a:lnTo>
                <a:lnTo>
                  <a:pt x="114300" y="1676400"/>
                </a:lnTo>
                <a:close/>
              </a:path>
              <a:path w="152400" h="1905000">
                <a:moveTo>
                  <a:pt x="114300" y="1524000"/>
                </a:moveTo>
                <a:lnTo>
                  <a:pt x="38100" y="1524000"/>
                </a:lnTo>
                <a:lnTo>
                  <a:pt x="38100" y="1600200"/>
                </a:lnTo>
                <a:lnTo>
                  <a:pt x="114300" y="1600200"/>
                </a:lnTo>
                <a:lnTo>
                  <a:pt x="114300" y="1524000"/>
                </a:lnTo>
                <a:close/>
              </a:path>
              <a:path w="152400" h="1905000">
                <a:moveTo>
                  <a:pt x="114300" y="1371600"/>
                </a:moveTo>
                <a:lnTo>
                  <a:pt x="38100" y="1371600"/>
                </a:lnTo>
                <a:lnTo>
                  <a:pt x="38100" y="1447800"/>
                </a:lnTo>
                <a:lnTo>
                  <a:pt x="114300" y="1447800"/>
                </a:lnTo>
                <a:lnTo>
                  <a:pt x="114300" y="1371600"/>
                </a:lnTo>
                <a:close/>
              </a:path>
              <a:path w="152400" h="1905000">
                <a:moveTo>
                  <a:pt x="114300" y="1219200"/>
                </a:moveTo>
                <a:lnTo>
                  <a:pt x="38100" y="1219200"/>
                </a:lnTo>
                <a:lnTo>
                  <a:pt x="38100" y="1295400"/>
                </a:lnTo>
                <a:lnTo>
                  <a:pt x="114300" y="1295400"/>
                </a:lnTo>
                <a:lnTo>
                  <a:pt x="114300" y="1219200"/>
                </a:lnTo>
                <a:close/>
              </a:path>
              <a:path w="152400" h="1905000">
                <a:moveTo>
                  <a:pt x="114300" y="1066800"/>
                </a:moveTo>
                <a:lnTo>
                  <a:pt x="38100" y="1066800"/>
                </a:lnTo>
                <a:lnTo>
                  <a:pt x="38100" y="1143000"/>
                </a:lnTo>
                <a:lnTo>
                  <a:pt x="114300" y="1143000"/>
                </a:lnTo>
                <a:lnTo>
                  <a:pt x="114300" y="1066800"/>
                </a:lnTo>
                <a:close/>
              </a:path>
              <a:path w="152400" h="1905000">
                <a:moveTo>
                  <a:pt x="114300" y="914400"/>
                </a:moveTo>
                <a:lnTo>
                  <a:pt x="38100" y="914400"/>
                </a:lnTo>
                <a:lnTo>
                  <a:pt x="38100" y="990600"/>
                </a:lnTo>
                <a:lnTo>
                  <a:pt x="114300" y="990600"/>
                </a:lnTo>
                <a:lnTo>
                  <a:pt x="114300" y="914400"/>
                </a:lnTo>
                <a:close/>
              </a:path>
              <a:path w="152400" h="1905000">
                <a:moveTo>
                  <a:pt x="114300" y="762000"/>
                </a:moveTo>
                <a:lnTo>
                  <a:pt x="38100" y="762000"/>
                </a:lnTo>
                <a:lnTo>
                  <a:pt x="38100" y="838200"/>
                </a:lnTo>
                <a:lnTo>
                  <a:pt x="114300" y="838200"/>
                </a:lnTo>
                <a:lnTo>
                  <a:pt x="114300" y="762000"/>
                </a:lnTo>
                <a:close/>
              </a:path>
              <a:path w="152400" h="1905000">
                <a:moveTo>
                  <a:pt x="114300" y="609600"/>
                </a:moveTo>
                <a:lnTo>
                  <a:pt x="38100" y="609600"/>
                </a:lnTo>
                <a:lnTo>
                  <a:pt x="38100" y="685800"/>
                </a:lnTo>
                <a:lnTo>
                  <a:pt x="114300" y="685800"/>
                </a:lnTo>
                <a:lnTo>
                  <a:pt x="114300" y="609600"/>
                </a:lnTo>
                <a:close/>
              </a:path>
              <a:path w="152400" h="1905000">
                <a:moveTo>
                  <a:pt x="114300" y="457200"/>
                </a:moveTo>
                <a:lnTo>
                  <a:pt x="38100" y="457200"/>
                </a:lnTo>
                <a:lnTo>
                  <a:pt x="38100" y="533400"/>
                </a:lnTo>
                <a:lnTo>
                  <a:pt x="114300" y="533400"/>
                </a:lnTo>
                <a:lnTo>
                  <a:pt x="114300" y="457200"/>
                </a:lnTo>
                <a:close/>
              </a:path>
              <a:path w="152400" h="1905000">
                <a:moveTo>
                  <a:pt x="114300" y="304800"/>
                </a:moveTo>
                <a:lnTo>
                  <a:pt x="38100" y="304800"/>
                </a:lnTo>
                <a:lnTo>
                  <a:pt x="38100" y="381000"/>
                </a:lnTo>
                <a:lnTo>
                  <a:pt x="114300" y="381000"/>
                </a:lnTo>
                <a:lnTo>
                  <a:pt x="114300" y="304800"/>
                </a:lnTo>
                <a:close/>
              </a:path>
              <a:path w="152400" h="1905000">
                <a:moveTo>
                  <a:pt x="114300" y="152400"/>
                </a:moveTo>
                <a:lnTo>
                  <a:pt x="38100" y="152400"/>
                </a:lnTo>
                <a:lnTo>
                  <a:pt x="38100" y="228600"/>
                </a:lnTo>
                <a:lnTo>
                  <a:pt x="114300" y="228600"/>
                </a:lnTo>
                <a:lnTo>
                  <a:pt x="114300" y="152400"/>
                </a:lnTo>
                <a:close/>
              </a:path>
              <a:path w="152400" h="1905000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048000" y="3352800"/>
            <a:ext cx="1447800" cy="152400"/>
          </a:xfrm>
          <a:custGeom>
            <a:avLst/>
            <a:gdLst/>
            <a:ahLst/>
            <a:cxnLst/>
            <a:rect l="l" t="t" r="r" b="b"/>
            <a:pathLst>
              <a:path w="1447800" h="152400">
                <a:moveTo>
                  <a:pt x="76200" y="38100"/>
                </a:moveTo>
                <a:lnTo>
                  <a:pt x="0" y="38100"/>
                </a:lnTo>
                <a:lnTo>
                  <a:pt x="0" y="114300"/>
                </a:lnTo>
                <a:lnTo>
                  <a:pt x="76200" y="114300"/>
                </a:lnTo>
                <a:lnTo>
                  <a:pt x="76200" y="38100"/>
                </a:lnTo>
                <a:close/>
              </a:path>
              <a:path w="1447800" h="152400">
                <a:moveTo>
                  <a:pt x="228600" y="38100"/>
                </a:moveTo>
                <a:lnTo>
                  <a:pt x="152400" y="38100"/>
                </a:lnTo>
                <a:lnTo>
                  <a:pt x="152400" y="114300"/>
                </a:lnTo>
                <a:lnTo>
                  <a:pt x="228600" y="114300"/>
                </a:lnTo>
                <a:lnTo>
                  <a:pt x="228600" y="38100"/>
                </a:lnTo>
                <a:close/>
              </a:path>
              <a:path w="1447800" h="152400">
                <a:moveTo>
                  <a:pt x="381000" y="38100"/>
                </a:moveTo>
                <a:lnTo>
                  <a:pt x="304800" y="38100"/>
                </a:lnTo>
                <a:lnTo>
                  <a:pt x="304800" y="114300"/>
                </a:lnTo>
                <a:lnTo>
                  <a:pt x="381000" y="114300"/>
                </a:lnTo>
                <a:lnTo>
                  <a:pt x="381000" y="38100"/>
                </a:lnTo>
                <a:close/>
              </a:path>
              <a:path w="1447800" h="152400">
                <a:moveTo>
                  <a:pt x="533400" y="38100"/>
                </a:moveTo>
                <a:lnTo>
                  <a:pt x="457200" y="38100"/>
                </a:lnTo>
                <a:lnTo>
                  <a:pt x="457200" y="114300"/>
                </a:lnTo>
                <a:lnTo>
                  <a:pt x="533400" y="114300"/>
                </a:lnTo>
                <a:lnTo>
                  <a:pt x="533400" y="38100"/>
                </a:lnTo>
                <a:close/>
              </a:path>
              <a:path w="1447800" h="152400">
                <a:moveTo>
                  <a:pt x="685800" y="38100"/>
                </a:moveTo>
                <a:lnTo>
                  <a:pt x="609600" y="38100"/>
                </a:lnTo>
                <a:lnTo>
                  <a:pt x="609600" y="114300"/>
                </a:lnTo>
                <a:lnTo>
                  <a:pt x="685800" y="114300"/>
                </a:lnTo>
                <a:lnTo>
                  <a:pt x="685800" y="38100"/>
                </a:lnTo>
                <a:close/>
              </a:path>
              <a:path w="1447800" h="152400">
                <a:moveTo>
                  <a:pt x="838200" y="38100"/>
                </a:moveTo>
                <a:lnTo>
                  <a:pt x="762000" y="38100"/>
                </a:lnTo>
                <a:lnTo>
                  <a:pt x="762000" y="114300"/>
                </a:lnTo>
                <a:lnTo>
                  <a:pt x="838200" y="114300"/>
                </a:lnTo>
                <a:lnTo>
                  <a:pt x="838200" y="38100"/>
                </a:lnTo>
                <a:close/>
              </a:path>
              <a:path w="1447800" h="152400">
                <a:moveTo>
                  <a:pt x="990600" y="38100"/>
                </a:moveTo>
                <a:lnTo>
                  <a:pt x="914400" y="38100"/>
                </a:lnTo>
                <a:lnTo>
                  <a:pt x="914400" y="114300"/>
                </a:lnTo>
                <a:lnTo>
                  <a:pt x="990600" y="114300"/>
                </a:lnTo>
                <a:lnTo>
                  <a:pt x="990600" y="38100"/>
                </a:lnTo>
                <a:close/>
              </a:path>
              <a:path w="1447800" h="152400">
                <a:moveTo>
                  <a:pt x="1143000" y="38100"/>
                </a:moveTo>
                <a:lnTo>
                  <a:pt x="1066800" y="38100"/>
                </a:lnTo>
                <a:lnTo>
                  <a:pt x="1066800" y="114300"/>
                </a:lnTo>
                <a:lnTo>
                  <a:pt x="1143000" y="114300"/>
                </a:lnTo>
                <a:lnTo>
                  <a:pt x="1143000" y="38100"/>
                </a:lnTo>
                <a:close/>
              </a:path>
              <a:path w="1447800" h="152400">
                <a:moveTo>
                  <a:pt x="1295400" y="0"/>
                </a:moveTo>
                <a:lnTo>
                  <a:pt x="1295400" y="152400"/>
                </a:lnTo>
                <a:lnTo>
                  <a:pt x="1447800" y="76200"/>
                </a:lnTo>
                <a:lnTo>
                  <a:pt x="1295400" y="0"/>
                </a:lnTo>
                <a:close/>
              </a:path>
              <a:path w="1447800" h="152400">
                <a:moveTo>
                  <a:pt x="1295400" y="38100"/>
                </a:moveTo>
                <a:lnTo>
                  <a:pt x="1219200" y="38100"/>
                </a:lnTo>
                <a:lnTo>
                  <a:pt x="1219200" y="114300"/>
                </a:lnTo>
                <a:lnTo>
                  <a:pt x="1295400" y="114300"/>
                </a:lnTo>
                <a:lnTo>
                  <a:pt x="1295400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495800" y="3429000"/>
            <a:ext cx="152400" cy="1828800"/>
          </a:xfrm>
          <a:custGeom>
            <a:avLst/>
            <a:gdLst/>
            <a:ahLst/>
            <a:cxnLst/>
            <a:rect l="l" t="t" r="r" b="b"/>
            <a:pathLst>
              <a:path w="152400" h="1828800">
                <a:moveTo>
                  <a:pt x="114300" y="0"/>
                </a:moveTo>
                <a:lnTo>
                  <a:pt x="38100" y="0"/>
                </a:lnTo>
                <a:lnTo>
                  <a:pt x="38100" y="76200"/>
                </a:lnTo>
                <a:lnTo>
                  <a:pt x="114300" y="76200"/>
                </a:lnTo>
                <a:lnTo>
                  <a:pt x="114300" y="0"/>
                </a:lnTo>
                <a:close/>
              </a:path>
              <a:path w="152400" h="1828800">
                <a:moveTo>
                  <a:pt x="114300" y="152400"/>
                </a:moveTo>
                <a:lnTo>
                  <a:pt x="38100" y="152400"/>
                </a:lnTo>
                <a:lnTo>
                  <a:pt x="38100" y="228600"/>
                </a:lnTo>
                <a:lnTo>
                  <a:pt x="114300" y="228600"/>
                </a:lnTo>
                <a:lnTo>
                  <a:pt x="114300" y="152400"/>
                </a:lnTo>
                <a:close/>
              </a:path>
              <a:path w="152400" h="1828800">
                <a:moveTo>
                  <a:pt x="114300" y="304800"/>
                </a:moveTo>
                <a:lnTo>
                  <a:pt x="38100" y="304800"/>
                </a:lnTo>
                <a:lnTo>
                  <a:pt x="38100" y="381000"/>
                </a:lnTo>
                <a:lnTo>
                  <a:pt x="114300" y="381000"/>
                </a:lnTo>
                <a:lnTo>
                  <a:pt x="114300" y="304800"/>
                </a:lnTo>
                <a:close/>
              </a:path>
              <a:path w="152400" h="1828800">
                <a:moveTo>
                  <a:pt x="114300" y="457200"/>
                </a:moveTo>
                <a:lnTo>
                  <a:pt x="38100" y="457200"/>
                </a:lnTo>
                <a:lnTo>
                  <a:pt x="38100" y="533400"/>
                </a:lnTo>
                <a:lnTo>
                  <a:pt x="114300" y="533400"/>
                </a:lnTo>
                <a:lnTo>
                  <a:pt x="114300" y="457200"/>
                </a:lnTo>
                <a:close/>
              </a:path>
              <a:path w="152400" h="1828800">
                <a:moveTo>
                  <a:pt x="114300" y="609600"/>
                </a:moveTo>
                <a:lnTo>
                  <a:pt x="38100" y="609600"/>
                </a:lnTo>
                <a:lnTo>
                  <a:pt x="38100" y="685800"/>
                </a:lnTo>
                <a:lnTo>
                  <a:pt x="114300" y="685800"/>
                </a:lnTo>
                <a:lnTo>
                  <a:pt x="114300" y="609600"/>
                </a:lnTo>
                <a:close/>
              </a:path>
              <a:path w="152400" h="1828800">
                <a:moveTo>
                  <a:pt x="114300" y="762000"/>
                </a:moveTo>
                <a:lnTo>
                  <a:pt x="38100" y="762000"/>
                </a:lnTo>
                <a:lnTo>
                  <a:pt x="38100" y="838200"/>
                </a:lnTo>
                <a:lnTo>
                  <a:pt x="114300" y="838200"/>
                </a:lnTo>
                <a:lnTo>
                  <a:pt x="114300" y="762000"/>
                </a:lnTo>
                <a:close/>
              </a:path>
              <a:path w="152400" h="1828800">
                <a:moveTo>
                  <a:pt x="114300" y="914400"/>
                </a:moveTo>
                <a:lnTo>
                  <a:pt x="38100" y="914400"/>
                </a:lnTo>
                <a:lnTo>
                  <a:pt x="38100" y="990600"/>
                </a:lnTo>
                <a:lnTo>
                  <a:pt x="114300" y="990600"/>
                </a:lnTo>
                <a:lnTo>
                  <a:pt x="114300" y="914400"/>
                </a:lnTo>
                <a:close/>
              </a:path>
              <a:path w="152400" h="1828800">
                <a:moveTo>
                  <a:pt x="114300" y="1066800"/>
                </a:moveTo>
                <a:lnTo>
                  <a:pt x="38100" y="1066800"/>
                </a:lnTo>
                <a:lnTo>
                  <a:pt x="38100" y="1143000"/>
                </a:lnTo>
                <a:lnTo>
                  <a:pt x="114300" y="1143000"/>
                </a:lnTo>
                <a:lnTo>
                  <a:pt x="114300" y="1066800"/>
                </a:lnTo>
                <a:close/>
              </a:path>
              <a:path w="152400" h="1828800">
                <a:moveTo>
                  <a:pt x="114300" y="1219200"/>
                </a:moveTo>
                <a:lnTo>
                  <a:pt x="38100" y="1219200"/>
                </a:lnTo>
                <a:lnTo>
                  <a:pt x="38100" y="1295400"/>
                </a:lnTo>
                <a:lnTo>
                  <a:pt x="114300" y="1295400"/>
                </a:lnTo>
                <a:lnTo>
                  <a:pt x="114300" y="1219200"/>
                </a:lnTo>
                <a:close/>
              </a:path>
              <a:path w="152400" h="1828800">
                <a:moveTo>
                  <a:pt x="114300" y="1371600"/>
                </a:moveTo>
                <a:lnTo>
                  <a:pt x="38100" y="1371600"/>
                </a:lnTo>
                <a:lnTo>
                  <a:pt x="38100" y="1447800"/>
                </a:lnTo>
                <a:lnTo>
                  <a:pt x="114300" y="1447800"/>
                </a:lnTo>
                <a:lnTo>
                  <a:pt x="114300" y="1371600"/>
                </a:lnTo>
                <a:close/>
              </a:path>
              <a:path w="152400" h="1828800">
                <a:moveTo>
                  <a:pt x="114300" y="1524000"/>
                </a:moveTo>
                <a:lnTo>
                  <a:pt x="38100" y="1524000"/>
                </a:lnTo>
                <a:lnTo>
                  <a:pt x="38100" y="1600200"/>
                </a:lnTo>
                <a:lnTo>
                  <a:pt x="114300" y="1600200"/>
                </a:lnTo>
                <a:lnTo>
                  <a:pt x="114300" y="1524000"/>
                </a:lnTo>
                <a:close/>
              </a:path>
              <a:path w="152400" h="1828800">
                <a:moveTo>
                  <a:pt x="38100" y="1676400"/>
                </a:moveTo>
                <a:lnTo>
                  <a:pt x="0" y="1676400"/>
                </a:lnTo>
                <a:lnTo>
                  <a:pt x="76200" y="1828800"/>
                </a:lnTo>
                <a:lnTo>
                  <a:pt x="133350" y="1714500"/>
                </a:lnTo>
                <a:lnTo>
                  <a:pt x="38100" y="1714500"/>
                </a:lnTo>
                <a:lnTo>
                  <a:pt x="38100" y="1676400"/>
                </a:lnTo>
                <a:close/>
              </a:path>
              <a:path w="152400" h="1828800">
                <a:moveTo>
                  <a:pt x="114300" y="1676400"/>
                </a:moveTo>
                <a:lnTo>
                  <a:pt x="38100" y="1676400"/>
                </a:lnTo>
                <a:lnTo>
                  <a:pt x="38100" y="1714500"/>
                </a:lnTo>
                <a:lnTo>
                  <a:pt x="114300" y="1714500"/>
                </a:lnTo>
                <a:lnTo>
                  <a:pt x="114300" y="1676400"/>
                </a:lnTo>
                <a:close/>
              </a:path>
              <a:path w="152400" h="1828800">
                <a:moveTo>
                  <a:pt x="152400" y="1676400"/>
                </a:moveTo>
                <a:lnTo>
                  <a:pt x="114300" y="1676400"/>
                </a:lnTo>
                <a:lnTo>
                  <a:pt x="114300" y="1714500"/>
                </a:lnTo>
                <a:lnTo>
                  <a:pt x="133350" y="1714500"/>
                </a:lnTo>
                <a:lnTo>
                  <a:pt x="152400" y="16764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33400" y="228600"/>
            <a:ext cx="8077200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02279" y="204215"/>
            <a:ext cx="3168396" cy="478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651760" y="554736"/>
            <a:ext cx="1703832" cy="478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962400" y="554736"/>
            <a:ext cx="519684" cy="478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88891" y="554736"/>
            <a:ext cx="2430780" cy="478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533400" y="228600"/>
            <a:ext cx="8077200" cy="838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2300" b="1" dirty="0">
                <a:latin typeface="Tahoma"/>
                <a:cs typeface="Tahoma"/>
              </a:rPr>
              <a:t>Optimum</a:t>
            </a:r>
            <a:r>
              <a:rPr sz="2300" b="1" spc="-45" dirty="0">
                <a:latin typeface="Tahoma"/>
                <a:cs typeface="Tahoma"/>
              </a:rPr>
              <a:t> </a:t>
            </a:r>
            <a:r>
              <a:rPr sz="2300" b="1" dirty="0">
                <a:latin typeface="Tahoma"/>
                <a:cs typeface="Tahoma"/>
              </a:rPr>
              <a:t>Solution:</a:t>
            </a:r>
            <a:endParaRPr sz="23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300" b="1" dirty="0">
                <a:latin typeface="Tahoma"/>
                <a:cs typeface="Tahoma"/>
              </a:rPr>
              <a:t>Stepping-Stone</a:t>
            </a:r>
            <a:r>
              <a:rPr sz="2300" b="1" spc="-60" dirty="0">
                <a:latin typeface="Tahoma"/>
                <a:cs typeface="Tahoma"/>
              </a:rPr>
              <a:t> </a:t>
            </a:r>
            <a:r>
              <a:rPr sz="2300" b="1" dirty="0">
                <a:latin typeface="Tahoma"/>
                <a:cs typeface="Tahoma"/>
              </a:rPr>
              <a:t>Method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12140" y="1211326"/>
            <a:ext cx="54914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89075" algn="l"/>
                <a:tab pos="2913380" algn="l"/>
              </a:tabLst>
            </a:pPr>
            <a:r>
              <a:rPr sz="3000" spc="-7" baseline="1388" dirty="0">
                <a:latin typeface="Tahoma"/>
                <a:cs typeface="Tahoma"/>
              </a:rPr>
              <a:t>Example:	</a:t>
            </a:r>
            <a:r>
              <a:rPr sz="2000" spc="-10" dirty="0">
                <a:latin typeface="Tahoma"/>
                <a:cs typeface="Tahoma"/>
              </a:rPr>
              <a:t>At </a:t>
            </a:r>
            <a:r>
              <a:rPr sz="2000" dirty="0">
                <a:latin typeface="Tahoma"/>
                <a:cs typeface="Tahoma"/>
              </a:rPr>
              <a:t>Cell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C2,	C2-&gt;C1-&gt;A1-&gt;A2-&gt;C2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1483</Words>
  <Application>Microsoft Office PowerPoint</Application>
  <PresentationFormat>On-screen Show (4:3)</PresentationFormat>
  <Paragraphs>726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Tahoma</vt:lpstr>
      <vt:lpstr>Times New Roman</vt:lpstr>
      <vt:lpstr>Trebuchet MS</vt:lpstr>
      <vt:lpstr>Office Theme</vt:lpstr>
      <vt:lpstr>PowerPoint Presentation</vt:lpstr>
      <vt:lpstr>Stepping Stone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Nibs</dc:creator>
  <cp:lastModifiedBy>Nibaran Das</cp:lastModifiedBy>
  <cp:revision>2</cp:revision>
  <dcterms:created xsi:type="dcterms:W3CDTF">2018-09-27T04:26:59Z</dcterms:created>
  <dcterms:modified xsi:type="dcterms:W3CDTF">2019-03-25T09:04:59Z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2013-05-03T00:00:00Z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2018-09-27T00:00:00Z</vt:filetime>
  </property>
</Properties>
</file>