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6902" y="6982276"/>
            <a:ext cx="2451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archive.org/web/20070528041814/http:/www.youtube.com/watch?v=4XpnKHJAok8" TargetMode="External"/><Relationship Id="rId3" Type="http://schemas.openxmlformats.org/officeDocument/2006/relationships/hyperlink" Target="https://en.wikipedia.org/wiki/Git" TargetMode="External"/><Relationship Id="rId7" Type="http://schemas.openxmlformats.org/officeDocument/2006/relationships/hyperlink" Target="https://www.youtube.com/watch?v=4XpnKHJAok8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archive.org/web/20151220133030/https:/www.youtube.com/watch?v=4XpnKHJAok8&amp;t=1m30s" TargetMode="External"/><Relationship Id="rId11" Type="http://schemas.openxmlformats.org/officeDocument/2006/relationships/hyperlink" Target="https://web.archive.org/web/20151225223054/http:/git-scm.com/book/en/v2" TargetMode="External"/><Relationship Id="rId5" Type="http://schemas.openxmlformats.org/officeDocument/2006/relationships/hyperlink" Target="https://www.youtube.com/watch?v=4XpnKHJAok8&amp;t=1m30s" TargetMode="External"/><Relationship Id="rId10" Type="http://schemas.openxmlformats.org/officeDocument/2006/relationships/hyperlink" Target="https://git-scm.com/book/en/v2" TargetMode="External"/><Relationship Id="rId4" Type="http://schemas.openxmlformats.org/officeDocument/2006/relationships/hyperlink" Target="https://github.com/git/git/commit/e83c5163316f89bfbde7d9ab23ca2e25604af290" TargetMode="External"/><Relationship Id="rId9" Type="http://schemas.openxmlformats.org/officeDocument/2006/relationships/hyperlink" Target="https://git-scm.com/book/en/v2/Getting-Started-A-Short-History-of-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39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390650"/>
          </a:xfrm>
          <a:custGeom>
            <a:avLst/>
            <a:gdLst/>
            <a:ahLst/>
            <a:cxnLst/>
            <a:rect l="l" t="t" r="r" b="b"/>
            <a:pathLst>
              <a:path w="9144000" h="1390650">
                <a:moveTo>
                  <a:pt x="0" y="1544"/>
                </a:moveTo>
                <a:lnTo>
                  <a:pt x="0" y="691"/>
                </a:lnTo>
                <a:lnTo>
                  <a:pt x="691" y="0"/>
                </a:lnTo>
                <a:lnTo>
                  <a:pt x="1543" y="0"/>
                </a:lnTo>
                <a:lnTo>
                  <a:pt x="9142453" y="0"/>
                </a:lnTo>
                <a:lnTo>
                  <a:pt x="9143303" y="0"/>
                </a:lnTo>
                <a:lnTo>
                  <a:pt x="9143993" y="691"/>
                </a:lnTo>
                <a:lnTo>
                  <a:pt x="9143993" y="1544"/>
                </a:lnTo>
                <a:lnTo>
                  <a:pt x="9143993" y="1389108"/>
                </a:lnTo>
                <a:lnTo>
                  <a:pt x="9143993" y="1389958"/>
                </a:lnTo>
                <a:lnTo>
                  <a:pt x="9143303" y="1390648"/>
                </a:lnTo>
                <a:lnTo>
                  <a:pt x="9142453" y="1390648"/>
                </a:lnTo>
                <a:lnTo>
                  <a:pt x="1543" y="1390648"/>
                </a:lnTo>
                <a:lnTo>
                  <a:pt x="691" y="1390648"/>
                </a:lnTo>
                <a:lnTo>
                  <a:pt x="0" y="1389958"/>
                </a:lnTo>
                <a:lnTo>
                  <a:pt x="0" y="1389108"/>
                </a:lnTo>
                <a:lnTo>
                  <a:pt x="0" y="1544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4231640" algn="l"/>
              </a:tabLst>
            </a:pPr>
            <a:r>
              <a:rPr spc="-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it	</a:t>
            </a:r>
            <a:r>
              <a:rPr spc="-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or V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ion	Co</a:t>
            </a:r>
            <a:r>
              <a:rPr spc="-5" dirty="0">
                <a:solidFill>
                  <a:srgbClr val="000000"/>
                </a:solidFill>
              </a:rPr>
              <a:t>nt</a:t>
            </a:r>
            <a:r>
              <a:rPr dirty="0">
                <a:solidFill>
                  <a:srgbClr val="000000"/>
                </a:solidFill>
              </a:rPr>
              <a:t>rol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35486" y="4528820"/>
            <a:ext cx="3794760" cy="69506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lang="en-US" b="1" dirty="0">
                <a:latin typeface="Tahoma"/>
                <a:cs typeface="Tahoma"/>
              </a:rPr>
              <a:t>Sakil Mallick</a:t>
            </a:r>
          </a:p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lang="en-US" b="1" dirty="0">
                <a:latin typeface="Tahoma"/>
                <a:cs typeface="Tahoma"/>
              </a:rPr>
              <a:t>Roll – 001510501050</a:t>
            </a:r>
          </a:p>
          <a:p>
            <a:pPr marL="16510" marR="9525" algn="ctr">
              <a:lnSpc>
                <a:spcPts val="1600"/>
              </a:lnSpc>
              <a:spcBef>
                <a:spcPts val="219"/>
              </a:spcBef>
            </a:pPr>
            <a:r>
              <a:rPr lang="en-US" b="1" dirty="0">
                <a:latin typeface="Tahoma"/>
                <a:cs typeface="Tahoma"/>
              </a:rPr>
              <a:t>B. CSE - IV</a:t>
            </a:r>
            <a:endParaRPr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854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80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40790">
              <a:lnSpc>
                <a:spcPct val="100000"/>
              </a:lnSpc>
              <a:spcBef>
                <a:spcPts val="120"/>
              </a:spcBef>
            </a:pPr>
            <a:r>
              <a:rPr sz="2450" i="1" spc="-35" dirty="0">
                <a:latin typeface="Tahoma"/>
                <a:cs typeface="Tahoma"/>
              </a:rPr>
              <a:t>Two common </a:t>
            </a:r>
            <a:r>
              <a:rPr sz="2450" i="1" spc="-25" dirty="0">
                <a:latin typeface="Tahoma"/>
                <a:cs typeface="Tahoma"/>
              </a:rPr>
              <a:t>scenarios: (only</a:t>
            </a:r>
            <a:r>
              <a:rPr sz="2450" i="1" spc="-35" dirty="0">
                <a:latin typeface="Tahoma"/>
                <a:cs typeface="Tahoma"/>
              </a:rPr>
              <a:t> </a:t>
            </a:r>
            <a:r>
              <a:rPr sz="2450" i="1" spc="-30" dirty="0">
                <a:latin typeface="Tahoma"/>
                <a:cs typeface="Tahoma"/>
              </a:rPr>
              <a:t>one </a:t>
            </a:r>
            <a:r>
              <a:rPr sz="2450" i="1" spc="-25" dirty="0">
                <a:latin typeface="Tahoma"/>
                <a:cs typeface="Tahoma"/>
              </a:rPr>
              <a:t>of</a:t>
            </a:r>
            <a:r>
              <a:rPr sz="2450" i="1" spc="65" dirty="0">
                <a:latin typeface="Tahoma"/>
                <a:cs typeface="Tahoma"/>
              </a:rPr>
              <a:t> </a:t>
            </a:r>
            <a:r>
              <a:rPr sz="2450" i="1" spc="-25" dirty="0">
                <a:latin typeface="Tahoma"/>
                <a:cs typeface="Tahoma"/>
              </a:rPr>
              <a:t>these</a:t>
            </a:r>
            <a:r>
              <a:rPr lang="en-US" sz="2450" i="1" spc="-25" dirty="0">
                <a:latin typeface="Tahoma"/>
                <a:cs typeface="Tahoma"/>
              </a:rPr>
              <a:t> is done</a:t>
            </a:r>
            <a:r>
              <a:rPr sz="2450" i="1" spc="-25" dirty="0">
                <a:latin typeface="Tahoma"/>
                <a:cs typeface="Tahoma"/>
              </a:rPr>
              <a:t>)</a:t>
            </a:r>
            <a:r>
              <a:rPr lang="en-US" sz="2450" i="1" spc="-25" dirty="0">
                <a:latin typeface="Tahoma"/>
                <a:cs typeface="Tahoma"/>
              </a:rPr>
              <a:t> </a:t>
            </a:r>
            <a:endParaRPr sz="245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create a new </a:t>
            </a:r>
            <a:r>
              <a:rPr sz="2400" b="1" spc="-5" dirty="0">
                <a:latin typeface="Tahoma"/>
                <a:cs typeface="Tahoma"/>
              </a:rPr>
              <a:t>local </a:t>
            </a:r>
            <a:r>
              <a:rPr sz="2400" b="1" dirty="0">
                <a:latin typeface="Tahoma"/>
                <a:cs typeface="Tahoma"/>
              </a:rPr>
              <a:t>Git </a:t>
            </a:r>
            <a:r>
              <a:rPr sz="2400" b="1" spc="-5" dirty="0">
                <a:latin typeface="Tahoma"/>
                <a:cs typeface="Tahoma"/>
              </a:rPr>
              <a:t>repo </a:t>
            </a:r>
            <a:r>
              <a:rPr sz="2400" spc="-5" dirty="0">
                <a:latin typeface="Tahoma"/>
                <a:cs typeface="Tahoma"/>
              </a:rPr>
              <a:t>in our current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init</a:t>
            </a:r>
            <a:endParaRPr sz="22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 will </a:t>
            </a:r>
            <a:r>
              <a:rPr sz="2000" dirty="0">
                <a:latin typeface="Tahoma"/>
                <a:cs typeface="Tahoma"/>
              </a:rPr>
              <a:t>create a </a:t>
            </a:r>
            <a:r>
              <a:rPr sz="2000" dirty="0">
                <a:latin typeface="Courier New"/>
                <a:cs typeface="Courier New"/>
              </a:rPr>
              <a:t>.git</a:t>
            </a:r>
            <a:r>
              <a:rPr sz="2000" spc="-5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ahoma"/>
                <a:cs typeface="Tahoma"/>
              </a:rPr>
              <a:t>directory in our current directory.</a:t>
            </a:r>
            <a:endParaRPr sz="2000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Then </a:t>
            </a:r>
            <a:r>
              <a:rPr lang="en-US" sz="2000" spc="-5" dirty="0">
                <a:latin typeface="Tahoma"/>
                <a:cs typeface="Tahoma"/>
              </a:rPr>
              <a:t>we</a:t>
            </a:r>
            <a:r>
              <a:rPr sz="2000" spc="-5" dirty="0">
                <a:latin typeface="Tahoma"/>
                <a:cs typeface="Tahoma"/>
              </a:rPr>
              <a:t> can commit </a:t>
            </a:r>
            <a:r>
              <a:rPr sz="2000" dirty="0">
                <a:latin typeface="Tahoma"/>
                <a:cs typeface="Tahoma"/>
              </a:rPr>
              <a:t>files </a:t>
            </a:r>
            <a:r>
              <a:rPr sz="2000" spc="-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that </a:t>
            </a:r>
            <a:r>
              <a:rPr sz="2000" spc="-5" dirty="0">
                <a:latin typeface="Tahoma"/>
                <a:cs typeface="Tahoma"/>
              </a:rPr>
              <a:t>directory into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repo.</a:t>
            </a:r>
            <a:endParaRPr sz="20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add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filename</a:t>
            </a:r>
            <a:endParaRPr sz="22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commit –m "</a:t>
            </a:r>
            <a:r>
              <a:rPr sz="2200" i="1" spc="-5" dirty="0">
                <a:latin typeface="Courier New"/>
                <a:cs typeface="Courier New"/>
              </a:rPr>
              <a:t>commit</a:t>
            </a:r>
            <a:r>
              <a:rPr sz="2200" i="1" spc="-2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message</a:t>
            </a:r>
            <a:r>
              <a:rPr sz="2200" dirty="0">
                <a:latin typeface="Courier New"/>
                <a:cs typeface="Courier New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–"/>
            </a:pPr>
            <a:endParaRPr sz="3200" dirty="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b="1" spc="-5" dirty="0">
                <a:latin typeface="Tahoma"/>
                <a:cs typeface="Tahoma"/>
              </a:rPr>
              <a:t>clone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remote repo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our current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981960" algn="l"/>
              </a:tabLst>
            </a:pPr>
            <a:r>
              <a:rPr sz="2200" spc="-5" dirty="0">
                <a:latin typeface="Courier New"/>
                <a:cs typeface="Courier New"/>
              </a:rPr>
              <a:t>git clone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url	</a:t>
            </a:r>
            <a:r>
              <a:rPr sz="2200" i="1" spc="-5" dirty="0">
                <a:latin typeface="Courier New"/>
                <a:cs typeface="Courier New"/>
              </a:rPr>
              <a:t>localDirectoryName</a:t>
            </a:r>
            <a:endParaRPr sz="2200" dirty="0">
              <a:latin typeface="Courier New"/>
              <a:cs typeface="Courier New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5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This will </a:t>
            </a:r>
            <a:r>
              <a:rPr sz="2000" dirty="0">
                <a:latin typeface="Tahoma"/>
                <a:cs typeface="Tahoma"/>
              </a:rPr>
              <a:t>create the </a:t>
            </a:r>
            <a:r>
              <a:rPr sz="2000" spc="-5" dirty="0">
                <a:latin typeface="Tahoma"/>
                <a:cs typeface="Tahoma"/>
              </a:rPr>
              <a:t>given local directory, containing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working copy </a:t>
            </a:r>
            <a:r>
              <a:rPr sz="2000" dirty="0">
                <a:latin typeface="Tahoma"/>
                <a:cs typeface="Tahoma"/>
              </a:rPr>
              <a:t>of  the files from the </a:t>
            </a:r>
            <a:r>
              <a:rPr sz="2000" spc="-5" dirty="0">
                <a:latin typeface="Tahoma"/>
                <a:cs typeface="Tahoma"/>
              </a:rPr>
              <a:t>repo, and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dirty="0">
                <a:latin typeface="Courier New"/>
                <a:cs typeface="Courier New"/>
              </a:rPr>
              <a:t>.git </a:t>
            </a:r>
            <a:r>
              <a:rPr sz="2000" spc="-5" dirty="0">
                <a:latin typeface="Tahoma"/>
                <a:cs typeface="Tahoma"/>
              </a:rPr>
              <a:t>directory </a:t>
            </a:r>
            <a:r>
              <a:rPr sz="2000" dirty="0">
                <a:latin typeface="Tahoma"/>
                <a:cs typeface="Tahoma"/>
              </a:rPr>
              <a:t>(used to </a:t>
            </a:r>
            <a:r>
              <a:rPr sz="2000" spc="-5" dirty="0">
                <a:latin typeface="Tahoma"/>
                <a:cs typeface="Tahoma"/>
              </a:rPr>
              <a:t>hold </a:t>
            </a:r>
            <a:r>
              <a:rPr sz="2000" dirty="0">
                <a:latin typeface="Tahoma"/>
                <a:cs typeface="Tahoma"/>
              </a:rPr>
              <a:t>the 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 </a:t>
            </a:r>
            <a:r>
              <a:rPr sz="2000" spc="-5" dirty="0">
                <a:latin typeface="Tahoma"/>
                <a:cs typeface="Tahoma"/>
              </a:rPr>
              <a:t>and our actual local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repo)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4984"/>
              </p:ext>
            </p:extLst>
          </p:nvPr>
        </p:nvGraphicFramePr>
        <p:xfrm>
          <a:off x="748635" y="1738312"/>
          <a:ext cx="8534400" cy="49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description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clone </a:t>
                      </a:r>
                      <a:r>
                        <a:rPr sz="1800" b="1" i="1" spc="220" dirty="0">
                          <a:latin typeface="Arial"/>
                          <a:cs typeface="Arial"/>
                        </a:rPr>
                        <a:t>url</a:t>
                      </a:r>
                      <a:r>
                        <a:rPr sz="1800" b="1" i="1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285" dirty="0">
                          <a:latin typeface="Arial"/>
                          <a:cs typeface="Arial"/>
                        </a:rPr>
                        <a:t>[dir]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copy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Git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repository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so </a:t>
                      </a:r>
                      <a:r>
                        <a:rPr lang="en-US" sz="2000" spc="-10" dirty="0">
                          <a:latin typeface="Tahoma"/>
                          <a:cs typeface="Tahoma"/>
                        </a:rPr>
                        <a:t>we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can add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  <a:tab pos="1362075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add	</a:t>
                      </a:r>
                      <a:r>
                        <a:rPr sz="2000" b="1" i="1" spc="375" dirty="0"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adds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contents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 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5" dirty="0">
                          <a:latin typeface="Arial"/>
                          <a:cs typeface="Arial"/>
                        </a:rPr>
                        <a:t>commit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records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snapshot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210" dirty="0"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200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view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status of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our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files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in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working  directory and staging</a:t>
                      </a:r>
                      <a:r>
                        <a:rPr sz="20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area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</a:t>
                      </a:r>
                      <a:r>
                        <a:rPr sz="1800" spc="4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85" dirty="0">
                          <a:latin typeface="Arial"/>
                          <a:cs typeface="Arial"/>
                        </a:rPr>
                        <a:t>diff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88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shows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diff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of what is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staged and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what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is 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modified but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unstaged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355" dirty="0">
                          <a:latin typeface="Arial"/>
                          <a:cs typeface="Arial"/>
                        </a:rPr>
                        <a:t>git 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help</a:t>
                      </a:r>
                      <a:r>
                        <a:rPr sz="1800" spc="5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i="1" spc="-195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i="1" spc="-195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get help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info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about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particular</a:t>
                      </a:r>
                      <a:r>
                        <a:rPr sz="2000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command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320" dirty="0">
                          <a:latin typeface="Arial"/>
                          <a:cs typeface="Arial"/>
                        </a:rPr>
                        <a:t>pull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0228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fetch from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 repo and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try to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merge  into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current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2000" spc="395" dirty="0">
                          <a:latin typeface="Arial"/>
                          <a:cs typeface="Arial"/>
                        </a:rPr>
                        <a:t>git	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push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90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push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our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new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branches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and data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to a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remote  repository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 gridSpan="2">
                  <a:txBody>
                    <a:bodyPr/>
                    <a:lstStyle/>
                    <a:p>
                      <a:pPr marL="9734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others: </a:t>
                      </a:r>
                      <a:r>
                        <a:rPr sz="1800" spc="425" dirty="0">
                          <a:latin typeface="Arial"/>
                          <a:cs typeface="Arial"/>
                        </a:rPr>
                        <a:t>init, </a:t>
                      </a:r>
                      <a:r>
                        <a:rPr sz="1800" spc="235" dirty="0">
                          <a:latin typeface="Arial"/>
                          <a:cs typeface="Arial"/>
                        </a:rPr>
                        <a:t>reset, 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branch, checkout,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merge, </a:t>
                      </a:r>
                      <a:r>
                        <a:rPr sz="1800" spc="260" dirty="0">
                          <a:latin typeface="Arial"/>
                          <a:cs typeface="Arial"/>
                        </a:rPr>
                        <a:t>log,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tag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9640" algn="l"/>
                <a:tab pos="5237480" algn="l"/>
              </a:tabLst>
            </a:pPr>
            <a:r>
              <a:rPr dirty="0"/>
              <a:t>Add </a:t>
            </a:r>
            <a:r>
              <a:rPr spc="-5" dirty="0"/>
              <a:t>an</a:t>
            </a:r>
            <a:r>
              <a:rPr dirty="0"/>
              <a:t>d 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it	a	</a:t>
            </a:r>
            <a:r>
              <a:rPr spc="-5" dirty="0"/>
              <a:t>f</a:t>
            </a:r>
            <a:r>
              <a:rPr dirty="0"/>
              <a:t>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263" y="1776239"/>
            <a:ext cx="8375650" cy="395877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330"/>
              </a:spcBef>
              <a:buChar char="•"/>
              <a:tabLst>
                <a:tab pos="244475" algn="l"/>
              </a:tabLst>
            </a:pPr>
            <a:r>
              <a:rPr spc="-5" dirty="0"/>
              <a:t>The </a:t>
            </a:r>
            <a:r>
              <a:rPr dirty="0"/>
              <a:t>first </a:t>
            </a:r>
            <a:r>
              <a:rPr spc="-5" dirty="0"/>
              <a:t>time </a:t>
            </a:r>
            <a:r>
              <a:rPr dirty="0"/>
              <a:t>we ask a file to </a:t>
            </a:r>
            <a:r>
              <a:rPr spc="-5" dirty="0"/>
              <a:t>be tracked, </a:t>
            </a:r>
            <a:r>
              <a:rPr sz="2450" i="1" spc="-30" dirty="0">
                <a:latin typeface="Tahoma"/>
                <a:cs typeface="Tahoma"/>
              </a:rPr>
              <a:t>and </a:t>
            </a:r>
            <a:r>
              <a:rPr sz="2450" i="1" spc="-25" dirty="0">
                <a:latin typeface="Tahoma"/>
                <a:cs typeface="Tahoma"/>
              </a:rPr>
              <a:t>every </a:t>
            </a:r>
            <a:r>
              <a:rPr sz="2450" i="1" spc="-30" dirty="0">
                <a:latin typeface="Tahoma"/>
                <a:cs typeface="Tahoma"/>
              </a:rPr>
              <a:t>time  </a:t>
            </a:r>
            <a:r>
              <a:rPr sz="2450" i="1" spc="-25" dirty="0">
                <a:latin typeface="Tahoma"/>
                <a:cs typeface="Tahoma"/>
              </a:rPr>
              <a:t>before </a:t>
            </a:r>
            <a:r>
              <a:rPr sz="2450" i="1" spc="-35" dirty="0">
                <a:latin typeface="Tahoma"/>
                <a:cs typeface="Tahoma"/>
              </a:rPr>
              <a:t>we </a:t>
            </a:r>
            <a:r>
              <a:rPr sz="2450" i="1" spc="-30" dirty="0">
                <a:latin typeface="Tahoma"/>
                <a:cs typeface="Tahoma"/>
              </a:rPr>
              <a:t>commit a </a:t>
            </a:r>
            <a:r>
              <a:rPr sz="2450" i="1" spc="-15" dirty="0">
                <a:latin typeface="Tahoma"/>
                <a:cs typeface="Tahoma"/>
              </a:rPr>
              <a:t>file</a:t>
            </a:r>
            <a:r>
              <a:rPr spc="-15" dirty="0"/>
              <a:t>, </a:t>
            </a:r>
            <a:r>
              <a:rPr dirty="0"/>
              <a:t>we </a:t>
            </a:r>
            <a:r>
              <a:rPr spc="-5" dirty="0"/>
              <a:t>must add </a:t>
            </a:r>
            <a:r>
              <a:rPr dirty="0"/>
              <a:t>it to the </a:t>
            </a:r>
            <a:r>
              <a:rPr spc="-5" dirty="0"/>
              <a:t>staging</a:t>
            </a:r>
            <a:r>
              <a:rPr spc="65" dirty="0"/>
              <a:t> </a:t>
            </a:r>
            <a:r>
              <a:rPr dirty="0"/>
              <a:t>area:</a:t>
            </a:r>
            <a:endParaRPr sz="245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add Hello.java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Goodbye.java</a:t>
            </a:r>
            <a:endParaRPr sz="2200" dirty="0">
              <a:latin typeface="Courier New"/>
              <a:cs typeface="Courier New"/>
            </a:endParaRPr>
          </a:p>
          <a:p>
            <a:pPr marL="927100" lvl="2" indent="-17780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Takes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snapshot </a:t>
            </a:r>
            <a:r>
              <a:rPr sz="2000" dirty="0">
                <a:latin typeface="Tahoma"/>
                <a:cs typeface="Tahoma"/>
              </a:rPr>
              <a:t>of these files, </a:t>
            </a:r>
            <a:r>
              <a:rPr sz="2000" spc="-5" dirty="0">
                <a:latin typeface="Tahoma"/>
                <a:cs typeface="Tahoma"/>
              </a:rPr>
              <a:t>adds </a:t>
            </a:r>
            <a:r>
              <a:rPr sz="2000" dirty="0">
                <a:latin typeface="Tahoma"/>
                <a:cs typeface="Tahoma"/>
              </a:rPr>
              <a:t>them to the </a:t>
            </a:r>
            <a:r>
              <a:rPr sz="2000" spc="-5" dirty="0">
                <a:latin typeface="Tahoma"/>
                <a:cs typeface="Tahoma"/>
              </a:rPr>
              <a:t>staging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sz="2000" spc="-5" dirty="0">
                <a:latin typeface="Tahoma"/>
                <a:cs typeface="Tahoma"/>
              </a:rPr>
              <a:t>In older VCS, "add" means </a:t>
            </a:r>
            <a:r>
              <a:rPr sz="2000" dirty="0">
                <a:latin typeface="Tahoma"/>
                <a:cs typeface="Tahoma"/>
              </a:rPr>
              <a:t>"start </a:t>
            </a:r>
            <a:r>
              <a:rPr sz="2000" spc="-5" dirty="0">
                <a:latin typeface="Tahoma"/>
                <a:cs typeface="Tahoma"/>
              </a:rPr>
              <a:t>tracking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this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file."	In </a:t>
            </a:r>
            <a:r>
              <a:rPr sz="2000" dirty="0">
                <a:latin typeface="Tahoma"/>
                <a:cs typeface="Tahoma"/>
              </a:rPr>
              <a:t>Git, </a:t>
            </a:r>
            <a:r>
              <a:rPr sz="2000" spc="-5" dirty="0">
                <a:latin typeface="Tahoma"/>
                <a:cs typeface="Tahoma"/>
              </a:rPr>
              <a:t>"add"  means "add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staging </a:t>
            </a:r>
            <a:r>
              <a:rPr sz="2000" dirty="0">
                <a:latin typeface="Tahoma"/>
                <a:cs typeface="Tahoma"/>
              </a:rPr>
              <a:t>area" so it </a:t>
            </a:r>
            <a:r>
              <a:rPr sz="2000" spc="-5" dirty="0">
                <a:latin typeface="Tahoma"/>
                <a:cs typeface="Tahoma"/>
              </a:rPr>
              <a:t>will be part </a:t>
            </a:r>
            <a:r>
              <a:rPr sz="2000" dirty="0">
                <a:latin typeface="Tahoma"/>
                <a:cs typeface="Tahoma"/>
              </a:rPr>
              <a:t>of the next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commit.</a:t>
            </a:r>
            <a:endParaRPr sz="20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move staged changes into </a:t>
            </a:r>
            <a:r>
              <a:rPr dirty="0"/>
              <a:t>the </a:t>
            </a:r>
            <a:r>
              <a:rPr spc="-5" dirty="0"/>
              <a:t>repo, </a:t>
            </a:r>
            <a:r>
              <a:rPr dirty="0"/>
              <a:t>we</a:t>
            </a:r>
            <a:r>
              <a:rPr spc="35" dirty="0"/>
              <a:t> </a:t>
            </a:r>
            <a:r>
              <a:rPr spc="-5" dirty="0"/>
              <a:t>commit:</a:t>
            </a: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commit –m "Fixing bug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#22"</a:t>
            </a:r>
            <a:endParaRPr sz="22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dirty="0"/>
              <a:t>To </a:t>
            </a:r>
            <a:r>
              <a:rPr spc="-5" dirty="0"/>
              <a:t>undo changes on </a:t>
            </a:r>
            <a:r>
              <a:rPr dirty="0"/>
              <a:t>a file </a:t>
            </a:r>
            <a:r>
              <a:rPr spc="-5" dirty="0"/>
              <a:t>before </a:t>
            </a:r>
            <a:r>
              <a:rPr lang="en-US" spc="-5" dirty="0"/>
              <a:t>we</a:t>
            </a:r>
            <a:r>
              <a:rPr spc="-5" dirty="0"/>
              <a:t> have committed</a:t>
            </a:r>
            <a:r>
              <a:rPr spc="55" dirty="0"/>
              <a:t> </a:t>
            </a:r>
            <a:r>
              <a:rPr spc="-5" dirty="0"/>
              <a:t>it: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 reset HEAD --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  <a:p>
            <a:pPr marL="292100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 --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i="1" dirty="0">
                <a:latin typeface="Courier New"/>
                <a:cs typeface="Courier New"/>
              </a:rPr>
              <a:t>filename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488" y="5680455"/>
            <a:ext cx="2864485" cy="7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(unstages </a:t>
            </a:r>
            <a:r>
              <a:rPr sz="2200" dirty="0">
                <a:latin typeface="Tahoma"/>
                <a:cs typeface="Tahoma"/>
              </a:rPr>
              <a:t>the file)  </a:t>
            </a:r>
            <a:r>
              <a:rPr sz="2200" spc="-5" dirty="0">
                <a:latin typeface="Tahoma"/>
                <a:cs typeface="Tahoma"/>
              </a:rPr>
              <a:t>(undoes our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changes)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sz="2200" spc="-5" dirty="0">
                <a:latin typeface="Tahoma"/>
                <a:cs typeface="Tahoma"/>
              </a:rPr>
              <a:t>All </a:t>
            </a:r>
            <a:r>
              <a:rPr sz="2200" dirty="0">
                <a:latin typeface="Tahoma"/>
                <a:cs typeface="Tahoma"/>
              </a:rPr>
              <a:t>these </a:t>
            </a:r>
            <a:r>
              <a:rPr sz="2200" spc="-5" dirty="0">
                <a:latin typeface="Tahoma"/>
                <a:cs typeface="Tahoma"/>
              </a:rPr>
              <a:t>commands </a:t>
            </a:r>
            <a:r>
              <a:rPr sz="2200" dirty="0">
                <a:latin typeface="Tahoma"/>
                <a:cs typeface="Tahoma"/>
              </a:rPr>
              <a:t>are </a:t>
            </a:r>
            <a:r>
              <a:rPr sz="2200" spc="-5" dirty="0">
                <a:latin typeface="Tahoma"/>
                <a:cs typeface="Tahoma"/>
              </a:rPr>
              <a:t>acting on our local version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29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repo.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944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view </a:t>
            </a:r>
            <a:r>
              <a:rPr sz="2400" dirty="0">
                <a:latin typeface="Tahoma"/>
                <a:cs typeface="Tahoma"/>
              </a:rPr>
              <a:t>status of files </a:t>
            </a:r>
            <a:r>
              <a:rPr sz="2400" spc="-5" dirty="0">
                <a:latin typeface="Tahoma"/>
                <a:cs typeface="Tahoma"/>
              </a:rPr>
              <a:t>in working directory and staging</a:t>
            </a:r>
            <a:r>
              <a:rPr sz="2400" spc="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spc="-5" dirty="0">
                <a:latin typeface="Courier New"/>
                <a:cs typeface="Courier New"/>
              </a:rPr>
              <a:t>git </a:t>
            </a:r>
            <a:r>
              <a:rPr sz="2200" dirty="0">
                <a:latin typeface="Courier New"/>
                <a:cs typeface="Courier New"/>
              </a:rPr>
              <a:t>status	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Courier New"/>
                <a:cs typeface="Courier New"/>
              </a:rPr>
              <a:t>git status </a:t>
            </a:r>
            <a:r>
              <a:rPr sz="2200" dirty="0">
                <a:latin typeface="Courier New"/>
                <a:cs typeface="Courier New"/>
              </a:rPr>
              <a:t>–s </a:t>
            </a:r>
            <a:r>
              <a:rPr sz="2200" dirty="0">
                <a:latin typeface="Tahoma"/>
                <a:cs typeface="Tahoma"/>
              </a:rPr>
              <a:t>(short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version)</a:t>
            </a:r>
            <a:endParaRPr sz="2200" dirty="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what is </a:t>
            </a:r>
            <a:r>
              <a:rPr sz="2400" spc="-5" dirty="0">
                <a:latin typeface="Tahoma"/>
                <a:cs typeface="Tahoma"/>
              </a:rPr>
              <a:t>modified but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unstaged: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diff</a:t>
            </a:r>
            <a:endParaRPr sz="22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a list of </a:t>
            </a:r>
            <a:r>
              <a:rPr sz="2400" spc="-5" dirty="0">
                <a:latin typeface="Tahoma"/>
                <a:cs typeface="Tahoma"/>
              </a:rPr>
              <a:t>staged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diff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--cached</a:t>
            </a:r>
            <a:endParaRPr sz="22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see a </a:t>
            </a:r>
            <a:r>
              <a:rPr sz="2400" spc="-5" dirty="0">
                <a:latin typeface="Tahoma"/>
                <a:cs typeface="Tahoma"/>
              </a:rPr>
              <a:t>log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all changes in our local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752090" algn="l"/>
              </a:tabLst>
            </a:pPr>
            <a:r>
              <a:rPr sz="2200" spc="-5" dirty="0">
                <a:latin typeface="Courier New"/>
                <a:cs typeface="Courier New"/>
              </a:rPr>
              <a:t>git log	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Courier New"/>
                <a:cs typeface="Courier New"/>
              </a:rPr>
              <a:t>git log </a:t>
            </a:r>
            <a:r>
              <a:rPr sz="2200" dirty="0">
                <a:latin typeface="Courier New"/>
                <a:cs typeface="Courier New"/>
              </a:rPr>
              <a:t>--oneline </a:t>
            </a:r>
            <a:r>
              <a:rPr sz="2200" dirty="0">
                <a:latin typeface="Tahoma"/>
                <a:cs typeface="Tahoma"/>
              </a:rPr>
              <a:t>(shorter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version)</a:t>
            </a:r>
            <a:endParaRPr sz="2200" dirty="0">
              <a:latin typeface="Tahoma"/>
              <a:cs typeface="Tahoma"/>
            </a:endParaRPr>
          </a:p>
          <a:p>
            <a:pPr marL="749300" marR="2321560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latin typeface="Courier New"/>
                <a:cs typeface="Courier New"/>
              </a:rPr>
              <a:t>1677b2d Edited first line of readme  258efa7 Added line to readme  0e52da7 Initial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git log 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lang="en-US" sz="2000" dirty="0">
                <a:latin typeface="Courier New"/>
                <a:cs typeface="Courier New"/>
              </a:rPr>
              <a:t>n</a:t>
            </a:r>
            <a:r>
              <a:rPr sz="2000" spc="-545" dirty="0">
                <a:latin typeface="Courier New"/>
                <a:cs typeface="Courier New"/>
              </a:rPr>
              <a:t> </a:t>
            </a:r>
            <a:r>
              <a:rPr sz="2000" dirty="0">
                <a:latin typeface="Tahoma"/>
                <a:cs typeface="Tahoma"/>
              </a:rPr>
              <a:t>(to show </a:t>
            </a:r>
            <a:r>
              <a:rPr sz="2000" spc="-5" dirty="0">
                <a:latin typeface="Tahoma"/>
                <a:cs typeface="Tahoma"/>
              </a:rPr>
              <a:t>only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lang="en-US" sz="200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most recent updates), etc.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936" y="680719"/>
            <a:ext cx="6127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3469004" algn="l"/>
              </a:tabLst>
            </a:pPr>
            <a:r>
              <a:rPr dirty="0"/>
              <a:t>An	</a:t>
            </a:r>
            <a:r>
              <a:rPr spc="-5" dirty="0"/>
              <a:t>example	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38376"/>
            <a:ext cx="8256270" cy="46183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emacs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spc="-5" dirty="0">
                <a:latin typeface="Courier New"/>
                <a:cs typeface="Courier New"/>
              </a:rPr>
              <a:t>no changes added to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spc="-5" dirty="0">
                <a:latin typeface="Courier New"/>
                <a:cs typeface="Courier New"/>
              </a:rPr>
              <a:t>(use "git add" and/or "git commit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-a")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status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sz="1800" i="1" dirty="0">
                <a:latin typeface="Courier New"/>
                <a:cs typeface="Courier New"/>
              </a:rPr>
              <a:t>M</a:t>
            </a:r>
            <a:r>
              <a:rPr sz="1800" i="1" spc="-1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diff</a:t>
            </a:r>
            <a:endParaRPr sz="1800">
              <a:latin typeface="Courier New"/>
              <a:cs typeface="Courier New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sz="1800" i="1" spc="-5" dirty="0">
                <a:latin typeface="Courier New"/>
                <a:cs typeface="Courier New"/>
              </a:rPr>
              <a:t>diff --git a/rea.txt b/rea.txt  </a:t>
            </a: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add rea.txt  </a:t>
            </a: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status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sz="1800" i="1" dirty="0">
                <a:latin typeface="Courier New"/>
                <a:cs typeface="Courier New"/>
              </a:rPr>
              <a:t>#	</a:t>
            </a:r>
            <a:r>
              <a:rPr sz="1800" i="1" spc="-5" dirty="0">
                <a:latin typeface="Courier New"/>
                <a:cs typeface="Courier New"/>
              </a:rPr>
              <a:t>modified:	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diff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--cached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sz="1800" i="1" spc="-5" dirty="0">
                <a:latin typeface="Courier New"/>
                <a:cs typeface="Courier New"/>
              </a:rPr>
              <a:t>diff --git a/rea.txt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b/rea.txt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[rea@attu1 superstar]$ </a:t>
            </a:r>
            <a:r>
              <a:rPr sz="1800" b="1" spc="-5" dirty="0">
                <a:latin typeface="Courier New"/>
                <a:cs typeface="Courier New"/>
              </a:rPr>
              <a:t>git commit -m "Created new text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file"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Git uses </a:t>
            </a:r>
            <a:r>
              <a:rPr sz="2400" spc="-5" dirty="0">
                <a:latin typeface="Tahoma"/>
                <a:cs typeface="Tahoma"/>
              </a:rPr>
              <a:t>branching heavily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switch between multiple</a:t>
            </a:r>
            <a:r>
              <a:rPr sz="2400" spc="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tasks.</a:t>
            </a:r>
            <a:endParaRPr sz="2400">
              <a:latin typeface="Tahoma"/>
              <a:cs typeface="Tahoma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create a new </a:t>
            </a:r>
            <a:r>
              <a:rPr sz="2400" spc="-5" dirty="0">
                <a:latin typeface="Tahoma"/>
                <a:cs typeface="Tahoma"/>
              </a:rPr>
              <a:t>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branch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list </a:t>
            </a:r>
            <a:r>
              <a:rPr sz="2400" spc="-5" dirty="0">
                <a:latin typeface="Tahoma"/>
                <a:cs typeface="Tahoma"/>
              </a:rPr>
              <a:t>all local branches: </a:t>
            </a:r>
            <a:r>
              <a:rPr sz="2400" dirty="0">
                <a:latin typeface="Tahoma"/>
                <a:cs typeface="Tahoma"/>
              </a:rPr>
              <a:t>(* </a:t>
            </a:r>
            <a:r>
              <a:rPr sz="2400" spc="-5" dirty="0">
                <a:latin typeface="Tahoma"/>
                <a:cs typeface="Tahoma"/>
              </a:rPr>
              <a:t>= current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branch)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branch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switch </a:t>
            </a:r>
            <a:r>
              <a:rPr sz="2400" dirty="0">
                <a:latin typeface="Tahoma"/>
                <a:cs typeface="Tahoma"/>
              </a:rPr>
              <a:t>to a </a:t>
            </a:r>
            <a:r>
              <a:rPr sz="2400" spc="-5" dirty="0">
                <a:latin typeface="Tahoma"/>
                <a:cs typeface="Tahoma"/>
              </a:rPr>
              <a:t>given local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branch: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merge changes </a:t>
            </a:r>
            <a:r>
              <a:rPr sz="2400" dirty="0">
                <a:latin typeface="Tahoma"/>
                <a:cs typeface="Tahoma"/>
              </a:rPr>
              <a:t>from a </a:t>
            </a:r>
            <a:r>
              <a:rPr sz="2400" spc="-5" dirty="0">
                <a:latin typeface="Tahoma"/>
                <a:cs typeface="Tahoma"/>
              </a:rPr>
              <a:t>branch into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local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master: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checkout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merge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branchname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89" y="680719"/>
            <a:ext cx="430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939" algn="l"/>
              </a:tabLst>
            </a:pPr>
            <a:r>
              <a:rPr spc="-5" dirty="0"/>
              <a:t>Merge	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773938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The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conflicting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file </a:t>
            </a:r>
            <a:r>
              <a:rPr sz="2400" spc="-5" dirty="0">
                <a:latin typeface="Tahoma"/>
                <a:cs typeface="Tahoma"/>
              </a:rPr>
              <a:t>will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contain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&lt;&lt;&lt;</a:t>
            </a:r>
            <a:r>
              <a:rPr sz="2400" spc="-6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dirty="0">
                <a:latin typeface="Courier New"/>
                <a:cs typeface="Courier New"/>
              </a:rPr>
              <a:t>&gt;&gt;&gt;</a:t>
            </a:r>
            <a:r>
              <a:rPr sz="2400" spc="-6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ahoma"/>
                <a:cs typeface="Tahoma"/>
              </a:rPr>
              <a:t>sections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indicate </a:t>
            </a:r>
            <a:r>
              <a:rPr sz="2400" dirty="0">
                <a:latin typeface="Tahoma"/>
                <a:cs typeface="Tahoma"/>
              </a:rPr>
              <a:t>where Git was </a:t>
            </a:r>
            <a:r>
              <a:rPr sz="2400" spc="-5" dirty="0">
                <a:latin typeface="Tahoma"/>
                <a:cs typeface="Tahoma"/>
              </a:rPr>
              <a:t>unable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resolve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conflict: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2848864"/>
            <a:ext cx="564959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&lt;&lt;&lt;&lt;&lt;&lt;&lt;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HEAD:index.html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&lt;div id="footer"&gt;todo: message</a:t>
            </a:r>
            <a:r>
              <a:rPr sz="18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here&lt;/div&gt;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=======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&lt;div</a:t>
            </a:r>
            <a:r>
              <a:rPr sz="18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id="footer"&gt;</a:t>
            </a:r>
            <a:endParaRPr sz="1800">
              <a:latin typeface="Courier New"/>
              <a:cs typeface="Courier New"/>
            </a:endParaRPr>
          </a:p>
          <a:p>
            <a:pPr marR="1226185" algn="ctr">
              <a:lnSpc>
                <a:spcPts val="2130"/>
              </a:lnSpc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thanks for visiting our</a:t>
            </a:r>
            <a:r>
              <a:rPr sz="1800" spc="-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site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&gt;&gt;&gt;&gt;&gt;&gt;&gt;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SpecialBranch:index.html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263" y="5236971"/>
            <a:ext cx="7795259" cy="1118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Find all such sections, and edit </a:t>
            </a:r>
            <a:r>
              <a:rPr sz="2400" dirty="0">
                <a:latin typeface="Tahoma"/>
                <a:cs typeface="Tahoma"/>
              </a:rPr>
              <a:t>them to the </a:t>
            </a:r>
            <a:r>
              <a:rPr sz="2400" spc="-5" dirty="0">
                <a:latin typeface="Tahoma"/>
                <a:cs typeface="Tahoma"/>
              </a:rPr>
              <a:t>proper </a:t>
            </a:r>
            <a:r>
              <a:rPr sz="2400" dirty="0">
                <a:latin typeface="Tahoma"/>
                <a:cs typeface="Tahoma"/>
              </a:rPr>
              <a:t>state  </a:t>
            </a:r>
            <a:r>
              <a:rPr sz="2400" spc="-5" dirty="0">
                <a:latin typeface="Tahoma"/>
                <a:cs typeface="Tahoma"/>
              </a:rPr>
              <a:t>(whichever </a:t>
            </a:r>
            <a:r>
              <a:rPr sz="2400" dirty="0">
                <a:latin typeface="Tahoma"/>
                <a:cs typeface="Tahoma"/>
              </a:rPr>
              <a:t>of the two </a:t>
            </a:r>
            <a:r>
              <a:rPr sz="2400" spc="-5" dirty="0">
                <a:latin typeface="Tahoma"/>
                <a:cs typeface="Tahoma"/>
              </a:rPr>
              <a:t>versions </a:t>
            </a:r>
            <a:r>
              <a:rPr sz="2400" dirty="0">
                <a:latin typeface="Tahoma"/>
                <a:cs typeface="Tahoma"/>
              </a:rPr>
              <a:t>is newer / </a:t>
            </a:r>
            <a:r>
              <a:rPr sz="2400" spc="-5" dirty="0">
                <a:latin typeface="Tahoma"/>
                <a:cs typeface="Tahoma"/>
              </a:rPr>
              <a:t>better </a:t>
            </a:r>
            <a:r>
              <a:rPr sz="2400" dirty="0">
                <a:latin typeface="Tahoma"/>
                <a:cs typeface="Tahoma"/>
              </a:rPr>
              <a:t>/ </a:t>
            </a:r>
            <a:r>
              <a:rPr sz="2400" spc="-5" dirty="0">
                <a:latin typeface="Tahoma"/>
                <a:cs typeface="Tahoma"/>
              </a:rPr>
              <a:t>more  correct).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6527" y="2895600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6527" y="381000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67" y="3081020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013867" y="4009707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8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</a:t>
            </a:r>
            <a:r>
              <a:rPr spc="-5" dirty="0"/>
              <a:t>w</a:t>
            </a:r>
            <a:r>
              <a:rPr dirty="0"/>
              <a:t>/	r</a:t>
            </a:r>
            <a:r>
              <a:rPr spc="-5" dirty="0"/>
              <a:t>em</a:t>
            </a:r>
            <a:r>
              <a:rPr dirty="0"/>
              <a:t>o</a:t>
            </a:r>
            <a:r>
              <a:rPr spc="-5" dirty="0"/>
              <a:t>t</a:t>
            </a:r>
            <a:r>
              <a:rPr dirty="0"/>
              <a:t>e	r</a:t>
            </a:r>
            <a:r>
              <a:rPr spc="-5" dirty="0"/>
              <a:t>e</a:t>
            </a:r>
            <a:r>
              <a:rPr dirty="0"/>
              <a:t>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25411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Push</a:t>
            </a:r>
            <a:r>
              <a:rPr sz="2400" spc="-5" dirty="0">
                <a:latin typeface="Tahoma"/>
                <a:cs typeface="Tahoma"/>
              </a:rPr>
              <a:t> local changes </a:t>
            </a:r>
            <a:r>
              <a:rPr sz="2400" dirty="0">
                <a:latin typeface="Tahoma"/>
                <a:cs typeface="Tahoma"/>
              </a:rPr>
              <a:t>to the remote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repo.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Pull </a:t>
            </a:r>
            <a:r>
              <a:rPr sz="2400" dirty="0">
                <a:latin typeface="Tahoma"/>
                <a:cs typeface="Tahoma"/>
              </a:rPr>
              <a:t>from remote </a:t>
            </a:r>
            <a:r>
              <a:rPr sz="2400" spc="-5" dirty="0">
                <a:latin typeface="Tahoma"/>
                <a:cs typeface="Tahoma"/>
              </a:rPr>
              <a:t>repo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get most recent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changes.</a:t>
            </a:r>
            <a:endParaRPr sz="24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sz="2200" dirty="0">
                <a:latin typeface="Tahoma"/>
                <a:cs typeface="Tahoma"/>
              </a:rPr>
              <a:t>– (fix </a:t>
            </a:r>
            <a:r>
              <a:rPr sz="2200" spc="-5" dirty="0">
                <a:latin typeface="Tahoma"/>
                <a:cs typeface="Tahoma"/>
              </a:rPr>
              <a:t>conflicts </a:t>
            </a:r>
            <a:r>
              <a:rPr sz="2200" dirty="0">
                <a:latin typeface="Tahoma"/>
                <a:cs typeface="Tahoma"/>
              </a:rPr>
              <a:t>if </a:t>
            </a:r>
            <a:r>
              <a:rPr sz="2200" spc="-5" dirty="0">
                <a:latin typeface="Tahoma"/>
                <a:cs typeface="Tahoma"/>
              </a:rPr>
              <a:t>necessary, add/commit </a:t>
            </a:r>
            <a:r>
              <a:rPr sz="2200" dirty="0">
                <a:latin typeface="Tahoma"/>
                <a:cs typeface="Tahoma"/>
              </a:rPr>
              <a:t>them to </a:t>
            </a:r>
            <a:r>
              <a:rPr sz="2200" spc="-5" dirty="0">
                <a:latin typeface="Tahoma"/>
                <a:cs typeface="Tahoma"/>
              </a:rPr>
              <a:t>our local</a:t>
            </a:r>
            <a:r>
              <a:rPr sz="2200" spc="-3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repo)</a:t>
            </a:r>
            <a:endParaRPr sz="2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fetch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most recent updates </a:t>
            </a:r>
            <a:r>
              <a:rPr sz="2400" dirty="0">
                <a:latin typeface="Tahoma"/>
                <a:cs typeface="Tahoma"/>
              </a:rPr>
              <a:t>from the remote </a:t>
            </a:r>
            <a:r>
              <a:rPr sz="2400" spc="-5" dirty="0">
                <a:latin typeface="Tahoma"/>
                <a:cs typeface="Tahoma"/>
              </a:rPr>
              <a:t>repo into  our local repo, and put </a:t>
            </a:r>
            <a:r>
              <a:rPr sz="2400" dirty="0">
                <a:latin typeface="Tahoma"/>
                <a:cs typeface="Tahoma"/>
              </a:rPr>
              <a:t>them </a:t>
            </a:r>
            <a:r>
              <a:rPr sz="2400" spc="-5" dirty="0">
                <a:latin typeface="Tahoma"/>
                <a:cs typeface="Tahoma"/>
              </a:rPr>
              <a:t>into our working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pull origin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 dirty="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put our changes </a:t>
            </a:r>
            <a:r>
              <a:rPr sz="240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our local repo in </a:t>
            </a:r>
            <a:r>
              <a:rPr sz="2400" dirty="0">
                <a:latin typeface="Tahoma"/>
                <a:cs typeface="Tahoma"/>
              </a:rPr>
              <a:t>the remote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push origin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master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51172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</a:t>
            </a:r>
            <a:r>
              <a:rPr sz="2400" spc="-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 a site for </a:t>
            </a:r>
            <a:r>
              <a:rPr sz="2400" spc="-5" dirty="0">
                <a:latin typeface="Tahoma"/>
                <a:cs typeface="Tahoma"/>
              </a:rPr>
              <a:t>online storage </a:t>
            </a:r>
            <a:r>
              <a:rPr sz="2400" dirty="0">
                <a:latin typeface="Tahoma"/>
                <a:cs typeface="Tahoma"/>
              </a:rPr>
              <a:t>of Git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repositories.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can </a:t>
            </a:r>
            <a:r>
              <a:rPr sz="2200" dirty="0">
                <a:latin typeface="Tahoma"/>
                <a:cs typeface="Tahoma"/>
              </a:rPr>
              <a:t>create a </a:t>
            </a:r>
            <a:r>
              <a:rPr sz="2200" b="1" spc="-5" dirty="0">
                <a:latin typeface="Tahoma"/>
                <a:cs typeface="Tahoma"/>
              </a:rPr>
              <a:t>remote repo </a:t>
            </a:r>
            <a:r>
              <a:rPr sz="2200" dirty="0">
                <a:latin typeface="Tahoma"/>
                <a:cs typeface="Tahoma"/>
              </a:rPr>
              <a:t>there </a:t>
            </a:r>
            <a:r>
              <a:rPr sz="2200" spc="-5" dirty="0">
                <a:latin typeface="Tahoma"/>
                <a:cs typeface="Tahoma"/>
              </a:rPr>
              <a:t>and push code </a:t>
            </a:r>
            <a:r>
              <a:rPr sz="2200" dirty="0">
                <a:latin typeface="Tahoma"/>
                <a:cs typeface="Tahoma"/>
              </a:rPr>
              <a:t>to</a:t>
            </a:r>
            <a:r>
              <a:rPr sz="2200" spc="8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it.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Many open source projects </a:t>
            </a:r>
            <a:r>
              <a:rPr sz="2200" dirty="0">
                <a:latin typeface="Tahoma"/>
                <a:cs typeface="Tahoma"/>
              </a:rPr>
              <a:t>use </a:t>
            </a:r>
            <a:r>
              <a:rPr sz="2200" spc="-5" dirty="0">
                <a:latin typeface="Tahoma"/>
                <a:cs typeface="Tahoma"/>
              </a:rPr>
              <a:t>it, such </a:t>
            </a:r>
            <a:r>
              <a:rPr sz="2200" dirty="0">
                <a:latin typeface="Tahoma"/>
                <a:cs typeface="Tahoma"/>
              </a:rPr>
              <a:t>as the </a:t>
            </a:r>
            <a:r>
              <a:rPr sz="2200" spc="-5" dirty="0">
                <a:latin typeface="Tahoma"/>
                <a:cs typeface="Tahoma"/>
              </a:rPr>
              <a:t>Linux</a:t>
            </a:r>
            <a:r>
              <a:rPr sz="2200" spc="6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kernel.</a:t>
            </a:r>
            <a:endParaRPr sz="2200" dirty="0">
              <a:latin typeface="Tahoma"/>
              <a:cs typeface="Tahoma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can get </a:t>
            </a:r>
            <a:r>
              <a:rPr sz="2200" dirty="0">
                <a:latin typeface="Tahoma"/>
                <a:cs typeface="Tahoma"/>
              </a:rPr>
              <a:t>free </a:t>
            </a:r>
            <a:r>
              <a:rPr sz="2200" spc="-5" dirty="0">
                <a:latin typeface="Tahoma"/>
                <a:cs typeface="Tahoma"/>
              </a:rPr>
              <a:t>space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open source projects, 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5" dirty="0">
                <a:latin typeface="Tahoma"/>
                <a:cs typeface="Tahoma"/>
              </a:rPr>
              <a:t> can pay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private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projects.</a:t>
            </a:r>
            <a:endParaRPr sz="2200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sz="2000" dirty="0">
                <a:latin typeface="Tahoma"/>
                <a:cs typeface="Tahoma"/>
              </a:rPr>
              <a:t>Free </a:t>
            </a:r>
            <a:r>
              <a:rPr sz="2000" spc="-5" dirty="0">
                <a:latin typeface="Tahoma"/>
                <a:cs typeface="Tahoma"/>
              </a:rPr>
              <a:t>private repos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educational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use:	</a:t>
            </a: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</a:rPr>
              <a:t>github.com/edu</a:t>
            </a:r>
            <a:endParaRPr sz="20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sz="2900" dirty="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sz="2450" i="1" spc="-25" dirty="0">
                <a:latin typeface="Tahoma"/>
                <a:cs typeface="Tahoma"/>
              </a:rPr>
              <a:t>Question: </a:t>
            </a:r>
            <a:r>
              <a:rPr sz="2400" spc="-5" dirty="0">
                <a:latin typeface="Tahoma"/>
                <a:cs typeface="Tahoma"/>
              </a:rPr>
              <a:t>Do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always have </a:t>
            </a:r>
            <a:r>
              <a:rPr sz="2400" dirty="0">
                <a:latin typeface="Tahoma"/>
                <a:cs typeface="Tahoma"/>
              </a:rPr>
              <a:t>to use GitHub</a:t>
            </a:r>
            <a:r>
              <a:rPr lang="en-US" sz="2400" dirty="0">
                <a:latin typeface="Tahoma"/>
                <a:cs typeface="Tahoma"/>
              </a:rPr>
              <a:t> like online storages</a:t>
            </a:r>
            <a:r>
              <a:rPr sz="2400" dirty="0">
                <a:latin typeface="Tahoma"/>
                <a:cs typeface="Tahoma"/>
              </a:rPr>
              <a:t> to use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sz="2250" i="1" spc="-30" dirty="0">
                <a:latin typeface="Tahoma"/>
                <a:cs typeface="Tahoma"/>
              </a:rPr>
              <a:t>Answer:</a:t>
            </a:r>
            <a:r>
              <a:rPr sz="2250" i="1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No!	</a:t>
            </a: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can </a:t>
            </a:r>
            <a:r>
              <a:rPr sz="2200" dirty="0">
                <a:latin typeface="Tahoma"/>
                <a:cs typeface="Tahoma"/>
              </a:rPr>
              <a:t>use Git </a:t>
            </a:r>
            <a:r>
              <a:rPr sz="2200" spc="-5" dirty="0">
                <a:latin typeface="Tahoma"/>
                <a:cs typeface="Tahoma"/>
              </a:rPr>
              <a:t>locally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our own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purposes.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 </a:t>
            </a: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 </a:t>
            </a:r>
            <a:r>
              <a:rPr sz="2200" spc="-5" dirty="0">
                <a:latin typeface="Tahoma"/>
                <a:cs typeface="Tahoma"/>
              </a:rPr>
              <a:t>someone </a:t>
            </a:r>
            <a:r>
              <a:rPr sz="2200" dirty="0">
                <a:latin typeface="Tahoma"/>
                <a:cs typeface="Tahoma"/>
              </a:rPr>
              <a:t>else </a:t>
            </a:r>
            <a:r>
              <a:rPr sz="2200" spc="-5" dirty="0">
                <a:latin typeface="Tahoma"/>
                <a:cs typeface="Tahoma"/>
              </a:rPr>
              <a:t>could </a:t>
            </a:r>
            <a:r>
              <a:rPr sz="2200" dirty="0">
                <a:latin typeface="Tahoma"/>
                <a:cs typeface="Tahoma"/>
              </a:rPr>
              <a:t>set </a:t>
            </a:r>
            <a:r>
              <a:rPr sz="2200" spc="-5" dirty="0">
                <a:latin typeface="Tahoma"/>
                <a:cs typeface="Tahoma"/>
              </a:rPr>
              <a:t>up </a:t>
            </a:r>
            <a:r>
              <a:rPr sz="2200" dirty="0">
                <a:latin typeface="Tahoma"/>
                <a:cs typeface="Tahoma"/>
              </a:rPr>
              <a:t>a server to share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Or </a:t>
            </a: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could </a:t>
            </a:r>
            <a:r>
              <a:rPr sz="2200" dirty="0">
                <a:latin typeface="Tahoma"/>
                <a:cs typeface="Tahoma"/>
              </a:rPr>
              <a:t>share a </a:t>
            </a:r>
            <a:r>
              <a:rPr sz="2200" spc="-5" dirty="0">
                <a:latin typeface="Tahoma"/>
                <a:cs typeface="Tahoma"/>
              </a:rPr>
              <a:t>repo with </a:t>
            </a:r>
            <a:r>
              <a:rPr sz="2200" dirty="0">
                <a:latin typeface="Tahoma"/>
                <a:cs typeface="Tahoma"/>
              </a:rPr>
              <a:t>users </a:t>
            </a:r>
            <a:r>
              <a:rPr sz="2200" spc="-5" dirty="0">
                <a:latin typeface="Tahoma"/>
                <a:cs typeface="Tahoma"/>
              </a:rPr>
              <a:t>on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same </a:t>
            </a:r>
            <a:r>
              <a:rPr sz="2200" dirty="0">
                <a:latin typeface="Tahoma"/>
                <a:cs typeface="Tahoma"/>
              </a:rPr>
              <a:t>file </a:t>
            </a:r>
            <a:r>
              <a:rPr sz="2200" spc="-5" dirty="0">
                <a:latin typeface="Tahoma"/>
                <a:cs typeface="Tahoma"/>
              </a:rPr>
              <a:t>system, </a:t>
            </a:r>
            <a:r>
              <a:rPr sz="2200" dirty="0">
                <a:latin typeface="Tahoma"/>
                <a:cs typeface="Tahoma"/>
              </a:rPr>
              <a:t>as  </a:t>
            </a:r>
            <a:r>
              <a:rPr sz="2200" spc="-5" dirty="0">
                <a:latin typeface="Tahoma"/>
                <a:cs typeface="Tahoma"/>
              </a:rPr>
              <a:t>long everyone </a:t>
            </a:r>
            <a:r>
              <a:rPr sz="2200" dirty="0">
                <a:latin typeface="Tahoma"/>
                <a:cs typeface="Tahoma"/>
              </a:rPr>
              <a:t>has the </a:t>
            </a:r>
            <a:r>
              <a:rPr sz="2200" spc="-5" dirty="0">
                <a:latin typeface="Tahoma"/>
                <a:cs typeface="Tahoma"/>
              </a:rPr>
              <a:t>needed </a:t>
            </a:r>
            <a:r>
              <a:rPr sz="2200" dirty="0">
                <a:latin typeface="Tahoma"/>
                <a:cs typeface="Tahoma"/>
              </a:rPr>
              <a:t>file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permissions).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E08F-7E9D-4B51-B149-D5E0E5CD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680719"/>
            <a:ext cx="3276600" cy="67710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591DE-8175-4CF8-BBBA-F800603A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263" y="1776239"/>
            <a:ext cx="837565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https://en.wikipedia.org/wiki/Git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"Initial revision of "git", the information manager from hell"</a:t>
            </a:r>
            <a:r>
              <a:rPr lang="en-IN" dirty="0"/>
              <a:t>. </a:t>
            </a:r>
            <a:r>
              <a:rPr lang="en-IN" dirty="0" err="1"/>
              <a:t>Github</a:t>
            </a:r>
            <a:r>
              <a:rPr lang="en-IN" dirty="0"/>
              <a:t>. 8 April 2005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hlinkClick r:id="rId5"/>
              </a:rPr>
              <a:t>"Tech Talk: Linus Torvalds on git (at 00:01:30)"</a:t>
            </a:r>
            <a:r>
              <a:rPr lang="en-IN" dirty="0"/>
              <a:t>. YouTube. </a:t>
            </a:r>
            <a:r>
              <a:rPr lang="en-IN" dirty="0">
                <a:hlinkClick r:id="rId6"/>
              </a:rPr>
              <a:t>Archived</a:t>
            </a:r>
            <a:r>
              <a:rPr lang="en-IN" dirty="0"/>
              <a:t> from the original on 20 December 2015. Retrieved 20 July 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Linus Torvalds (3 May 2007). </a:t>
            </a:r>
            <a:r>
              <a:rPr lang="en-IN" i="1" dirty="0">
                <a:hlinkClick r:id="rId7"/>
              </a:rPr>
              <a:t>Google tech talk: Linus Torvalds on git</a:t>
            </a:r>
            <a:r>
              <a:rPr lang="en-IN" dirty="0"/>
              <a:t>. Event occurs at 02:30. </a:t>
            </a:r>
            <a:r>
              <a:rPr lang="en-IN" dirty="0">
                <a:hlinkClick r:id="rId8"/>
              </a:rPr>
              <a:t>Archived</a:t>
            </a:r>
            <a:r>
              <a:rPr lang="en-IN" dirty="0"/>
              <a:t> from the original on 28 May 2007. Retrieved 16 May 2007.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 </a:t>
            </a:r>
            <a:r>
              <a:rPr lang="en-IN" i="1" dirty="0">
                <a:hlinkClick r:id="rId9"/>
              </a:rPr>
              <a:t>"A Short History of Git"</a:t>
            </a:r>
            <a:r>
              <a:rPr lang="en-IN" i="1" dirty="0"/>
              <a:t>. </a:t>
            </a:r>
            <a:r>
              <a:rPr lang="en-IN" i="1" dirty="0">
                <a:hlinkClick r:id="rId10"/>
              </a:rPr>
              <a:t>Pro Git</a:t>
            </a:r>
            <a:r>
              <a:rPr lang="en-IN" i="1" dirty="0"/>
              <a:t> (2nd ed.). </a:t>
            </a:r>
            <a:r>
              <a:rPr lang="en-IN" i="1" dirty="0" err="1"/>
              <a:t>Apress</a:t>
            </a:r>
            <a:r>
              <a:rPr lang="en-IN" i="1" dirty="0"/>
              <a:t>. 2014. </a:t>
            </a:r>
            <a:r>
              <a:rPr lang="en-IN" i="1" dirty="0">
                <a:hlinkClick r:id="rId11"/>
              </a:rPr>
              <a:t>Archived</a:t>
            </a:r>
            <a:r>
              <a:rPr lang="en-IN" i="1" dirty="0"/>
              <a:t> from the original on 25 December 2015. Retrieved 26 December 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Created </a:t>
            </a:r>
            <a:r>
              <a:rPr sz="2400" spc="-5" dirty="0">
                <a:latin typeface="Tahoma"/>
                <a:cs typeface="Tahoma"/>
              </a:rPr>
              <a:t>by Linus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Torvalds,  </a:t>
            </a:r>
            <a:r>
              <a:rPr sz="2400" dirty="0">
                <a:latin typeface="Tahoma"/>
                <a:cs typeface="Tahoma"/>
              </a:rPr>
              <a:t>creator of </a:t>
            </a:r>
            <a:r>
              <a:rPr sz="2400" spc="-5" dirty="0">
                <a:latin typeface="Tahoma"/>
                <a:cs typeface="Tahoma"/>
              </a:rPr>
              <a:t>Linux, in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2005</a:t>
            </a:r>
            <a:endParaRPr sz="24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Came out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5" dirty="0">
                <a:latin typeface="Tahoma"/>
                <a:cs typeface="Tahoma"/>
              </a:rPr>
              <a:t>Linux development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community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Designed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do version control on Linux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kernel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Goals </a:t>
            </a:r>
            <a:r>
              <a:rPr sz="2400" dirty="0">
                <a:latin typeface="Tahoma"/>
                <a:cs typeface="Tahoma"/>
              </a:rPr>
              <a:t>of Git:</a:t>
            </a:r>
            <a:endParaRPr sz="2400">
              <a:latin typeface="Tahoma"/>
              <a:cs typeface="Tahoma"/>
            </a:endParaRPr>
          </a:p>
          <a:p>
            <a:pPr marL="923925" lvl="1" indent="-568325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Speed</a:t>
            </a:r>
            <a:endParaRPr sz="2200">
              <a:latin typeface="Tahoma"/>
              <a:cs typeface="Tahoma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Support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non-linear development  (thousands </a:t>
            </a:r>
            <a:r>
              <a:rPr sz="2200" dirty="0">
                <a:latin typeface="Tahoma"/>
                <a:cs typeface="Tahoma"/>
              </a:rPr>
              <a:t>of </a:t>
            </a:r>
            <a:r>
              <a:rPr sz="2200" spc="-5" dirty="0">
                <a:latin typeface="Tahoma"/>
                <a:cs typeface="Tahoma"/>
              </a:rPr>
              <a:t>parallel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branches)</a:t>
            </a:r>
            <a:endParaRPr sz="2200">
              <a:latin typeface="Tahoma"/>
              <a:cs typeface="Tahoma"/>
            </a:endParaRPr>
          </a:p>
          <a:p>
            <a:pPr marL="923925" lvl="1" indent="-568325">
              <a:lnSpc>
                <a:spcPct val="100000"/>
              </a:lnSpc>
              <a:spcBef>
                <a:spcPts val="484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Fully distributed</a:t>
            </a:r>
            <a:endParaRPr sz="2200">
              <a:latin typeface="Tahoma"/>
              <a:cs typeface="Tahoma"/>
            </a:endParaRPr>
          </a:p>
          <a:p>
            <a:pPr marL="923925" lvl="1" indent="-568325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Able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handle large projects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efficiently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ahoma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923925" lvl="1" indent="-568325">
              <a:lnSpc>
                <a:spcPct val="100000"/>
              </a:lnSpc>
              <a:buSzPct val="97777"/>
              <a:buFont typeface="Tahoma"/>
              <a:buChar char="–"/>
              <a:tabLst>
                <a:tab pos="635000" algn="l"/>
                <a:tab pos="4280535" algn="l"/>
              </a:tabLst>
            </a:pPr>
            <a:r>
              <a:rPr sz="2250" i="1" spc="-30" dirty="0">
                <a:latin typeface="Tahoma"/>
                <a:cs typeface="Tahoma"/>
              </a:rPr>
              <a:t>(A </a:t>
            </a:r>
            <a:r>
              <a:rPr sz="2250" i="1" spc="-20" dirty="0">
                <a:latin typeface="Tahoma"/>
                <a:cs typeface="Tahoma"/>
              </a:rPr>
              <a:t>"git" is </a:t>
            </a:r>
            <a:r>
              <a:rPr sz="2250" i="1" spc="-30" dirty="0">
                <a:latin typeface="Tahoma"/>
                <a:cs typeface="Tahoma"/>
              </a:rPr>
              <a:t>a cranky</a:t>
            </a:r>
            <a:r>
              <a:rPr sz="2250" i="1" spc="55" dirty="0">
                <a:latin typeface="Tahoma"/>
                <a:cs typeface="Tahoma"/>
              </a:rPr>
              <a:t> </a:t>
            </a:r>
            <a:r>
              <a:rPr sz="2250" i="1" spc="-25" dirty="0">
                <a:latin typeface="Tahoma"/>
                <a:cs typeface="Tahoma"/>
              </a:rPr>
              <a:t>old</a:t>
            </a:r>
            <a:r>
              <a:rPr sz="2250" i="1" spc="-10" dirty="0">
                <a:latin typeface="Tahoma"/>
                <a:cs typeface="Tahoma"/>
              </a:rPr>
              <a:t> </a:t>
            </a:r>
            <a:r>
              <a:rPr sz="2250" i="1" spc="-30" dirty="0">
                <a:latin typeface="Tahoma"/>
                <a:cs typeface="Tahoma"/>
              </a:rPr>
              <a:t>man.	</a:t>
            </a:r>
            <a:r>
              <a:rPr sz="2250" i="1" spc="-25" dirty="0">
                <a:latin typeface="Tahoma"/>
                <a:cs typeface="Tahoma"/>
              </a:rPr>
              <a:t>Linus </a:t>
            </a:r>
            <a:r>
              <a:rPr sz="2250" i="1" spc="-30" dirty="0">
                <a:latin typeface="Tahoma"/>
                <a:cs typeface="Tahoma"/>
              </a:rPr>
              <a:t>meant</a:t>
            </a:r>
            <a:r>
              <a:rPr sz="2250" i="1" spc="-65" dirty="0">
                <a:latin typeface="Tahoma"/>
                <a:cs typeface="Tahoma"/>
              </a:rPr>
              <a:t> </a:t>
            </a:r>
            <a:r>
              <a:rPr sz="2250" i="1" spc="-25" dirty="0">
                <a:latin typeface="Tahoma"/>
                <a:cs typeface="Tahoma"/>
              </a:rPr>
              <a:t>himself.)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23" y="457200"/>
            <a:ext cx="91440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Subversion, CVS, </a:t>
            </a:r>
            <a:r>
              <a:rPr sz="2400" dirty="0">
                <a:latin typeface="Tahoma"/>
                <a:cs typeface="Tahoma"/>
              </a:rPr>
              <a:t>Perforce, </a:t>
            </a:r>
            <a:r>
              <a:rPr sz="2400" spc="-5" dirty="0">
                <a:latin typeface="Tahoma"/>
                <a:cs typeface="Tahoma"/>
              </a:rPr>
              <a:t>etc.  A central </a:t>
            </a:r>
            <a:r>
              <a:rPr sz="2400" dirty="0">
                <a:latin typeface="Tahoma"/>
                <a:cs typeface="Tahoma"/>
              </a:rPr>
              <a:t>server </a:t>
            </a:r>
            <a:r>
              <a:rPr sz="2400" spc="-5" dirty="0">
                <a:latin typeface="Tahoma"/>
                <a:cs typeface="Tahoma"/>
              </a:rPr>
              <a:t>repository (repo)  holds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"official copy" </a:t>
            </a:r>
            <a:r>
              <a:rPr sz="2400" dirty="0">
                <a:latin typeface="Tahoma"/>
                <a:cs typeface="Tahoma"/>
              </a:rPr>
              <a:t>of the</a:t>
            </a:r>
            <a:r>
              <a:rPr sz="2400" spc="-5" dirty="0">
                <a:latin typeface="Tahoma"/>
                <a:cs typeface="Tahoma"/>
              </a:rPr>
              <a:t> code</a:t>
            </a:r>
            <a:endParaRPr sz="2400" dirty="0">
              <a:latin typeface="Tahoma"/>
              <a:cs typeface="Tahoma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the server </a:t>
            </a:r>
            <a:r>
              <a:rPr sz="2200" spc="-5" dirty="0">
                <a:latin typeface="Tahoma"/>
                <a:cs typeface="Tahoma"/>
              </a:rPr>
              <a:t>maintains </a:t>
            </a:r>
            <a:r>
              <a:rPr sz="2200" dirty="0">
                <a:latin typeface="Tahoma"/>
                <a:cs typeface="Tahoma"/>
              </a:rPr>
              <a:t>the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sole  version </a:t>
            </a:r>
            <a:r>
              <a:rPr sz="2200" dirty="0">
                <a:latin typeface="Tahoma"/>
                <a:cs typeface="Tahoma"/>
              </a:rPr>
              <a:t>history of the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 dirty="0">
              <a:latin typeface="Tahoma"/>
              <a:cs typeface="Tahoma"/>
            </a:endParaRPr>
          </a:p>
          <a:p>
            <a:pPr marL="241300" marR="2031364" indent="-228600">
              <a:lnSpc>
                <a:spcPct val="101499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-5" dirty="0">
                <a:latin typeface="Tahoma"/>
                <a:cs typeface="Tahoma"/>
              </a:rPr>
              <a:t> make "checkouts" </a:t>
            </a:r>
            <a:r>
              <a:rPr sz="2400" dirty="0">
                <a:latin typeface="Tahoma"/>
                <a:cs typeface="Tahoma"/>
              </a:rPr>
              <a:t>of it  to </a:t>
            </a:r>
            <a:r>
              <a:rPr sz="2400" spc="-5" dirty="0">
                <a:latin typeface="Tahoma"/>
                <a:cs typeface="Tahoma"/>
              </a:rPr>
              <a:t>our local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copy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make local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modifications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our</a:t>
            </a:r>
            <a:r>
              <a:rPr sz="2200" spc="-5" dirty="0">
                <a:latin typeface="Tahoma"/>
                <a:cs typeface="Tahoma"/>
              </a:rPr>
              <a:t> changes </a:t>
            </a:r>
            <a:r>
              <a:rPr sz="2200" dirty="0">
                <a:latin typeface="Tahoma"/>
                <a:cs typeface="Tahoma"/>
              </a:rPr>
              <a:t>are not </a:t>
            </a:r>
            <a:r>
              <a:rPr sz="2200" spc="-5" dirty="0">
                <a:latin typeface="Tahoma"/>
                <a:cs typeface="Tahoma"/>
              </a:rPr>
              <a:t>versioned</a:t>
            </a:r>
            <a:endParaRPr sz="2200" dirty="0">
              <a:latin typeface="Tahoma"/>
              <a:cs typeface="Tahoma"/>
            </a:endParaRPr>
          </a:p>
          <a:p>
            <a:pPr marL="241300" marR="1797050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When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-5" dirty="0">
                <a:latin typeface="Tahoma"/>
                <a:cs typeface="Tahoma"/>
              </a:rPr>
              <a:t>'re done, </a:t>
            </a:r>
            <a:r>
              <a:rPr lang="en-US" sz="2400" spc="-10" dirty="0">
                <a:latin typeface="Tahoma"/>
                <a:cs typeface="Tahoma"/>
              </a:rPr>
              <a:t>we</a:t>
            </a:r>
            <a:r>
              <a:rPr sz="2400" spc="-10" dirty="0">
                <a:latin typeface="Tahoma"/>
                <a:cs typeface="Tahoma"/>
              </a:rPr>
              <a:t>  </a:t>
            </a:r>
            <a:r>
              <a:rPr sz="2400" spc="-5" dirty="0">
                <a:latin typeface="Tahoma"/>
                <a:cs typeface="Tahoma"/>
              </a:rPr>
              <a:t>"check in" back </a:t>
            </a:r>
            <a:r>
              <a:rPr sz="2400" dirty="0">
                <a:latin typeface="Tahoma"/>
                <a:cs typeface="Tahoma"/>
              </a:rPr>
              <a:t>to the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our</a:t>
            </a:r>
            <a:r>
              <a:rPr sz="2200" spc="-5" dirty="0">
                <a:latin typeface="Tahoma"/>
                <a:cs typeface="Tahoma"/>
              </a:rPr>
              <a:t> check</a:t>
            </a:r>
            <a:r>
              <a:rPr lang="en-US" sz="2200" spc="-5" dirty="0">
                <a:latin typeface="Tahoma"/>
                <a:cs typeface="Tahoma"/>
              </a:rPr>
              <a:t>-</a:t>
            </a:r>
            <a:r>
              <a:rPr sz="2200" spc="-5" dirty="0">
                <a:latin typeface="Tahoma"/>
                <a:cs typeface="Tahoma"/>
              </a:rPr>
              <a:t>in increments </a:t>
            </a:r>
            <a:r>
              <a:rPr sz="2200" dirty="0">
                <a:latin typeface="Tahoma"/>
                <a:cs typeface="Tahoma"/>
              </a:rPr>
              <a:t>the </a:t>
            </a:r>
            <a:r>
              <a:rPr sz="2200" spc="-5" dirty="0">
                <a:latin typeface="Tahoma"/>
                <a:cs typeface="Tahoma"/>
              </a:rPr>
              <a:t>repo's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version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git, mercurial, etc.,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-5" dirty="0">
                <a:latin typeface="Tahoma"/>
                <a:cs typeface="Tahoma"/>
              </a:rPr>
              <a:t> don't "checkout"  </a:t>
            </a:r>
            <a:r>
              <a:rPr sz="2400" dirty="0">
                <a:latin typeface="Tahoma"/>
                <a:cs typeface="Tahoma"/>
              </a:rPr>
              <a:t>from a </a:t>
            </a:r>
            <a:r>
              <a:rPr sz="2400" spc="-5" dirty="0">
                <a:latin typeface="Tahoma"/>
                <a:cs typeface="Tahoma"/>
              </a:rPr>
              <a:t>central repo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"clone" </a:t>
            </a:r>
            <a:r>
              <a:rPr sz="2200" dirty="0">
                <a:latin typeface="Tahoma"/>
                <a:cs typeface="Tahoma"/>
              </a:rPr>
              <a:t>it </a:t>
            </a:r>
            <a:r>
              <a:rPr sz="2200" spc="-5" dirty="0">
                <a:latin typeface="Tahoma"/>
                <a:cs typeface="Tahoma"/>
              </a:rPr>
              <a:t>and "pull" changes </a:t>
            </a:r>
            <a:r>
              <a:rPr sz="2200" dirty="0">
                <a:latin typeface="Tahoma"/>
                <a:cs typeface="Tahoma"/>
              </a:rPr>
              <a:t>from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it</a:t>
            </a:r>
          </a:p>
          <a:p>
            <a:pPr marL="241300" marR="3270885" indent="-228600">
              <a:lnSpc>
                <a:spcPct val="101499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lang="en-US" sz="2400" spc="-5" dirty="0">
                <a:latin typeface="Tahoma"/>
                <a:cs typeface="Tahoma"/>
              </a:rPr>
              <a:t>O</a:t>
            </a:r>
            <a:r>
              <a:rPr sz="2400" spc="-5" dirty="0">
                <a:latin typeface="Tahoma"/>
                <a:cs typeface="Tahoma"/>
              </a:rPr>
              <a:t>ur local repo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complete copy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everything on </a:t>
            </a:r>
            <a:r>
              <a:rPr sz="2400" dirty="0">
                <a:latin typeface="Tahoma"/>
                <a:cs typeface="Tahoma"/>
              </a:rPr>
              <a:t>the remote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ours </a:t>
            </a:r>
            <a:r>
              <a:rPr sz="2200" dirty="0">
                <a:latin typeface="Tahoma"/>
                <a:cs typeface="Tahoma"/>
              </a:rPr>
              <a:t>is </a:t>
            </a:r>
            <a:r>
              <a:rPr sz="2200" spc="-5" dirty="0">
                <a:latin typeface="Tahoma"/>
                <a:cs typeface="Tahoma"/>
              </a:rPr>
              <a:t>"just </a:t>
            </a:r>
            <a:r>
              <a:rPr sz="2200" dirty="0">
                <a:latin typeface="Tahoma"/>
                <a:cs typeface="Tahoma"/>
              </a:rPr>
              <a:t>as </a:t>
            </a:r>
            <a:r>
              <a:rPr sz="2200" spc="-5" dirty="0">
                <a:latin typeface="Tahoma"/>
                <a:cs typeface="Tahoma"/>
              </a:rPr>
              <a:t>good" </a:t>
            </a:r>
            <a:r>
              <a:rPr sz="2200" dirty="0">
                <a:latin typeface="Tahoma"/>
                <a:cs typeface="Tahoma"/>
              </a:rPr>
              <a:t>as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theirs</a:t>
            </a: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Many operations </a:t>
            </a:r>
            <a:r>
              <a:rPr sz="2400" dirty="0">
                <a:latin typeface="Tahoma"/>
                <a:cs typeface="Tahoma"/>
              </a:rPr>
              <a:t>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local: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 in/out </a:t>
            </a:r>
            <a:r>
              <a:rPr sz="2200" dirty="0">
                <a:latin typeface="Tahoma"/>
                <a:cs typeface="Tahoma"/>
              </a:rPr>
              <a:t>from </a:t>
            </a:r>
            <a:r>
              <a:rPr sz="2250" i="1" spc="-25" dirty="0">
                <a:latin typeface="Tahoma"/>
                <a:cs typeface="Tahoma"/>
              </a:rPr>
              <a:t>local</a:t>
            </a:r>
            <a:r>
              <a:rPr sz="2250" i="1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commit changes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50" i="1" spc="-25" dirty="0">
                <a:latin typeface="Tahoma"/>
                <a:cs typeface="Tahoma"/>
              </a:rPr>
              <a:t>local</a:t>
            </a:r>
            <a:r>
              <a:rPr sz="2250" i="1" spc="-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local repo keeps version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history</a:t>
            </a: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When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-5" dirty="0">
                <a:latin typeface="Tahoma"/>
                <a:cs typeface="Tahoma"/>
              </a:rPr>
              <a:t>'re ready,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-5" dirty="0">
                <a:latin typeface="Tahoma"/>
                <a:cs typeface="Tahoma"/>
              </a:rPr>
              <a:t> can "push" changes back </a:t>
            </a:r>
            <a:r>
              <a:rPr sz="2400" dirty="0">
                <a:latin typeface="Tahoma"/>
                <a:cs typeface="Tahoma"/>
              </a:rPr>
              <a:t>to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server</a:t>
            </a:r>
          </a:p>
        </p:txBody>
      </p:sp>
      <p:sp>
        <p:nvSpPr>
          <p:cNvPr id="4" name="object 4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snapshots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Centralized VCS like Subversion  track version data on each  individual file.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1300" marR="195580" indent="-228600">
              <a:lnSpc>
                <a:spcPts val="2820"/>
              </a:lnSpc>
              <a:spcBef>
                <a:spcPts val="24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/>
                <a:cs typeface="Tahoma"/>
              </a:rPr>
              <a:t>Git </a:t>
            </a:r>
            <a:r>
              <a:rPr sz="2400" spc="-5" dirty="0">
                <a:latin typeface="Tahoma"/>
                <a:cs typeface="Tahoma"/>
              </a:rPr>
              <a:t>keeps "snapshots" </a:t>
            </a:r>
            <a:r>
              <a:rPr sz="2400" dirty="0">
                <a:latin typeface="Tahoma"/>
                <a:cs typeface="Tahoma"/>
              </a:rPr>
              <a:t>of the  entire state of the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project.</a:t>
            </a:r>
            <a:endParaRPr sz="2400">
              <a:latin typeface="Tahoma"/>
              <a:cs typeface="Tahoma"/>
            </a:endParaRP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Each checkin version </a:t>
            </a:r>
            <a:r>
              <a:rPr sz="2200" dirty="0">
                <a:latin typeface="Tahoma"/>
                <a:cs typeface="Tahoma"/>
              </a:rPr>
              <a:t>of the  overall </a:t>
            </a:r>
            <a:r>
              <a:rPr sz="2200" spc="-5" dirty="0">
                <a:latin typeface="Tahoma"/>
                <a:cs typeface="Tahoma"/>
              </a:rPr>
              <a:t>code </a:t>
            </a:r>
            <a:r>
              <a:rPr sz="2200" dirty="0">
                <a:latin typeface="Tahoma"/>
                <a:cs typeface="Tahoma"/>
              </a:rPr>
              <a:t>has a </a:t>
            </a:r>
            <a:r>
              <a:rPr sz="2200" spc="-5" dirty="0">
                <a:latin typeface="Tahoma"/>
                <a:cs typeface="Tahoma"/>
              </a:rPr>
              <a:t>copy </a:t>
            </a:r>
            <a:r>
              <a:rPr sz="2200" dirty="0">
                <a:latin typeface="Tahoma"/>
                <a:cs typeface="Tahoma"/>
              </a:rPr>
              <a:t>of  </a:t>
            </a:r>
            <a:r>
              <a:rPr sz="2200" spc="-5" dirty="0">
                <a:latin typeface="Tahoma"/>
                <a:cs typeface="Tahoma"/>
              </a:rPr>
              <a:t>each file in </a:t>
            </a:r>
            <a:r>
              <a:rPr sz="2200" spc="-10" dirty="0">
                <a:latin typeface="Tahoma"/>
                <a:cs typeface="Tahoma"/>
              </a:rPr>
              <a:t>it.</a:t>
            </a:r>
            <a:endParaRPr sz="2200">
              <a:latin typeface="Tahoma"/>
              <a:cs typeface="Tahoma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Some </a:t>
            </a:r>
            <a:r>
              <a:rPr sz="2200" dirty="0">
                <a:latin typeface="Tahoma"/>
                <a:cs typeface="Tahoma"/>
              </a:rPr>
              <a:t>files </a:t>
            </a:r>
            <a:r>
              <a:rPr sz="2200" spc="-5" dirty="0">
                <a:latin typeface="Tahoma"/>
                <a:cs typeface="Tahoma"/>
              </a:rPr>
              <a:t>change on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given  checkin, some do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not.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More </a:t>
            </a:r>
            <a:r>
              <a:rPr sz="2200" spc="-5" dirty="0">
                <a:latin typeface="Tahoma"/>
                <a:cs typeface="Tahoma"/>
              </a:rPr>
              <a:t>redundancy, but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faster.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4605" algn="l"/>
              </a:tabLst>
            </a:pPr>
            <a:r>
              <a:rPr dirty="0"/>
              <a:t>Lo</a:t>
            </a:r>
            <a:r>
              <a:rPr spc="-5" dirty="0"/>
              <a:t>ca</a:t>
            </a:r>
            <a:r>
              <a:rPr dirty="0"/>
              <a:t>l git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ea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our local copy on git,  files can be: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 our local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repo</a:t>
            </a:r>
            <a:endParaRPr sz="2200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(committed)</a:t>
            </a:r>
            <a:endParaRPr sz="200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635000" marR="5080" lvl="1" indent="-279400">
              <a:lnSpc>
                <a:spcPct val="1012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Checked out and modified,  but </a:t>
            </a:r>
            <a:r>
              <a:rPr sz="2200" dirty="0">
                <a:latin typeface="Tahoma"/>
                <a:cs typeface="Tahoma"/>
              </a:rPr>
              <a:t>not </a:t>
            </a:r>
            <a:r>
              <a:rPr sz="2200" spc="-5" dirty="0">
                <a:latin typeface="Tahoma"/>
                <a:cs typeface="Tahoma"/>
              </a:rPr>
              <a:t>yet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committed</a:t>
            </a:r>
            <a:endParaRPr sz="2200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43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/>
                <a:cs typeface="Tahoma"/>
              </a:rPr>
              <a:t>(working copy)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2200" spc="-5" dirty="0">
                <a:latin typeface="Tahoma"/>
                <a:cs typeface="Tahoma"/>
              </a:rPr>
              <a:t>Or, in-between, in 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b="1" spc="-5" dirty="0">
                <a:latin typeface="Tahoma"/>
                <a:cs typeface="Tahoma"/>
              </a:rPr>
              <a:t>"staging"</a:t>
            </a:r>
            <a:r>
              <a:rPr sz="2200" b="1" spc="-65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area</a:t>
            </a:r>
            <a:endParaRPr sz="2200">
              <a:latin typeface="Tahoma"/>
              <a:cs typeface="Tahoma"/>
            </a:endParaRP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2000" spc="-5" dirty="0">
                <a:latin typeface="Tahoma"/>
                <a:cs typeface="Tahoma"/>
              </a:rPr>
              <a:t>Staged </a:t>
            </a:r>
            <a:r>
              <a:rPr sz="2000" dirty="0">
                <a:latin typeface="Tahoma"/>
                <a:cs typeface="Tahoma"/>
              </a:rPr>
              <a:t>files are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ready 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be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committed.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2000" spc="-5" dirty="0">
                <a:latin typeface="Tahoma"/>
                <a:cs typeface="Tahoma"/>
              </a:rPr>
              <a:t>A commit saves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snapshot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all staged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0" marR="5080" indent="-73660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nmo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dirty="0">
                <a:latin typeface="Tahoma"/>
                <a:cs typeface="Tahoma"/>
              </a:rPr>
              <a:t>/</a:t>
            </a:r>
            <a:r>
              <a:rPr sz="1600" spc="-5" dirty="0">
                <a:latin typeface="Tahoma"/>
                <a:cs typeface="Tahoma"/>
              </a:rPr>
              <a:t>mo</a:t>
            </a:r>
            <a:r>
              <a:rPr sz="1600" spc="-10" dirty="0">
                <a:latin typeface="Tahoma"/>
                <a:cs typeface="Tahoma"/>
              </a:rPr>
              <a:t>d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f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e</a:t>
            </a:r>
            <a:r>
              <a:rPr sz="1600" spc="-5" dirty="0">
                <a:latin typeface="Tahoma"/>
                <a:cs typeface="Tahoma"/>
              </a:rPr>
              <a:t>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Staged  Files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2100" marR="5080" indent="-27940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Tahoma"/>
                <a:cs typeface="Tahoma"/>
              </a:rPr>
              <a:t>Commi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te</a:t>
            </a:r>
            <a:r>
              <a:rPr sz="1600" spc="-5" dirty="0">
                <a:latin typeface="Tahoma"/>
                <a:cs typeface="Tahoma"/>
              </a:rPr>
              <a:t>d  Files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  <a:tab pos="2625725" algn="l"/>
              </a:tabLst>
            </a:pPr>
            <a:r>
              <a:rPr spc="-5" dirty="0"/>
              <a:t>Basic	Git	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Modify </a:t>
            </a:r>
            <a:r>
              <a:rPr sz="2400" dirty="0">
                <a:latin typeface="Tahoma"/>
                <a:cs typeface="Tahoma"/>
              </a:rPr>
              <a:t>files </a:t>
            </a:r>
            <a:r>
              <a:rPr sz="2400" spc="-5" dirty="0">
                <a:latin typeface="Tahoma"/>
                <a:cs typeface="Tahoma"/>
              </a:rPr>
              <a:t>in our working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Stage </a:t>
            </a:r>
            <a:r>
              <a:rPr sz="2400" dirty="0">
                <a:latin typeface="Tahoma"/>
                <a:cs typeface="Tahoma"/>
              </a:rPr>
              <a:t>files, </a:t>
            </a:r>
            <a:r>
              <a:rPr sz="2400" spc="-5" dirty="0">
                <a:latin typeface="Tahoma"/>
                <a:cs typeface="Tahoma"/>
              </a:rPr>
              <a:t>adding snapshots </a:t>
            </a:r>
            <a:r>
              <a:rPr sz="2400" dirty="0">
                <a:latin typeface="Tahoma"/>
                <a:cs typeface="Tahoma"/>
              </a:rPr>
              <a:t>of them to </a:t>
            </a:r>
            <a:r>
              <a:rPr sz="2400" spc="-5" dirty="0">
                <a:latin typeface="Tahoma"/>
                <a:cs typeface="Tahoma"/>
              </a:rPr>
              <a:t>our staging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sz="2400" b="1" spc="-5" dirty="0">
                <a:latin typeface="Tahoma"/>
                <a:cs typeface="Tahoma"/>
              </a:rPr>
              <a:t>Commit</a:t>
            </a:r>
            <a:r>
              <a:rPr sz="2400" spc="-5" dirty="0">
                <a:latin typeface="Tahoma"/>
                <a:cs typeface="Tahoma"/>
              </a:rPr>
              <a:t>, which takes </a:t>
            </a:r>
            <a:r>
              <a:rPr sz="2400" dirty="0">
                <a:latin typeface="Tahoma"/>
                <a:cs typeface="Tahoma"/>
              </a:rPr>
              <a:t>the files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staging </a:t>
            </a:r>
            <a:r>
              <a:rPr sz="2400" dirty="0">
                <a:latin typeface="Tahoma"/>
                <a:cs typeface="Tahoma"/>
              </a:rPr>
              <a:t>area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stores  that </a:t>
            </a:r>
            <a:r>
              <a:rPr sz="2400" spc="-5" dirty="0">
                <a:latin typeface="Tahoma"/>
                <a:cs typeface="Tahoma"/>
              </a:rPr>
              <a:t>snapshot permanently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our </a:t>
            </a:r>
            <a:r>
              <a:rPr sz="2400" dirty="0">
                <a:latin typeface="Tahoma"/>
                <a:cs typeface="Tahoma"/>
              </a:rPr>
              <a:t>Git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directory.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30" y="680719"/>
            <a:ext cx="6357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  <a:tab pos="3263265" algn="l"/>
              </a:tabLst>
            </a:pPr>
            <a:r>
              <a:rPr spc="-5" dirty="0"/>
              <a:t>Git	commit	checksums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730615" cy="4861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In Subversion each modification </a:t>
            </a:r>
            <a:r>
              <a:rPr sz="2400" dirty="0">
                <a:latin typeface="Tahoma"/>
                <a:cs typeface="Tahoma"/>
              </a:rPr>
              <a:t>to the </a:t>
            </a:r>
            <a:r>
              <a:rPr sz="2400" spc="-5" dirty="0">
                <a:latin typeface="Tahoma"/>
                <a:cs typeface="Tahoma"/>
              </a:rPr>
              <a:t>central repo increments 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version # </a:t>
            </a:r>
            <a:r>
              <a:rPr sz="2400" dirty="0">
                <a:latin typeface="Tahoma"/>
                <a:cs typeface="Tahoma"/>
              </a:rPr>
              <a:t>of the overall </a:t>
            </a:r>
            <a:r>
              <a:rPr sz="2400" spc="-5" dirty="0">
                <a:latin typeface="Tahoma"/>
                <a:cs typeface="Tahoma"/>
              </a:rPr>
              <a:t>repo.</a:t>
            </a:r>
            <a:endParaRPr sz="2400">
              <a:latin typeface="Tahoma"/>
              <a:cs typeface="Tahoma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In </a:t>
            </a:r>
            <a:r>
              <a:rPr sz="2200" dirty="0">
                <a:latin typeface="Tahoma"/>
                <a:cs typeface="Tahoma"/>
              </a:rPr>
              <a:t>Git, </a:t>
            </a:r>
            <a:r>
              <a:rPr sz="2200" spc="-5" dirty="0">
                <a:latin typeface="Tahoma"/>
                <a:cs typeface="Tahoma"/>
              </a:rPr>
              <a:t>each </a:t>
            </a:r>
            <a:r>
              <a:rPr sz="2200" dirty="0">
                <a:latin typeface="Tahoma"/>
                <a:cs typeface="Tahoma"/>
              </a:rPr>
              <a:t>user has their </a:t>
            </a:r>
            <a:r>
              <a:rPr sz="2200" spc="-5" dirty="0">
                <a:latin typeface="Tahoma"/>
                <a:cs typeface="Tahoma"/>
              </a:rPr>
              <a:t>own 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repo, and commits  changes </a:t>
            </a:r>
            <a:r>
              <a:rPr sz="2200" dirty="0">
                <a:latin typeface="Tahoma"/>
                <a:cs typeface="Tahoma"/>
              </a:rPr>
              <a:t>to their </a:t>
            </a:r>
            <a:r>
              <a:rPr sz="2200" spc="-5" dirty="0">
                <a:latin typeface="Tahoma"/>
                <a:cs typeface="Tahoma"/>
              </a:rPr>
              <a:t>local copy </a:t>
            </a:r>
            <a:r>
              <a:rPr sz="2200" dirty="0">
                <a:latin typeface="Tahoma"/>
                <a:cs typeface="Tahoma"/>
              </a:rPr>
              <a:t>of the </a:t>
            </a:r>
            <a:r>
              <a:rPr sz="2200" spc="-5" dirty="0">
                <a:latin typeface="Tahoma"/>
                <a:cs typeface="Tahoma"/>
              </a:rPr>
              <a:t>repo before pushing </a:t>
            </a:r>
            <a:r>
              <a:rPr sz="2200" dirty="0">
                <a:latin typeface="Tahoma"/>
                <a:cs typeface="Tahoma"/>
              </a:rPr>
              <a:t>to the  </a:t>
            </a:r>
            <a:r>
              <a:rPr sz="2200" spc="-5" dirty="0">
                <a:latin typeface="Tahoma"/>
                <a:cs typeface="Tahoma"/>
              </a:rPr>
              <a:t>central server.</a:t>
            </a:r>
            <a:endParaRPr sz="2200">
              <a:latin typeface="Tahoma"/>
              <a:cs typeface="Tahoma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/>
                <a:cs typeface="Tahoma"/>
              </a:rPr>
              <a:t>So </a:t>
            </a:r>
            <a:r>
              <a:rPr sz="2200" dirty="0">
                <a:latin typeface="Tahoma"/>
                <a:cs typeface="Tahoma"/>
              </a:rPr>
              <a:t>Git </a:t>
            </a:r>
            <a:r>
              <a:rPr sz="2200" spc="-5" dirty="0">
                <a:latin typeface="Tahoma"/>
                <a:cs typeface="Tahoma"/>
              </a:rPr>
              <a:t>generates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unique </a:t>
            </a:r>
            <a:r>
              <a:rPr sz="2200" b="1" dirty="0">
                <a:latin typeface="Tahoma"/>
                <a:cs typeface="Tahoma"/>
              </a:rPr>
              <a:t>SHA-1 </a:t>
            </a:r>
            <a:r>
              <a:rPr sz="2200" b="1" spc="-5" dirty="0">
                <a:latin typeface="Tahoma"/>
                <a:cs typeface="Tahoma"/>
              </a:rPr>
              <a:t>hash </a:t>
            </a:r>
            <a:r>
              <a:rPr sz="2200" spc="-5" dirty="0">
                <a:latin typeface="Tahoma"/>
                <a:cs typeface="Tahoma"/>
              </a:rPr>
              <a:t>(40 character </a:t>
            </a:r>
            <a:r>
              <a:rPr sz="2200" dirty="0">
                <a:latin typeface="Tahoma"/>
                <a:cs typeface="Tahoma"/>
              </a:rPr>
              <a:t>string  of hex </a:t>
            </a:r>
            <a:r>
              <a:rPr sz="2200" spc="-5" dirty="0">
                <a:latin typeface="Tahoma"/>
                <a:cs typeface="Tahoma"/>
              </a:rPr>
              <a:t>digits) </a:t>
            </a:r>
            <a:r>
              <a:rPr sz="2200" dirty="0">
                <a:latin typeface="Tahoma"/>
                <a:cs typeface="Tahoma"/>
              </a:rPr>
              <a:t>for </a:t>
            </a:r>
            <a:r>
              <a:rPr sz="2200" spc="-5" dirty="0">
                <a:latin typeface="Tahoma"/>
                <a:cs typeface="Tahoma"/>
              </a:rPr>
              <a:t>every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commit.</a:t>
            </a:r>
            <a:endParaRPr sz="220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Refers to </a:t>
            </a:r>
            <a:r>
              <a:rPr sz="2200" spc="-5" dirty="0">
                <a:latin typeface="Tahoma"/>
                <a:cs typeface="Tahoma"/>
              </a:rPr>
              <a:t>commits by </a:t>
            </a:r>
            <a:r>
              <a:rPr sz="2200" dirty="0">
                <a:latin typeface="Tahoma"/>
                <a:cs typeface="Tahoma"/>
              </a:rPr>
              <a:t>this </a:t>
            </a:r>
            <a:r>
              <a:rPr sz="2200" spc="-5" dirty="0">
                <a:latin typeface="Tahoma"/>
                <a:cs typeface="Tahoma"/>
              </a:rPr>
              <a:t>ID </a:t>
            </a:r>
            <a:r>
              <a:rPr sz="2200" dirty="0">
                <a:latin typeface="Tahoma"/>
                <a:cs typeface="Tahoma"/>
              </a:rPr>
              <a:t>rather </a:t>
            </a:r>
            <a:r>
              <a:rPr sz="2200" spc="-5" dirty="0">
                <a:latin typeface="Tahoma"/>
                <a:cs typeface="Tahoma"/>
              </a:rPr>
              <a:t>than </a:t>
            </a:r>
            <a:r>
              <a:rPr sz="2200" dirty="0">
                <a:latin typeface="Tahoma"/>
                <a:cs typeface="Tahoma"/>
              </a:rPr>
              <a:t>a </a:t>
            </a:r>
            <a:r>
              <a:rPr sz="2200" spc="-5" dirty="0">
                <a:latin typeface="Tahoma"/>
                <a:cs typeface="Tahoma"/>
              </a:rPr>
              <a:t>version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number.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sz="3150">
              <a:latin typeface="Times New Roman"/>
              <a:cs typeface="Times New Roman"/>
            </a:endParaRPr>
          </a:p>
          <a:p>
            <a:pPr marL="635000" lvl="1" indent="-279400">
              <a:lnSpc>
                <a:spcPct val="1000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/>
                <a:cs typeface="Tahoma"/>
              </a:rPr>
              <a:t>Often we </a:t>
            </a:r>
            <a:r>
              <a:rPr sz="2200" spc="-5" dirty="0">
                <a:latin typeface="Tahoma"/>
                <a:cs typeface="Tahoma"/>
              </a:rPr>
              <a:t>only </a:t>
            </a:r>
            <a:r>
              <a:rPr sz="2200" dirty="0">
                <a:latin typeface="Tahoma"/>
                <a:cs typeface="Tahoma"/>
              </a:rPr>
              <a:t>see the first 7 </a:t>
            </a:r>
            <a:r>
              <a:rPr sz="2200" spc="-5" dirty="0">
                <a:latin typeface="Tahoma"/>
                <a:cs typeface="Tahoma"/>
              </a:rPr>
              <a:t>characters:</a:t>
            </a:r>
            <a:endParaRPr sz="220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1677b2d Edited first line 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258efa7 Added line 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readme</a:t>
            </a:r>
            <a:endParaRPr sz="200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/>
                <a:cs typeface="Courier New"/>
              </a:rPr>
              <a:t>0e52da7 Initial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192134" cy="331436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name and email </a:t>
            </a:r>
            <a:r>
              <a:rPr sz="2400" dirty="0">
                <a:latin typeface="Tahoma"/>
                <a:cs typeface="Tahoma"/>
              </a:rPr>
              <a:t>for Git to use </a:t>
            </a:r>
            <a:r>
              <a:rPr sz="2400" spc="-5" dirty="0">
                <a:latin typeface="Tahoma"/>
                <a:cs typeface="Tahoma"/>
              </a:rPr>
              <a:t>when </a:t>
            </a:r>
            <a:r>
              <a:rPr lang="en-US" sz="2400" spc="-5" dirty="0">
                <a:latin typeface="Tahoma"/>
                <a:cs typeface="Tahoma"/>
              </a:rPr>
              <a:t>we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commit: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user.name "Bugs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Bunny"</a:t>
            </a:r>
            <a:endParaRPr sz="2200" dirty="0">
              <a:latin typeface="Courier New"/>
              <a:cs typeface="Courier New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user.email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  <a:hlinkClick r:id="rId2"/>
              </a:rPr>
              <a:t>bugs@gmail.com</a:t>
            </a:r>
            <a:endParaRPr sz="2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lang="en-US" sz="2200" spc="-5" dirty="0">
                <a:latin typeface="Tahoma"/>
                <a:cs typeface="Tahoma"/>
              </a:rPr>
              <a:t>We</a:t>
            </a:r>
            <a:r>
              <a:rPr sz="2200" spc="-5" dirty="0">
                <a:latin typeface="Tahoma"/>
                <a:cs typeface="Tahoma"/>
              </a:rPr>
              <a:t> can call </a:t>
            </a:r>
            <a:r>
              <a:rPr sz="2200" spc="-5" dirty="0">
                <a:latin typeface="Courier New"/>
                <a:cs typeface="Courier New"/>
              </a:rPr>
              <a:t>git config </a:t>
            </a:r>
            <a:r>
              <a:rPr sz="2200" dirty="0">
                <a:latin typeface="Courier New"/>
                <a:cs typeface="Courier New"/>
              </a:rPr>
              <a:t>–list </a:t>
            </a:r>
            <a:r>
              <a:rPr sz="2200" dirty="0">
                <a:latin typeface="Tahoma"/>
                <a:cs typeface="Tahoma"/>
              </a:rPr>
              <a:t>to </a:t>
            </a:r>
            <a:r>
              <a:rPr sz="2200" spc="-5" dirty="0">
                <a:latin typeface="Tahoma"/>
                <a:cs typeface="Tahoma"/>
              </a:rPr>
              <a:t>verify </a:t>
            </a:r>
            <a:r>
              <a:rPr sz="2200" dirty="0">
                <a:latin typeface="Tahoma"/>
                <a:cs typeface="Tahoma"/>
              </a:rPr>
              <a:t>these are</a:t>
            </a:r>
            <a:r>
              <a:rPr sz="2200" spc="-3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set.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editor </a:t>
            </a:r>
            <a:r>
              <a:rPr sz="2400" dirty="0">
                <a:latin typeface="Tahoma"/>
                <a:cs typeface="Tahoma"/>
              </a:rPr>
              <a:t>that is used for </a:t>
            </a:r>
            <a:r>
              <a:rPr sz="2400" spc="-5" dirty="0">
                <a:latin typeface="Tahoma"/>
                <a:cs typeface="Tahoma"/>
              </a:rPr>
              <a:t>writing commit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messages:</a:t>
            </a:r>
            <a:endParaRPr sz="2400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/>
                <a:cs typeface="Courier New"/>
              </a:rPr>
              <a:t>git config --global core.editor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nano</a:t>
            </a:r>
            <a:endParaRPr sz="2200" dirty="0">
              <a:latin typeface="Courier New"/>
              <a:cs typeface="Courier New"/>
            </a:endParaRPr>
          </a:p>
          <a:p>
            <a:pPr marL="923925" lvl="2" indent="-174625">
              <a:lnSpc>
                <a:spcPct val="100000"/>
              </a:lnSpc>
              <a:spcBef>
                <a:spcPts val="414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/>
                <a:cs typeface="Tahoma"/>
              </a:rPr>
              <a:t>(it is </a:t>
            </a:r>
            <a:r>
              <a:rPr sz="2000" spc="-5" dirty="0">
                <a:latin typeface="Tahoma"/>
                <a:cs typeface="Tahoma"/>
              </a:rPr>
              <a:t>vim by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default)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1363</Words>
  <Application>Microsoft Office PowerPoint</Application>
  <PresentationFormat>Custom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Times New Roman</vt:lpstr>
      <vt:lpstr>Verdana</vt:lpstr>
      <vt:lpstr>Office Theme</vt:lpstr>
      <vt:lpstr>Git for Version Control</vt:lpstr>
      <vt:lpstr>About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 remote repo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Version Control</dc:title>
  <dc:creator>Sakil Mallick</dc:creator>
  <cp:lastModifiedBy>Sakil Mallick</cp:lastModifiedBy>
  <cp:revision>14</cp:revision>
  <dcterms:created xsi:type="dcterms:W3CDTF">2019-04-24T16:04:01Z</dcterms:created>
  <dcterms:modified xsi:type="dcterms:W3CDTF">2019-04-24T17:30:40Z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2019-04-24T00:00:00Z</vt:filetime>
  </property>
</Properties>
</file>