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236902" y="6982276"/>
            <a:ext cx="2451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git-scm.com/book/en/" TargetMode="External"/><Relationship Id="rId4" Type="http://schemas.openxmlformats.org/officeDocument/2006/relationships/hyperlink" Target="http://www.cs.washington.edu/403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ugs@gmail.com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git-scm.com/" TargetMode="External"/><Relationship Id="rId4" Type="http://schemas.openxmlformats.org/officeDocument/2006/relationships/hyperlink" Target="http://git-scm.com/book" TargetMode="External"/><Relationship Id="rId5" Type="http://schemas.openxmlformats.org/officeDocument/2006/relationships/hyperlink" Target="http://gitref.org/index.html" TargetMode="External"/><Relationship Id="rId6" Type="http://schemas.openxmlformats.org/officeDocument/2006/relationships/hyperlink" Target="http://schacon.github.com/git/gittutorial.html" TargetMode="External"/><Relationship Id="rId7" Type="http://schemas.openxmlformats.org/officeDocument/2006/relationships/hyperlink" Target="http://eagain.net/articles/git-for-computer-scientists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39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390650"/>
          </a:xfrm>
          <a:custGeom>
            <a:avLst/>
            <a:gdLst/>
            <a:ahLst/>
            <a:cxnLst/>
            <a:rect l="l" t="t" r="r" b="b"/>
            <a:pathLst>
              <a:path w="9144000" h="1390650">
                <a:moveTo>
                  <a:pt x="0" y="1544"/>
                </a:moveTo>
                <a:lnTo>
                  <a:pt x="0" y="691"/>
                </a:lnTo>
                <a:lnTo>
                  <a:pt x="691" y="0"/>
                </a:lnTo>
                <a:lnTo>
                  <a:pt x="1543" y="0"/>
                </a:lnTo>
                <a:lnTo>
                  <a:pt x="9142453" y="0"/>
                </a:lnTo>
                <a:lnTo>
                  <a:pt x="9143303" y="0"/>
                </a:lnTo>
                <a:lnTo>
                  <a:pt x="9143993" y="691"/>
                </a:lnTo>
                <a:lnTo>
                  <a:pt x="9143993" y="1544"/>
                </a:lnTo>
                <a:lnTo>
                  <a:pt x="9143993" y="1389108"/>
                </a:lnTo>
                <a:lnTo>
                  <a:pt x="9143993" y="1389958"/>
                </a:lnTo>
                <a:lnTo>
                  <a:pt x="9143303" y="1390648"/>
                </a:lnTo>
                <a:lnTo>
                  <a:pt x="9142453" y="1390648"/>
                </a:lnTo>
                <a:lnTo>
                  <a:pt x="1543" y="1390648"/>
                </a:lnTo>
                <a:lnTo>
                  <a:pt x="691" y="1390648"/>
                </a:lnTo>
                <a:lnTo>
                  <a:pt x="0" y="1389958"/>
                </a:lnTo>
                <a:lnTo>
                  <a:pt x="0" y="1389108"/>
                </a:lnTo>
                <a:lnTo>
                  <a:pt x="0" y="1544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dirty="0" spc="-5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it	</a:t>
            </a:r>
            <a:r>
              <a:rPr dirty="0" spc="-5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or V</a:t>
            </a:r>
            <a:r>
              <a:rPr dirty="0" spc="-5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5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ion	Co</a:t>
            </a:r>
            <a:r>
              <a:rPr dirty="0" spc="-5">
                <a:solidFill>
                  <a:srgbClr val="000000"/>
                </a:solidFill>
              </a:rPr>
              <a:t>nt</a:t>
            </a:r>
            <a:r>
              <a:rPr dirty="0">
                <a:solidFill>
                  <a:srgbClr val="000000"/>
                </a:solidFill>
              </a:rPr>
              <a:t>rol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5486" y="4528820"/>
            <a:ext cx="3794760" cy="12090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6510" marR="9525">
              <a:lnSpc>
                <a:spcPts val="1600"/>
              </a:lnSpc>
              <a:spcBef>
                <a:spcPts val="219"/>
              </a:spcBef>
            </a:pPr>
            <a:r>
              <a:rPr dirty="0" sz="1400" spc="-5">
                <a:latin typeface="Tahoma"/>
                <a:cs typeface="Tahoma"/>
              </a:rPr>
              <a:t>These </a:t>
            </a:r>
            <a:r>
              <a:rPr dirty="0" sz="1400">
                <a:latin typeface="Tahoma"/>
                <a:cs typeface="Tahoma"/>
              </a:rPr>
              <a:t>slides are </a:t>
            </a:r>
            <a:r>
              <a:rPr dirty="0" sz="1400" spc="-5">
                <a:latin typeface="Tahoma"/>
                <a:cs typeface="Tahoma"/>
              </a:rPr>
              <a:t>heavily </a:t>
            </a:r>
            <a:r>
              <a:rPr dirty="0" sz="1400">
                <a:latin typeface="Tahoma"/>
                <a:cs typeface="Tahoma"/>
              </a:rPr>
              <a:t>based </a:t>
            </a:r>
            <a:r>
              <a:rPr dirty="0" sz="1400" spc="-5">
                <a:latin typeface="Tahoma"/>
                <a:cs typeface="Tahoma"/>
              </a:rPr>
              <a:t>on </a:t>
            </a:r>
            <a:r>
              <a:rPr dirty="0" sz="1400">
                <a:latin typeface="Tahoma"/>
                <a:cs typeface="Tahoma"/>
              </a:rPr>
              <a:t>slides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created  </a:t>
            </a:r>
            <a:r>
              <a:rPr dirty="0" sz="1400" spc="-5">
                <a:latin typeface="Tahoma"/>
                <a:cs typeface="Tahoma"/>
              </a:rPr>
              <a:t>by Ruth Anderson </a:t>
            </a:r>
            <a:r>
              <a:rPr dirty="0" sz="1400">
                <a:latin typeface="Tahoma"/>
                <a:cs typeface="Tahoma"/>
              </a:rPr>
              <a:t>for </a:t>
            </a:r>
            <a:r>
              <a:rPr dirty="0" sz="1400" spc="-5">
                <a:latin typeface="Tahoma"/>
                <a:cs typeface="Tahoma"/>
              </a:rPr>
              <a:t>CSE 390a.  Thanks,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Ruth!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400" spc="-5">
                <a:latin typeface="Tahoma"/>
                <a:cs typeface="Tahoma"/>
              </a:rPr>
              <a:t>images taken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85">
                <a:latin typeface="Tahoma"/>
                <a:cs typeface="Tahoma"/>
              </a:rPr>
              <a:t> </a:t>
            </a:r>
            <a:r>
              <a:rPr dirty="0" u="sng" sz="14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http://git-scm.com/book/en/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u="sng" sz="14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http://www.cs.washington.edu/403/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5" y="680719"/>
            <a:ext cx="66401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dirty="0" spc="-5"/>
              <a:t>Initial</a:t>
            </a:r>
            <a:r>
              <a:rPr dirty="0" spc="15"/>
              <a:t> </a:t>
            </a:r>
            <a:r>
              <a:rPr dirty="0" spc="-5"/>
              <a:t>Git	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192134" cy="32600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Set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name and email </a:t>
            </a:r>
            <a:r>
              <a:rPr dirty="0" sz="2400">
                <a:latin typeface="Tahoma"/>
                <a:cs typeface="Tahoma"/>
              </a:rPr>
              <a:t>for Git to use </a:t>
            </a:r>
            <a:r>
              <a:rPr dirty="0" sz="2400" spc="-5">
                <a:latin typeface="Tahoma"/>
                <a:cs typeface="Tahoma"/>
              </a:rPr>
              <a:t>when you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commit: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config --global user.name "Bugs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Bunny"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config --global user.email</a:t>
            </a:r>
            <a:r>
              <a:rPr dirty="0" sz="2200" spc="-8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  <a:hlinkClick r:id="rId2"/>
              </a:rPr>
              <a:t>bugs@gmail.com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dirty="0" sz="2200">
                <a:latin typeface="Tahoma"/>
                <a:cs typeface="Tahoma"/>
              </a:rPr>
              <a:t>– </a:t>
            </a:r>
            <a:r>
              <a:rPr dirty="0" sz="2200" spc="-5">
                <a:latin typeface="Tahoma"/>
                <a:cs typeface="Tahoma"/>
              </a:rPr>
              <a:t>You can call </a:t>
            </a:r>
            <a:r>
              <a:rPr dirty="0" sz="2200" spc="-5">
                <a:latin typeface="Courier New"/>
                <a:cs typeface="Courier New"/>
              </a:rPr>
              <a:t>git config </a:t>
            </a:r>
            <a:r>
              <a:rPr dirty="0" sz="2200">
                <a:latin typeface="Courier New"/>
                <a:cs typeface="Courier New"/>
              </a:rPr>
              <a:t>–list </a:t>
            </a:r>
            <a:r>
              <a:rPr dirty="0" sz="2200">
                <a:latin typeface="Tahoma"/>
                <a:cs typeface="Tahoma"/>
              </a:rPr>
              <a:t>to </a:t>
            </a:r>
            <a:r>
              <a:rPr dirty="0" sz="2200" spc="-5">
                <a:latin typeface="Tahoma"/>
                <a:cs typeface="Tahoma"/>
              </a:rPr>
              <a:t>verify </a:t>
            </a:r>
            <a:r>
              <a:rPr dirty="0" sz="2200">
                <a:latin typeface="Tahoma"/>
                <a:cs typeface="Tahoma"/>
              </a:rPr>
              <a:t>these are</a:t>
            </a:r>
            <a:r>
              <a:rPr dirty="0" sz="2200" spc="-3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set.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Set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editor </a:t>
            </a:r>
            <a:r>
              <a:rPr dirty="0" sz="2400">
                <a:latin typeface="Tahoma"/>
                <a:cs typeface="Tahoma"/>
              </a:rPr>
              <a:t>that is used for </a:t>
            </a:r>
            <a:r>
              <a:rPr dirty="0" sz="2400" spc="-5">
                <a:latin typeface="Tahoma"/>
                <a:cs typeface="Tahoma"/>
              </a:rPr>
              <a:t>writing commit</a:t>
            </a:r>
            <a:r>
              <a:rPr dirty="0" sz="2400" spc="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messages: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config --global core.editor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nano</a:t>
            </a:r>
            <a:endParaRPr sz="2200">
              <a:latin typeface="Courier New"/>
              <a:cs typeface="Courier New"/>
            </a:endParaRPr>
          </a:p>
          <a:p>
            <a:pPr lvl="2" marL="923925" indent="-174625">
              <a:lnSpc>
                <a:spcPct val="100000"/>
              </a:lnSpc>
              <a:spcBef>
                <a:spcPts val="414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Tahoma"/>
                <a:cs typeface="Tahoma"/>
              </a:rPr>
              <a:t>(it is </a:t>
            </a:r>
            <a:r>
              <a:rPr dirty="0" sz="2000" spc="-5">
                <a:latin typeface="Tahoma"/>
                <a:cs typeface="Tahoma"/>
              </a:rPr>
              <a:t>vim by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default)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1" y="680719"/>
            <a:ext cx="5330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</a:t>
            </a:r>
            <a:r>
              <a:rPr dirty="0" spc="-5"/>
              <a:t>eat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g a	</a:t>
            </a:r>
            <a:r>
              <a:rPr dirty="0" spc="-5"/>
              <a:t>G</a:t>
            </a:r>
            <a:r>
              <a:rPr dirty="0"/>
              <a:t>it	r</a:t>
            </a:r>
            <a:r>
              <a:rPr dirty="0" spc="-5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40790">
              <a:lnSpc>
                <a:spcPct val="100000"/>
              </a:lnSpc>
              <a:spcBef>
                <a:spcPts val="120"/>
              </a:spcBef>
            </a:pPr>
            <a:r>
              <a:rPr dirty="0" sz="2450" spc="-35" i="1">
                <a:latin typeface="Tahoma"/>
                <a:cs typeface="Tahoma"/>
              </a:rPr>
              <a:t>Two common </a:t>
            </a:r>
            <a:r>
              <a:rPr dirty="0" sz="2450" spc="-25" i="1">
                <a:latin typeface="Tahoma"/>
                <a:cs typeface="Tahoma"/>
              </a:rPr>
              <a:t>scenarios: (only </a:t>
            </a:r>
            <a:r>
              <a:rPr dirty="0" sz="2450" spc="-35" i="1">
                <a:latin typeface="Tahoma"/>
                <a:cs typeface="Tahoma"/>
              </a:rPr>
              <a:t>do </a:t>
            </a:r>
            <a:r>
              <a:rPr dirty="0" sz="2450" spc="-30" i="1">
                <a:latin typeface="Tahoma"/>
                <a:cs typeface="Tahoma"/>
              </a:rPr>
              <a:t>one </a:t>
            </a:r>
            <a:r>
              <a:rPr dirty="0" sz="2450" spc="-25" i="1">
                <a:latin typeface="Tahoma"/>
                <a:cs typeface="Tahoma"/>
              </a:rPr>
              <a:t>of</a:t>
            </a:r>
            <a:r>
              <a:rPr dirty="0" sz="2450" spc="65" i="1">
                <a:latin typeface="Tahoma"/>
                <a:cs typeface="Tahoma"/>
              </a:rPr>
              <a:t> </a:t>
            </a:r>
            <a:r>
              <a:rPr dirty="0" sz="2450" spc="-25" i="1">
                <a:latin typeface="Tahoma"/>
                <a:cs typeface="Tahoma"/>
              </a:rPr>
              <a:t>these)</a:t>
            </a:r>
            <a:endParaRPr sz="24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create a new </a:t>
            </a:r>
            <a:r>
              <a:rPr dirty="0" sz="2400" spc="-5" b="1">
                <a:latin typeface="Tahoma"/>
                <a:cs typeface="Tahoma"/>
              </a:rPr>
              <a:t>local </a:t>
            </a:r>
            <a:r>
              <a:rPr dirty="0" sz="2400" b="1">
                <a:latin typeface="Tahoma"/>
                <a:cs typeface="Tahoma"/>
              </a:rPr>
              <a:t>Git </a:t>
            </a:r>
            <a:r>
              <a:rPr dirty="0" sz="2400" spc="-5" b="1">
                <a:latin typeface="Tahoma"/>
                <a:cs typeface="Tahoma"/>
              </a:rPr>
              <a:t>repo </a:t>
            </a:r>
            <a:r>
              <a:rPr dirty="0" sz="2400" spc="-5">
                <a:latin typeface="Tahoma"/>
                <a:cs typeface="Tahoma"/>
              </a:rPr>
              <a:t>in your current</a:t>
            </a:r>
            <a:r>
              <a:rPr dirty="0" sz="2400" spc="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 lvl="2" marL="923925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This will </a:t>
            </a:r>
            <a:r>
              <a:rPr dirty="0" sz="2000">
                <a:latin typeface="Tahoma"/>
                <a:cs typeface="Tahoma"/>
              </a:rPr>
              <a:t>create a </a:t>
            </a:r>
            <a:r>
              <a:rPr dirty="0" sz="2000">
                <a:latin typeface="Courier New"/>
                <a:cs typeface="Courier New"/>
              </a:rPr>
              <a:t>.git</a:t>
            </a:r>
            <a:r>
              <a:rPr dirty="0" sz="2000" spc="-535">
                <a:latin typeface="Courier New"/>
                <a:cs typeface="Courier New"/>
              </a:rPr>
              <a:t> </a:t>
            </a:r>
            <a:r>
              <a:rPr dirty="0" sz="2000" spc="-5">
                <a:latin typeface="Tahoma"/>
                <a:cs typeface="Tahoma"/>
              </a:rPr>
              <a:t>directory in your current directory.</a:t>
            </a:r>
            <a:endParaRPr sz="20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Then you can commit </a:t>
            </a:r>
            <a:r>
              <a:rPr dirty="0" sz="2000">
                <a:latin typeface="Tahoma"/>
                <a:cs typeface="Tahoma"/>
              </a:rPr>
              <a:t>files </a:t>
            </a:r>
            <a:r>
              <a:rPr dirty="0" sz="2000" spc="-5">
                <a:latin typeface="Tahoma"/>
                <a:cs typeface="Tahoma"/>
              </a:rPr>
              <a:t>in </a:t>
            </a:r>
            <a:r>
              <a:rPr dirty="0" sz="2000">
                <a:latin typeface="Tahoma"/>
                <a:cs typeface="Tahoma"/>
              </a:rPr>
              <a:t>that </a:t>
            </a:r>
            <a:r>
              <a:rPr dirty="0" sz="2000" spc="-5">
                <a:latin typeface="Tahoma"/>
                <a:cs typeface="Tahoma"/>
              </a:rPr>
              <a:t>directory into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repo.</a:t>
            </a:r>
            <a:endParaRPr sz="20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add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commit –m "</a:t>
            </a:r>
            <a:r>
              <a:rPr dirty="0" sz="2200" spc="-5" i="1">
                <a:latin typeface="Courier New"/>
                <a:cs typeface="Courier New"/>
              </a:rPr>
              <a:t>commit</a:t>
            </a:r>
            <a:r>
              <a:rPr dirty="0" sz="2200" spc="-20" i="1">
                <a:latin typeface="Courier New"/>
                <a:cs typeface="Courier New"/>
              </a:rPr>
              <a:t> </a:t>
            </a:r>
            <a:r>
              <a:rPr dirty="0" sz="2200" i="1">
                <a:latin typeface="Courier New"/>
                <a:cs typeface="Courier New"/>
              </a:rPr>
              <a:t>message</a:t>
            </a:r>
            <a:r>
              <a:rPr dirty="0" sz="220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 b="1">
                <a:latin typeface="Tahoma"/>
                <a:cs typeface="Tahoma"/>
              </a:rPr>
              <a:t>clone </a:t>
            </a:r>
            <a:r>
              <a:rPr dirty="0" sz="2400" b="1">
                <a:latin typeface="Tahoma"/>
                <a:cs typeface="Tahoma"/>
              </a:rPr>
              <a:t>a </a:t>
            </a:r>
            <a:r>
              <a:rPr dirty="0" sz="2400" spc="-5" b="1">
                <a:latin typeface="Tahoma"/>
                <a:cs typeface="Tahoma"/>
              </a:rPr>
              <a:t>remote repo </a:t>
            </a: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your current</a:t>
            </a:r>
            <a:r>
              <a:rPr dirty="0" sz="2400" spc="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2981960" algn="l"/>
              </a:tabLst>
            </a:pPr>
            <a:r>
              <a:rPr dirty="0" sz="2200" spc="-5">
                <a:latin typeface="Courier New"/>
                <a:cs typeface="Courier New"/>
              </a:rPr>
              <a:t>git clone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i="1">
                <a:latin typeface="Courier New"/>
                <a:cs typeface="Courier New"/>
              </a:rPr>
              <a:t>url	</a:t>
            </a:r>
            <a:r>
              <a:rPr dirty="0" sz="2200" spc="-5" i="1">
                <a:latin typeface="Courier New"/>
                <a:cs typeface="Courier New"/>
              </a:rPr>
              <a:t>localDirectoryName</a:t>
            </a:r>
            <a:endParaRPr sz="2200">
              <a:latin typeface="Courier New"/>
              <a:cs typeface="Courier New"/>
            </a:endParaRPr>
          </a:p>
          <a:p>
            <a:pPr lvl="2" marL="927100" marR="5080" indent="-177800">
              <a:lnSpc>
                <a:spcPct val="98300"/>
              </a:lnSpc>
              <a:spcBef>
                <a:spcPts val="555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This will </a:t>
            </a:r>
            <a:r>
              <a:rPr dirty="0" sz="2000">
                <a:latin typeface="Tahoma"/>
                <a:cs typeface="Tahoma"/>
              </a:rPr>
              <a:t>create the </a:t>
            </a:r>
            <a:r>
              <a:rPr dirty="0" sz="2000" spc="-5">
                <a:latin typeface="Tahoma"/>
                <a:cs typeface="Tahoma"/>
              </a:rPr>
              <a:t>given local directory, containing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working copy </a:t>
            </a:r>
            <a:r>
              <a:rPr dirty="0" sz="2000">
                <a:latin typeface="Tahoma"/>
                <a:cs typeface="Tahoma"/>
              </a:rPr>
              <a:t>of  the files from the </a:t>
            </a:r>
            <a:r>
              <a:rPr dirty="0" sz="2000" spc="-5">
                <a:latin typeface="Tahoma"/>
                <a:cs typeface="Tahoma"/>
              </a:rPr>
              <a:t>repo, and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>
                <a:latin typeface="Courier New"/>
                <a:cs typeface="Courier New"/>
              </a:rPr>
              <a:t>.git </a:t>
            </a:r>
            <a:r>
              <a:rPr dirty="0" sz="2000" spc="-5">
                <a:latin typeface="Tahoma"/>
                <a:cs typeface="Tahoma"/>
              </a:rPr>
              <a:t>directory </a:t>
            </a:r>
            <a:r>
              <a:rPr dirty="0" sz="2000">
                <a:latin typeface="Tahoma"/>
                <a:cs typeface="Tahoma"/>
              </a:rPr>
              <a:t>(used to </a:t>
            </a:r>
            <a:r>
              <a:rPr dirty="0" sz="2000" spc="-5">
                <a:latin typeface="Tahoma"/>
                <a:cs typeface="Tahoma"/>
              </a:rPr>
              <a:t>hold </a:t>
            </a:r>
            <a:r>
              <a:rPr dirty="0" sz="2000">
                <a:latin typeface="Tahoma"/>
                <a:cs typeface="Tahoma"/>
              </a:rPr>
              <a:t>the  </a:t>
            </a:r>
            <a:r>
              <a:rPr dirty="0" sz="2000" spc="-5">
                <a:latin typeface="Tahoma"/>
                <a:cs typeface="Tahoma"/>
              </a:rPr>
              <a:t>staging </a:t>
            </a:r>
            <a:r>
              <a:rPr dirty="0" sz="2000">
                <a:latin typeface="Tahoma"/>
                <a:cs typeface="Tahoma"/>
              </a:rPr>
              <a:t>area </a:t>
            </a:r>
            <a:r>
              <a:rPr dirty="0" sz="2000" spc="-5">
                <a:latin typeface="Tahoma"/>
                <a:cs typeface="Tahoma"/>
              </a:rPr>
              <a:t>and your actual local</a:t>
            </a:r>
            <a:r>
              <a:rPr dirty="0" sz="2000" spc="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repo)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0" y="680719"/>
            <a:ext cx="40436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dirty="0" spc="-5"/>
              <a:t>Git	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8635" y="1738312"/>
          <a:ext cx="8577580" cy="501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  <a:gridCol w="5410200"/>
              </a:tblGrid>
              <a:tr h="395605">
                <a:tc>
                  <a:txBody>
                    <a:bodyPr/>
                    <a:lstStyle/>
                    <a:p>
                      <a:pPr marL="95376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5" b="1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5" b="1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 spc="355">
                          <a:latin typeface="Arial"/>
                          <a:cs typeface="Arial"/>
                        </a:rPr>
                        <a:t>git </a:t>
                      </a:r>
                      <a:r>
                        <a:rPr dirty="0" sz="1800" spc="125">
                          <a:latin typeface="Arial"/>
                          <a:cs typeface="Arial"/>
                        </a:rPr>
                        <a:t>clone </a:t>
                      </a:r>
                      <a:r>
                        <a:rPr dirty="0" sz="1800" spc="220" b="1" i="1">
                          <a:latin typeface="Arial"/>
                          <a:cs typeface="Arial"/>
                        </a:rPr>
                        <a:t>url</a:t>
                      </a:r>
                      <a:r>
                        <a:rPr dirty="0" sz="1800" spc="33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285" b="1" i="1">
                          <a:latin typeface="Arial"/>
                          <a:cs typeface="Arial"/>
                        </a:rPr>
                        <a:t>[dir]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copy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 Git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repository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so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you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can add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000" spc="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  <a:tab pos="1362075" algn="l"/>
                        </a:tabLst>
                      </a:pPr>
                      <a:r>
                        <a:rPr dirty="0" sz="2000" spc="395">
                          <a:latin typeface="Arial"/>
                          <a:cs typeface="Arial"/>
                        </a:rPr>
                        <a:t>git	</a:t>
                      </a:r>
                      <a:r>
                        <a:rPr dirty="0" sz="2000" spc="-15">
                          <a:latin typeface="Arial"/>
                          <a:cs typeface="Arial"/>
                        </a:rPr>
                        <a:t>add	</a:t>
                      </a:r>
                      <a:r>
                        <a:rPr dirty="0" sz="2000" spc="375" b="1" i="1">
                          <a:latin typeface="Arial"/>
                          <a:cs typeface="Arial"/>
                        </a:rPr>
                        <a:t>file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adds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file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contents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 the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staging</a:t>
                      </a:r>
                      <a:r>
                        <a:rPr dirty="0" sz="20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dirty="0" sz="2000" spc="395">
                          <a:latin typeface="Arial"/>
                          <a:cs typeface="Arial"/>
                        </a:rPr>
                        <a:t>git	</a:t>
                      </a:r>
                      <a:r>
                        <a:rPr dirty="0" sz="2000" spc="25">
                          <a:latin typeface="Arial"/>
                          <a:cs typeface="Arial"/>
                        </a:rPr>
                        <a:t>commit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records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snapshot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of the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staging</a:t>
                      </a:r>
                      <a:r>
                        <a:rPr dirty="0" sz="20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dirty="0" sz="2000" spc="395">
                          <a:latin typeface="Arial"/>
                          <a:cs typeface="Arial"/>
                        </a:rPr>
                        <a:t>git	</a:t>
                      </a:r>
                      <a:r>
                        <a:rPr dirty="0" sz="2000" spc="210">
                          <a:latin typeface="Arial"/>
                          <a:cs typeface="Arial"/>
                        </a:rPr>
                        <a:t>status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52006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view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 status of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your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files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in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working  directory and staging</a:t>
                      </a:r>
                      <a:r>
                        <a:rPr dirty="0" sz="20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 spc="355">
                          <a:latin typeface="Arial"/>
                          <a:cs typeface="Arial"/>
                        </a:rPr>
                        <a:t>git</a:t>
                      </a:r>
                      <a:r>
                        <a:rPr dirty="0" sz="1800" spc="4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85">
                          <a:latin typeface="Arial"/>
                          <a:cs typeface="Arial"/>
                        </a:rPr>
                        <a:t>diff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88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shows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diff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of what is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staged and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what</a:t>
                      </a:r>
                      <a:r>
                        <a:rPr dirty="0" sz="20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is 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modified but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unstaged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 spc="355">
                          <a:latin typeface="Arial"/>
                          <a:cs typeface="Arial"/>
                        </a:rPr>
                        <a:t>git </a:t>
                      </a:r>
                      <a:r>
                        <a:rPr dirty="0" sz="1800" spc="135">
                          <a:latin typeface="Arial"/>
                          <a:cs typeface="Arial"/>
                        </a:rPr>
                        <a:t>help</a:t>
                      </a:r>
                      <a:r>
                        <a:rPr dirty="0" sz="1800" spc="5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5" i="1"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1800" spc="-195" b="1" i="1">
                          <a:latin typeface="Arial"/>
                          <a:cs typeface="Arial"/>
                        </a:rPr>
                        <a:t>command</a:t>
                      </a:r>
                      <a:r>
                        <a:rPr dirty="0" sz="1800" spc="-195" i="1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get help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info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about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particular</a:t>
                      </a:r>
                      <a:r>
                        <a:rPr dirty="0" sz="2000" spc="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dirty="0" sz="2000" spc="395">
                          <a:latin typeface="Arial"/>
                          <a:cs typeface="Arial"/>
                        </a:rPr>
                        <a:t>git	</a:t>
                      </a:r>
                      <a:r>
                        <a:rPr dirty="0" sz="2000" spc="320">
                          <a:latin typeface="Arial"/>
                          <a:cs typeface="Arial"/>
                        </a:rPr>
                        <a:t>pull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50228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fetch from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remote repo and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try to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merge  into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current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branch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dirty="0" sz="2000" spc="395">
                          <a:latin typeface="Arial"/>
                          <a:cs typeface="Arial"/>
                        </a:rPr>
                        <a:t>git	</a:t>
                      </a:r>
                      <a:r>
                        <a:rPr dirty="0" sz="2000" spc="15">
                          <a:latin typeface="Arial"/>
                          <a:cs typeface="Arial"/>
                        </a:rPr>
                        <a:t>push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9906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 spc="-5">
                          <a:latin typeface="Tahoma"/>
                          <a:cs typeface="Tahoma"/>
                        </a:rPr>
                        <a:t>push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your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new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branches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and data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 a 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remote  repository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 gridSpan="2">
                  <a:txBody>
                    <a:bodyPr/>
                    <a:lstStyle/>
                    <a:p>
                      <a:pPr marL="9734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others: </a:t>
                      </a:r>
                      <a:r>
                        <a:rPr dirty="0" sz="1800" spc="425">
                          <a:latin typeface="Arial"/>
                          <a:cs typeface="Arial"/>
                        </a:rPr>
                        <a:t>init, </a:t>
                      </a:r>
                      <a:r>
                        <a:rPr dirty="0" sz="1800" spc="235">
                          <a:latin typeface="Arial"/>
                          <a:cs typeface="Arial"/>
                        </a:rPr>
                        <a:t>reset, </a:t>
                      </a:r>
                      <a:r>
                        <a:rPr dirty="0" sz="1800" spc="130">
                          <a:latin typeface="Arial"/>
                          <a:cs typeface="Arial"/>
                        </a:rPr>
                        <a:t>branch, checkout, </a:t>
                      </a:r>
                      <a:r>
                        <a:rPr dirty="0" sz="1800" spc="55">
                          <a:latin typeface="Arial"/>
                          <a:cs typeface="Arial"/>
                        </a:rPr>
                        <a:t>merge, </a:t>
                      </a:r>
                      <a:r>
                        <a:rPr dirty="0" sz="1800" spc="260">
                          <a:latin typeface="Arial"/>
                          <a:cs typeface="Arial"/>
                        </a:rPr>
                        <a:t>log,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155">
                          <a:latin typeface="Arial"/>
                          <a:cs typeface="Arial"/>
                        </a:rPr>
                        <a:t>tag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5" y="680719"/>
            <a:ext cx="6134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 </a:t>
            </a:r>
            <a:r>
              <a:rPr dirty="0" spc="-5"/>
              <a:t>an</a:t>
            </a:r>
            <a:r>
              <a:rPr dirty="0"/>
              <a:t>d </a:t>
            </a: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mm</a:t>
            </a:r>
            <a:r>
              <a:rPr dirty="0"/>
              <a:t>it	a	</a:t>
            </a:r>
            <a:r>
              <a:rPr dirty="0" spc="-5"/>
              <a:t>f</a:t>
            </a:r>
            <a:r>
              <a:rPr dirty="0"/>
              <a:t>ile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dirty="0" spc="-5"/>
              <a:t>The </a:t>
            </a:r>
            <a:r>
              <a:rPr dirty="0"/>
              <a:t>first </a:t>
            </a:r>
            <a:r>
              <a:rPr dirty="0" spc="-5"/>
              <a:t>time </a:t>
            </a:r>
            <a:r>
              <a:rPr dirty="0"/>
              <a:t>we ask a file to </a:t>
            </a:r>
            <a:r>
              <a:rPr dirty="0" spc="-5"/>
              <a:t>be tracked, </a:t>
            </a:r>
            <a:r>
              <a:rPr dirty="0" sz="2450" spc="-30" i="1">
                <a:latin typeface="Tahoma"/>
                <a:cs typeface="Tahoma"/>
              </a:rPr>
              <a:t>and </a:t>
            </a:r>
            <a:r>
              <a:rPr dirty="0" sz="2450" spc="-25" i="1">
                <a:latin typeface="Tahoma"/>
                <a:cs typeface="Tahoma"/>
              </a:rPr>
              <a:t>every </a:t>
            </a:r>
            <a:r>
              <a:rPr dirty="0" sz="2450" spc="-30" i="1">
                <a:latin typeface="Tahoma"/>
                <a:cs typeface="Tahoma"/>
              </a:rPr>
              <a:t>time  </a:t>
            </a:r>
            <a:r>
              <a:rPr dirty="0" sz="2450" spc="-25" i="1">
                <a:latin typeface="Tahoma"/>
                <a:cs typeface="Tahoma"/>
              </a:rPr>
              <a:t>before </a:t>
            </a:r>
            <a:r>
              <a:rPr dirty="0" sz="2450" spc="-35" i="1">
                <a:latin typeface="Tahoma"/>
                <a:cs typeface="Tahoma"/>
              </a:rPr>
              <a:t>we </a:t>
            </a:r>
            <a:r>
              <a:rPr dirty="0" sz="2450" spc="-30" i="1">
                <a:latin typeface="Tahoma"/>
                <a:cs typeface="Tahoma"/>
              </a:rPr>
              <a:t>commit a </a:t>
            </a:r>
            <a:r>
              <a:rPr dirty="0" sz="2450" spc="-15" i="1">
                <a:latin typeface="Tahoma"/>
                <a:cs typeface="Tahoma"/>
              </a:rPr>
              <a:t>file</a:t>
            </a:r>
            <a:r>
              <a:rPr dirty="0" spc="-15"/>
              <a:t>, </a:t>
            </a:r>
            <a:r>
              <a:rPr dirty="0"/>
              <a:t>we </a:t>
            </a:r>
            <a:r>
              <a:rPr dirty="0" spc="-5"/>
              <a:t>must add </a:t>
            </a:r>
            <a:r>
              <a:rPr dirty="0"/>
              <a:t>it to the </a:t>
            </a:r>
            <a:r>
              <a:rPr dirty="0" spc="-5"/>
              <a:t>staging</a:t>
            </a:r>
            <a:r>
              <a:rPr dirty="0" spc="65"/>
              <a:t> </a:t>
            </a:r>
            <a:r>
              <a:rPr dirty="0"/>
              <a:t>area:</a:t>
            </a:r>
            <a:endParaRPr sz="245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add Hello.java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Goodbye.java</a:t>
            </a:r>
            <a:endParaRPr sz="2200">
              <a:latin typeface="Courier New"/>
              <a:cs typeface="Courier New"/>
            </a:endParaRPr>
          </a:p>
          <a:p>
            <a:pPr lvl="2" marL="927100" indent="-17780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Takes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snapshot </a:t>
            </a:r>
            <a:r>
              <a:rPr dirty="0" sz="2000">
                <a:latin typeface="Tahoma"/>
                <a:cs typeface="Tahoma"/>
              </a:rPr>
              <a:t>of these files, </a:t>
            </a:r>
            <a:r>
              <a:rPr dirty="0" sz="2000" spc="-5">
                <a:latin typeface="Tahoma"/>
                <a:cs typeface="Tahoma"/>
              </a:rPr>
              <a:t>adds </a:t>
            </a:r>
            <a:r>
              <a:rPr dirty="0" sz="2000">
                <a:latin typeface="Tahoma"/>
                <a:cs typeface="Tahoma"/>
              </a:rPr>
              <a:t>them to the </a:t>
            </a:r>
            <a:r>
              <a:rPr dirty="0" sz="2000" spc="-5">
                <a:latin typeface="Tahoma"/>
                <a:cs typeface="Tahoma"/>
              </a:rPr>
              <a:t>staging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  <a:p>
            <a:pPr lvl="2" marL="927100" marR="80645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dirty="0" sz="2000" spc="-5">
                <a:latin typeface="Tahoma"/>
                <a:cs typeface="Tahoma"/>
              </a:rPr>
              <a:t>In older VCS, "add" means </a:t>
            </a:r>
            <a:r>
              <a:rPr dirty="0" sz="2000">
                <a:latin typeface="Tahoma"/>
                <a:cs typeface="Tahoma"/>
              </a:rPr>
              <a:t>"start </a:t>
            </a:r>
            <a:r>
              <a:rPr dirty="0" sz="2000" spc="-5">
                <a:latin typeface="Tahoma"/>
                <a:cs typeface="Tahoma"/>
              </a:rPr>
              <a:t>tracking</a:t>
            </a:r>
            <a:r>
              <a:rPr dirty="0" sz="2000" spc="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this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file."	In </a:t>
            </a:r>
            <a:r>
              <a:rPr dirty="0" sz="2000">
                <a:latin typeface="Tahoma"/>
                <a:cs typeface="Tahoma"/>
              </a:rPr>
              <a:t>Git, </a:t>
            </a:r>
            <a:r>
              <a:rPr dirty="0" sz="2000" spc="-5">
                <a:latin typeface="Tahoma"/>
                <a:cs typeface="Tahoma"/>
              </a:rPr>
              <a:t>"add"  means "add </a:t>
            </a:r>
            <a:r>
              <a:rPr dirty="0" sz="2000">
                <a:latin typeface="Tahoma"/>
                <a:cs typeface="Tahoma"/>
              </a:rPr>
              <a:t>to </a:t>
            </a:r>
            <a:r>
              <a:rPr dirty="0" sz="2000" spc="-5">
                <a:latin typeface="Tahoma"/>
                <a:cs typeface="Tahoma"/>
              </a:rPr>
              <a:t>staging </a:t>
            </a:r>
            <a:r>
              <a:rPr dirty="0" sz="2000">
                <a:latin typeface="Tahoma"/>
                <a:cs typeface="Tahoma"/>
              </a:rPr>
              <a:t>area" so it </a:t>
            </a:r>
            <a:r>
              <a:rPr dirty="0" sz="2000" spc="-5">
                <a:latin typeface="Tahoma"/>
                <a:cs typeface="Tahoma"/>
              </a:rPr>
              <a:t>will be part </a:t>
            </a:r>
            <a:r>
              <a:rPr dirty="0" sz="2000">
                <a:latin typeface="Tahoma"/>
                <a:cs typeface="Tahoma"/>
              </a:rPr>
              <a:t>of the next</a:t>
            </a:r>
            <a:r>
              <a:rPr dirty="0" sz="2000" spc="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commit.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/>
              <a:t>To </a:t>
            </a:r>
            <a:r>
              <a:rPr dirty="0" spc="-5"/>
              <a:t>move staged changes into </a:t>
            </a:r>
            <a:r>
              <a:rPr dirty="0"/>
              <a:t>the </a:t>
            </a:r>
            <a:r>
              <a:rPr dirty="0" spc="-5"/>
              <a:t>repo, </a:t>
            </a:r>
            <a:r>
              <a:rPr dirty="0"/>
              <a:t>we</a:t>
            </a:r>
            <a:r>
              <a:rPr dirty="0" spc="35"/>
              <a:t> </a:t>
            </a:r>
            <a:r>
              <a:rPr dirty="0" spc="-5"/>
              <a:t>commit:</a:t>
            </a: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commit –m "Fixing bug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#22"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/>
              <a:t>To </a:t>
            </a:r>
            <a:r>
              <a:rPr dirty="0" spc="-5"/>
              <a:t>undo changes on </a:t>
            </a:r>
            <a:r>
              <a:rPr dirty="0"/>
              <a:t>a file </a:t>
            </a:r>
            <a:r>
              <a:rPr dirty="0" spc="-5"/>
              <a:t>before you have committed</a:t>
            </a:r>
            <a:r>
              <a:rPr dirty="0" spc="55"/>
              <a:t> </a:t>
            </a:r>
            <a:r>
              <a:rPr dirty="0" spc="-5"/>
              <a:t>it: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</a:tabLst>
            </a:pPr>
            <a:r>
              <a:rPr dirty="0" sz="2200" spc="-5">
                <a:latin typeface="Courier New"/>
                <a:cs typeface="Courier New"/>
              </a:rPr>
              <a:t>git reset HEAD --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</a:tabLst>
            </a:pPr>
            <a:r>
              <a:rPr dirty="0" sz="2200" spc="-5">
                <a:latin typeface="Courier New"/>
                <a:cs typeface="Courier New"/>
              </a:rPr>
              <a:t>git checkout --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 spc="-5">
                <a:latin typeface="Tahoma"/>
                <a:cs typeface="Tahoma"/>
              </a:rPr>
              <a:t>(unstages </a:t>
            </a:r>
            <a:r>
              <a:rPr dirty="0" sz="2200">
                <a:latin typeface="Tahoma"/>
                <a:cs typeface="Tahoma"/>
              </a:rPr>
              <a:t>the file)  </a:t>
            </a:r>
            <a:r>
              <a:rPr dirty="0" sz="2200" spc="-5">
                <a:latin typeface="Tahoma"/>
                <a:cs typeface="Tahoma"/>
              </a:rPr>
              <a:t>(undoes your</a:t>
            </a:r>
            <a:r>
              <a:rPr dirty="0" sz="2200" spc="-3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changes)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ahoma"/>
                <a:cs typeface="Tahoma"/>
              </a:rPr>
              <a:t>– </a:t>
            </a:r>
            <a:r>
              <a:rPr dirty="0" sz="2200" spc="-5">
                <a:latin typeface="Tahoma"/>
                <a:cs typeface="Tahoma"/>
              </a:rPr>
              <a:t>All </a:t>
            </a:r>
            <a:r>
              <a:rPr dirty="0" sz="2200">
                <a:latin typeface="Tahoma"/>
                <a:cs typeface="Tahoma"/>
              </a:rPr>
              <a:t>these </a:t>
            </a:r>
            <a:r>
              <a:rPr dirty="0" sz="2200" spc="-5">
                <a:latin typeface="Tahoma"/>
                <a:cs typeface="Tahoma"/>
              </a:rPr>
              <a:t>commands </a:t>
            </a:r>
            <a:r>
              <a:rPr dirty="0" sz="2200">
                <a:latin typeface="Tahoma"/>
                <a:cs typeface="Tahoma"/>
              </a:rPr>
              <a:t>are </a:t>
            </a:r>
            <a:r>
              <a:rPr dirty="0" sz="2200" spc="-5">
                <a:latin typeface="Tahoma"/>
                <a:cs typeface="Tahoma"/>
              </a:rPr>
              <a:t>acting on your local version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29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Viewing/undoing</a:t>
            </a:r>
            <a:r>
              <a:rPr dirty="0" spc="-45"/>
              <a:t> </a:t>
            </a:r>
            <a:r>
              <a:rPr dirty="0" spc="-5"/>
              <a:t>changes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53174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view </a:t>
            </a:r>
            <a:r>
              <a:rPr dirty="0" sz="2400">
                <a:latin typeface="Tahoma"/>
                <a:cs typeface="Tahoma"/>
              </a:rPr>
              <a:t>status of files </a:t>
            </a:r>
            <a:r>
              <a:rPr dirty="0" sz="2400" spc="-5">
                <a:latin typeface="Tahoma"/>
                <a:cs typeface="Tahoma"/>
              </a:rPr>
              <a:t>in working directory and staging</a:t>
            </a:r>
            <a:r>
              <a:rPr dirty="0" sz="2400" spc="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 sz="2200" spc="-5">
                <a:latin typeface="Courier New"/>
                <a:cs typeface="Courier New"/>
              </a:rPr>
              <a:t>git </a:t>
            </a:r>
            <a:r>
              <a:rPr dirty="0" sz="2200">
                <a:latin typeface="Courier New"/>
                <a:cs typeface="Courier New"/>
              </a:rPr>
              <a:t>status	</a:t>
            </a: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Courier New"/>
                <a:cs typeface="Courier New"/>
              </a:rPr>
              <a:t>git status </a:t>
            </a:r>
            <a:r>
              <a:rPr dirty="0" sz="2200">
                <a:latin typeface="Courier New"/>
                <a:cs typeface="Courier New"/>
              </a:rPr>
              <a:t>–s </a:t>
            </a:r>
            <a:r>
              <a:rPr dirty="0" sz="2200">
                <a:latin typeface="Tahoma"/>
                <a:cs typeface="Tahoma"/>
              </a:rPr>
              <a:t>(short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see what is </a:t>
            </a:r>
            <a:r>
              <a:rPr dirty="0" sz="2400" spc="-5">
                <a:latin typeface="Tahoma"/>
                <a:cs typeface="Tahoma"/>
              </a:rPr>
              <a:t>modified but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unstaged: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diff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see a list of </a:t>
            </a:r>
            <a:r>
              <a:rPr dirty="0" sz="2400" spc="-5">
                <a:latin typeface="Tahoma"/>
                <a:cs typeface="Tahoma"/>
              </a:rPr>
              <a:t>staged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changes: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diff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--cached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see a </a:t>
            </a:r>
            <a:r>
              <a:rPr dirty="0" sz="2400" spc="-5">
                <a:latin typeface="Tahoma"/>
                <a:cs typeface="Tahoma"/>
              </a:rPr>
              <a:t>log </a:t>
            </a:r>
            <a:r>
              <a:rPr dirty="0" sz="2400">
                <a:latin typeface="Tahoma"/>
                <a:cs typeface="Tahoma"/>
              </a:rPr>
              <a:t>of </a:t>
            </a:r>
            <a:r>
              <a:rPr dirty="0" sz="2400" spc="-5">
                <a:latin typeface="Tahoma"/>
                <a:cs typeface="Tahoma"/>
              </a:rPr>
              <a:t>all changes in your local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2752090" algn="l"/>
              </a:tabLst>
            </a:pPr>
            <a:r>
              <a:rPr dirty="0" sz="2200" spc="-5">
                <a:latin typeface="Courier New"/>
                <a:cs typeface="Courier New"/>
              </a:rPr>
              <a:t>git log	</a:t>
            </a: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Courier New"/>
                <a:cs typeface="Courier New"/>
              </a:rPr>
              <a:t>git log </a:t>
            </a:r>
            <a:r>
              <a:rPr dirty="0" sz="2200">
                <a:latin typeface="Courier New"/>
                <a:cs typeface="Courier New"/>
              </a:rPr>
              <a:t>--oneline </a:t>
            </a:r>
            <a:r>
              <a:rPr dirty="0" sz="2200">
                <a:latin typeface="Tahoma"/>
                <a:cs typeface="Tahoma"/>
              </a:rPr>
              <a:t>(shorter</a:t>
            </a:r>
            <a:r>
              <a:rPr dirty="0" sz="2200" spc="2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749300" marR="2321560">
              <a:lnSpc>
                <a:spcPct val="100000"/>
              </a:lnSpc>
              <a:spcBef>
                <a:spcPts val="115"/>
              </a:spcBef>
            </a:pPr>
            <a:r>
              <a:rPr dirty="0" sz="2000" spc="-5">
                <a:latin typeface="Courier New"/>
                <a:cs typeface="Courier New"/>
              </a:rPr>
              <a:t>1677b2d Edited first line of readme  258efa7 Added line to readme  0e52da7 Initial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  <a:p>
            <a:pPr lvl="2" marL="923925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Courier New"/>
                <a:cs typeface="Courier New"/>
              </a:rPr>
              <a:t>git log </a:t>
            </a:r>
            <a:r>
              <a:rPr dirty="0" sz="2000">
                <a:latin typeface="Courier New"/>
                <a:cs typeface="Courier New"/>
              </a:rPr>
              <a:t>-5</a:t>
            </a:r>
            <a:r>
              <a:rPr dirty="0" sz="2000" spc="-545">
                <a:latin typeface="Courier New"/>
                <a:cs typeface="Courier New"/>
              </a:rPr>
              <a:t> </a:t>
            </a:r>
            <a:r>
              <a:rPr dirty="0" sz="2000">
                <a:latin typeface="Tahoma"/>
                <a:cs typeface="Tahoma"/>
              </a:rPr>
              <a:t>(to show </a:t>
            </a:r>
            <a:r>
              <a:rPr dirty="0" sz="2000" spc="-5">
                <a:latin typeface="Tahoma"/>
                <a:cs typeface="Tahoma"/>
              </a:rPr>
              <a:t>only </a:t>
            </a:r>
            <a:r>
              <a:rPr dirty="0" sz="2000">
                <a:latin typeface="Tahoma"/>
                <a:cs typeface="Tahoma"/>
              </a:rPr>
              <a:t>the 5 </a:t>
            </a:r>
            <a:r>
              <a:rPr dirty="0" sz="2000" spc="-5">
                <a:latin typeface="Tahoma"/>
                <a:cs typeface="Tahoma"/>
              </a:rPr>
              <a:t>most recent updates), etc.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936" y="680719"/>
            <a:ext cx="6127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  <a:tab pos="3469004" algn="l"/>
              </a:tabLst>
            </a:pPr>
            <a:r>
              <a:rPr dirty="0"/>
              <a:t>An	</a:t>
            </a:r>
            <a:r>
              <a:rPr dirty="0" spc="-5"/>
              <a:t>example	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38376"/>
            <a:ext cx="8256270" cy="46183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emacs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dirty="0" sz="1800" spc="-5" i="1">
                <a:latin typeface="Courier New"/>
                <a:cs typeface="Courier New"/>
              </a:rPr>
              <a:t>no changes added to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dirty="0" sz="1800" spc="-5" i="1">
                <a:latin typeface="Courier New"/>
                <a:cs typeface="Courier New"/>
              </a:rPr>
              <a:t>(use "git add" and/or "git commit</a:t>
            </a:r>
            <a:r>
              <a:rPr dirty="0" sz="1800" spc="-2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-a")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 status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-s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dirty="0" sz="1800" i="1">
                <a:latin typeface="Courier New"/>
                <a:cs typeface="Courier New"/>
              </a:rPr>
              <a:t>M</a:t>
            </a:r>
            <a:r>
              <a:rPr dirty="0" sz="1800" spc="-10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diff</a:t>
            </a:r>
            <a:endParaRPr sz="1800">
              <a:latin typeface="Courier New"/>
              <a:cs typeface="Courier New"/>
            </a:endParaRPr>
          </a:p>
          <a:p>
            <a:pPr marL="12700" marR="3022600" indent="274320">
              <a:lnSpc>
                <a:spcPct val="118100"/>
              </a:lnSpc>
              <a:spcBef>
                <a:spcPts val="45"/>
              </a:spcBef>
            </a:pPr>
            <a:r>
              <a:rPr dirty="0" sz="1800" spc="-5" i="1">
                <a:latin typeface="Courier New"/>
                <a:cs typeface="Courier New"/>
              </a:rPr>
              <a:t>diff --git a/rea.txt b/rea.txt  </a:t>
            </a: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 add rea.txt  </a:t>
            </a: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dirty="0" sz="1800" i="1">
                <a:latin typeface="Courier New"/>
                <a:cs typeface="Courier New"/>
              </a:rPr>
              <a:t>#	</a:t>
            </a:r>
            <a:r>
              <a:rPr dirty="0" sz="1800" spc="-5" i="1">
                <a:latin typeface="Courier New"/>
                <a:cs typeface="Courier New"/>
              </a:rPr>
              <a:t>modified:	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 diff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--cached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dirty="0" sz="1800" spc="-5" i="1">
                <a:latin typeface="Courier New"/>
                <a:cs typeface="Courier New"/>
              </a:rPr>
              <a:t>diff --git a/rea.txt</a:t>
            </a:r>
            <a:r>
              <a:rPr dirty="0" sz="1800" spc="-1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b/rea.txt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-5">
                <a:latin typeface="Courier New"/>
                <a:cs typeface="Courier New"/>
              </a:rPr>
              <a:t>[rea@attu1 superstar]$ </a:t>
            </a:r>
            <a:r>
              <a:rPr dirty="0" sz="1800" spc="-5" b="1">
                <a:latin typeface="Courier New"/>
                <a:cs typeface="Courier New"/>
              </a:rPr>
              <a:t>git commit -m "Created new text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file"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Branching and</a:t>
            </a:r>
            <a:r>
              <a:rPr dirty="0" spc="-60"/>
              <a:t> </a:t>
            </a:r>
            <a:r>
              <a:rPr dirty="0" spc="-5"/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Git uses </a:t>
            </a:r>
            <a:r>
              <a:rPr dirty="0" sz="2400" spc="-5">
                <a:latin typeface="Tahoma"/>
                <a:cs typeface="Tahoma"/>
              </a:rPr>
              <a:t>branching heavily </a:t>
            </a: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switch between multiple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tasks.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create a new </a:t>
            </a:r>
            <a:r>
              <a:rPr dirty="0" sz="2400" spc="-5">
                <a:latin typeface="Tahoma"/>
                <a:cs typeface="Tahoma"/>
              </a:rPr>
              <a:t>local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branch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 i="1">
                <a:latin typeface="Courier New"/>
                <a:cs typeface="Courier New"/>
              </a:rPr>
              <a:t>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list </a:t>
            </a:r>
            <a:r>
              <a:rPr dirty="0" sz="2400" spc="-5">
                <a:latin typeface="Tahoma"/>
                <a:cs typeface="Tahoma"/>
              </a:rPr>
              <a:t>all local branches: </a:t>
            </a:r>
            <a:r>
              <a:rPr dirty="0" sz="2400">
                <a:latin typeface="Tahoma"/>
                <a:cs typeface="Tahoma"/>
              </a:rPr>
              <a:t>(* </a:t>
            </a:r>
            <a:r>
              <a:rPr dirty="0" sz="2400" spc="-5">
                <a:latin typeface="Tahoma"/>
                <a:cs typeface="Tahoma"/>
              </a:rPr>
              <a:t>= current</a:t>
            </a:r>
            <a:r>
              <a:rPr dirty="0" sz="2400" spc="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branch)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branch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switch </a:t>
            </a:r>
            <a:r>
              <a:rPr dirty="0" sz="2400">
                <a:latin typeface="Tahoma"/>
                <a:cs typeface="Tahoma"/>
              </a:rPr>
              <a:t>to a </a:t>
            </a:r>
            <a:r>
              <a:rPr dirty="0" sz="2400" spc="-5">
                <a:latin typeface="Tahoma"/>
                <a:cs typeface="Tahoma"/>
              </a:rPr>
              <a:t>given local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checkout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 i="1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merge changes </a:t>
            </a:r>
            <a:r>
              <a:rPr dirty="0" sz="2400">
                <a:latin typeface="Tahoma"/>
                <a:cs typeface="Tahoma"/>
              </a:rPr>
              <a:t>from a </a:t>
            </a:r>
            <a:r>
              <a:rPr dirty="0" sz="2400" spc="-5">
                <a:latin typeface="Tahoma"/>
                <a:cs typeface="Tahoma"/>
              </a:rPr>
              <a:t>branch into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local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master: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checkout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merge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 i="1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9" y="680719"/>
            <a:ext cx="4308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dirty="0" spc="-5"/>
              <a:t>Merge	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773938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The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conflicting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 </a:t>
            </a:r>
            <a:r>
              <a:rPr dirty="0" sz="2400" spc="-5">
                <a:latin typeface="Tahoma"/>
                <a:cs typeface="Tahoma"/>
              </a:rPr>
              <a:t>will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contain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>
                <a:latin typeface="Courier New"/>
                <a:cs typeface="Courier New"/>
              </a:rPr>
              <a:t>&lt;&lt;&lt;</a:t>
            </a:r>
            <a:r>
              <a:rPr dirty="0" sz="2400" spc="-690">
                <a:latin typeface="Courier New"/>
                <a:cs typeface="Courier New"/>
              </a:rPr>
              <a:t> </a:t>
            </a:r>
            <a:r>
              <a:rPr dirty="0" sz="2400" spc="-5">
                <a:latin typeface="Tahoma"/>
                <a:cs typeface="Tahoma"/>
              </a:rPr>
              <a:t>and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>
                <a:latin typeface="Courier New"/>
                <a:cs typeface="Courier New"/>
              </a:rPr>
              <a:t>&gt;&gt;&gt;</a:t>
            </a:r>
            <a:r>
              <a:rPr dirty="0" sz="2400" spc="-690">
                <a:latin typeface="Courier New"/>
                <a:cs typeface="Courier New"/>
              </a:rPr>
              <a:t> </a:t>
            </a:r>
            <a:r>
              <a:rPr dirty="0" sz="2400" spc="-5">
                <a:latin typeface="Tahoma"/>
                <a:cs typeface="Tahoma"/>
              </a:rPr>
              <a:t>sections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  </a:t>
            </a:r>
            <a:r>
              <a:rPr dirty="0" sz="2400" spc="-5">
                <a:latin typeface="Tahoma"/>
                <a:cs typeface="Tahoma"/>
              </a:rPr>
              <a:t>indicate </a:t>
            </a:r>
            <a:r>
              <a:rPr dirty="0" sz="2400">
                <a:latin typeface="Tahoma"/>
                <a:cs typeface="Tahoma"/>
              </a:rPr>
              <a:t>where Git was </a:t>
            </a:r>
            <a:r>
              <a:rPr dirty="0" sz="2400" spc="-5">
                <a:latin typeface="Tahoma"/>
                <a:cs typeface="Tahoma"/>
              </a:rPr>
              <a:t>unable </a:t>
            </a: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resolve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conflict: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2848864"/>
            <a:ext cx="564959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33399"/>
                </a:solidFill>
                <a:latin typeface="Courier New"/>
                <a:cs typeface="Courier New"/>
              </a:rPr>
              <a:t>&lt;&lt;&lt;&lt;&lt;&lt;&lt;</a:t>
            </a:r>
            <a:r>
              <a:rPr dirty="0" sz="1800" spc="-1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333399"/>
                </a:solidFill>
                <a:latin typeface="Courier New"/>
                <a:cs typeface="Courier New"/>
              </a:rPr>
              <a:t>HEAD:index.html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dirty="0" sz="1800" spc="-5">
                <a:solidFill>
                  <a:srgbClr val="333399"/>
                </a:solidFill>
                <a:latin typeface="Courier New"/>
                <a:cs typeface="Courier New"/>
              </a:rPr>
              <a:t>&lt;div id="footer"&gt;todo: message</a:t>
            </a:r>
            <a:r>
              <a:rPr dirty="0" sz="1800" spc="-85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333399"/>
                </a:solidFill>
                <a:latin typeface="Courier New"/>
                <a:cs typeface="Courier New"/>
              </a:rPr>
              <a:t>here&lt;/div&gt;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dirty="0" sz="1800" spc="-5" b="1">
                <a:latin typeface="Courier New"/>
                <a:cs typeface="Courier New"/>
              </a:rPr>
              <a:t>=======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&lt;div</a:t>
            </a:r>
            <a:r>
              <a:rPr dirty="0" sz="1800" spc="-1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id="footer"&gt;</a:t>
            </a:r>
            <a:endParaRPr sz="1800">
              <a:latin typeface="Courier New"/>
              <a:cs typeface="Courier New"/>
            </a:endParaRPr>
          </a:p>
          <a:p>
            <a:pPr algn="ctr" marR="1226185">
              <a:lnSpc>
                <a:spcPts val="2130"/>
              </a:lnSpc>
            </a:pP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thanks for visiting our</a:t>
            </a:r>
            <a:r>
              <a:rPr dirty="0" sz="1800" spc="-6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site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&gt;&gt;&gt;&gt;&gt;&gt;&gt;</a:t>
            </a:r>
            <a:r>
              <a:rPr dirty="0" sz="1800" spc="-15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SpecialBranch:index.html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263" y="5236971"/>
            <a:ext cx="7795259" cy="1118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41300" marR="5080" indent="-228600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Find all such sections, and edit </a:t>
            </a:r>
            <a:r>
              <a:rPr dirty="0" sz="2400">
                <a:latin typeface="Tahoma"/>
                <a:cs typeface="Tahoma"/>
              </a:rPr>
              <a:t>them to the </a:t>
            </a:r>
            <a:r>
              <a:rPr dirty="0" sz="2400" spc="-5">
                <a:latin typeface="Tahoma"/>
                <a:cs typeface="Tahoma"/>
              </a:rPr>
              <a:t>proper </a:t>
            </a:r>
            <a:r>
              <a:rPr dirty="0" sz="2400">
                <a:latin typeface="Tahoma"/>
                <a:cs typeface="Tahoma"/>
              </a:rPr>
              <a:t>state  </a:t>
            </a:r>
            <a:r>
              <a:rPr dirty="0" sz="2400" spc="-5">
                <a:latin typeface="Tahoma"/>
                <a:cs typeface="Tahoma"/>
              </a:rPr>
              <a:t>(whichever </a:t>
            </a:r>
            <a:r>
              <a:rPr dirty="0" sz="2400">
                <a:latin typeface="Tahoma"/>
                <a:cs typeface="Tahoma"/>
              </a:rPr>
              <a:t>of the two </a:t>
            </a:r>
            <a:r>
              <a:rPr dirty="0" sz="2400" spc="-5">
                <a:latin typeface="Tahoma"/>
                <a:cs typeface="Tahoma"/>
              </a:rPr>
              <a:t>versions </a:t>
            </a:r>
            <a:r>
              <a:rPr dirty="0" sz="2400">
                <a:latin typeface="Tahoma"/>
                <a:cs typeface="Tahoma"/>
              </a:rPr>
              <a:t>is newer / </a:t>
            </a:r>
            <a:r>
              <a:rPr dirty="0" sz="2400" spc="-5">
                <a:latin typeface="Tahoma"/>
                <a:cs typeface="Tahoma"/>
              </a:rPr>
              <a:t>better </a:t>
            </a:r>
            <a:r>
              <a:rPr dirty="0" sz="2400">
                <a:latin typeface="Tahoma"/>
                <a:cs typeface="Tahoma"/>
              </a:rPr>
              <a:t>/ </a:t>
            </a:r>
            <a:r>
              <a:rPr dirty="0" sz="2400" spc="-5">
                <a:latin typeface="Tahoma"/>
                <a:cs typeface="Tahoma"/>
              </a:rPr>
              <a:t>more  correct).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6527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4"/>
                </a:lnTo>
                <a:lnTo>
                  <a:pt x="98518" y="326160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0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4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06527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7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59"/>
                </a:lnTo>
                <a:lnTo>
                  <a:pt x="53881" y="892080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13867" y="3081020"/>
            <a:ext cx="1873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dirty="0" sz="1800" spc="-1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7013867" y="4009707"/>
            <a:ext cx="1873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dirty="0" sz="1800" spc="-10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68" y="680719"/>
            <a:ext cx="77895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  <a:tab pos="4326255" algn="l"/>
                <a:tab pos="6505575" algn="l"/>
              </a:tabLst>
            </a:pPr>
            <a:r>
              <a:rPr dirty="0"/>
              <a:t>I</a:t>
            </a:r>
            <a:r>
              <a:rPr dirty="0" spc="-5"/>
              <a:t>nte</a:t>
            </a:r>
            <a:r>
              <a:rPr dirty="0"/>
              <a:t>r</a:t>
            </a:r>
            <a:r>
              <a:rPr dirty="0" spc="-5"/>
              <a:t>act</a:t>
            </a:r>
            <a:r>
              <a:rPr dirty="0"/>
              <a:t>ion	</a:t>
            </a:r>
            <a:r>
              <a:rPr dirty="0" spc="-5"/>
              <a:t>w</a:t>
            </a:r>
            <a:r>
              <a:rPr dirty="0"/>
              <a:t>/	r</a:t>
            </a:r>
            <a:r>
              <a:rPr dirty="0" spc="-5"/>
              <a:t>em</a:t>
            </a:r>
            <a:r>
              <a:rPr dirty="0"/>
              <a:t>o</a:t>
            </a:r>
            <a:r>
              <a:rPr dirty="0" spc="-5"/>
              <a:t>t</a:t>
            </a:r>
            <a:r>
              <a:rPr dirty="0"/>
              <a:t>e	r</a:t>
            </a:r>
            <a:r>
              <a:rPr dirty="0" spc="-5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spc="-5" b="1">
                <a:latin typeface="Tahoma"/>
                <a:cs typeface="Tahoma"/>
              </a:rPr>
              <a:t>Push </a:t>
            </a:r>
            <a:r>
              <a:rPr dirty="0" sz="2400" spc="-5">
                <a:latin typeface="Tahoma"/>
                <a:cs typeface="Tahoma"/>
              </a:rPr>
              <a:t>your local changes </a:t>
            </a:r>
            <a:r>
              <a:rPr dirty="0" sz="2400">
                <a:latin typeface="Tahoma"/>
                <a:cs typeface="Tahoma"/>
              </a:rPr>
              <a:t>to the remote</a:t>
            </a:r>
            <a:r>
              <a:rPr dirty="0" sz="2400" spc="6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spc="-5" b="1">
                <a:latin typeface="Tahoma"/>
                <a:cs typeface="Tahoma"/>
              </a:rPr>
              <a:t>Pull </a:t>
            </a:r>
            <a:r>
              <a:rPr dirty="0" sz="2400">
                <a:latin typeface="Tahoma"/>
                <a:cs typeface="Tahoma"/>
              </a:rPr>
              <a:t>from remote </a:t>
            </a:r>
            <a:r>
              <a:rPr dirty="0" sz="2400" spc="-5">
                <a:latin typeface="Tahoma"/>
                <a:cs typeface="Tahoma"/>
              </a:rPr>
              <a:t>repo </a:t>
            </a: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get most recent</a:t>
            </a:r>
            <a:r>
              <a:rPr dirty="0" sz="2400" spc="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changes.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dirty="0" sz="2200">
                <a:latin typeface="Tahoma"/>
                <a:cs typeface="Tahoma"/>
              </a:rPr>
              <a:t>– (fix </a:t>
            </a:r>
            <a:r>
              <a:rPr dirty="0" sz="2200" spc="-5">
                <a:latin typeface="Tahoma"/>
                <a:cs typeface="Tahoma"/>
              </a:rPr>
              <a:t>conflicts </a:t>
            </a:r>
            <a:r>
              <a:rPr dirty="0" sz="2200">
                <a:latin typeface="Tahoma"/>
                <a:cs typeface="Tahoma"/>
              </a:rPr>
              <a:t>if </a:t>
            </a:r>
            <a:r>
              <a:rPr dirty="0" sz="2200" spc="-5">
                <a:latin typeface="Tahoma"/>
                <a:cs typeface="Tahoma"/>
              </a:rPr>
              <a:t>necessary, add/commit </a:t>
            </a:r>
            <a:r>
              <a:rPr dirty="0" sz="2200">
                <a:latin typeface="Tahoma"/>
                <a:cs typeface="Tahoma"/>
              </a:rPr>
              <a:t>them to </a:t>
            </a:r>
            <a:r>
              <a:rPr dirty="0" sz="2200" spc="-5">
                <a:latin typeface="Tahoma"/>
                <a:cs typeface="Tahoma"/>
              </a:rPr>
              <a:t>your local</a:t>
            </a:r>
            <a:r>
              <a:rPr dirty="0" sz="2200" spc="-32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repo)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fetch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most recent updates </a:t>
            </a:r>
            <a:r>
              <a:rPr dirty="0" sz="2400">
                <a:latin typeface="Tahoma"/>
                <a:cs typeface="Tahoma"/>
              </a:rPr>
              <a:t>from the remote </a:t>
            </a:r>
            <a:r>
              <a:rPr dirty="0" sz="2400" spc="-5">
                <a:latin typeface="Tahoma"/>
                <a:cs typeface="Tahoma"/>
              </a:rPr>
              <a:t>repo into  your local repo, and put </a:t>
            </a:r>
            <a:r>
              <a:rPr dirty="0" sz="2400">
                <a:latin typeface="Tahoma"/>
                <a:cs typeface="Tahoma"/>
              </a:rPr>
              <a:t>them </a:t>
            </a:r>
            <a:r>
              <a:rPr dirty="0" sz="2400" spc="-5">
                <a:latin typeface="Tahoma"/>
                <a:cs typeface="Tahoma"/>
              </a:rPr>
              <a:t>into your working</a:t>
            </a:r>
            <a:r>
              <a:rPr dirty="0" sz="2400" spc="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pull origin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put your changes </a:t>
            </a:r>
            <a:r>
              <a:rPr dirty="0" sz="2400">
                <a:latin typeface="Tahoma"/>
                <a:cs typeface="Tahoma"/>
              </a:rPr>
              <a:t>from </a:t>
            </a:r>
            <a:r>
              <a:rPr dirty="0" sz="2400" spc="-5">
                <a:latin typeface="Tahoma"/>
                <a:cs typeface="Tahoma"/>
              </a:rPr>
              <a:t>your local repo in </a:t>
            </a:r>
            <a:r>
              <a:rPr dirty="0" sz="2400">
                <a:latin typeface="Tahoma"/>
                <a:cs typeface="Tahoma"/>
              </a:rPr>
              <a:t>the remote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Courier New"/>
                <a:cs typeface="Courier New"/>
              </a:rPr>
              <a:t>git push origin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1560" cy="470281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dirty="0" u="heavy" sz="24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dirty="0" sz="2400" spc="-5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 a site for </a:t>
            </a:r>
            <a:r>
              <a:rPr dirty="0" sz="2400" spc="-5">
                <a:latin typeface="Tahoma"/>
                <a:cs typeface="Tahoma"/>
              </a:rPr>
              <a:t>online storage </a:t>
            </a:r>
            <a:r>
              <a:rPr dirty="0" sz="2400">
                <a:latin typeface="Tahoma"/>
                <a:cs typeface="Tahoma"/>
              </a:rPr>
              <a:t>of Git</a:t>
            </a:r>
            <a:r>
              <a:rPr dirty="0" sz="2400" spc="4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repositories.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 can </a:t>
            </a:r>
            <a:r>
              <a:rPr dirty="0" sz="2200">
                <a:latin typeface="Tahoma"/>
                <a:cs typeface="Tahoma"/>
              </a:rPr>
              <a:t>create a </a:t>
            </a:r>
            <a:r>
              <a:rPr dirty="0" sz="2200" spc="-5" b="1">
                <a:latin typeface="Tahoma"/>
                <a:cs typeface="Tahoma"/>
              </a:rPr>
              <a:t>remote repo </a:t>
            </a:r>
            <a:r>
              <a:rPr dirty="0" sz="2200">
                <a:latin typeface="Tahoma"/>
                <a:cs typeface="Tahoma"/>
              </a:rPr>
              <a:t>there </a:t>
            </a:r>
            <a:r>
              <a:rPr dirty="0" sz="2200" spc="-5">
                <a:latin typeface="Tahoma"/>
                <a:cs typeface="Tahoma"/>
              </a:rPr>
              <a:t>and push code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8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Many open source projects </a:t>
            </a:r>
            <a:r>
              <a:rPr dirty="0" sz="2200">
                <a:latin typeface="Tahoma"/>
                <a:cs typeface="Tahoma"/>
              </a:rPr>
              <a:t>use </a:t>
            </a:r>
            <a:r>
              <a:rPr dirty="0" sz="2200" spc="-5">
                <a:latin typeface="Tahoma"/>
                <a:cs typeface="Tahoma"/>
              </a:rPr>
              <a:t>it, such </a:t>
            </a:r>
            <a:r>
              <a:rPr dirty="0" sz="2200">
                <a:latin typeface="Tahoma"/>
                <a:cs typeface="Tahoma"/>
              </a:rPr>
              <a:t>as the </a:t>
            </a:r>
            <a:r>
              <a:rPr dirty="0" sz="2200" spc="-5">
                <a:latin typeface="Tahoma"/>
                <a:cs typeface="Tahoma"/>
              </a:rPr>
              <a:t>Linux</a:t>
            </a:r>
            <a:r>
              <a:rPr dirty="0" sz="2200" spc="6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kernel.</a:t>
            </a:r>
            <a:endParaRPr sz="2200">
              <a:latin typeface="Tahoma"/>
              <a:cs typeface="Tahoma"/>
            </a:endParaRPr>
          </a:p>
          <a:p>
            <a:pPr lvl="1" marL="635000" marR="2026285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 can get </a:t>
            </a:r>
            <a:r>
              <a:rPr dirty="0" sz="2200">
                <a:latin typeface="Tahoma"/>
                <a:cs typeface="Tahoma"/>
              </a:rPr>
              <a:t>free </a:t>
            </a:r>
            <a:r>
              <a:rPr dirty="0" sz="2200" spc="-5">
                <a:latin typeface="Tahoma"/>
                <a:cs typeface="Tahoma"/>
              </a:rPr>
              <a:t>space </a:t>
            </a:r>
            <a:r>
              <a:rPr dirty="0" sz="2200">
                <a:latin typeface="Tahoma"/>
                <a:cs typeface="Tahoma"/>
              </a:rPr>
              <a:t>for </a:t>
            </a:r>
            <a:r>
              <a:rPr dirty="0" sz="2200" spc="-5">
                <a:latin typeface="Tahoma"/>
                <a:cs typeface="Tahoma"/>
              </a:rPr>
              <a:t>open source projects,  </a:t>
            </a: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Tahoma"/>
                <a:cs typeface="Tahoma"/>
              </a:rPr>
              <a:t>you can pay </a:t>
            </a:r>
            <a:r>
              <a:rPr dirty="0" sz="2200">
                <a:latin typeface="Tahoma"/>
                <a:cs typeface="Tahoma"/>
              </a:rPr>
              <a:t>for </a:t>
            </a:r>
            <a:r>
              <a:rPr dirty="0" sz="2200" spc="-5">
                <a:latin typeface="Tahoma"/>
                <a:cs typeface="Tahoma"/>
              </a:rPr>
              <a:t>private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projects.</a:t>
            </a:r>
            <a:endParaRPr sz="22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465"/>
              </a:spcBef>
              <a:buChar char="•"/>
              <a:tabLst>
                <a:tab pos="923925" algn="l"/>
                <a:tab pos="5424805" algn="l"/>
              </a:tabLst>
            </a:pPr>
            <a:r>
              <a:rPr dirty="0" sz="2000">
                <a:latin typeface="Tahoma"/>
                <a:cs typeface="Tahoma"/>
              </a:rPr>
              <a:t>Free </a:t>
            </a:r>
            <a:r>
              <a:rPr dirty="0" sz="2000" spc="-5">
                <a:latin typeface="Tahoma"/>
                <a:cs typeface="Tahoma"/>
              </a:rPr>
              <a:t>private repos </a:t>
            </a: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6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educational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use:	</a:t>
            </a:r>
            <a:r>
              <a:rPr dirty="0" u="sng" sz="20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github.com/edu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dirty="0" sz="2450" spc="-25" i="1">
                <a:latin typeface="Tahoma"/>
                <a:cs typeface="Tahoma"/>
              </a:rPr>
              <a:t>Question: </a:t>
            </a:r>
            <a:r>
              <a:rPr dirty="0" sz="2400" spc="-5">
                <a:latin typeface="Tahoma"/>
                <a:cs typeface="Tahoma"/>
              </a:rPr>
              <a:t>Do </a:t>
            </a:r>
            <a:r>
              <a:rPr dirty="0" sz="2400">
                <a:latin typeface="Tahoma"/>
                <a:cs typeface="Tahoma"/>
              </a:rPr>
              <a:t>I </a:t>
            </a:r>
            <a:r>
              <a:rPr dirty="0" sz="2400" spc="-5">
                <a:latin typeface="Tahoma"/>
                <a:cs typeface="Tahoma"/>
              </a:rPr>
              <a:t>always have </a:t>
            </a:r>
            <a:r>
              <a:rPr dirty="0" sz="2400">
                <a:latin typeface="Tahoma"/>
                <a:cs typeface="Tahoma"/>
              </a:rPr>
              <a:t>to use GitHub to use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Git?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dirty="0" sz="2250" spc="-30" i="1">
                <a:latin typeface="Tahoma"/>
                <a:cs typeface="Tahoma"/>
              </a:rPr>
              <a:t>Answer:</a:t>
            </a:r>
            <a:r>
              <a:rPr dirty="0" sz="2250" spc="-10" i="1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No!	</a:t>
            </a:r>
            <a:r>
              <a:rPr dirty="0" sz="2200" spc="-5">
                <a:latin typeface="Tahoma"/>
                <a:cs typeface="Tahoma"/>
              </a:rPr>
              <a:t>You can </a:t>
            </a:r>
            <a:r>
              <a:rPr dirty="0" sz="2200">
                <a:latin typeface="Tahoma"/>
                <a:cs typeface="Tahoma"/>
              </a:rPr>
              <a:t>use Git </a:t>
            </a:r>
            <a:r>
              <a:rPr dirty="0" sz="2200" spc="-5">
                <a:latin typeface="Tahoma"/>
                <a:cs typeface="Tahoma"/>
              </a:rPr>
              <a:t>locally </a:t>
            </a:r>
            <a:r>
              <a:rPr dirty="0" sz="2200">
                <a:latin typeface="Tahoma"/>
                <a:cs typeface="Tahoma"/>
              </a:rPr>
              <a:t>for </a:t>
            </a:r>
            <a:r>
              <a:rPr dirty="0" sz="2200" spc="-5">
                <a:latin typeface="Tahoma"/>
                <a:cs typeface="Tahoma"/>
              </a:rPr>
              <a:t>your own</a:t>
            </a:r>
            <a:r>
              <a:rPr dirty="0" sz="2200" spc="2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purposes.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Tahoma"/>
                <a:cs typeface="Tahoma"/>
              </a:rPr>
              <a:t>you </a:t>
            </a: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Tahoma"/>
                <a:cs typeface="Tahoma"/>
              </a:rPr>
              <a:t>someone </a:t>
            </a:r>
            <a:r>
              <a:rPr dirty="0" sz="2200">
                <a:latin typeface="Tahoma"/>
                <a:cs typeface="Tahoma"/>
              </a:rPr>
              <a:t>else </a:t>
            </a:r>
            <a:r>
              <a:rPr dirty="0" sz="2200" spc="-5">
                <a:latin typeface="Tahoma"/>
                <a:cs typeface="Tahoma"/>
              </a:rPr>
              <a:t>could </a:t>
            </a:r>
            <a:r>
              <a:rPr dirty="0" sz="2200">
                <a:latin typeface="Tahoma"/>
                <a:cs typeface="Tahoma"/>
              </a:rPr>
              <a:t>set </a:t>
            </a:r>
            <a:r>
              <a:rPr dirty="0" sz="2200" spc="-5">
                <a:latin typeface="Tahoma"/>
                <a:cs typeface="Tahoma"/>
              </a:rPr>
              <a:t>up </a:t>
            </a:r>
            <a:r>
              <a:rPr dirty="0" sz="2200">
                <a:latin typeface="Tahoma"/>
                <a:cs typeface="Tahoma"/>
              </a:rPr>
              <a:t>a server to share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files.</a:t>
            </a:r>
            <a:endParaRPr sz="2200">
              <a:latin typeface="Tahoma"/>
              <a:cs typeface="Tahoma"/>
            </a:endParaRPr>
          </a:p>
          <a:p>
            <a:pPr lvl="1" marL="635000" marR="5080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Or </a:t>
            </a:r>
            <a:r>
              <a:rPr dirty="0" sz="2200" spc="-5">
                <a:latin typeface="Tahoma"/>
                <a:cs typeface="Tahoma"/>
              </a:rPr>
              <a:t>you could </a:t>
            </a:r>
            <a:r>
              <a:rPr dirty="0" sz="2200">
                <a:latin typeface="Tahoma"/>
                <a:cs typeface="Tahoma"/>
              </a:rPr>
              <a:t>share a </a:t>
            </a:r>
            <a:r>
              <a:rPr dirty="0" sz="2200" spc="-5">
                <a:latin typeface="Tahoma"/>
                <a:cs typeface="Tahoma"/>
              </a:rPr>
              <a:t>repo with </a:t>
            </a:r>
            <a:r>
              <a:rPr dirty="0" sz="2200">
                <a:latin typeface="Tahoma"/>
                <a:cs typeface="Tahoma"/>
              </a:rPr>
              <a:t>users </a:t>
            </a:r>
            <a:r>
              <a:rPr dirty="0" sz="2200" spc="-5">
                <a:latin typeface="Tahoma"/>
                <a:cs typeface="Tahoma"/>
              </a:rPr>
              <a:t>on </a:t>
            </a:r>
            <a:r>
              <a:rPr dirty="0" sz="2200">
                <a:latin typeface="Tahoma"/>
                <a:cs typeface="Tahoma"/>
              </a:rPr>
              <a:t>the </a:t>
            </a:r>
            <a:r>
              <a:rPr dirty="0" sz="2200" spc="-5">
                <a:latin typeface="Tahoma"/>
                <a:cs typeface="Tahoma"/>
              </a:rPr>
              <a:t>same </a:t>
            </a:r>
            <a:r>
              <a:rPr dirty="0" sz="2200">
                <a:latin typeface="Tahoma"/>
                <a:cs typeface="Tahoma"/>
              </a:rPr>
              <a:t>file </a:t>
            </a:r>
            <a:r>
              <a:rPr dirty="0" sz="2200" spc="-5">
                <a:latin typeface="Tahoma"/>
                <a:cs typeface="Tahoma"/>
              </a:rPr>
              <a:t>system, </a:t>
            </a:r>
            <a:r>
              <a:rPr dirty="0" sz="2200">
                <a:latin typeface="Tahoma"/>
                <a:cs typeface="Tahoma"/>
              </a:rPr>
              <a:t>as  </a:t>
            </a:r>
            <a:r>
              <a:rPr dirty="0" sz="2200" spc="-5">
                <a:latin typeface="Tahoma"/>
                <a:cs typeface="Tahoma"/>
              </a:rPr>
              <a:t>long everyone </a:t>
            </a:r>
            <a:r>
              <a:rPr dirty="0" sz="2200">
                <a:latin typeface="Tahoma"/>
                <a:cs typeface="Tahoma"/>
              </a:rPr>
              <a:t>has the </a:t>
            </a:r>
            <a:r>
              <a:rPr dirty="0" sz="2200" spc="-5">
                <a:latin typeface="Tahoma"/>
                <a:cs typeface="Tahoma"/>
              </a:rPr>
              <a:t>needed </a:t>
            </a:r>
            <a:r>
              <a:rPr dirty="0" sz="2200">
                <a:latin typeface="Tahoma"/>
                <a:cs typeface="Tahoma"/>
              </a:rPr>
              <a:t>file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permissions).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4311" y="680719"/>
            <a:ext cx="2677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/>
              <a:t>A</a:t>
            </a:r>
            <a:r>
              <a:rPr dirty="0" spc="-5"/>
              <a:t>b</a:t>
            </a:r>
            <a:r>
              <a:rPr dirty="0"/>
              <a:t>o</a:t>
            </a:r>
            <a:r>
              <a:rPr dirty="0" spc="-5"/>
              <a:t>u</a:t>
            </a:r>
            <a:r>
              <a:rPr dirty="0"/>
              <a:t>t	</a:t>
            </a:r>
            <a:r>
              <a:rPr dirty="0" spc="-5"/>
              <a:t>G</a:t>
            </a:r>
            <a:r>
              <a:rPr dirty="0"/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Created </a:t>
            </a:r>
            <a:r>
              <a:rPr dirty="0" sz="2400" spc="-5">
                <a:latin typeface="Tahoma"/>
                <a:cs typeface="Tahoma"/>
              </a:rPr>
              <a:t>by Linus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Torvalds,  </a:t>
            </a:r>
            <a:r>
              <a:rPr dirty="0" sz="2400">
                <a:latin typeface="Tahoma"/>
                <a:cs typeface="Tahoma"/>
              </a:rPr>
              <a:t>creator of </a:t>
            </a:r>
            <a:r>
              <a:rPr dirty="0" sz="2400" spc="-5">
                <a:latin typeface="Tahoma"/>
                <a:cs typeface="Tahoma"/>
              </a:rPr>
              <a:t>Linux, in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2005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Came out </a:t>
            </a:r>
            <a:r>
              <a:rPr dirty="0" sz="2200">
                <a:latin typeface="Tahoma"/>
                <a:cs typeface="Tahoma"/>
              </a:rPr>
              <a:t>of </a:t>
            </a:r>
            <a:r>
              <a:rPr dirty="0" sz="2200" spc="-5">
                <a:latin typeface="Tahoma"/>
                <a:cs typeface="Tahoma"/>
              </a:rPr>
              <a:t>Linux development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community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Designed </a:t>
            </a:r>
            <a:r>
              <a:rPr dirty="0" sz="2200">
                <a:latin typeface="Tahoma"/>
                <a:cs typeface="Tahoma"/>
              </a:rPr>
              <a:t>to </a:t>
            </a:r>
            <a:r>
              <a:rPr dirty="0" sz="2200" spc="-5">
                <a:latin typeface="Tahoma"/>
                <a:cs typeface="Tahoma"/>
              </a:rPr>
              <a:t>do version control on Linux</a:t>
            </a:r>
            <a:r>
              <a:rPr dirty="0" sz="2200" spc="5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kernel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sz="3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Goals </a:t>
            </a:r>
            <a:r>
              <a:rPr dirty="0" sz="2400">
                <a:latin typeface="Tahoma"/>
                <a:cs typeface="Tahoma"/>
              </a:rPr>
              <a:t>of Git:</a:t>
            </a:r>
            <a:endParaRPr sz="2400">
              <a:latin typeface="Tahoma"/>
              <a:cs typeface="Tahoma"/>
            </a:endParaRPr>
          </a:p>
          <a:p>
            <a:pPr lvl="1" marL="923925" indent="-568325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Speed</a:t>
            </a:r>
            <a:endParaRPr sz="2200">
              <a:latin typeface="Tahoma"/>
              <a:cs typeface="Tahoma"/>
            </a:endParaRPr>
          </a:p>
          <a:p>
            <a:pPr lvl="1" marL="923925" marR="1911350" indent="-568325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Support </a:t>
            </a:r>
            <a:r>
              <a:rPr dirty="0" sz="2200">
                <a:latin typeface="Tahoma"/>
                <a:cs typeface="Tahoma"/>
              </a:rPr>
              <a:t>for </a:t>
            </a:r>
            <a:r>
              <a:rPr dirty="0" sz="2200" spc="-5">
                <a:latin typeface="Tahoma"/>
                <a:cs typeface="Tahoma"/>
              </a:rPr>
              <a:t>non-linear development  (thousands </a:t>
            </a:r>
            <a:r>
              <a:rPr dirty="0" sz="2200">
                <a:latin typeface="Tahoma"/>
                <a:cs typeface="Tahoma"/>
              </a:rPr>
              <a:t>of </a:t>
            </a:r>
            <a:r>
              <a:rPr dirty="0" sz="2200" spc="-5">
                <a:latin typeface="Tahoma"/>
                <a:cs typeface="Tahoma"/>
              </a:rPr>
              <a:t>parallel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branches)</a:t>
            </a:r>
            <a:endParaRPr sz="2200">
              <a:latin typeface="Tahoma"/>
              <a:cs typeface="Tahoma"/>
            </a:endParaRPr>
          </a:p>
          <a:p>
            <a:pPr lvl="1" marL="923925" indent="-568325">
              <a:lnSpc>
                <a:spcPct val="100000"/>
              </a:lnSpc>
              <a:spcBef>
                <a:spcPts val="484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Fully distributed</a:t>
            </a:r>
            <a:endParaRPr sz="2200">
              <a:latin typeface="Tahoma"/>
              <a:cs typeface="Tahoma"/>
            </a:endParaRPr>
          </a:p>
          <a:p>
            <a:pPr lvl="1" marL="923925" indent="-568325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Able </a:t>
            </a:r>
            <a:r>
              <a:rPr dirty="0" sz="2200">
                <a:latin typeface="Tahoma"/>
                <a:cs typeface="Tahoma"/>
              </a:rPr>
              <a:t>to </a:t>
            </a:r>
            <a:r>
              <a:rPr dirty="0" sz="2200" spc="-5">
                <a:latin typeface="Tahoma"/>
                <a:cs typeface="Tahoma"/>
              </a:rPr>
              <a:t>handle large projects</a:t>
            </a:r>
            <a:r>
              <a:rPr dirty="0" sz="2200" spc="2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efficiently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Char char="–"/>
            </a:pPr>
            <a:endParaRPr sz="3100">
              <a:latin typeface="Times New Roman"/>
              <a:cs typeface="Times New Roman"/>
            </a:endParaRPr>
          </a:p>
          <a:p>
            <a:pPr lvl="1" marL="923925" indent="-568325">
              <a:lnSpc>
                <a:spcPct val="100000"/>
              </a:lnSpc>
              <a:buSzPct val="97777"/>
              <a:buFont typeface="Tahoma"/>
              <a:buChar char="–"/>
              <a:tabLst>
                <a:tab pos="635000" algn="l"/>
                <a:tab pos="4280535" algn="l"/>
              </a:tabLst>
            </a:pPr>
            <a:r>
              <a:rPr dirty="0" sz="2250" spc="-30" i="1">
                <a:latin typeface="Tahoma"/>
                <a:cs typeface="Tahoma"/>
              </a:rPr>
              <a:t>(A </a:t>
            </a:r>
            <a:r>
              <a:rPr dirty="0" sz="2250" spc="-20" i="1">
                <a:latin typeface="Tahoma"/>
                <a:cs typeface="Tahoma"/>
              </a:rPr>
              <a:t>"git" is </a:t>
            </a:r>
            <a:r>
              <a:rPr dirty="0" sz="2250" spc="-30" i="1">
                <a:latin typeface="Tahoma"/>
                <a:cs typeface="Tahoma"/>
              </a:rPr>
              <a:t>a cranky</a:t>
            </a:r>
            <a:r>
              <a:rPr dirty="0" sz="2250" spc="55" i="1">
                <a:latin typeface="Tahoma"/>
                <a:cs typeface="Tahoma"/>
              </a:rPr>
              <a:t> </a:t>
            </a:r>
            <a:r>
              <a:rPr dirty="0" sz="2250" spc="-25" i="1">
                <a:latin typeface="Tahoma"/>
                <a:cs typeface="Tahoma"/>
              </a:rPr>
              <a:t>old</a:t>
            </a:r>
            <a:r>
              <a:rPr dirty="0" sz="2250" spc="-10" i="1">
                <a:latin typeface="Tahoma"/>
                <a:cs typeface="Tahoma"/>
              </a:rPr>
              <a:t> </a:t>
            </a:r>
            <a:r>
              <a:rPr dirty="0" sz="2250" spc="-30" i="1">
                <a:latin typeface="Tahoma"/>
                <a:cs typeface="Tahoma"/>
              </a:rPr>
              <a:t>man.	</a:t>
            </a:r>
            <a:r>
              <a:rPr dirty="0" sz="2250" spc="-25" i="1">
                <a:latin typeface="Tahoma"/>
                <a:cs typeface="Tahoma"/>
              </a:rPr>
              <a:t>Linus </a:t>
            </a:r>
            <a:r>
              <a:rPr dirty="0" sz="2250" spc="-30" i="1">
                <a:latin typeface="Tahoma"/>
                <a:cs typeface="Tahoma"/>
              </a:rPr>
              <a:t>meant</a:t>
            </a:r>
            <a:r>
              <a:rPr dirty="0" sz="2250" spc="-65" i="1">
                <a:latin typeface="Tahoma"/>
                <a:cs typeface="Tahoma"/>
              </a:rPr>
              <a:t> </a:t>
            </a:r>
            <a:r>
              <a:rPr dirty="0" sz="2250" spc="-25" i="1">
                <a:latin typeface="Tahoma"/>
                <a:cs typeface="Tahoma"/>
              </a:rPr>
              <a:t>himself.)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92327" y="3867150"/>
            <a:ext cx="2076450" cy="2076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3070" y="680719"/>
            <a:ext cx="63392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Installing/learning</a:t>
            </a:r>
            <a:r>
              <a:rPr dirty="0" spc="-45"/>
              <a:t> </a:t>
            </a:r>
            <a:r>
              <a:rPr dirty="0" spc="-5"/>
              <a:t>Git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689263" y="1723551"/>
            <a:ext cx="8235950" cy="366522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Git website:</a:t>
            </a:r>
            <a:r>
              <a:rPr dirty="0" sz="2400" spc="5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 u="heavy" sz="24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 sz="2200">
                <a:latin typeface="Tahoma"/>
                <a:cs typeface="Tahoma"/>
              </a:rPr>
              <a:t>Free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on-line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book:	</a:t>
            </a:r>
            <a:r>
              <a:rPr dirty="0" u="sng" sz="22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http://git-scm.com/book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 sz="2200">
                <a:latin typeface="Tahoma"/>
                <a:cs typeface="Tahoma"/>
              </a:rPr>
              <a:t>Reference </a:t>
            </a:r>
            <a:r>
              <a:rPr dirty="0" sz="2200" spc="-5">
                <a:latin typeface="Tahoma"/>
                <a:cs typeface="Tahoma"/>
              </a:rPr>
              <a:t>page</a:t>
            </a:r>
            <a:r>
              <a:rPr dirty="0" sz="2200">
                <a:latin typeface="Tahoma"/>
                <a:cs typeface="Tahoma"/>
              </a:rPr>
              <a:t> for</a:t>
            </a:r>
            <a:r>
              <a:rPr dirty="0" sz="2200" spc="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Git:	</a:t>
            </a:r>
            <a:r>
              <a:rPr dirty="0" u="sng" sz="22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http://gitref.org/index.html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Git </a:t>
            </a:r>
            <a:r>
              <a:rPr dirty="0" sz="2200" spc="-5">
                <a:latin typeface="Tahoma"/>
                <a:cs typeface="Tahoma"/>
              </a:rPr>
              <a:t>tutorial:</a:t>
            </a:r>
            <a:r>
              <a:rPr dirty="0" sz="2200" spc="15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 u="sng" sz="22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http://schacon.github.com/git/gittutorial.html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Git for </a:t>
            </a:r>
            <a:r>
              <a:rPr dirty="0" sz="2200" spc="-5">
                <a:latin typeface="Tahoma"/>
                <a:cs typeface="Tahoma"/>
              </a:rPr>
              <a:t>Computer Scientists:</a:t>
            </a:r>
            <a:endParaRPr sz="22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dirty="0" u="sng" sz="2000" spc="-5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7"/>
              </a:rPr>
              <a:t>http://eagain.net/articles/git-for-computer-scientists/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Tahoma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At </a:t>
            </a:r>
            <a:r>
              <a:rPr dirty="0" sz="2400" spc="-5">
                <a:latin typeface="Tahoma"/>
                <a:cs typeface="Tahoma"/>
              </a:rPr>
              <a:t>command line: </a:t>
            </a:r>
            <a:r>
              <a:rPr dirty="0" sz="2450" spc="-30" i="1">
                <a:latin typeface="Tahoma"/>
                <a:cs typeface="Tahoma"/>
              </a:rPr>
              <a:t>(where verb </a:t>
            </a:r>
            <a:r>
              <a:rPr dirty="0" sz="2450" spc="-40" i="1">
                <a:latin typeface="Tahoma"/>
                <a:cs typeface="Tahoma"/>
              </a:rPr>
              <a:t>= </a:t>
            </a:r>
            <a:r>
              <a:rPr dirty="0" sz="2450" spc="-25" i="1">
                <a:latin typeface="Tahoma"/>
                <a:cs typeface="Tahoma"/>
              </a:rPr>
              <a:t>config, </a:t>
            </a:r>
            <a:r>
              <a:rPr dirty="0" sz="2450" spc="-30" i="1">
                <a:latin typeface="Tahoma"/>
                <a:cs typeface="Tahoma"/>
              </a:rPr>
              <a:t>add, commit,</a:t>
            </a:r>
            <a:r>
              <a:rPr dirty="0" sz="2450" spc="114" i="1">
                <a:latin typeface="Tahoma"/>
                <a:cs typeface="Tahoma"/>
              </a:rPr>
              <a:t> </a:t>
            </a:r>
            <a:r>
              <a:rPr dirty="0" sz="2450" spc="-25" i="1">
                <a:latin typeface="Tahoma"/>
                <a:cs typeface="Tahoma"/>
              </a:rPr>
              <a:t>etc.)</a:t>
            </a:r>
            <a:endParaRPr sz="245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64"/>
              </a:spcBef>
            </a:pPr>
            <a:r>
              <a:rPr dirty="0" sz="2200">
                <a:latin typeface="Courier New"/>
                <a:cs typeface="Courier New"/>
              </a:rPr>
              <a:t>– </a:t>
            </a:r>
            <a:r>
              <a:rPr dirty="0" sz="2200" spc="-5">
                <a:latin typeface="Courier New"/>
                <a:cs typeface="Courier New"/>
              </a:rPr>
              <a:t>git help</a:t>
            </a:r>
            <a:r>
              <a:rPr dirty="0" sz="2200" spc="-455">
                <a:latin typeface="Courier New"/>
                <a:cs typeface="Courier New"/>
              </a:rPr>
              <a:t> </a:t>
            </a:r>
            <a:r>
              <a:rPr dirty="0" sz="2200" spc="-5" i="1">
                <a:latin typeface="Courier New"/>
                <a:cs typeface="Courier New"/>
              </a:rPr>
              <a:t>verb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3081" y="680719"/>
            <a:ext cx="44792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Centralized</a:t>
            </a:r>
            <a:r>
              <a:rPr dirty="0" spc="-75"/>
              <a:t> </a:t>
            </a:r>
            <a:r>
              <a:rPr dirty="0"/>
              <a:t>VCS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In Subversion, CVS, </a:t>
            </a:r>
            <a:r>
              <a:rPr dirty="0" sz="2400">
                <a:latin typeface="Tahoma"/>
                <a:cs typeface="Tahoma"/>
              </a:rPr>
              <a:t>Perforce, </a:t>
            </a:r>
            <a:r>
              <a:rPr dirty="0" sz="2400" spc="-5">
                <a:latin typeface="Tahoma"/>
                <a:cs typeface="Tahoma"/>
              </a:rPr>
              <a:t>etc.  A central </a:t>
            </a:r>
            <a:r>
              <a:rPr dirty="0" sz="2400">
                <a:latin typeface="Tahoma"/>
                <a:cs typeface="Tahoma"/>
              </a:rPr>
              <a:t>server </a:t>
            </a:r>
            <a:r>
              <a:rPr dirty="0" sz="2400" spc="-5">
                <a:latin typeface="Tahoma"/>
                <a:cs typeface="Tahoma"/>
              </a:rPr>
              <a:t>repository (repo)  holds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"official copy" </a:t>
            </a:r>
            <a:r>
              <a:rPr dirty="0" sz="2400">
                <a:latin typeface="Tahoma"/>
                <a:cs typeface="Tahoma"/>
              </a:rPr>
              <a:t>of the</a:t>
            </a:r>
            <a:r>
              <a:rPr dirty="0" sz="2400" spc="-5">
                <a:latin typeface="Tahoma"/>
                <a:cs typeface="Tahoma"/>
              </a:rPr>
              <a:t> code</a:t>
            </a:r>
            <a:endParaRPr sz="2400">
              <a:latin typeface="Tahoma"/>
              <a:cs typeface="Tahoma"/>
            </a:endParaRPr>
          </a:p>
          <a:p>
            <a:pPr lvl="1" marL="635000" marR="1703070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the server </a:t>
            </a:r>
            <a:r>
              <a:rPr dirty="0" sz="2200" spc="-5">
                <a:latin typeface="Tahoma"/>
                <a:cs typeface="Tahoma"/>
              </a:rPr>
              <a:t>maintains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sole  version </a:t>
            </a:r>
            <a:r>
              <a:rPr dirty="0" sz="2200">
                <a:latin typeface="Tahoma"/>
                <a:cs typeface="Tahoma"/>
              </a:rPr>
              <a:t>history of the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241300" marR="2031364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You make "checkouts" </a:t>
            </a:r>
            <a:r>
              <a:rPr dirty="0" sz="2400">
                <a:latin typeface="Tahoma"/>
                <a:cs typeface="Tahoma"/>
              </a:rPr>
              <a:t>of it  to </a:t>
            </a:r>
            <a:r>
              <a:rPr dirty="0" sz="2400" spc="-5">
                <a:latin typeface="Tahoma"/>
                <a:cs typeface="Tahoma"/>
              </a:rPr>
              <a:t>your local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copy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 make local</a:t>
            </a:r>
            <a:r>
              <a:rPr dirty="0" sz="2200" spc="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modifications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your changes </a:t>
            </a:r>
            <a:r>
              <a:rPr dirty="0" sz="2200">
                <a:latin typeface="Tahoma"/>
                <a:cs typeface="Tahoma"/>
              </a:rPr>
              <a:t>are not </a:t>
            </a:r>
            <a:r>
              <a:rPr dirty="0" sz="2200" spc="-5">
                <a:latin typeface="Tahoma"/>
                <a:cs typeface="Tahoma"/>
              </a:rPr>
              <a:t>versioned</a:t>
            </a:r>
            <a:endParaRPr sz="2200">
              <a:latin typeface="Tahoma"/>
              <a:cs typeface="Tahoma"/>
            </a:endParaRPr>
          </a:p>
          <a:p>
            <a:pPr marL="241300" marR="179705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When you're done, </a:t>
            </a:r>
            <a:r>
              <a:rPr dirty="0" sz="2400" spc="-10">
                <a:latin typeface="Tahoma"/>
                <a:cs typeface="Tahoma"/>
              </a:rPr>
              <a:t>you  </a:t>
            </a:r>
            <a:r>
              <a:rPr dirty="0" sz="2400" spc="-5">
                <a:latin typeface="Tahoma"/>
                <a:cs typeface="Tahoma"/>
              </a:rPr>
              <a:t>"check in" back </a:t>
            </a:r>
            <a:r>
              <a:rPr dirty="0" sz="2400">
                <a:latin typeface="Tahoma"/>
                <a:cs typeface="Tahoma"/>
              </a:rPr>
              <a:t>to the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your checkin increments </a:t>
            </a:r>
            <a:r>
              <a:rPr dirty="0" sz="2200">
                <a:latin typeface="Tahoma"/>
                <a:cs typeface="Tahoma"/>
              </a:rPr>
              <a:t>the </a:t>
            </a:r>
            <a:r>
              <a:rPr dirty="0" sz="2200" spc="-5">
                <a:latin typeface="Tahoma"/>
                <a:cs typeface="Tahoma"/>
              </a:rPr>
              <a:t>repo's</a:t>
            </a:r>
            <a:r>
              <a:rPr dirty="0" sz="2200" spc="3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version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Distributed </a:t>
            </a:r>
            <a:r>
              <a:rPr dirty="0"/>
              <a:t>VCS</a:t>
            </a:r>
            <a:r>
              <a:rPr dirty="0" spc="-60"/>
              <a:t> </a:t>
            </a:r>
            <a:r>
              <a:rPr dirty="0" spc="-5"/>
              <a:t>(Git)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In git, mercurial, etc., you don't "checkout"  </a:t>
            </a:r>
            <a:r>
              <a:rPr dirty="0" sz="2400">
                <a:latin typeface="Tahoma"/>
                <a:cs typeface="Tahoma"/>
              </a:rPr>
              <a:t>from a </a:t>
            </a:r>
            <a:r>
              <a:rPr dirty="0" sz="2400" spc="-5">
                <a:latin typeface="Tahoma"/>
                <a:cs typeface="Tahoma"/>
              </a:rPr>
              <a:t>central repo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 "clone" </a:t>
            </a:r>
            <a:r>
              <a:rPr dirty="0" sz="2200">
                <a:latin typeface="Tahoma"/>
                <a:cs typeface="Tahoma"/>
              </a:rPr>
              <a:t>it </a:t>
            </a:r>
            <a:r>
              <a:rPr dirty="0" sz="2200" spc="-5">
                <a:latin typeface="Tahoma"/>
                <a:cs typeface="Tahoma"/>
              </a:rPr>
              <a:t>and "pull" changes </a:t>
            </a:r>
            <a:r>
              <a:rPr dirty="0" sz="2200">
                <a:latin typeface="Tahoma"/>
                <a:cs typeface="Tahoma"/>
              </a:rPr>
              <a:t>from</a:t>
            </a:r>
            <a:r>
              <a:rPr dirty="0" sz="2200" spc="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it</a:t>
            </a:r>
            <a:endParaRPr sz="2200">
              <a:latin typeface="Tahoma"/>
              <a:cs typeface="Tahoma"/>
            </a:endParaRPr>
          </a:p>
          <a:p>
            <a:pPr marL="241300" marR="3270885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Your local repo </a:t>
            </a:r>
            <a:r>
              <a:rPr dirty="0" sz="2400">
                <a:latin typeface="Tahoma"/>
                <a:cs typeface="Tahoma"/>
              </a:rPr>
              <a:t>is a </a:t>
            </a:r>
            <a:r>
              <a:rPr dirty="0" sz="2400" spc="-5">
                <a:latin typeface="Tahoma"/>
                <a:cs typeface="Tahoma"/>
              </a:rPr>
              <a:t>complete copy  </a:t>
            </a:r>
            <a:r>
              <a:rPr dirty="0" sz="2400">
                <a:latin typeface="Tahoma"/>
                <a:cs typeface="Tahoma"/>
              </a:rPr>
              <a:t>of </a:t>
            </a:r>
            <a:r>
              <a:rPr dirty="0" sz="2400" spc="-5">
                <a:latin typeface="Tahoma"/>
                <a:cs typeface="Tahoma"/>
              </a:rPr>
              <a:t>everything on </a:t>
            </a:r>
            <a:r>
              <a:rPr dirty="0" sz="2400">
                <a:latin typeface="Tahoma"/>
                <a:cs typeface="Tahoma"/>
              </a:rPr>
              <a:t>the remote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yours </a:t>
            </a:r>
            <a:r>
              <a:rPr dirty="0" sz="2200">
                <a:latin typeface="Tahoma"/>
                <a:cs typeface="Tahoma"/>
              </a:rPr>
              <a:t>is </a:t>
            </a:r>
            <a:r>
              <a:rPr dirty="0" sz="2200" spc="-5">
                <a:latin typeface="Tahoma"/>
                <a:cs typeface="Tahoma"/>
              </a:rPr>
              <a:t>"just </a:t>
            </a:r>
            <a:r>
              <a:rPr dirty="0" sz="2200">
                <a:latin typeface="Tahoma"/>
                <a:cs typeface="Tahoma"/>
              </a:rPr>
              <a:t>as </a:t>
            </a:r>
            <a:r>
              <a:rPr dirty="0" sz="2200" spc="-5">
                <a:latin typeface="Tahoma"/>
                <a:cs typeface="Tahoma"/>
              </a:rPr>
              <a:t>good" </a:t>
            </a:r>
            <a:r>
              <a:rPr dirty="0" sz="2200">
                <a:latin typeface="Tahoma"/>
                <a:cs typeface="Tahoma"/>
              </a:rPr>
              <a:t>as</a:t>
            </a:r>
            <a:r>
              <a:rPr dirty="0" sz="2200" spc="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theirs</a:t>
            </a:r>
            <a:endParaRPr sz="2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Many operations </a:t>
            </a:r>
            <a:r>
              <a:rPr dirty="0" sz="2400">
                <a:latin typeface="Tahoma"/>
                <a:cs typeface="Tahoma"/>
              </a:rPr>
              <a:t>are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local: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check in/out </a:t>
            </a:r>
            <a:r>
              <a:rPr dirty="0" sz="2200">
                <a:latin typeface="Tahoma"/>
                <a:cs typeface="Tahoma"/>
              </a:rPr>
              <a:t>from </a:t>
            </a:r>
            <a:r>
              <a:rPr dirty="0" sz="2250" spc="-25" i="1">
                <a:latin typeface="Tahoma"/>
                <a:cs typeface="Tahoma"/>
              </a:rPr>
              <a:t>local</a:t>
            </a:r>
            <a:r>
              <a:rPr dirty="0" sz="2250" spc="-15" i="1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commit changes </a:t>
            </a:r>
            <a:r>
              <a:rPr dirty="0" sz="2200">
                <a:latin typeface="Tahoma"/>
                <a:cs typeface="Tahoma"/>
              </a:rPr>
              <a:t>to </a:t>
            </a:r>
            <a:r>
              <a:rPr dirty="0" sz="2250" spc="-25" i="1">
                <a:latin typeface="Tahoma"/>
                <a:cs typeface="Tahoma"/>
              </a:rPr>
              <a:t>local</a:t>
            </a:r>
            <a:r>
              <a:rPr dirty="0" sz="2250" spc="-15" i="1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local repo keeps version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history</a:t>
            </a:r>
            <a:endParaRPr sz="2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When you're ready, you can "push" changes back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8" y="680719"/>
            <a:ext cx="3848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dirty="0" spc="-5"/>
              <a:t>Git	snapshots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Centralized VCS like Subversion  track version data on each  individual file.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1300" marR="195580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Git </a:t>
            </a:r>
            <a:r>
              <a:rPr dirty="0" sz="2400" spc="-5">
                <a:latin typeface="Tahoma"/>
                <a:cs typeface="Tahoma"/>
              </a:rPr>
              <a:t>keeps "snapshots" </a:t>
            </a:r>
            <a:r>
              <a:rPr dirty="0" sz="2400">
                <a:latin typeface="Tahoma"/>
                <a:cs typeface="Tahoma"/>
              </a:rPr>
              <a:t>of the  entire state of the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project.</a:t>
            </a:r>
            <a:endParaRPr sz="2400">
              <a:latin typeface="Tahoma"/>
              <a:cs typeface="Tahoma"/>
            </a:endParaRPr>
          </a:p>
          <a:p>
            <a:pPr lvl="1" marL="635000" marR="245110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Each checkin version </a:t>
            </a:r>
            <a:r>
              <a:rPr dirty="0" sz="2200">
                <a:latin typeface="Tahoma"/>
                <a:cs typeface="Tahoma"/>
              </a:rPr>
              <a:t>of the  overall </a:t>
            </a:r>
            <a:r>
              <a:rPr dirty="0" sz="2200" spc="-5">
                <a:latin typeface="Tahoma"/>
                <a:cs typeface="Tahoma"/>
              </a:rPr>
              <a:t>code </a:t>
            </a:r>
            <a:r>
              <a:rPr dirty="0" sz="2200">
                <a:latin typeface="Tahoma"/>
                <a:cs typeface="Tahoma"/>
              </a:rPr>
              <a:t>has a </a:t>
            </a:r>
            <a:r>
              <a:rPr dirty="0" sz="2200" spc="-5">
                <a:latin typeface="Tahoma"/>
                <a:cs typeface="Tahoma"/>
              </a:rPr>
              <a:t>copy </a:t>
            </a:r>
            <a:r>
              <a:rPr dirty="0" sz="2200">
                <a:latin typeface="Tahoma"/>
                <a:cs typeface="Tahoma"/>
              </a:rPr>
              <a:t>of  </a:t>
            </a:r>
            <a:r>
              <a:rPr dirty="0" sz="2200" spc="-5">
                <a:latin typeface="Tahoma"/>
                <a:cs typeface="Tahoma"/>
              </a:rPr>
              <a:t>each file in </a:t>
            </a:r>
            <a:r>
              <a:rPr dirty="0" sz="2200" spc="-10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lvl="1" marL="635000" marR="5080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Some </a:t>
            </a:r>
            <a:r>
              <a:rPr dirty="0" sz="2200">
                <a:latin typeface="Tahoma"/>
                <a:cs typeface="Tahoma"/>
              </a:rPr>
              <a:t>files </a:t>
            </a:r>
            <a:r>
              <a:rPr dirty="0" sz="2200" spc="-5">
                <a:latin typeface="Tahoma"/>
                <a:cs typeface="Tahoma"/>
              </a:rPr>
              <a:t>change on </a:t>
            </a:r>
            <a:r>
              <a:rPr dirty="0" sz="2200">
                <a:latin typeface="Tahoma"/>
                <a:cs typeface="Tahoma"/>
              </a:rPr>
              <a:t>a </a:t>
            </a:r>
            <a:r>
              <a:rPr dirty="0" sz="2200" spc="-5">
                <a:latin typeface="Tahoma"/>
                <a:cs typeface="Tahoma"/>
              </a:rPr>
              <a:t>given  checkin, some do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not.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More </a:t>
            </a:r>
            <a:r>
              <a:rPr dirty="0" sz="2200" spc="-5">
                <a:latin typeface="Tahoma"/>
                <a:cs typeface="Tahoma"/>
              </a:rPr>
              <a:t>redundancy, but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faster.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403" y="680719"/>
            <a:ext cx="4098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</a:t>
            </a:r>
            <a:r>
              <a:rPr dirty="0" spc="-5"/>
              <a:t>ca</a:t>
            </a:r>
            <a:r>
              <a:rPr dirty="0"/>
              <a:t>l git	</a:t>
            </a:r>
            <a:r>
              <a:rPr dirty="0" spc="-5"/>
              <a:t>a</a:t>
            </a:r>
            <a:r>
              <a:rPr dirty="0"/>
              <a:t>r</a:t>
            </a:r>
            <a:r>
              <a:rPr dirty="0" spc="-5"/>
              <a:t>ea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34226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In your local copy on git,  files can be: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In your local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(committed)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ahoma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lvl="1" marL="635000" marR="5080" indent="-279400">
              <a:lnSpc>
                <a:spcPct val="101200"/>
              </a:lnSpc>
              <a:spcBef>
                <a:spcPts val="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Checked out and modified,  but </a:t>
            </a:r>
            <a:r>
              <a:rPr dirty="0" sz="2200">
                <a:latin typeface="Tahoma"/>
                <a:cs typeface="Tahoma"/>
              </a:rPr>
              <a:t>not </a:t>
            </a:r>
            <a:r>
              <a:rPr dirty="0" sz="2200" spc="-5">
                <a:latin typeface="Tahoma"/>
                <a:cs typeface="Tahoma"/>
              </a:rPr>
              <a:t>yet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committed</a:t>
            </a:r>
            <a:endParaRPr sz="22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439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Tahoma"/>
                <a:cs typeface="Tahoma"/>
              </a:rPr>
              <a:t>(working copy)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2100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dirty="0" sz="2200" spc="-5">
                <a:latin typeface="Tahoma"/>
                <a:cs typeface="Tahoma"/>
              </a:rPr>
              <a:t>Or, in-between, in  </a:t>
            </a:r>
            <a:r>
              <a:rPr dirty="0" sz="2200">
                <a:latin typeface="Tahoma"/>
                <a:cs typeface="Tahoma"/>
              </a:rPr>
              <a:t>a </a:t>
            </a:r>
            <a:r>
              <a:rPr dirty="0" sz="2200" spc="-5" b="1">
                <a:latin typeface="Tahoma"/>
                <a:cs typeface="Tahoma"/>
              </a:rPr>
              <a:t>"staging"</a:t>
            </a:r>
            <a:r>
              <a:rPr dirty="0" sz="2200" spc="-65" b="1">
                <a:latin typeface="Tahoma"/>
                <a:cs typeface="Tahoma"/>
              </a:rPr>
              <a:t> </a:t>
            </a:r>
            <a:r>
              <a:rPr dirty="0" sz="2200" spc="-5" b="1">
                <a:latin typeface="Tahoma"/>
                <a:cs typeface="Tahoma"/>
              </a:rPr>
              <a:t>area</a:t>
            </a:r>
            <a:endParaRPr sz="2200">
              <a:latin typeface="Tahoma"/>
              <a:cs typeface="Tahoma"/>
            </a:endParaRPr>
          </a:p>
          <a:p>
            <a:pPr lvl="1" marL="584200" marR="5080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dirty="0" sz="2000" spc="-5">
                <a:latin typeface="Tahoma"/>
                <a:cs typeface="Tahoma"/>
              </a:rPr>
              <a:t>Staged </a:t>
            </a:r>
            <a:r>
              <a:rPr dirty="0" sz="2000">
                <a:latin typeface="Tahoma"/>
                <a:cs typeface="Tahoma"/>
              </a:rPr>
              <a:t>files are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ready  </a:t>
            </a:r>
            <a:r>
              <a:rPr dirty="0" sz="2000">
                <a:latin typeface="Tahoma"/>
                <a:cs typeface="Tahoma"/>
              </a:rPr>
              <a:t>to </a:t>
            </a:r>
            <a:r>
              <a:rPr dirty="0" sz="2000" spc="-5">
                <a:latin typeface="Tahoma"/>
                <a:cs typeface="Tahoma"/>
              </a:rPr>
              <a:t>be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committed.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dirty="0" sz="2000" spc="-5">
                <a:latin typeface="Tahoma"/>
                <a:cs typeface="Tahoma"/>
              </a:rPr>
              <a:t>A commit saves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snapshot </a:t>
            </a:r>
            <a:r>
              <a:rPr dirty="0" sz="2000">
                <a:latin typeface="Tahoma"/>
                <a:cs typeface="Tahoma"/>
              </a:rPr>
              <a:t>of </a:t>
            </a:r>
            <a:r>
              <a:rPr dirty="0" sz="2000" spc="-5">
                <a:latin typeface="Tahoma"/>
                <a:cs typeface="Tahoma"/>
              </a:rPr>
              <a:t>all staged</a:t>
            </a:r>
            <a:r>
              <a:rPr dirty="0" sz="2000" spc="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state.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latin typeface="Tahoma"/>
                <a:cs typeface="Tahoma"/>
              </a:rPr>
              <a:t>U</a:t>
            </a:r>
            <a:r>
              <a:rPr dirty="0" sz="1600" spc="-5">
                <a:latin typeface="Tahoma"/>
                <a:cs typeface="Tahoma"/>
              </a:rPr>
              <a:t>n</a:t>
            </a:r>
            <a:r>
              <a:rPr dirty="0" sz="1600" spc="-5">
                <a:latin typeface="Tahoma"/>
                <a:cs typeface="Tahoma"/>
              </a:rPr>
              <a:t>m</a:t>
            </a:r>
            <a:r>
              <a:rPr dirty="0" sz="1600" spc="-5">
                <a:latin typeface="Tahoma"/>
                <a:cs typeface="Tahoma"/>
              </a:rPr>
              <a:t>o</a:t>
            </a:r>
            <a:r>
              <a:rPr dirty="0" sz="1600" spc="-10">
                <a:latin typeface="Tahoma"/>
                <a:cs typeface="Tahoma"/>
              </a:rPr>
              <a:t>d</a:t>
            </a:r>
            <a:r>
              <a:rPr dirty="0" sz="1600" spc="-5">
                <a:latin typeface="Tahoma"/>
                <a:cs typeface="Tahoma"/>
              </a:rPr>
              <a:t>i</a:t>
            </a:r>
            <a:r>
              <a:rPr dirty="0" sz="1600">
                <a:latin typeface="Tahoma"/>
                <a:cs typeface="Tahoma"/>
              </a:rPr>
              <a:t>f</a:t>
            </a:r>
            <a:r>
              <a:rPr dirty="0" sz="1600" spc="-5">
                <a:latin typeface="Tahoma"/>
                <a:cs typeface="Tahoma"/>
              </a:rPr>
              <a:t>i</a:t>
            </a:r>
            <a:r>
              <a:rPr dirty="0" sz="1600">
                <a:latin typeface="Tahoma"/>
                <a:cs typeface="Tahoma"/>
              </a:rPr>
              <a:t>e</a:t>
            </a:r>
            <a:r>
              <a:rPr dirty="0" sz="1600" spc="-10">
                <a:latin typeface="Tahoma"/>
                <a:cs typeface="Tahoma"/>
              </a:rPr>
              <a:t>d</a:t>
            </a:r>
            <a:r>
              <a:rPr dirty="0" sz="1600">
                <a:latin typeface="Tahoma"/>
                <a:cs typeface="Tahoma"/>
              </a:rPr>
              <a:t>/</a:t>
            </a:r>
            <a:r>
              <a:rPr dirty="0" sz="1600" spc="-5">
                <a:latin typeface="Tahoma"/>
                <a:cs typeface="Tahoma"/>
              </a:rPr>
              <a:t>m</a:t>
            </a:r>
            <a:r>
              <a:rPr dirty="0" sz="1600" spc="-5">
                <a:latin typeface="Tahoma"/>
                <a:cs typeface="Tahoma"/>
              </a:rPr>
              <a:t>o</a:t>
            </a:r>
            <a:r>
              <a:rPr dirty="0" sz="1600" spc="-10">
                <a:latin typeface="Tahoma"/>
                <a:cs typeface="Tahoma"/>
              </a:rPr>
              <a:t>d</a:t>
            </a:r>
            <a:r>
              <a:rPr dirty="0" sz="1600" spc="-5">
                <a:latin typeface="Tahoma"/>
                <a:cs typeface="Tahoma"/>
              </a:rPr>
              <a:t>i</a:t>
            </a:r>
            <a:r>
              <a:rPr dirty="0" sz="1600">
                <a:latin typeface="Tahoma"/>
                <a:cs typeface="Tahoma"/>
              </a:rPr>
              <a:t>f</a:t>
            </a:r>
            <a:r>
              <a:rPr dirty="0" sz="1600" spc="-5">
                <a:latin typeface="Tahoma"/>
                <a:cs typeface="Tahoma"/>
              </a:rPr>
              <a:t>i</a:t>
            </a:r>
            <a:r>
              <a:rPr dirty="0" sz="1600">
                <a:latin typeface="Tahoma"/>
                <a:cs typeface="Tahoma"/>
              </a:rPr>
              <a:t>e</a:t>
            </a:r>
            <a:r>
              <a:rPr dirty="0" sz="1600" spc="-5">
                <a:latin typeface="Tahoma"/>
                <a:cs typeface="Tahoma"/>
              </a:rPr>
              <a:t>d  </a:t>
            </a:r>
            <a:r>
              <a:rPr dirty="0" sz="1600" spc="-5">
                <a:latin typeface="Tahoma"/>
                <a:cs typeface="Tahoma"/>
              </a:rPr>
              <a:t>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latin typeface="Tahoma"/>
                <a:cs typeface="Tahoma"/>
              </a:rPr>
              <a:t>Staged 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dirty="0" sz="1600" spc="-5">
                <a:latin typeface="Tahoma"/>
                <a:cs typeface="Tahoma"/>
              </a:rPr>
              <a:t>C</a:t>
            </a:r>
            <a:r>
              <a:rPr dirty="0" sz="1600" spc="-5">
                <a:latin typeface="Tahoma"/>
                <a:cs typeface="Tahoma"/>
              </a:rPr>
              <a:t>o</a:t>
            </a:r>
            <a:r>
              <a:rPr dirty="0" sz="1600" spc="-5">
                <a:latin typeface="Tahoma"/>
                <a:cs typeface="Tahoma"/>
              </a:rPr>
              <a:t>mm</a:t>
            </a:r>
            <a:r>
              <a:rPr dirty="0" sz="1600" spc="-5">
                <a:latin typeface="Tahoma"/>
                <a:cs typeface="Tahoma"/>
              </a:rPr>
              <a:t>i</a:t>
            </a:r>
            <a:r>
              <a:rPr dirty="0" sz="1600" spc="-15">
                <a:latin typeface="Tahoma"/>
                <a:cs typeface="Tahoma"/>
              </a:rPr>
              <a:t>t</a:t>
            </a:r>
            <a:r>
              <a:rPr dirty="0" sz="1600">
                <a:latin typeface="Tahoma"/>
                <a:cs typeface="Tahoma"/>
              </a:rPr>
              <a:t>t</a:t>
            </a:r>
            <a:r>
              <a:rPr dirty="0" sz="1600">
                <a:latin typeface="Tahoma"/>
                <a:cs typeface="Tahoma"/>
              </a:rPr>
              <a:t>e</a:t>
            </a:r>
            <a:r>
              <a:rPr dirty="0" sz="1600" spc="-5">
                <a:latin typeface="Tahoma"/>
                <a:cs typeface="Tahoma"/>
              </a:rPr>
              <a:t>d  </a:t>
            </a:r>
            <a:r>
              <a:rPr dirty="0" sz="1600" spc="-5">
                <a:latin typeface="Tahoma"/>
                <a:cs typeface="Tahoma"/>
              </a:rPr>
              <a:t>Files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31" y="680719"/>
            <a:ext cx="52838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dirty="0" spc="-5"/>
              <a:t>Basic	Git	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spc="-5" b="1">
                <a:latin typeface="Tahoma"/>
                <a:cs typeface="Tahoma"/>
              </a:rPr>
              <a:t>Modify </a:t>
            </a:r>
            <a:r>
              <a:rPr dirty="0" sz="2400">
                <a:latin typeface="Tahoma"/>
                <a:cs typeface="Tahoma"/>
              </a:rPr>
              <a:t>files </a:t>
            </a:r>
            <a:r>
              <a:rPr dirty="0" sz="2400" spc="-5">
                <a:latin typeface="Tahoma"/>
                <a:cs typeface="Tahoma"/>
              </a:rPr>
              <a:t>in your working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spc="-5" b="1">
                <a:latin typeface="Tahoma"/>
                <a:cs typeface="Tahoma"/>
              </a:rPr>
              <a:t>Stage </a:t>
            </a:r>
            <a:r>
              <a:rPr dirty="0" sz="2400">
                <a:latin typeface="Tahoma"/>
                <a:cs typeface="Tahoma"/>
              </a:rPr>
              <a:t>files, </a:t>
            </a:r>
            <a:r>
              <a:rPr dirty="0" sz="2400" spc="-5">
                <a:latin typeface="Tahoma"/>
                <a:cs typeface="Tahoma"/>
              </a:rPr>
              <a:t>adding snapshots </a:t>
            </a:r>
            <a:r>
              <a:rPr dirty="0" sz="2400">
                <a:latin typeface="Tahoma"/>
                <a:cs typeface="Tahoma"/>
              </a:rPr>
              <a:t>of them to </a:t>
            </a:r>
            <a:r>
              <a:rPr dirty="0" sz="2400" spc="-5">
                <a:latin typeface="Tahoma"/>
                <a:cs typeface="Tahoma"/>
              </a:rPr>
              <a:t>your staging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area.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spc="-5" b="1">
                <a:latin typeface="Tahoma"/>
                <a:cs typeface="Tahoma"/>
              </a:rPr>
              <a:t>Commit</a:t>
            </a:r>
            <a:r>
              <a:rPr dirty="0" sz="2400" spc="-5">
                <a:latin typeface="Tahoma"/>
                <a:cs typeface="Tahoma"/>
              </a:rPr>
              <a:t>, which takes </a:t>
            </a:r>
            <a:r>
              <a:rPr dirty="0" sz="2400">
                <a:latin typeface="Tahoma"/>
                <a:cs typeface="Tahoma"/>
              </a:rPr>
              <a:t>the files </a:t>
            </a:r>
            <a:r>
              <a:rPr dirty="0" sz="2400" spc="-5">
                <a:latin typeface="Tahoma"/>
                <a:cs typeface="Tahoma"/>
              </a:rPr>
              <a:t>in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staging </a:t>
            </a:r>
            <a:r>
              <a:rPr dirty="0" sz="2400">
                <a:latin typeface="Tahoma"/>
                <a:cs typeface="Tahoma"/>
              </a:rPr>
              <a:t>area </a:t>
            </a:r>
            <a:r>
              <a:rPr dirty="0" sz="2400" spc="-5">
                <a:latin typeface="Tahoma"/>
                <a:cs typeface="Tahoma"/>
              </a:rPr>
              <a:t>and </a:t>
            </a:r>
            <a:r>
              <a:rPr dirty="0" sz="2400">
                <a:latin typeface="Tahoma"/>
                <a:cs typeface="Tahoma"/>
              </a:rPr>
              <a:t>stores  that </a:t>
            </a:r>
            <a:r>
              <a:rPr dirty="0" sz="2400" spc="-5">
                <a:latin typeface="Tahoma"/>
                <a:cs typeface="Tahoma"/>
              </a:rPr>
              <a:t>snapshot permanently </a:t>
            </a:r>
            <a:r>
              <a:rPr dirty="0" sz="2400">
                <a:latin typeface="Tahoma"/>
                <a:cs typeface="Tahoma"/>
              </a:rPr>
              <a:t>to </a:t>
            </a:r>
            <a:r>
              <a:rPr dirty="0" sz="2400" spc="-5">
                <a:latin typeface="Tahoma"/>
                <a:cs typeface="Tahoma"/>
              </a:rPr>
              <a:t>your </a:t>
            </a: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dirty="0" spc="-5"/>
              <a:t>Git	commit	checksums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730615" cy="48615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 spc="-5">
                <a:latin typeface="Tahoma"/>
                <a:cs typeface="Tahoma"/>
              </a:rPr>
              <a:t>In Subversion each modification </a:t>
            </a:r>
            <a:r>
              <a:rPr dirty="0" sz="2400">
                <a:latin typeface="Tahoma"/>
                <a:cs typeface="Tahoma"/>
              </a:rPr>
              <a:t>to the </a:t>
            </a:r>
            <a:r>
              <a:rPr dirty="0" sz="2400" spc="-5">
                <a:latin typeface="Tahoma"/>
                <a:cs typeface="Tahoma"/>
              </a:rPr>
              <a:t>central repo increments 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version # </a:t>
            </a:r>
            <a:r>
              <a:rPr dirty="0" sz="2400">
                <a:latin typeface="Tahoma"/>
                <a:cs typeface="Tahoma"/>
              </a:rPr>
              <a:t>of the overall </a:t>
            </a:r>
            <a:r>
              <a:rPr dirty="0" sz="2400" spc="-5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lvl="1" marL="635000" marR="403225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In </a:t>
            </a:r>
            <a:r>
              <a:rPr dirty="0" sz="2200">
                <a:latin typeface="Tahoma"/>
                <a:cs typeface="Tahoma"/>
              </a:rPr>
              <a:t>Git, </a:t>
            </a:r>
            <a:r>
              <a:rPr dirty="0" sz="2200" spc="-5">
                <a:latin typeface="Tahoma"/>
                <a:cs typeface="Tahoma"/>
              </a:rPr>
              <a:t>each </a:t>
            </a:r>
            <a:r>
              <a:rPr dirty="0" sz="2200">
                <a:latin typeface="Tahoma"/>
                <a:cs typeface="Tahoma"/>
              </a:rPr>
              <a:t>user has their </a:t>
            </a:r>
            <a:r>
              <a:rPr dirty="0" sz="2200" spc="-5">
                <a:latin typeface="Tahoma"/>
                <a:cs typeface="Tahoma"/>
              </a:rPr>
              <a:t>own copy </a:t>
            </a:r>
            <a:r>
              <a:rPr dirty="0" sz="2200">
                <a:latin typeface="Tahoma"/>
                <a:cs typeface="Tahoma"/>
              </a:rPr>
              <a:t>of the </a:t>
            </a:r>
            <a:r>
              <a:rPr dirty="0" sz="2200" spc="-5">
                <a:latin typeface="Tahoma"/>
                <a:cs typeface="Tahoma"/>
              </a:rPr>
              <a:t>repo, and commits  changes </a:t>
            </a:r>
            <a:r>
              <a:rPr dirty="0" sz="2200">
                <a:latin typeface="Tahoma"/>
                <a:cs typeface="Tahoma"/>
              </a:rPr>
              <a:t>to their </a:t>
            </a:r>
            <a:r>
              <a:rPr dirty="0" sz="2200" spc="-5">
                <a:latin typeface="Tahoma"/>
                <a:cs typeface="Tahoma"/>
              </a:rPr>
              <a:t>local copy </a:t>
            </a:r>
            <a:r>
              <a:rPr dirty="0" sz="2200">
                <a:latin typeface="Tahoma"/>
                <a:cs typeface="Tahoma"/>
              </a:rPr>
              <a:t>of the </a:t>
            </a:r>
            <a:r>
              <a:rPr dirty="0" sz="2200" spc="-5">
                <a:latin typeface="Tahoma"/>
                <a:cs typeface="Tahoma"/>
              </a:rPr>
              <a:t>repo before pushing </a:t>
            </a:r>
            <a:r>
              <a:rPr dirty="0" sz="2200">
                <a:latin typeface="Tahoma"/>
                <a:cs typeface="Tahoma"/>
              </a:rPr>
              <a:t>to the  </a:t>
            </a:r>
            <a:r>
              <a:rPr dirty="0" sz="2200" spc="-5">
                <a:latin typeface="Tahoma"/>
                <a:cs typeface="Tahoma"/>
              </a:rPr>
              <a:t>central server.</a:t>
            </a:r>
            <a:endParaRPr sz="2200">
              <a:latin typeface="Tahoma"/>
              <a:cs typeface="Tahoma"/>
            </a:endParaRPr>
          </a:p>
          <a:p>
            <a:pPr lvl="1" marL="635000" marR="656590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dirty="0" sz="2200" spc="-5">
                <a:latin typeface="Tahoma"/>
                <a:cs typeface="Tahoma"/>
              </a:rPr>
              <a:t>So </a:t>
            </a:r>
            <a:r>
              <a:rPr dirty="0" sz="2200">
                <a:latin typeface="Tahoma"/>
                <a:cs typeface="Tahoma"/>
              </a:rPr>
              <a:t>Git </a:t>
            </a:r>
            <a:r>
              <a:rPr dirty="0" sz="2200" spc="-5">
                <a:latin typeface="Tahoma"/>
                <a:cs typeface="Tahoma"/>
              </a:rPr>
              <a:t>generates </a:t>
            </a:r>
            <a:r>
              <a:rPr dirty="0" sz="2200">
                <a:latin typeface="Tahoma"/>
                <a:cs typeface="Tahoma"/>
              </a:rPr>
              <a:t>a </a:t>
            </a:r>
            <a:r>
              <a:rPr dirty="0" sz="2200" spc="-5">
                <a:latin typeface="Tahoma"/>
                <a:cs typeface="Tahoma"/>
              </a:rPr>
              <a:t>unique </a:t>
            </a:r>
            <a:r>
              <a:rPr dirty="0" sz="2200" b="1">
                <a:latin typeface="Tahoma"/>
                <a:cs typeface="Tahoma"/>
              </a:rPr>
              <a:t>SHA-1 </a:t>
            </a:r>
            <a:r>
              <a:rPr dirty="0" sz="2200" spc="-5" b="1">
                <a:latin typeface="Tahoma"/>
                <a:cs typeface="Tahoma"/>
              </a:rPr>
              <a:t>hash </a:t>
            </a:r>
            <a:r>
              <a:rPr dirty="0" sz="2200" spc="-5">
                <a:latin typeface="Tahoma"/>
                <a:cs typeface="Tahoma"/>
              </a:rPr>
              <a:t>(40 character </a:t>
            </a:r>
            <a:r>
              <a:rPr dirty="0" sz="2200">
                <a:latin typeface="Tahoma"/>
                <a:cs typeface="Tahoma"/>
              </a:rPr>
              <a:t>string  of hex </a:t>
            </a:r>
            <a:r>
              <a:rPr dirty="0" sz="2200" spc="-5">
                <a:latin typeface="Tahoma"/>
                <a:cs typeface="Tahoma"/>
              </a:rPr>
              <a:t>digits) </a:t>
            </a:r>
            <a:r>
              <a:rPr dirty="0" sz="2200">
                <a:latin typeface="Tahoma"/>
                <a:cs typeface="Tahoma"/>
              </a:rPr>
              <a:t>for </a:t>
            </a:r>
            <a:r>
              <a:rPr dirty="0" sz="2200" spc="-5">
                <a:latin typeface="Tahoma"/>
                <a:cs typeface="Tahoma"/>
              </a:rPr>
              <a:t>every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commit.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Refers to </a:t>
            </a:r>
            <a:r>
              <a:rPr dirty="0" sz="2200" spc="-5">
                <a:latin typeface="Tahoma"/>
                <a:cs typeface="Tahoma"/>
              </a:rPr>
              <a:t>commits by </a:t>
            </a:r>
            <a:r>
              <a:rPr dirty="0" sz="2200">
                <a:latin typeface="Tahoma"/>
                <a:cs typeface="Tahoma"/>
              </a:rPr>
              <a:t>this </a:t>
            </a:r>
            <a:r>
              <a:rPr dirty="0" sz="2200" spc="-5">
                <a:latin typeface="Tahoma"/>
                <a:cs typeface="Tahoma"/>
              </a:rPr>
              <a:t>ID </a:t>
            </a:r>
            <a:r>
              <a:rPr dirty="0" sz="2200">
                <a:latin typeface="Tahoma"/>
                <a:cs typeface="Tahoma"/>
              </a:rPr>
              <a:t>rather </a:t>
            </a:r>
            <a:r>
              <a:rPr dirty="0" sz="2200" spc="-5">
                <a:latin typeface="Tahoma"/>
                <a:cs typeface="Tahoma"/>
              </a:rPr>
              <a:t>than </a:t>
            </a:r>
            <a:r>
              <a:rPr dirty="0" sz="2200">
                <a:latin typeface="Tahoma"/>
                <a:cs typeface="Tahoma"/>
              </a:rPr>
              <a:t>a </a:t>
            </a:r>
            <a:r>
              <a:rPr dirty="0" sz="2200" spc="-5">
                <a:latin typeface="Tahoma"/>
                <a:cs typeface="Tahoma"/>
              </a:rPr>
              <a:t>version</a:t>
            </a:r>
            <a:r>
              <a:rPr dirty="0" sz="2200" spc="2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number.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ahoma"/>
              <a:buChar char="–"/>
            </a:pPr>
            <a:endParaRPr sz="3150">
              <a:latin typeface="Times New Roman"/>
              <a:cs typeface="Times New Roman"/>
            </a:endParaRPr>
          </a:p>
          <a:p>
            <a:pPr lvl="1" marL="635000" indent="-279400">
              <a:lnSpc>
                <a:spcPct val="100000"/>
              </a:lnSpc>
              <a:spcBef>
                <a:spcPts val="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Often we </a:t>
            </a:r>
            <a:r>
              <a:rPr dirty="0" sz="2200" spc="-5">
                <a:latin typeface="Tahoma"/>
                <a:cs typeface="Tahoma"/>
              </a:rPr>
              <a:t>only </a:t>
            </a:r>
            <a:r>
              <a:rPr dirty="0" sz="2200">
                <a:latin typeface="Tahoma"/>
                <a:cs typeface="Tahoma"/>
              </a:rPr>
              <a:t>see the first 7 </a:t>
            </a:r>
            <a:r>
              <a:rPr dirty="0" sz="2200" spc="-5">
                <a:latin typeface="Tahoma"/>
                <a:cs typeface="Tahoma"/>
              </a:rPr>
              <a:t>characters:</a:t>
            </a:r>
            <a:endParaRPr sz="2200">
              <a:latin typeface="Tahoma"/>
              <a:cs typeface="Tahoma"/>
            </a:endParaRPr>
          </a:p>
          <a:p>
            <a:pPr lvl="2" marL="923925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Courier New"/>
                <a:cs typeface="Courier New"/>
              </a:rPr>
              <a:t>1677b2d Edited first line of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lvl="2" marL="923925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Courier New"/>
                <a:cs typeface="Courier New"/>
              </a:rPr>
              <a:t>258efa7 Added line to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lvl="2" marL="923925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dirty="0" sz="2000" spc="-5">
                <a:latin typeface="Courier New"/>
                <a:cs typeface="Courier New"/>
              </a:rPr>
              <a:t>0e52da7 Initial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2019-04-24T16:04:01Z</dcterms:created>
  <dcterms:modified xsi:type="dcterms:W3CDTF">2019-04-24T16:04:01Z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2019-04-24T00:00:00Z</vt:filetime>
  </property>
</Properties>
</file>