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9" r:id="rId4"/>
    <p:sldId id="260" r:id="rId5"/>
    <p:sldId id="258" r:id="rId6"/>
    <p:sldId id="261" r:id="rId7"/>
    <p:sldId id="267" r:id="rId8"/>
    <p:sldId id="262" r:id="rId9"/>
    <p:sldId id="263" r:id="rId10"/>
    <p:sldId id="264" r:id="rId11"/>
    <p:sldId id="265" r:id="rId12"/>
    <p:sldId id="266" r:id="rId13"/>
    <p:sldId id="268" r:id="rId14"/>
    <p:sldId id="269" r:id="rId15"/>
    <p:sldId id="270" r:id="rId16"/>
    <p:sldId id="271" r:id="rId17"/>
    <p:sldId id="273" r:id="rId18"/>
    <p:sldId id="274" r:id="rId19"/>
    <p:sldId id="275" r:id="rId20"/>
    <p:sldId id="276" r:id="rId21"/>
    <p:sldId id="277" r:id="rId22"/>
    <p:sldId id="278" r:id="rId23"/>
    <p:sldId id="279" r:id="rId24"/>
    <p:sldId id="281" r:id="rId25"/>
    <p:sldId id="280" r:id="rId26"/>
    <p:sldId id="299" r:id="rId27"/>
    <p:sldId id="298"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300" r:id="rId41"/>
    <p:sldId id="294" r:id="rId42"/>
    <p:sldId id="295" r:id="rId43"/>
    <p:sldId id="296" r:id="rId44"/>
    <p:sldId id="297"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64" autoAdjust="0"/>
    <p:restoredTop sz="94531" autoAdjust="0"/>
  </p:normalViewPr>
  <p:slideViewPr>
    <p:cSldViewPr>
      <p:cViewPr varScale="1">
        <p:scale>
          <a:sx n="51" d="100"/>
          <a:sy n="51" d="100"/>
        </p:scale>
        <p:origin x="-135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82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67FEDB-C01E-4CF7-920C-AE0B787E5E75}" type="datetimeFigureOut">
              <a:rPr lang="en-US" smtClean="0"/>
              <a:pPr/>
              <a:t>3/31/2009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5A96CE-08CF-44F5-91C1-54F649A24EA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35A96CE-08CF-44F5-91C1-54F649A24EAA}" type="slidenum">
              <a:rPr lang="en-IN" smtClean="0"/>
              <a:pPr/>
              <a:t>2</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F41C948-F7C0-4BEA-AB69-F6F9350C27F7}" type="datetimeFigureOut">
              <a:rPr lang="en-US" smtClean="0"/>
              <a:pPr/>
              <a:t>3/31/2009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0202D-563E-4978-B9D9-168D0113B46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41C948-F7C0-4BEA-AB69-F6F9350C27F7}" type="datetimeFigureOut">
              <a:rPr lang="en-US" smtClean="0"/>
              <a:pPr/>
              <a:t>3/31/2009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0202D-563E-4978-B9D9-168D0113B46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41C948-F7C0-4BEA-AB69-F6F9350C27F7}" type="datetimeFigureOut">
              <a:rPr lang="en-US" smtClean="0"/>
              <a:pPr/>
              <a:t>3/31/2009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0202D-563E-4978-B9D9-168D0113B46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41C948-F7C0-4BEA-AB69-F6F9350C27F7}" type="datetimeFigureOut">
              <a:rPr lang="en-US" smtClean="0"/>
              <a:pPr/>
              <a:t>3/31/2009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0202D-563E-4978-B9D9-168D0113B46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41C948-F7C0-4BEA-AB69-F6F9350C27F7}" type="datetimeFigureOut">
              <a:rPr lang="en-US" smtClean="0"/>
              <a:pPr/>
              <a:t>3/31/2009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0202D-563E-4978-B9D9-168D0113B46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F41C948-F7C0-4BEA-AB69-F6F9350C27F7}" type="datetimeFigureOut">
              <a:rPr lang="en-US" smtClean="0"/>
              <a:pPr/>
              <a:t>3/31/2009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C0202D-563E-4978-B9D9-168D0113B46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F41C948-F7C0-4BEA-AB69-F6F9350C27F7}" type="datetimeFigureOut">
              <a:rPr lang="en-US" smtClean="0"/>
              <a:pPr/>
              <a:t>3/31/2009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C0202D-563E-4978-B9D9-168D0113B46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F41C948-F7C0-4BEA-AB69-F6F9350C27F7}" type="datetimeFigureOut">
              <a:rPr lang="en-US" smtClean="0"/>
              <a:pPr/>
              <a:t>3/31/2009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C0202D-563E-4978-B9D9-168D0113B46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41C948-F7C0-4BEA-AB69-F6F9350C27F7}" type="datetimeFigureOut">
              <a:rPr lang="en-US" smtClean="0"/>
              <a:pPr/>
              <a:t>3/31/2009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C0202D-563E-4978-B9D9-168D0113B46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41C948-F7C0-4BEA-AB69-F6F9350C27F7}" type="datetimeFigureOut">
              <a:rPr lang="en-US" smtClean="0"/>
              <a:pPr/>
              <a:t>3/31/2009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C0202D-563E-4978-B9D9-168D0113B46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41C948-F7C0-4BEA-AB69-F6F9350C27F7}" type="datetimeFigureOut">
              <a:rPr lang="en-US" smtClean="0"/>
              <a:pPr/>
              <a:t>3/31/2009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C0202D-563E-4978-B9D9-168D0113B46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41C948-F7C0-4BEA-AB69-F6F9350C27F7}" type="datetimeFigureOut">
              <a:rPr lang="en-US" smtClean="0"/>
              <a:pPr/>
              <a:t>3/31/2009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C0202D-563E-4978-B9D9-168D0113B46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3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Proof of correctness</a:t>
            </a:r>
            <a:br>
              <a:rPr lang="en-US" dirty="0" smtClean="0"/>
            </a:br>
            <a:endParaRPr lang="en-IN" dirty="0"/>
          </a:p>
        </p:txBody>
      </p:sp>
      <p:sp>
        <p:nvSpPr>
          <p:cNvPr id="4" name="Content Placeholder 3"/>
          <p:cNvSpPr>
            <a:spLocks noGrp="1"/>
          </p:cNvSpPr>
          <p:nvPr>
            <p:ph idx="1"/>
          </p:nvPr>
        </p:nvSpPr>
        <p:spPr/>
        <p:txBody>
          <a:bodyPr>
            <a:normAutofit/>
          </a:bodyPr>
          <a:lstStyle/>
          <a:p>
            <a:r>
              <a:rPr lang="en-US" dirty="0" smtClean="0"/>
              <a:t>Recursive</a:t>
            </a:r>
          </a:p>
          <a:p>
            <a:endParaRPr lang="en-US" dirty="0"/>
          </a:p>
          <a:p>
            <a:endParaRPr lang="en-US" dirty="0" smtClean="0"/>
          </a:p>
          <a:p>
            <a:endParaRPr lang="en-US" dirty="0"/>
          </a:p>
          <a:p>
            <a:endParaRPr lang="en-US" dirty="0" smtClean="0"/>
          </a:p>
          <a:p>
            <a:endParaRPr lang="en-US" dirty="0"/>
          </a:p>
          <a:p>
            <a:r>
              <a:rPr lang="en-US" dirty="0" smtClean="0"/>
              <a:t>Iterative</a:t>
            </a:r>
          </a:p>
          <a:p>
            <a:pPr>
              <a:buNone/>
            </a:pP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Factorial</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function factorial(y){ // y! where y </a:t>
            </a:r>
            <a:r>
              <a:rPr lang="el-GR" dirty="0" smtClean="0"/>
              <a:t>ε</a:t>
            </a:r>
            <a:r>
              <a:rPr lang="en-US" dirty="0" smtClean="0"/>
              <a:t> N</a:t>
            </a:r>
          </a:p>
          <a:p>
            <a:pPr>
              <a:buNone/>
            </a:pPr>
            <a:r>
              <a:rPr lang="en-US" dirty="0" smtClean="0"/>
              <a:t>		x = 1;</a:t>
            </a:r>
          </a:p>
          <a:p>
            <a:pPr>
              <a:buNone/>
            </a:pPr>
            <a:r>
              <a:rPr lang="en-US" dirty="0" smtClean="0"/>
              <a:t>		while (y &gt; 0){</a:t>
            </a:r>
          </a:p>
          <a:p>
            <a:pPr>
              <a:buNone/>
            </a:pPr>
            <a:r>
              <a:rPr lang="en-US" dirty="0" smtClean="0"/>
              <a:t>			x = </a:t>
            </a:r>
            <a:r>
              <a:rPr lang="en-US" dirty="0" err="1" smtClean="0"/>
              <a:t>xy</a:t>
            </a:r>
            <a:r>
              <a:rPr lang="en-US" dirty="0" smtClean="0"/>
              <a:t>; y = y – 1;</a:t>
            </a:r>
          </a:p>
          <a:p>
            <a:pPr>
              <a:buNone/>
            </a:pPr>
            <a:r>
              <a:rPr lang="en-US" dirty="0" smtClean="0"/>
              <a:t>		}</a:t>
            </a:r>
          </a:p>
          <a:p>
            <a:pPr>
              <a:buNone/>
            </a:pPr>
            <a:r>
              <a:rPr lang="en-US" dirty="0" smtClean="0"/>
              <a:t>		return (x);</a:t>
            </a:r>
          </a:p>
          <a:p>
            <a:pPr>
              <a:buNone/>
            </a:pPr>
            <a:r>
              <a:rPr lang="en-US" dirty="0" smtClean="0"/>
              <a:t>}</a:t>
            </a:r>
          </a:p>
          <a:p>
            <a:pPr algn="ctr">
              <a:buNone/>
            </a:pPr>
            <a:r>
              <a:rPr lang="en-US" dirty="0" smtClean="0"/>
              <a:t>P7</a:t>
            </a:r>
          </a:p>
          <a:p>
            <a:pPr>
              <a:buNone/>
            </a:pPr>
            <a:r>
              <a:rPr lang="en-US" dirty="0" smtClean="0">
                <a:hlinkClick r:id="rId2" action="ppaction://hlinksldjump"/>
              </a:rPr>
              <a:t>Solution</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function sum(A){// ∑</a:t>
            </a:r>
            <a:r>
              <a:rPr lang="en-US" baseline="30000" dirty="0" err="1" smtClean="0"/>
              <a:t>n</a:t>
            </a:r>
            <a:r>
              <a:rPr lang="en-US" baseline="-25000" dirty="0" err="1" smtClean="0"/>
              <a:t>i</a:t>
            </a:r>
            <a:r>
              <a:rPr lang="en-US" baseline="-25000" dirty="0" smtClean="0"/>
              <a:t>=1</a:t>
            </a:r>
            <a:r>
              <a:rPr lang="en-US" dirty="0" smtClean="0"/>
              <a:t>A[</a:t>
            </a:r>
            <a:r>
              <a:rPr lang="en-US" dirty="0" err="1" smtClean="0"/>
              <a:t>i</a:t>
            </a:r>
            <a:r>
              <a:rPr lang="en-US" dirty="0" smtClean="0"/>
              <a:t>]</a:t>
            </a:r>
          </a:p>
          <a:p>
            <a:pPr>
              <a:buNone/>
            </a:pPr>
            <a:r>
              <a:rPr lang="en-US" dirty="0" smtClean="0"/>
              <a:t>		s = 0;</a:t>
            </a:r>
          </a:p>
          <a:p>
            <a:pPr>
              <a:buNone/>
            </a:pPr>
            <a:r>
              <a:rPr lang="en-US" dirty="0" smtClean="0"/>
              <a:t>		for </a:t>
            </a:r>
            <a:r>
              <a:rPr lang="en-US" dirty="0" err="1" smtClean="0"/>
              <a:t>i</a:t>
            </a:r>
            <a:r>
              <a:rPr lang="en-US" dirty="0" smtClean="0"/>
              <a:t> = 1 to n {</a:t>
            </a:r>
          </a:p>
          <a:p>
            <a:pPr>
              <a:buNone/>
            </a:pPr>
            <a:r>
              <a:rPr lang="en-US" dirty="0" smtClean="0"/>
              <a:t>			s = s + A[</a:t>
            </a:r>
            <a:r>
              <a:rPr lang="en-US" dirty="0" err="1" smtClean="0"/>
              <a:t>i</a:t>
            </a:r>
            <a:r>
              <a:rPr lang="en-US" dirty="0" smtClean="0"/>
              <a:t>];</a:t>
            </a:r>
          </a:p>
          <a:p>
            <a:pPr>
              <a:buNone/>
            </a:pPr>
            <a:r>
              <a:rPr lang="en-US" dirty="0" smtClean="0"/>
              <a:t>		}</a:t>
            </a:r>
          </a:p>
          <a:p>
            <a:pPr>
              <a:buNone/>
            </a:pPr>
            <a:r>
              <a:rPr lang="en-US" dirty="0" smtClean="0"/>
              <a:t>		return (s);</a:t>
            </a:r>
          </a:p>
          <a:p>
            <a:pPr>
              <a:buNone/>
            </a:pPr>
            <a:r>
              <a:rPr lang="en-US" dirty="0" smtClean="0"/>
              <a:t>}</a:t>
            </a:r>
          </a:p>
          <a:p>
            <a:pPr algn="ctr">
              <a:buNone/>
            </a:pPr>
            <a:r>
              <a:rPr lang="en-US" dirty="0" smtClean="0"/>
              <a:t>P8 </a:t>
            </a:r>
          </a:p>
          <a:p>
            <a:pPr>
              <a:buNone/>
            </a:pPr>
            <a:r>
              <a:rPr lang="en-US" dirty="0" smtClean="0">
                <a:hlinkClick r:id="rId2" action="ppaction://hlinksldjump"/>
              </a:rPr>
              <a:t>Solution</a:t>
            </a:r>
            <a:endParaRPr lang="en-US" dirty="0" smtClean="0"/>
          </a:p>
          <a:p>
            <a:pPr>
              <a:buNone/>
            </a:pP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Array</a:t>
            </a:r>
            <a:br>
              <a:rPr lang="en-US" dirty="0" smtClean="0"/>
            </a:br>
            <a:endParaRPr lang="en-IN"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function max(A){//  max A[1],…,A[n]</a:t>
            </a:r>
          </a:p>
          <a:p>
            <a:pPr>
              <a:buNone/>
            </a:pPr>
            <a:r>
              <a:rPr lang="en-US" dirty="0" smtClean="0"/>
              <a:t>		m = A[1];</a:t>
            </a:r>
          </a:p>
          <a:p>
            <a:pPr>
              <a:buNone/>
            </a:pPr>
            <a:r>
              <a:rPr lang="en-US" dirty="0" smtClean="0"/>
              <a:t>		for </a:t>
            </a:r>
            <a:r>
              <a:rPr lang="en-US" dirty="0" err="1" smtClean="0"/>
              <a:t>i</a:t>
            </a:r>
            <a:r>
              <a:rPr lang="en-US" dirty="0" smtClean="0"/>
              <a:t> = 2 to n {</a:t>
            </a:r>
          </a:p>
          <a:p>
            <a:pPr>
              <a:buNone/>
            </a:pPr>
            <a:r>
              <a:rPr lang="en-US" dirty="0" smtClean="0"/>
              <a:t>			if A[</a:t>
            </a:r>
            <a:r>
              <a:rPr lang="en-US" dirty="0" err="1" smtClean="0"/>
              <a:t>i</a:t>
            </a:r>
            <a:r>
              <a:rPr lang="en-US" dirty="0" smtClean="0"/>
              <a:t>] &gt; m then m = A[</a:t>
            </a:r>
            <a:r>
              <a:rPr lang="en-US" dirty="0" err="1" smtClean="0"/>
              <a:t>i</a:t>
            </a:r>
            <a:r>
              <a:rPr lang="en-US" dirty="0" smtClean="0"/>
              <a:t>];</a:t>
            </a:r>
          </a:p>
          <a:p>
            <a:pPr>
              <a:buNone/>
            </a:pPr>
            <a:r>
              <a:rPr lang="en-US" dirty="0" smtClean="0"/>
              <a:t>		}</a:t>
            </a:r>
          </a:p>
          <a:p>
            <a:pPr>
              <a:buNone/>
            </a:pPr>
            <a:r>
              <a:rPr lang="en-US" dirty="0" smtClean="0"/>
              <a:t>		return (m);</a:t>
            </a:r>
          </a:p>
          <a:p>
            <a:pPr>
              <a:buNone/>
            </a:pPr>
            <a:r>
              <a:rPr lang="en-US" dirty="0" smtClean="0"/>
              <a:t>}</a:t>
            </a:r>
          </a:p>
          <a:p>
            <a:pPr algn="ctr">
              <a:buNone/>
            </a:pPr>
            <a:r>
              <a:rPr lang="en-US" dirty="0" smtClean="0"/>
              <a:t>P9 </a:t>
            </a:r>
          </a:p>
          <a:p>
            <a:pPr>
              <a:buNone/>
            </a:pPr>
            <a:r>
              <a:rPr lang="en-US" dirty="0" smtClean="0">
                <a:hlinkClick r:id="rId2" action="ppaction://hlinksldjump"/>
              </a:rPr>
              <a:t>Solution</a:t>
            </a:r>
            <a:endParaRPr lang="en-US" dirty="0" smtClean="0"/>
          </a:p>
          <a:p>
            <a:pPr>
              <a:buNone/>
            </a:pPr>
            <a:endParaRPr lang="en-US" dirty="0" smtClean="0"/>
          </a:p>
          <a:p>
            <a:pPr>
              <a:buNone/>
            </a:pPr>
            <a:r>
              <a:rPr lang="en-US" dirty="0" smtClean="0"/>
              <a:t>		</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a:t>
            </a:r>
            <a:endParaRPr lang="en-IN" dirty="0"/>
          </a:p>
        </p:txBody>
      </p:sp>
      <p:sp>
        <p:nvSpPr>
          <p:cNvPr id="3" name="Content Placeholder 2"/>
          <p:cNvSpPr>
            <a:spLocks noGrp="1"/>
          </p:cNvSpPr>
          <p:nvPr>
            <p:ph idx="1"/>
          </p:nvPr>
        </p:nvSpPr>
        <p:spPr/>
        <p:txBody>
          <a:bodyPr>
            <a:normAutofit lnSpcReduction="10000"/>
          </a:bodyPr>
          <a:lstStyle/>
          <a:p>
            <a:pPr>
              <a:buNone/>
            </a:pPr>
            <a:r>
              <a:rPr lang="en-US" dirty="0" smtClean="0"/>
              <a:t>procedure </a:t>
            </a:r>
            <a:r>
              <a:rPr lang="en-US" dirty="0" err="1" smtClean="0"/>
              <a:t>bubblesort</a:t>
            </a:r>
            <a:r>
              <a:rPr lang="en-US" dirty="0" smtClean="0"/>
              <a:t>(A){// into ascending order</a:t>
            </a:r>
          </a:p>
          <a:p>
            <a:pPr>
              <a:buNone/>
            </a:pPr>
            <a:r>
              <a:rPr lang="en-US" dirty="0" smtClean="0"/>
              <a:t>		for </a:t>
            </a:r>
            <a:r>
              <a:rPr lang="en-US" dirty="0" err="1" smtClean="0"/>
              <a:t>i</a:t>
            </a:r>
            <a:r>
              <a:rPr lang="en-US" dirty="0" smtClean="0"/>
              <a:t> = 1 to n – 1 </a:t>
            </a:r>
          </a:p>
          <a:p>
            <a:pPr>
              <a:buNone/>
            </a:pPr>
            <a:r>
              <a:rPr lang="en-US" dirty="0" smtClean="0"/>
              <a:t>			for j = 1 to n – </a:t>
            </a:r>
            <a:r>
              <a:rPr lang="en-US" dirty="0" err="1" smtClean="0"/>
              <a:t>i</a:t>
            </a:r>
            <a:endParaRPr lang="en-US" dirty="0" smtClean="0"/>
          </a:p>
          <a:p>
            <a:pPr>
              <a:buNone/>
            </a:pPr>
            <a:r>
              <a:rPr lang="en-US" dirty="0" smtClean="0"/>
              <a:t>				if A[j] &gt; A[j + 1] then </a:t>
            </a:r>
          </a:p>
          <a:p>
            <a:pPr>
              <a:buNone/>
            </a:pPr>
            <a:r>
              <a:rPr lang="en-US" dirty="0" smtClean="0"/>
              <a:t>					swap A[j] with A[j + 1]</a:t>
            </a:r>
          </a:p>
          <a:p>
            <a:pPr>
              <a:buNone/>
            </a:pPr>
            <a:r>
              <a:rPr lang="en-US" dirty="0" smtClean="0"/>
              <a:t>}</a:t>
            </a:r>
          </a:p>
          <a:p>
            <a:pPr algn="ctr">
              <a:buNone/>
            </a:pPr>
            <a:r>
              <a:rPr lang="en-US" dirty="0" smtClean="0"/>
              <a:t>PA</a:t>
            </a:r>
          </a:p>
          <a:p>
            <a:pPr>
              <a:buNone/>
            </a:pPr>
            <a:r>
              <a:rPr lang="en-US" dirty="0" smtClean="0">
                <a:hlinkClick r:id="rId2" action="ppaction://hlinksldjump"/>
              </a:rPr>
              <a:t>Solution</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Numbers</a:t>
            </a:r>
            <a:endParaRPr lang="en-IN"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function fib(n){// nth Fibonacci number</a:t>
            </a:r>
          </a:p>
          <a:p>
            <a:pPr>
              <a:buNone/>
            </a:pPr>
            <a:r>
              <a:rPr lang="en-US" dirty="0" smtClean="0"/>
              <a:t>		if n = 0 then return (0) </a:t>
            </a:r>
          </a:p>
          <a:p>
            <a:pPr>
              <a:buNone/>
            </a:pPr>
            <a:r>
              <a:rPr lang="en-US" dirty="0" smtClean="0"/>
              <a:t>		else</a:t>
            </a:r>
          </a:p>
          <a:p>
            <a:pPr>
              <a:buNone/>
            </a:pPr>
            <a:r>
              <a:rPr lang="en-US" dirty="0" smtClean="0"/>
              <a:t>			last = 0; current = 1;</a:t>
            </a:r>
          </a:p>
          <a:p>
            <a:pPr>
              <a:buNone/>
            </a:pPr>
            <a:r>
              <a:rPr lang="en-US" dirty="0" smtClean="0"/>
              <a:t>			for </a:t>
            </a:r>
            <a:r>
              <a:rPr lang="en-US" dirty="0" err="1" smtClean="0"/>
              <a:t>i</a:t>
            </a:r>
            <a:r>
              <a:rPr lang="en-US" dirty="0" smtClean="0"/>
              <a:t> = 2 to n {</a:t>
            </a:r>
          </a:p>
          <a:p>
            <a:pPr>
              <a:buNone/>
            </a:pPr>
            <a:r>
              <a:rPr lang="en-US" dirty="0" smtClean="0"/>
              <a:t>				temp = last + current;</a:t>
            </a:r>
          </a:p>
          <a:p>
            <a:pPr>
              <a:buNone/>
            </a:pPr>
            <a:r>
              <a:rPr lang="en-US" dirty="0" smtClean="0"/>
              <a:t>				last = current;</a:t>
            </a:r>
          </a:p>
          <a:p>
            <a:pPr>
              <a:buNone/>
            </a:pPr>
            <a:r>
              <a:rPr lang="en-US" dirty="0" smtClean="0"/>
              <a:t>				current = temp</a:t>
            </a:r>
          </a:p>
          <a:p>
            <a:pPr>
              <a:buNone/>
            </a:pPr>
            <a:r>
              <a:rPr lang="en-US" dirty="0" smtClean="0"/>
              <a:t>			}</a:t>
            </a:r>
          </a:p>
          <a:p>
            <a:pPr>
              <a:buNone/>
            </a:pPr>
            <a:r>
              <a:rPr lang="en-US" dirty="0" smtClean="0"/>
              <a:t>		return (current);</a:t>
            </a:r>
          </a:p>
          <a:p>
            <a:pPr>
              <a:buNone/>
            </a:pPr>
            <a:r>
              <a:rPr lang="en-US" dirty="0" smtClean="0"/>
              <a:t>}	</a:t>
            </a:r>
          </a:p>
          <a:p>
            <a:pPr algn="ctr">
              <a:buNone/>
            </a:pPr>
            <a:r>
              <a:rPr lang="en-US" dirty="0" smtClean="0"/>
              <a:t>PB</a:t>
            </a:r>
          </a:p>
          <a:p>
            <a:pPr>
              <a:buNone/>
            </a:pPr>
            <a:r>
              <a:rPr lang="en-US" dirty="0" smtClean="0">
                <a:hlinkClick r:id="rId2" action="ppaction://hlinksldjump"/>
              </a:rPr>
              <a:t>Solution</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You will prove correctness by induction on the “size” of the problem being solved (for example, the size of array chunk, number of bits in an integer, etc.). Your first task is to identify what is to be used as the “size”.</a:t>
            </a:r>
          </a:p>
          <a:p>
            <a:r>
              <a:rPr lang="en-US" dirty="0" smtClean="0"/>
              <a:t>Then, you prove the base of the induction, which will usually involve only the base of the recursion.</a:t>
            </a:r>
          </a:p>
          <a:p>
            <a:r>
              <a:rPr lang="en-US" dirty="0" smtClean="0"/>
              <a:t>Next, you need to prove that recursive calls are given </a:t>
            </a:r>
            <a:r>
              <a:rPr lang="en-US" dirty="0" err="1" smtClean="0"/>
              <a:t>subproblems</a:t>
            </a:r>
            <a:r>
              <a:rPr lang="en-US" dirty="0" smtClean="0"/>
              <a:t> to solve  (that is, there is no infinite recursion). This is often trivial, it can be difficult to prove and so should not be overlooked.</a:t>
            </a:r>
          </a:p>
          <a:p>
            <a:r>
              <a:rPr lang="en-US" dirty="0" smtClean="0"/>
              <a:t>Finally, you prove the inductive step:  Assume that the recursive calls work correctly and use this assumption to prove that the current call works correctly.  </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3</a:t>
            </a:r>
            <a:r>
              <a:rPr lang="en-US" baseline="30000" dirty="0" smtClean="0"/>
              <a:t>n</a:t>
            </a:r>
            <a:r>
              <a:rPr lang="en-US" dirty="0" smtClean="0"/>
              <a:t> – 2</a:t>
            </a:r>
            <a:r>
              <a:rPr lang="en-US" baseline="30000" dirty="0" smtClean="0"/>
              <a:t>n </a:t>
            </a:r>
            <a:endParaRPr lang="en-IN" dirty="0"/>
          </a:p>
        </p:txBody>
      </p:sp>
      <p:sp>
        <p:nvSpPr>
          <p:cNvPr id="5" name="Content Placeholder 4"/>
          <p:cNvSpPr>
            <a:spLocks noGrp="1"/>
          </p:cNvSpPr>
          <p:nvPr>
            <p:ph idx="1"/>
          </p:nvPr>
        </p:nvSpPr>
        <p:spPr/>
        <p:txBody>
          <a:bodyPr/>
          <a:lstStyle/>
          <a:p>
            <a:pPr>
              <a:buNone/>
            </a:pPr>
            <a:r>
              <a:rPr lang="en-US" dirty="0" smtClean="0"/>
              <a:t>function g(n){// 3</a:t>
            </a:r>
            <a:r>
              <a:rPr lang="en-US" baseline="30000" dirty="0" smtClean="0"/>
              <a:t>n</a:t>
            </a:r>
            <a:r>
              <a:rPr lang="en-US" dirty="0" smtClean="0"/>
              <a:t> – 2</a:t>
            </a:r>
            <a:r>
              <a:rPr lang="en-US" baseline="30000" dirty="0" smtClean="0"/>
              <a:t>n</a:t>
            </a:r>
            <a:r>
              <a:rPr lang="en-US" dirty="0" smtClean="0"/>
              <a:t> , n ≥ 0</a:t>
            </a:r>
          </a:p>
          <a:p>
            <a:pPr>
              <a:buNone/>
            </a:pPr>
            <a:r>
              <a:rPr lang="en-US" baseline="30000" dirty="0" smtClean="0"/>
              <a:t>		</a:t>
            </a:r>
            <a:r>
              <a:rPr lang="en-US" dirty="0" smtClean="0"/>
              <a:t> if n ≤ 1 then return (n);</a:t>
            </a:r>
          </a:p>
          <a:p>
            <a:pPr>
              <a:buNone/>
            </a:pPr>
            <a:r>
              <a:rPr lang="en-US" dirty="0" smtClean="0"/>
              <a:t>		else return (5g(n – 1) – 6g(n – 2));</a:t>
            </a:r>
          </a:p>
          <a:p>
            <a:pPr>
              <a:buNone/>
            </a:pPr>
            <a:r>
              <a:rPr lang="en-US" dirty="0" smtClean="0"/>
              <a:t>}</a:t>
            </a:r>
          </a:p>
          <a:p>
            <a:pPr algn="ctr">
              <a:buNone/>
            </a:pPr>
            <a:r>
              <a:rPr lang="en-US" dirty="0" smtClean="0"/>
              <a:t>PC</a:t>
            </a:r>
          </a:p>
          <a:p>
            <a:pPr>
              <a:buNone/>
            </a:pPr>
            <a:r>
              <a:rPr lang="en-US" dirty="0" smtClean="0">
                <a:hlinkClick r:id="rId2" action="ppaction://hlinksldjump"/>
              </a:rPr>
              <a:t>Solution</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 of natural numbers</a:t>
            </a:r>
            <a:endParaRPr lang="en-IN"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function add(y, z, c){// Add </a:t>
            </a:r>
            <a:r>
              <a:rPr lang="en-US" dirty="0" err="1" smtClean="0"/>
              <a:t>y+z+c</a:t>
            </a:r>
            <a:r>
              <a:rPr lang="en-US" dirty="0" smtClean="0"/>
              <a:t> where c </a:t>
            </a:r>
            <a:r>
              <a:rPr lang="el-GR" dirty="0" smtClean="0">
                <a:latin typeface="Times New Roman"/>
                <a:cs typeface="Times New Roman"/>
              </a:rPr>
              <a:t>ε</a:t>
            </a:r>
            <a:r>
              <a:rPr lang="en-US" dirty="0" smtClean="0"/>
              <a:t> </a:t>
            </a:r>
            <a:r>
              <a:rPr lang="en-US" dirty="0" smtClean="0"/>
              <a:t>{0,1}</a:t>
            </a:r>
          </a:p>
          <a:p>
            <a:pPr>
              <a:buNone/>
            </a:pPr>
            <a:r>
              <a:rPr lang="en-US" dirty="0" smtClean="0">
                <a:latin typeface="Accent1"/>
              </a:rPr>
              <a:t>	</a:t>
            </a:r>
            <a:r>
              <a:rPr lang="en-US" dirty="0" smtClean="0"/>
              <a:t>if y = z = 0 then return (c);</a:t>
            </a:r>
          </a:p>
          <a:p>
            <a:pPr>
              <a:buNone/>
            </a:pPr>
            <a:r>
              <a:rPr lang="en-US" dirty="0" smtClean="0"/>
              <a:t>	else {</a:t>
            </a:r>
          </a:p>
          <a:p>
            <a:pPr>
              <a:buNone/>
            </a:pPr>
            <a:r>
              <a:rPr lang="en-US" dirty="0" smtClean="0"/>
              <a:t>		a = y mod 2; b = z mod 2;</a:t>
            </a:r>
          </a:p>
          <a:p>
            <a:pPr>
              <a:buNone/>
            </a:pPr>
            <a:r>
              <a:rPr lang="en-US" dirty="0" smtClean="0"/>
              <a:t>		return(2add(</a:t>
            </a:r>
            <a:r>
              <a:rPr lang="en-US" dirty="0" smtClean="0">
                <a:latin typeface="Cambria Math"/>
                <a:ea typeface="Cambria Math"/>
              </a:rPr>
              <a:t>⎣y/2⎦, ⎣z/2⎦</a:t>
            </a:r>
            <a:r>
              <a:rPr lang="en-US" dirty="0" smtClean="0">
                <a:latin typeface="Cambria Math"/>
                <a:ea typeface="Cambria Math"/>
              </a:rPr>
              <a:t>,</a:t>
            </a:r>
          </a:p>
          <a:p>
            <a:pPr>
              <a:buNone/>
            </a:pPr>
            <a:endParaRPr lang="en-US" dirty="0" smtClean="0">
              <a:latin typeface="Cambria Math"/>
              <a:ea typeface="Cambria Math"/>
            </a:endParaRPr>
          </a:p>
          <a:p>
            <a:pPr>
              <a:buNone/>
            </a:pPr>
            <a:r>
              <a:rPr lang="en-US" dirty="0" smtClean="0">
                <a:latin typeface="Cambria Math"/>
                <a:ea typeface="Cambria Math"/>
              </a:rPr>
              <a:t>			 </a:t>
            </a:r>
            <a:r>
              <a:rPr lang="en-US" dirty="0" smtClean="0">
                <a:latin typeface="Cambria Math"/>
                <a:ea typeface="Cambria Math"/>
              </a:rPr>
              <a:t>⎣(</a:t>
            </a:r>
            <a:r>
              <a:rPr lang="en-US" dirty="0" err="1" smtClean="0">
                <a:latin typeface="Cambria Math"/>
                <a:ea typeface="Cambria Math"/>
              </a:rPr>
              <a:t>a+b+c</a:t>
            </a:r>
            <a:r>
              <a:rPr lang="en-US" dirty="0" smtClean="0">
                <a:latin typeface="Cambria Math"/>
                <a:ea typeface="Cambria Math"/>
              </a:rPr>
              <a:t>)/2⎦</a:t>
            </a:r>
            <a:r>
              <a:rPr lang="en-US" dirty="0" smtClean="0"/>
              <a:t>) + (a </a:t>
            </a:r>
            <a:r>
              <a:rPr lang="en-US" dirty="0" smtClean="0">
                <a:sym typeface="Symbol"/>
              </a:rPr>
              <a:t> </a:t>
            </a:r>
            <a:r>
              <a:rPr lang="en-US" dirty="0" smtClean="0"/>
              <a:t>b</a:t>
            </a:r>
            <a:r>
              <a:rPr lang="en-US" dirty="0" smtClean="0">
                <a:sym typeface="Symbol"/>
              </a:rPr>
              <a:t> </a:t>
            </a:r>
            <a:r>
              <a:rPr lang="en-US" dirty="0" smtClean="0">
                <a:sym typeface="Symbol"/>
              </a:rPr>
              <a:t> </a:t>
            </a:r>
            <a:r>
              <a:rPr lang="en-US" dirty="0" smtClean="0"/>
              <a:t>c))</a:t>
            </a:r>
            <a:endParaRPr lang="en-US" dirty="0" smtClean="0"/>
          </a:p>
          <a:p>
            <a:pPr>
              <a:buNone/>
            </a:pPr>
            <a:r>
              <a:rPr lang="en-US" dirty="0" smtClean="0"/>
              <a:t>}</a:t>
            </a:r>
          </a:p>
          <a:p>
            <a:pPr algn="ctr">
              <a:buNone/>
            </a:pPr>
            <a:r>
              <a:rPr lang="en-US" dirty="0" smtClean="0"/>
              <a:t>PD</a:t>
            </a:r>
          </a:p>
          <a:p>
            <a:pPr>
              <a:buNone/>
            </a:pPr>
            <a:r>
              <a:rPr lang="en-US" dirty="0" smtClean="0">
                <a:hlinkClick r:id="rId2" action="ppaction://hlinksldjump"/>
              </a:rPr>
              <a:t>Solution</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Multiplication of natural numbers</a:t>
            </a:r>
            <a:endParaRPr lang="en-IN"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function </a:t>
            </a:r>
            <a:r>
              <a:rPr lang="en-US" dirty="0" err="1" smtClean="0"/>
              <a:t>mult</a:t>
            </a:r>
            <a:r>
              <a:rPr lang="en-US" dirty="0" smtClean="0"/>
              <a:t>(y, z){// </a:t>
            </a:r>
            <a:r>
              <a:rPr lang="en-US" dirty="0" err="1" smtClean="0"/>
              <a:t>mult</a:t>
            </a:r>
            <a:r>
              <a:rPr lang="en-US" dirty="0" smtClean="0"/>
              <a:t> </a:t>
            </a:r>
            <a:r>
              <a:rPr lang="en-US" dirty="0" err="1" smtClean="0"/>
              <a:t>yz</a:t>
            </a:r>
            <a:endParaRPr lang="en-US" dirty="0" smtClean="0"/>
          </a:p>
          <a:p>
            <a:pPr>
              <a:buNone/>
            </a:pPr>
            <a:r>
              <a:rPr lang="en-US" dirty="0" smtClean="0"/>
              <a:t>		if z = 0 then return(0);</a:t>
            </a:r>
          </a:p>
          <a:p>
            <a:pPr>
              <a:buNone/>
            </a:pPr>
            <a:endParaRPr lang="en-US" dirty="0" smtClean="0"/>
          </a:p>
          <a:p>
            <a:pPr>
              <a:buNone/>
            </a:pPr>
            <a:r>
              <a:rPr lang="en-US" dirty="0" smtClean="0"/>
              <a:t>		else</a:t>
            </a:r>
          </a:p>
          <a:p>
            <a:pPr>
              <a:buNone/>
            </a:pPr>
            <a:r>
              <a:rPr lang="en-US" dirty="0" smtClean="0"/>
              <a:t>			if z is odd then return (</a:t>
            </a:r>
            <a:r>
              <a:rPr lang="en-US" dirty="0" err="1" smtClean="0"/>
              <a:t>mult</a:t>
            </a:r>
            <a:r>
              <a:rPr lang="en-US" dirty="0" smtClean="0"/>
              <a:t>(2y, </a:t>
            </a:r>
            <a:r>
              <a:rPr lang="en-US" dirty="0" smtClean="0">
                <a:latin typeface="Cambria Math"/>
                <a:ea typeface="Cambria Math"/>
              </a:rPr>
              <a:t>⎣z/2⎦) + y);</a:t>
            </a:r>
          </a:p>
          <a:p>
            <a:pPr>
              <a:buNone/>
            </a:pPr>
            <a:endParaRPr lang="en-US" dirty="0" smtClean="0">
              <a:latin typeface="Cambria Math"/>
              <a:ea typeface="Cambria Math"/>
            </a:endParaRPr>
          </a:p>
          <a:p>
            <a:pPr>
              <a:buNone/>
            </a:pPr>
            <a:r>
              <a:rPr lang="en-US" dirty="0" smtClean="0">
                <a:latin typeface="Cambria Math"/>
                <a:ea typeface="Cambria Math"/>
              </a:rPr>
              <a:t>			else return (</a:t>
            </a:r>
            <a:r>
              <a:rPr lang="en-US" dirty="0" err="1" smtClean="0">
                <a:latin typeface="Cambria Math"/>
                <a:ea typeface="Cambria Math"/>
              </a:rPr>
              <a:t>mult</a:t>
            </a:r>
            <a:r>
              <a:rPr lang="en-US" dirty="0" smtClean="0">
                <a:latin typeface="Cambria Math"/>
                <a:ea typeface="Cambria Math"/>
              </a:rPr>
              <a:t>(2y, ⎣z/2⎦));</a:t>
            </a:r>
          </a:p>
          <a:p>
            <a:pPr>
              <a:buNone/>
            </a:pPr>
            <a:endParaRPr lang="en-US" dirty="0" smtClean="0"/>
          </a:p>
          <a:p>
            <a:pPr>
              <a:buNone/>
            </a:pPr>
            <a:endParaRPr lang="en-US" dirty="0" smtClean="0"/>
          </a:p>
          <a:p>
            <a:pPr>
              <a:buNone/>
            </a:pPr>
            <a:r>
              <a:rPr lang="en-US" dirty="0" smtClean="0"/>
              <a:t>}</a:t>
            </a:r>
          </a:p>
          <a:p>
            <a:pPr algn="ctr">
              <a:buNone/>
            </a:pPr>
            <a:r>
              <a:rPr lang="en-US" dirty="0" smtClean="0"/>
              <a:t>PE</a:t>
            </a:r>
          </a:p>
          <a:p>
            <a:pPr>
              <a:buNone/>
            </a:pPr>
            <a:r>
              <a:rPr lang="en-US" dirty="0" smtClean="0">
                <a:hlinkClick r:id="rId2" action="ppaction://hlinksldjump"/>
              </a:rPr>
              <a:t>Solution</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Exponentiation</a:t>
            </a:r>
            <a:endParaRPr lang="en-IN"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function power(y, z){// </a:t>
            </a:r>
            <a:r>
              <a:rPr lang="en-US" dirty="0" err="1" smtClean="0"/>
              <a:t>y</a:t>
            </a:r>
            <a:r>
              <a:rPr lang="en-US" baseline="30000" dirty="0" err="1" smtClean="0"/>
              <a:t>z</a:t>
            </a:r>
            <a:r>
              <a:rPr lang="en-US" baseline="30000" dirty="0" smtClean="0"/>
              <a:t> </a:t>
            </a:r>
            <a:r>
              <a:rPr lang="en-US" dirty="0" smtClean="0"/>
              <a:t> where y </a:t>
            </a:r>
            <a:r>
              <a:rPr lang="el-GR" dirty="0" smtClean="0"/>
              <a:t>ε</a:t>
            </a:r>
            <a:r>
              <a:rPr lang="en-US" dirty="0" smtClean="0"/>
              <a:t> R, z </a:t>
            </a:r>
            <a:r>
              <a:rPr lang="el-GR" dirty="0" smtClean="0"/>
              <a:t>ε</a:t>
            </a:r>
            <a:r>
              <a:rPr lang="en-US" dirty="0" smtClean="0"/>
              <a:t> N</a:t>
            </a:r>
          </a:p>
          <a:p>
            <a:pPr>
              <a:buNone/>
            </a:pPr>
            <a:r>
              <a:rPr lang="en-US" dirty="0" smtClean="0"/>
              <a:t>		if y = 0 then return (1);</a:t>
            </a:r>
          </a:p>
          <a:p>
            <a:pPr>
              <a:buNone/>
            </a:pPr>
            <a:endParaRPr lang="en-US" dirty="0" smtClean="0"/>
          </a:p>
          <a:p>
            <a:pPr>
              <a:buNone/>
            </a:pPr>
            <a:r>
              <a:rPr lang="en-US" dirty="0" smtClean="0"/>
              <a:t>		else if z is odd then return (power(y</a:t>
            </a:r>
            <a:r>
              <a:rPr lang="en-US" baseline="30000" dirty="0" smtClean="0"/>
              <a:t>2</a:t>
            </a:r>
            <a:r>
              <a:rPr lang="en-US" dirty="0" smtClean="0"/>
              <a:t>, </a:t>
            </a:r>
            <a:r>
              <a:rPr lang="en-US" dirty="0" smtClean="0">
                <a:latin typeface="Cambria Math"/>
                <a:ea typeface="Cambria Math"/>
              </a:rPr>
              <a:t>⎣z/2⎦y);</a:t>
            </a:r>
          </a:p>
          <a:p>
            <a:pPr>
              <a:buNone/>
            </a:pPr>
            <a:endParaRPr lang="en-US" dirty="0" smtClean="0">
              <a:latin typeface="Cambria Math"/>
              <a:ea typeface="Cambria Math"/>
            </a:endParaRPr>
          </a:p>
          <a:p>
            <a:pPr>
              <a:buNone/>
            </a:pPr>
            <a:r>
              <a:rPr lang="en-US" dirty="0" smtClean="0">
                <a:latin typeface="Cambria Math"/>
                <a:ea typeface="Cambria Math"/>
              </a:rPr>
              <a:t>		else return (power(y</a:t>
            </a:r>
            <a:r>
              <a:rPr lang="en-US" baseline="30000" dirty="0" smtClean="0">
                <a:latin typeface="Cambria Math"/>
                <a:ea typeface="Cambria Math"/>
              </a:rPr>
              <a:t>2</a:t>
            </a:r>
            <a:r>
              <a:rPr lang="en-US" dirty="0" smtClean="0">
                <a:latin typeface="Cambria Math"/>
                <a:ea typeface="Cambria Math"/>
              </a:rPr>
              <a:t>, ⎣z/2⎦));</a:t>
            </a:r>
            <a:r>
              <a:rPr lang="en-US" dirty="0" smtClean="0"/>
              <a:t> </a:t>
            </a:r>
          </a:p>
          <a:p>
            <a:pPr>
              <a:buNone/>
            </a:pPr>
            <a:endParaRPr lang="en-US" dirty="0" smtClean="0"/>
          </a:p>
          <a:p>
            <a:pPr>
              <a:buNone/>
            </a:pPr>
            <a:r>
              <a:rPr lang="en-US" dirty="0" smtClean="0"/>
              <a:t>}</a:t>
            </a:r>
          </a:p>
          <a:p>
            <a:pPr algn="ctr">
              <a:buNone/>
            </a:pPr>
            <a:r>
              <a:rPr lang="en-US" dirty="0" smtClean="0"/>
              <a:t>PF</a:t>
            </a:r>
          </a:p>
          <a:p>
            <a:pPr>
              <a:buNone/>
            </a:pPr>
            <a:r>
              <a:rPr lang="en-US" dirty="0" smtClean="0">
                <a:hlinkClick r:id="rId2" action="ppaction://hlinksldjump"/>
              </a:rPr>
              <a:t>Solution</a:t>
            </a:r>
            <a:endParaRPr lang="en-US" dirty="0" smtClean="0"/>
          </a:p>
          <a:p>
            <a:pPr>
              <a:buNone/>
            </a:pP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7" y="500042"/>
            <a:ext cx="8429683" cy="4801314"/>
          </a:xfrm>
          <a:prstGeom prst="rect">
            <a:avLst/>
          </a:prstGeom>
        </p:spPr>
        <p:txBody>
          <a:bodyPr wrap="square">
            <a:spAutoFit/>
          </a:bodyPr>
          <a:lstStyle/>
          <a:p>
            <a:pPr lvl="1" algn="just">
              <a:buFont typeface="Arial" pitchFamily="34" charset="0"/>
              <a:buChar char="•"/>
            </a:pPr>
            <a:r>
              <a:rPr lang="en-US" sz="3200" dirty="0" smtClean="0"/>
              <a:t> 	Purely recursive algorithms can be proved 	correct directly by induction</a:t>
            </a:r>
          </a:p>
          <a:p>
            <a:endParaRPr lang="en-US" sz="3200" dirty="0" smtClean="0"/>
          </a:p>
          <a:p>
            <a:pPr lvl="1">
              <a:buFont typeface="Arial" pitchFamily="34" charset="0"/>
              <a:buChar char="•"/>
            </a:pPr>
            <a:r>
              <a:rPr lang="en-US" sz="3200" dirty="0" smtClean="0"/>
              <a:t> 	Purely iterative algorithms </a:t>
            </a:r>
            <a:r>
              <a:rPr lang="en-IN" sz="3200" dirty="0" smtClean="0"/>
              <a:t> can be proved 	correct by devising </a:t>
            </a:r>
            <a:r>
              <a:rPr lang="en-IN" sz="3200" i="1" dirty="0" smtClean="0"/>
              <a:t>a loop invariant </a:t>
            </a:r>
            <a:r>
              <a:rPr lang="en-IN" sz="3200" dirty="0" smtClean="0"/>
              <a:t>for 	every loop, proving them correct by 	induction and using them to establish that 	the algorithm terminates with the correct 	result</a:t>
            </a:r>
          </a:p>
          <a:p>
            <a:pPr>
              <a:buFont typeface="Arial" pitchFamily="34" charset="0"/>
              <a:buChar char="•"/>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IN"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function maximum(n){// max {A[1],…,A[n]}</a:t>
            </a:r>
          </a:p>
          <a:p>
            <a:pPr>
              <a:buNone/>
            </a:pPr>
            <a:r>
              <a:rPr lang="en-US" dirty="0" smtClean="0"/>
              <a:t>		if n ≤ 1 then return (A[1]);</a:t>
            </a:r>
          </a:p>
          <a:p>
            <a:pPr>
              <a:buNone/>
            </a:pPr>
            <a:r>
              <a:rPr lang="en-US" dirty="0" smtClean="0"/>
              <a:t>		else return (max(maximum(n – 1), A[n]);</a:t>
            </a:r>
          </a:p>
          <a:p>
            <a:pPr>
              <a:buNone/>
            </a:pPr>
            <a:r>
              <a:rPr lang="en-US" dirty="0" smtClean="0"/>
              <a:t>}</a:t>
            </a:r>
          </a:p>
          <a:p>
            <a:pPr>
              <a:buNone/>
            </a:pPr>
            <a:endParaRPr lang="en-US" dirty="0" smtClean="0"/>
          </a:p>
          <a:p>
            <a:pPr>
              <a:buNone/>
            </a:pPr>
            <a:r>
              <a:rPr lang="en-US" dirty="0" smtClean="0"/>
              <a:t>function max(x, y){</a:t>
            </a:r>
          </a:p>
          <a:p>
            <a:pPr>
              <a:buNone/>
            </a:pPr>
            <a:r>
              <a:rPr lang="en-US" dirty="0" smtClean="0"/>
              <a:t>	if x ≥ y then return (x) else return (y);</a:t>
            </a:r>
          </a:p>
          <a:p>
            <a:pPr>
              <a:buNone/>
            </a:pPr>
            <a:r>
              <a:rPr lang="en-US" dirty="0" smtClean="0"/>
              <a:t>}</a:t>
            </a:r>
          </a:p>
          <a:p>
            <a:pPr algn="ctr">
              <a:buNone/>
            </a:pPr>
            <a:r>
              <a:rPr lang="en-US" dirty="0" smtClean="0"/>
              <a:t>PG</a:t>
            </a:r>
          </a:p>
          <a:p>
            <a:pPr>
              <a:buNone/>
            </a:pPr>
            <a:r>
              <a:rPr lang="en-US" dirty="0" smtClean="0">
                <a:hlinkClick r:id="rId2" action="ppaction://hlinksldjump"/>
              </a:rPr>
              <a:t>Solution</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Numbers</a:t>
            </a:r>
            <a:endParaRPr lang="en-IN" dirty="0"/>
          </a:p>
        </p:txBody>
      </p:sp>
      <p:sp>
        <p:nvSpPr>
          <p:cNvPr id="3" name="Content Placeholder 2"/>
          <p:cNvSpPr>
            <a:spLocks noGrp="1"/>
          </p:cNvSpPr>
          <p:nvPr>
            <p:ph idx="1"/>
          </p:nvPr>
        </p:nvSpPr>
        <p:spPr/>
        <p:txBody>
          <a:bodyPr/>
          <a:lstStyle/>
          <a:p>
            <a:pPr>
              <a:buNone/>
            </a:pPr>
            <a:r>
              <a:rPr lang="en-US" dirty="0" smtClean="0"/>
              <a:t>function fib(n){</a:t>
            </a:r>
          </a:p>
          <a:p>
            <a:pPr>
              <a:buNone/>
            </a:pPr>
            <a:r>
              <a:rPr lang="en-US" dirty="0" smtClean="0"/>
              <a:t>		if n ≤ 1 then return(n)</a:t>
            </a:r>
          </a:p>
          <a:p>
            <a:pPr>
              <a:buNone/>
            </a:pPr>
            <a:r>
              <a:rPr lang="en-US" dirty="0" smtClean="0"/>
              <a:t>		else return(fib(n – 1) + fib(n – 2));</a:t>
            </a:r>
          </a:p>
          <a:p>
            <a:pPr>
              <a:buNone/>
            </a:pPr>
            <a:r>
              <a:rPr lang="en-US" dirty="0" smtClean="0"/>
              <a:t>}</a:t>
            </a:r>
          </a:p>
          <a:p>
            <a:pPr algn="ctr">
              <a:buNone/>
            </a:pPr>
            <a:r>
              <a:rPr lang="en-US" dirty="0" smtClean="0"/>
              <a:t>PH</a:t>
            </a:r>
          </a:p>
          <a:p>
            <a:pPr>
              <a:buNone/>
            </a:pPr>
            <a:r>
              <a:rPr lang="en-US" dirty="0" smtClean="0">
                <a:hlinkClick r:id="rId2" action="ppaction://hlinksldjump"/>
              </a:rPr>
              <a:t>Solution</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idx="1"/>
          </p:nvPr>
        </p:nvSpPr>
        <p:spPr/>
        <p:txBody>
          <a:bodyPr/>
          <a:lstStyle/>
          <a:p>
            <a:pPr algn="ctr">
              <a:buNone/>
            </a:pPr>
            <a:r>
              <a:rPr lang="en-US" sz="4400" dirty="0" smtClean="0"/>
              <a:t>Combined Iteration &amp; Recursion</a:t>
            </a:r>
            <a:endParaRPr lang="en-IN" sz="4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procedure </a:t>
            </a:r>
            <a:r>
              <a:rPr lang="en-US" dirty="0" err="1" smtClean="0"/>
              <a:t>bubblesort</a:t>
            </a:r>
            <a:r>
              <a:rPr lang="en-US" dirty="0" smtClean="0"/>
              <a:t>(A){// into ascending order</a:t>
            </a:r>
          </a:p>
          <a:p>
            <a:pPr>
              <a:buNone/>
            </a:pPr>
            <a:r>
              <a:rPr lang="en-US" dirty="0" smtClean="0"/>
              <a:t>		if n &gt; 1 then </a:t>
            </a:r>
          </a:p>
          <a:p>
            <a:pPr>
              <a:buNone/>
            </a:pPr>
            <a:r>
              <a:rPr lang="en-US" dirty="0" smtClean="0"/>
              <a:t>			for j = 1 to n – 1 </a:t>
            </a:r>
          </a:p>
          <a:p>
            <a:pPr>
              <a:buNone/>
            </a:pPr>
            <a:r>
              <a:rPr lang="en-US" dirty="0" smtClean="0"/>
              <a:t>				if A[j] &gt; A[j + 1] then</a:t>
            </a:r>
          </a:p>
          <a:p>
            <a:pPr>
              <a:buNone/>
            </a:pPr>
            <a:r>
              <a:rPr lang="en-US" dirty="0" smtClean="0"/>
              <a:t>					swap A[j] and A[j + 1]</a:t>
            </a:r>
          </a:p>
          <a:p>
            <a:pPr>
              <a:buNone/>
            </a:pPr>
            <a:r>
              <a:rPr lang="en-US" dirty="0" smtClean="0"/>
              <a:t>			</a:t>
            </a:r>
            <a:r>
              <a:rPr lang="en-US" dirty="0" err="1" smtClean="0"/>
              <a:t>bubblesort</a:t>
            </a:r>
            <a:r>
              <a:rPr lang="en-US" dirty="0" smtClean="0"/>
              <a:t>(n – 1);</a:t>
            </a:r>
          </a:p>
          <a:p>
            <a:pPr>
              <a:buNone/>
            </a:pPr>
            <a:r>
              <a:rPr lang="en-US" dirty="0" smtClean="0"/>
              <a:t>}</a:t>
            </a:r>
          </a:p>
          <a:p>
            <a:pPr algn="ctr">
              <a:buNone/>
            </a:pPr>
            <a:r>
              <a:rPr lang="en-US" dirty="0" smtClean="0"/>
              <a:t>PI</a:t>
            </a:r>
          </a:p>
          <a:p>
            <a:pPr>
              <a:buNone/>
            </a:pPr>
            <a:r>
              <a:rPr lang="en-US" dirty="0" smtClean="0">
                <a:hlinkClick r:id="rId2" action="ppaction://hlinksldjump"/>
              </a:rPr>
              <a:t>Solution</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P1</a:t>
            </a:r>
            <a:endParaRPr lang="en-IN" dirty="0"/>
          </a:p>
        </p:txBody>
      </p:sp>
      <p:sp>
        <p:nvSpPr>
          <p:cNvPr id="3" name="Content Placeholder 2"/>
          <p:cNvSpPr>
            <a:spLocks noGrp="1"/>
          </p:cNvSpPr>
          <p:nvPr>
            <p:ph idx="1"/>
          </p:nvPr>
        </p:nvSpPr>
        <p:spPr/>
        <p:txBody>
          <a:bodyPr/>
          <a:lstStyle/>
          <a:p>
            <a:pPr>
              <a:buNone/>
            </a:pPr>
            <a:r>
              <a:rPr lang="en-US" dirty="0" smtClean="0">
                <a:hlinkClick r:id="rId2" action="ppaction://hlinksldjump"/>
              </a:rPr>
              <a:t>Back</a:t>
            </a:r>
          </a:p>
          <a:p>
            <a:pPr>
              <a:buNone/>
            </a:pPr>
            <a:endParaRPr lang="en-IN" dirty="0">
              <a:hlinkClick r:id="rId2" action="ppaction://hlinksldjump"/>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P2 </a:t>
            </a:r>
            <a:endParaRPr lang="en-IN" dirty="0"/>
          </a:p>
        </p:txBody>
      </p:sp>
      <p:sp>
        <p:nvSpPr>
          <p:cNvPr id="3" name="Content Placeholder 2"/>
          <p:cNvSpPr>
            <a:spLocks noGrp="1"/>
          </p:cNvSpPr>
          <p:nvPr>
            <p:ph idx="1"/>
          </p:nvPr>
        </p:nvSpPr>
        <p:spPr>
          <a:xfrm>
            <a:off x="214282" y="1600200"/>
            <a:ext cx="8715436" cy="4614882"/>
          </a:xfrm>
        </p:spPr>
        <p:txBody>
          <a:bodyPr>
            <a:normAutofit lnSpcReduction="10000"/>
          </a:bodyPr>
          <a:lstStyle/>
          <a:p>
            <a:r>
              <a:rPr lang="en-US" sz="2000" dirty="0" smtClean="0"/>
              <a:t>We will use the fact that 2</a:t>
            </a:r>
            <a:r>
              <a:rPr lang="en-US" sz="2000" dirty="0" smtClean="0">
                <a:latin typeface="Cambria Math"/>
                <a:ea typeface="Cambria Math"/>
              </a:rPr>
              <a:t>⎣n/2⎦ + (n mod 2) = n  for all n </a:t>
            </a:r>
            <a:r>
              <a:rPr lang="el-GR" sz="2000" dirty="0" smtClean="0">
                <a:latin typeface="Cambria Math"/>
                <a:ea typeface="Cambria Math"/>
              </a:rPr>
              <a:t>ε</a:t>
            </a:r>
            <a:r>
              <a:rPr lang="en-US" sz="2000" dirty="0" smtClean="0">
                <a:latin typeface="Cambria Math"/>
                <a:ea typeface="Cambria Math"/>
              </a:rPr>
              <a:t> N</a:t>
            </a:r>
          </a:p>
          <a:p>
            <a:r>
              <a:rPr lang="en-US" sz="2000" dirty="0" smtClean="0">
                <a:latin typeface="Cambria Math"/>
                <a:ea typeface="Cambria Math"/>
              </a:rPr>
              <a:t>We claim that if y, z </a:t>
            </a:r>
            <a:r>
              <a:rPr lang="el-GR" sz="2000" dirty="0" smtClean="0">
                <a:latin typeface="Cambria Math"/>
                <a:ea typeface="Cambria Math"/>
              </a:rPr>
              <a:t>ε</a:t>
            </a:r>
            <a:r>
              <a:rPr lang="en-US" sz="2000" dirty="0" smtClean="0">
                <a:latin typeface="Cambria Math"/>
                <a:ea typeface="Cambria Math"/>
              </a:rPr>
              <a:t> N then add(y, z) returns the value y + z.</a:t>
            </a:r>
          </a:p>
          <a:p>
            <a:r>
              <a:rPr lang="en-US" sz="2000" dirty="0" smtClean="0">
                <a:latin typeface="Cambria Math"/>
                <a:ea typeface="Cambria Math"/>
              </a:rPr>
              <a:t>For each of the identifiers, use a subscript </a:t>
            </a:r>
            <a:r>
              <a:rPr lang="en-US" sz="2000" dirty="0" err="1" smtClean="0">
                <a:latin typeface="Cambria Math"/>
                <a:ea typeface="Cambria Math"/>
              </a:rPr>
              <a:t>i</a:t>
            </a:r>
            <a:r>
              <a:rPr lang="en-US" sz="2000" dirty="0" smtClean="0">
                <a:latin typeface="Cambria Math"/>
                <a:ea typeface="Cambria Math"/>
              </a:rPr>
              <a:t> to denote the value if the identifier after the i</a:t>
            </a:r>
            <a:r>
              <a:rPr lang="en-US" sz="2000" baseline="30000" dirty="0" smtClean="0">
                <a:latin typeface="Cambria Math"/>
                <a:ea typeface="Cambria Math"/>
              </a:rPr>
              <a:t>th</a:t>
            </a:r>
            <a:r>
              <a:rPr lang="en-US" sz="2000" dirty="0" smtClean="0">
                <a:latin typeface="Cambria Math"/>
                <a:ea typeface="Cambria Math"/>
              </a:rPr>
              <a:t>  iteration of the while-loop, for </a:t>
            </a:r>
            <a:r>
              <a:rPr lang="en-US" sz="2000" dirty="0" err="1" smtClean="0">
                <a:latin typeface="Cambria Math"/>
                <a:ea typeface="Cambria Math"/>
              </a:rPr>
              <a:t>i</a:t>
            </a:r>
            <a:r>
              <a:rPr lang="en-US" sz="2000" dirty="0" smtClean="0">
                <a:latin typeface="Cambria Math"/>
                <a:ea typeface="Cambria Math"/>
              </a:rPr>
              <a:t> ≥ 0 , with </a:t>
            </a:r>
            <a:r>
              <a:rPr lang="en-US" sz="2000" dirty="0" err="1" smtClean="0">
                <a:latin typeface="Cambria Math"/>
                <a:ea typeface="Cambria Math"/>
              </a:rPr>
              <a:t>i</a:t>
            </a:r>
            <a:r>
              <a:rPr lang="en-US" sz="2000" dirty="0" smtClean="0">
                <a:latin typeface="Cambria Math"/>
                <a:ea typeface="Cambria Math"/>
              </a:rPr>
              <a:t> = 0 meaning the time immediately before the while loop is entered and immediately after the while statement.</a:t>
            </a:r>
          </a:p>
          <a:p>
            <a:r>
              <a:rPr lang="en-US" sz="2000" dirty="0" smtClean="0">
                <a:latin typeface="Cambria Math"/>
                <a:ea typeface="Cambria Math"/>
              </a:rPr>
              <a:t>By inspection, a</a:t>
            </a:r>
            <a:r>
              <a:rPr lang="en-US" sz="2000" baseline="-25000" dirty="0" smtClean="0">
                <a:latin typeface="Cambria Math"/>
                <a:ea typeface="Cambria Math"/>
              </a:rPr>
              <a:t>j+1</a:t>
            </a:r>
            <a:r>
              <a:rPr lang="en-US" sz="2000" dirty="0" smtClean="0">
                <a:latin typeface="Cambria Math"/>
                <a:ea typeface="Cambria Math"/>
              </a:rPr>
              <a:t>= y</a:t>
            </a:r>
            <a:r>
              <a:rPr lang="en-US" sz="2000" baseline="-25000" dirty="0" smtClean="0">
                <a:latin typeface="Cambria Math"/>
                <a:ea typeface="Cambria Math"/>
              </a:rPr>
              <a:t>j</a:t>
            </a:r>
            <a:r>
              <a:rPr lang="en-US" sz="2000" dirty="0" smtClean="0">
                <a:latin typeface="Cambria Math"/>
                <a:ea typeface="Cambria Math"/>
              </a:rPr>
              <a:t> mod 2, b</a:t>
            </a:r>
            <a:r>
              <a:rPr lang="en-US" sz="2000" baseline="-25000" dirty="0" smtClean="0">
                <a:latin typeface="Cambria Math"/>
                <a:ea typeface="Cambria Math"/>
              </a:rPr>
              <a:t>j+1</a:t>
            </a:r>
            <a:r>
              <a:rPr lang="en-US" sz="2000" dirty="0" smtClean="0">
                <a:latin typeface="Cambria Math"/>
                <a:ea typeface="Cambria Math"/>
              </a:rPr>
              <a:t>= </a:t>
            </a:r>
            <a:r>
              <a:rPr lang="en-US" sz="2000" dirty="0" err="1" smtClean="0">
                <a:latin typeface="Cambria Math"/>
                <a:ea typeface="Cambria Math"/>
              </a:rPr>
              <a:t>z</a:t>
            </a:r>
            <a:r>
              <a:rPr lang="en-US" sz="2000" baseline="-25000" dirty="0" err="1" smtClean="0">
                <a:latin typeface="Cambria Math"/>
                <a:ea typeface="Cambria Math"/>
              </a:rPr>
              <a:t>j</a:t>
            </a:r>
            <a:r>
              <a:rPr lang="en-US" sz="2000" dirty="0" smtClean="0">
                <a:latin typeface="Cambria Math"/>
                <a:ea typeface="Cambria Math"/>
              </a:rPr>
              <a:t> mod 2, y</a:t>
            </a:r>
            <a:r>
              <a:rPr lang="en-US" sz="2000" baseline="-25000" dirty="0" smtClean="0">
                <a:latin typeface="Cambria Math"/>
                <a:ea typeface="Cambria Math"/>
              </a:rPr>
              <a:t>j+1</a:t>
            </a:r>
            <a:r>
              <a:rPr lang="en-US" sz="2000" dirty="0" smtClean="0">
                <a:latin typeface="Cambria Math"/>
                <a:ea typeface="Cambria Math"/>
              </a:rPr>
              <a:t>= ⎣y</a:t>
            </a:r>
            <a:r>
              <a:rPr lang="en-US" sz="2000" baseline="-25000" dirty="0" smtClean="0">
                <a:latin typeface="Cambria Math"/>
                <a:ea typeface="Cambria Math"/>
              </a:rPr>
              <a:t>j</a:t>
            </a:r>
            <a:r>
              <a:rPr lang="en-US" sz="2000" dirty="0" smtClean="0">
                <a:latin typeface="Cambria Math"/>
                <a:ea typeface="Cambria Math"/>
              </a:rPr>
              <a:t>/2⎦, z</a:t>
            </a:r>
            <a:r>
              <a:rPr lang="en-US" sz="2000" baseline="-25000" dirty="0" smtClean="0">
                <a:latin typeface="Cambria Math"/>
                <a:ea typeface="Cambria Math"/>
              </a:rPr>
              <a:t>j+1</a:t>
            </a:r>
            <a:r>
              <a:rPr lang="en-US" sz="2000" dirty="0" smtClean="0">
                <a:latin typeface="Cambria Math"/>
                <a:ea typeface="Cambria Math"/>
              </a:rPr>
              <a:t>= ⎣</a:t>
            </a:r>
            <a:r>
              <a:rPr lang="en-US" sz="2000" dirty="0" err="1" smtClean="0">
                <a:latin typeface="Cambria Math"/>
                <a:ea typeface="Cambria Math"/>
              </a:rPr>
              <a:t>z</a:t>
            </a:r>
            <a:r>
              <a:rPr lang="en-US" sz="2000" baseline="-25000" dirty="0" err="1" smtClean="0">
                <a:latin typeface="Cambria Math"/>
                <a:ea typeface="Cambria Math"/>
              </a:rPr>
              <a:t>j</a:t>
            </a:r>
            <a:r>
              <a:rPr lang="en-US" sz="2000" dirty="0" smtClean="0">
                <a:latin typeface="Cambria Math"/>
                <a:ea typeface="Cambria Math"/>
              </a:rPr>
              <a:t>/2⎦, d</a:t>
            </a:r>
            <a:r>
              <a:rPr lang="en-US" sz="2000" baseline="-25000" dirty="0" smtClean="0">
                <a:latin typeface="Cambria Math"/>
                <a:ea typeface="Cambria Math"/>
              </a:rPr>
              <a:t>j+1</a:t>
            </a:r>
            <a:r>
              <a:rPr lang="en-US" sz="2000" dirty="0" smtClean="0">
                <a:latin typeface="Cambria Math"/>
                <a:ea typeface="Cambria Math"/>
              </a:rPr>
              <a:t>= 2d</a:t>
            </a:r>
            <a:r>
              <a:rPr lang="en-US" sz="2000" baseline="-25000" dirty="0" smtClean="0">
                <a:latin typeface="Cambria Math"/>
                <a:ea typeface="Cambria Math"/>
              </a:rPr>
              <a:t>j</a:t>
            </a:r>
            <a:endParaRPr lang="en-US" sz="2000" dirty="0" smtClean="0"/>
          </a:p>
          <a:p>
            <a:r>
              <a:rPr lang="en-US" sz="2000" dirty="0" smtClean="0"/>
              <a:t>c</a:t>
            </a:r>
            <a:r>
              <a:rPr lang="en-US" sz="2000" baseline="-25000" dirty="0" smtClean="0">
                <a:latin typeface="Cambria Math"/>
                <a:ea typeface="Cambria Math"/>
              </a:rPr>
              <a:t>j+1 </a:t>
            </a:r>
            <a:r>
              <a:rPr lang="en-US" sz="2000" dirty="0" smtClean="0">
                <a:latin typeface="Cambria Math"/>
                <a:ea typeface="Cambria Math"/>
              </a:rPr>
              <a:t> is 1 </a:t>
            </a:r>
            <a:r>
              <a:rPr lang="en-US" sz="2000" dirty="0" err="1" smtClean="0">
                <a:latin typeface="Cambria Math"/>
                <a:ea typeface="Cambria Math"/>
              </a:rPr>
              <a:t>iff</a:t>
            </a:r>
            <a:r>
              <a:rPr lang="en-US" sz="2000" dirty="0" smtClean="0">
                <a:latin typeface="Cambria Math"/>
                <a:ea typeface="Cambria Math"/>
              </a:rPr>
              <a:t> at least two of </a:t>
            </a:r>
            <a:r>
              <a:rPr lang="en-US" sz="2000" dirty="0" smtClean="0"/>
              <a:t>a</a:t>
            </a:r>
            <a:r>
              <a:rPr lang="en-US" sz="2000" baseline="-25000" dirty="0" smtClean="0">
                <a:latin typeface="Cambria Math"/>
                <a:ea typeface="Cambria Math"/>
              </a:rPr>
              <a:t>j+1</a:t>
            </a:r>
            <a:r>
              <a:rPr lang="en-US" sz="2000" dirty="0" smtClean="0">
                <a:latin typeface="Cambria Math"/>
                <a:ea typeface="Cambria Math"/>
              </a:rPr>
              <a:t>,</a:t>
            </a:r>
            <a:r>
              <a:rPr lang="en-US" sz="2000" baseline="-25000" dirty="0" smtClean="0">
                <a:latin typeface="Cambria Math"/>
                <a:ea typeface="Cambria Math"/>
              </a:rPr>
              <a:t> </a:t>
            </a:r>
            <a:r>
              <a:rPr lang="en-US" sz="2000" dirty="0" smtClean="0"/>
              <a:t>b</a:t>
            </a:r>
            <a:r>
              <a:rPr lang="en-US" sz="2000" baseline="-25000" dirty="0" smtClean="0">
                <a:latin typeface="Cambria Math"/>
                <a:ea typeface="Cambria Math"/>
              </a:rPr>
              <a:t>j+1 </a:t>
            </a:r>
            <a:r>
              <a:rPr lang="en-US" sz="2000" dirty="0" smtClean="0">
                <a:latin typeface="Cambria Math"/>
                <a:ea typeface="Cambria Math"/>
              </a:rPr>
              <a:t>and c</a:t>
            </a:r>
            <a:r>
              <a:rPr lang="en-US" sz="2000" baseline="-25000" dirty="0" smtClean="0">
                <a:latin typeface="Cambria Math"/>
                <a:ea typeface="Cambria Math"/>
              </a:rPr>
              <a:t>j</a:t>
            </a:r>
            <a:r>
              <a:rPr lang="en-US" sz="2000" dirty="0" smtClean="0">
                <a:latin typeface="Cambria Math"/>
                <a:ea typeface="Cambria Math"/>
              </a:rPr>
              <a:t> are 1.</a:t>
            </a:r>
          </a:p>
          <a:p>
            <a:pPr>
              <a:buNone/>
            </a:pPr>
            <a:r>
              <a:rPr lang="en-US" sz="2000" baseline="-25000" dirty="0" smtClean="0">
                <a:latin typeface="Cambria Math"/>
                <a:ea typeface="Cambria Math"/>
              </a:rPr>
              <a:t>	</a:t>
            </a:r>
            <a:r>
              <a:rPr lang="en-US" sz="2000" dirty="0" smtClean="0">
                <a:latin typeface="Cambria Math"/>
                <a:ea typeface="Cambria Math"/>
              </a:rPr>
              <a:t>∴</a:t>
            </a:r>
            <a:r>
              <a:rPr lang="en-US" sz="2000" baseline="-25000" dirty="0" smtClean="0">
                <a:latin typeface="Cambria Math"/>
                <a:ea typeface="Cambria Math"/>
              </a:rPr>
              <a:t>  </a:t>
            </a:r>
            <a:r>
              <a:rPr lang="en-US" sz="2000" dirty="0" smtClean="0"/>
              <a:t>c</a:t>
            </a:r>
            <a:r>
              <a:rPr lang="en-US" sz="2000" baseline="-25000" dirty="0" smtClean="0">
                <a:latin typeface="Cambria Math"/>
                <a:ea typeface="Cambria Math"/>
              </a:rPr>
              <a:t>j+1 </a:t>
            </a:r>
            <a:r>
              <a:rPr lang="en-US" sz="2000" dirty="0" smtClean="0">
                <a:latin typeface="Cambria Math"/>
                <a:ea typeface="Cambria Math"/>
              </a:rPr>
              <a:t> = ⎣(</a:t>
            </a:r>
            <a:r>
              <a:rPr lang="en-US" sz="2000" dirty="0" smtClean="0"/>
              <a:t>a</a:t>
            </a:r>
            <a:r>
              <a:rPr lang="en-US" sz="2000" baseline="-25000" dirty="0" smtClean="0">
                <a:latin typeface="Cambria Math"/>
                <a:ea typeface="Cambria Math"/>
              </a:rPr>
              <a:t>j+1</a:t>
            </a:r>
            <a:r>
              <a:rPr lang="en-US" sz="2000" dirty="0" smtClean="0">
                <a:latin typeface="Cambria Math"/>
                <a:ea typeface="Cambria Math"/>
              </a:rPr>
              <a:t>+</a:t>
            </a:r>
            <a:r>
              <a:rPr lang="en-US" sz="2000" dirty="0" smtClean="0"/>
              <a:t>b</a:t>
            </a:r>
            <a:r>
              <a:rPr lang="en-US" sz="2000" baseline="-25000" dirty="0" smtClean="0">
                <a:latin typeface="Cambria Math"/>
                <a:ea typeface="Cambria Math"/>
              </a:rPr>
              <a:t>j+1</a:t>
            </a:r>
            <a:r>
              <a:rPr lang="en-US" sz="2000" dirty="0" smtClean="0">
                <a:latin typeface="Cambria Math"/>
                <a:ea typeface="Cambria Math"/>
              </a:rPr>
              <a:t>+c</a:t>
            </a:r>
            <a:r>
              <a:rPr lang="en-US" sz="2000" baseline="-25000" dirty="0" smtClean="0">
                <a:latin typeface="Cambria Math"/>
                <a:ea typeface="Cambria Math"/>
              </a:rPr>
              <a:t>j </a:t>
            </a:r>
            <a:r>
              <a:rPr lang="en-US" sz="2000" dirty="0" smtClean="0">
                <a:latin typeface="Cambria Math"/>
                <a:ea typeface="Cambria Math"/>
              </a:rPr>
              <a:t>)/2⎦</a:t>
            </a:r>
            <a:r>
              <a:rPr lang="en-US" sz="2000" baseline="-25000" dirty="0" smtClean="0">
                <a:latin typeface="Cambria Math"/>
                <a:ea typeface="Cambria Math"/>
              </a:rPr>
              <a:t>  </a:t>
            </a:r>
          </a:p>
          <a:p>
            <a:r>
              <a:rPr lang="en-US" sz="2000" dirty="0" smtClean="0">
                <a:latin typeface="Cambria Math"/>
                <a:ea typeface="Cambria Math"/>
              </a:rPr>
              <a:t>Also, d is added into x only when an odd number of a, b and c are 1.</a:t>
            </a:r>
          </a:p>
          <a:p>
            <a:pPr>
              <a:buNone/>
            </a:pPr>
            <a:r>
              <a:rPr lang="en-US" sz="2000" dirty="0" smtClean="0">
                <a:latin typeface="Cambria Math"/>
                <a:ea typeface="Cambria Math"/>
              </a:rPr>
              <a:t>	∴  x</a:t>
            </a:r>
            <a:r>
              <a:rPr lang="en-US" sz="2000" baseline="-25000" dirty="0" smtClean="0">
                <a:latin typeface="Cambria Math"/>
                <a:ea typeface="Cambria Math"/>
              </a:rPr>
              <a:t>j+1 </a:t>
            </a:r>
            <a:r>
              <a:rPr lang="en-US" sz="2000" dirty="0" smtClean="0">
                <a:latin typeface="Cambria Math"/>
                <a:ea typeface="Cambria Math"/>
              </a:rPr>
              <a:t> = x</a:t>
            </a:r>
            <a:r>
              <a:rPr lang="en-US" sz="2000" baseline="-25000" dirty="0" smtClean="0">
                <a:latin typeface="Cambria Math"/>
                <a:ea typeface="Cambria Math"/>
              </a:rPr>
              <a:t>j </a:t>
            </a:r>
            <a:r>
              <a:rPr lang="en-US" sz="2000" dirty="0" smtClean="0">
                <a:latin typeface="Cambria Math"/>
                <a:ea typeface="Cambria Math"/>
              </a:rPr>
              <a:t> + </a:t>
            </a:r>
            <a:r>
              <a:rPr lang="en-US" sz="2000" dirty="0" err="1" smtClean="0">
                <a:latin typeface="Cambria Math"/>
                <a:ea typeface="Cambria Math"/>
              </a:rPr>
              <a:t>d</a:t>
            </a:r>
            <a:r>
              <a:rPr lang="en-US" sz="2000" baseline="-25000" dirty="0" err="1" smtClean="0">
                <a:latin typeface="Cambria Math"/>
                <a:ea typeface="Cambria Math"/>
              </a:rPr>
              <a:t>j</a:t>
            </a:r>
            <a:r>
              <a:rPr lang="en-US" sz="2000" dirty="0" smtClean="0">
                <a:latin typeface="Cambria Math"/>
                <a:ea typeface="Cambria Math"/>
              </a:rPr>
              <a:t>((</a:t>
            </a:r>
            <a:r>
              <a:rPr lang="en-US" sz="2000" dirty="0" smtClean="0"/>
              <a:t>a</a:t>
            </a:r>
            <a:r>
              <a:rPr lang="en-US" sz="2000" baseline="-25000" dirty="0" smtClean="0">
                <a:latin typeface="Cambria Math"/>
                <a:ea typeface="Cambria Math"/>
              </a:rPr>
              <a:t>j+1</a:t>
            </a:r>
            <a:r>
              <a:rPr lang="en-US" sz="2000" dirty="0" smtClean="0">
                <a:latin typeface="Cambria Math"/>
                <a:ea typeface="Cambria Math"/>
              </a:rPr>
              <a:t>+</a:t>
            </a:r>
            <a:r>
              <a:rPr lang="en-US" sz="2000" dirty="0" smtClean="0"/>
              <a:t>b</a:t>
            </a:r>
            <a:r>
              <a:rPr lang="en-US" sz="2000" baseline="-25000" dirty="0" smtClean="0">
                <a:latin typeface="Cambria Math"/>
                <a:ea typeface="Cambria Math"/>
              </a:rPr>
              <a:t>j+1</a:t>
            </a:r>
            <a:r>
              <a:rPr lang="en-US" sz="2000" dirty="0" smtClean="0">
                <a:latin typeface="Cambria Math"/>
                <a:ea typeface="Cambria Math"/>
              </a:rPr>
              <a:t>+c</a:t>
            </a:r>
            <a:r>
              <a:rPr lang="en-US" sz="2000" baseline="-25000" dirty="0" smtClean="0">
                <a:latin typeface="Cambria Math"/>
                <a:ea typeface="Cambria Math"/>
              </a:rPr>
              <a:t>j </a:t>
            </a:r>
            <a:r>
              <a:rPr lang="en-US" sz="2000" dirty="0" smtClean="0">
                <a:latin typeface="Cambria Math"/>
                <a:ea typeface="Cambria Math"/>
              </a:rPr>
              <a:t> ) mod 2)</a:t>
            </a:r>
          </a:p>
          <a:p>
            <a:pPr>
              <a:buNone/>
            </a:pPr>
            <a:endParaRPr lang="en-US" sz="2000" dirty="0" smtClean="0">
              <a:latin typeface="Cambria Math"/>
              <a:ea typeface="Cambria Math"/>
            </a:endParaRPr>
          </a:p>
          <a:p>
            <a:pPr algn="r">
              <a:buNone/>
            </a:pPr>
            <a:r>
              <a:rPr lang="en-US" sz="2000" dirty="0" err="1" smtClean="0">
                <a:latin typeface="Cambria Math"/>
                <a:ea typeface="Cambria Math"/>
              </a:rPr>
              <a:t>contd</a:t>
            </a:r>
            <a:r>
              <a:rPr lang="en-US" sz="2000" dirty="0" smtClean="0">
                <a:latin typeface="Cambria Math"/>
                <a:ea typeface="Cambria Math"/>
              </a:rPr>
              <a:t>…</a:t>
            </a:r>
          </a:p>
          <a:p>
            <a:pPr algn="r">
              <a:buNone/>
            </a:pPr>
            <a:endParaRPr lang="en-US" baseline="-25000" dirty="0" smtClean="0">
              <a:latin typeface="Cambria Math"/>
              <a:ea typeface="Cambria Math"/>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P2</a:t>
            </a:r>
            <a:endParaRPr lang="en-IN" dirty="0"/>
          </a:p>
        </p:txBody>
      </p:sp>
      <p:sp>
        <p:nvSpPr>
          <p:cNvPr id="3" name="Content Placeholder 2"/>
          <p:cNvSpPr>
            <a:spLocks noGrp="1"/>
          </p:cNvSpPr>
          <p:nvPr>
            <p:ph idx="1"/>
          </p:nvPr>
        </p:nvSpPr>
        <p:spPr>
          <a:xfrm>
            <a:off x="0" y="1643050"/>
            <a:ext cx="9144000" cy="4643470"/>
          </a:xfrm>
        </p:spPr>
        <p:txBody>
          <a:bodyPr>
            <a:normAutofit fontScale="77500" lnSpcReduction="20000"/>
          </a:bodyPr>
          <a:lstStyle/>
          <a:p>
            <a:r>
              <a:rPr lang="en-US" dirty="0" smtClean="0"/>
              <a:t>We now prove the loop invariant,</a:t>
            </a:r>
          </a:p>
          <a:p>
            <a:pPr>
              <a:buNone/>
            </a:pPr>
            <a:r>
              <a:rPr lang="en-US" dirty="0" smtClean="0"/>
              <a:t>	(</a:t>
            </a:r>
            <a:r>
              <a:rPr lang="en-US" dirty="0" err="1" smtClean="0"/>
              <a:t>y</a:t>
            </a:r>
            <a:r>
              <a:rPr lang="en-US" baseline="-25000" dirty="0" err="1" smtClean="0"/>
              <a:t>j</a:t>
            </a:r>
            <a:r>
              <a:rPr lang="en-US" dirty="0" smtClean="0"/>
              <a:t> + </a:t>
            </a:r>
            <a:r>
              <a:rPr lang="en-US" dirty="0" err="1" smtClean="0"/>
              <a:t>z</a:t>
            </a:r>
            <a:r>
              <a:rPr lang="en-US" baseline="-25000" dirty="0" err="1" smtClean="0"/>
              <a:t>j</a:t>
            </a:r>
            <a:r>
              <a:rPr lang="en-US" dirty="0" smtClean="0"/>
              <a:t> + </a:t>
            </a:r>
            <a:r>
              <a:rPr lang="en-US" dirty="0" err="1" smtClean="0"/>
              <a:t>c</a:t>
            </a:r>
            <a:r>
              <a:rPr lang="en-US" baseline="-25000" dirty="0" err="1" smtClean="0"/>
              <a:t>j</a:t>
            </a:r>
            <a:r>
              <a:rPr lang="en-US" dirty="0" smtClean="0"/>
              <a:t> )</a:t>
            </a:r>
            <a:r>
              <a:rPr lang="en-US" dirty="0" err="1" smtClean="0"/>
              <a:t>d</a:t>
            </a:r>
            <a:r>
              <a:rPr lang="en-US" baseline="-25000" dirty="0" err="1" smtClean="0"/>
              <a:t>j</a:t>
            </a:r>
            <a:r>
              <a:rPr lang="en-US" dirty="0" smtClean="0"/>
              <a:t> + </a:t>
            </a:r>
            <a:r>
              <a:rPr lang="en-US" dirty="0" err="1" smtClean="0"/>
              <a:t>x</a:t>
            </a:r>
            <a:r>
              <a:rPr lang="en-US" baseline="-25000" dirty="0" err="1" smtClean="0"/>
              <a:t>j</a:t>
            </a:r>
            <a:r>
              <a:rPr lang="en-US" dirty="0" smtClean="0"/>
              <a:t> = y</a:t>
            </a:r>
            <a:r>
              <a:rPr lang="en-US" baseline="-25000" dirty="0" smtClean="0"/>
              <a:t>0</a:t>
            </a:r>
            <a:r>
              <a:rPr lang="en-US" dirty="0" smtClean="0"/>
              <a:t> + z</a:t>
            </a:r>
            <a:r>
              <a:rPr lang="en-US" baseline="-25000" dirty="0" smtClean="0"/>
              <a:t>0</a:t>
            </a:r>
          </a:p>
          <a:p>
            <a:r>
              <a:rPr lang="en-US" dirty="0" smtClean="0"/>
              <a:t>The proof is by induction on j</a:t>
            </a:r>
          </a:p>
          <a:p>
            <a:r>
              <a:rPr lang="en-US" dirty="0" smtClean="0"/>
              <a:t>When j = 0, its trivial since c</a:t>
            </a:r>
            <a:r>
              <a:rPr lang="en-US" baseline="-25000" dirty="0" smtClean="0"/>
              <a:t>0</a:t>
            </a:r>
            <a:r>
              <a:rPr lang="en-US" dirty="0" smtClean="0"/>
              <a:t> = 0, d</a:t>
            </a:r>
            <a:r>
              <a:rPr lang="en-US" baseline="-25000" dirty="0" smtClean="0"/>
              <a:t>0</a:t>
            </a:r>
            <a:r>
              <a:rPr lang="en-US" dirty="0" smtClean="0"/>
              <a:t> = 1 &amp; x</a:t>
            </a:r>
            <a:r>
              <a:rPr lang="en-US" baseline="-25000" dirty="0" smtClean="0"/>
              <a:t>0</a:t>
            </a:r>
            <a:r>
              <a:rPr lang="en-US" dirty="0" smtClean="0"/>
              <a:t> = 0</a:t>
            </a:r>
          </a:p>
          <a:p>
            <a:r>
              <a:rPr lang="en-US" dirty="0" smtClean="0"/>
              <a:t>Now assuming, (</a:t>
            </a:r>
            <a:r>
              <a:rPr lang="en-US" dirty="0" err="1" smtClean="0"/>
              <a:t>y</a:t>
            </a:r>
            <a:r>
              <a:rPr lang="en-US" baseline="-25000" dirty="0" err="1" smtClean="0"/>
              <a:t>j</a:t>
            </a:r>
            <a:r>
              <a:rPr lang="en-US" dirty="0" smtClean="0"/>
              <a:t> + </a:t>
            </a:r>
            <a:r>
              <a:rPr lang="en-US" dirty="0" err="1" smtClean="0"/>
              <a:t>z</a:t>
            </a:r>
            <a:r>
              <a:rPr lang="en-US" baseline="-25000" dirty="0" err="1" smtClean="0"/>
              <a:t>j</a:t>
            </a:r>
            <a:r>
              <a:rPr lang="en-US" dirty="0" smtClean="0"/>
              <a:t> + </a:t>
            </a:r>
            <a:r>
              <a:rPr lang="en-US" dirty="0" err="1" smtClean="0"/>
              <a:t>c</a:t>
            </a:r>
            <a:r>
              <a:rPr lang="en-US" baseline="-25000" dirty="0" err="1" smtClean="0"/>
              <a:t>j</a:t>
            </a:r>
            <a:r>
              <a:rPr lang="en-US" dirty="0" smtClean="0"/>
              <a:t> )</a:t>
            </a:r>
            <a:r>
              <a:rPr lang="en-US" dirty="0" err="1" smtClean="0"/>
              <a:t>d</a:t>
            </a:r>
            <a:r>
              <a:rPr lang="en-US" baseline="-25000" dirty="0" err="1" smtClean="0"/>
              <a:t>j</a:t>
            </a:r>
            <a:r>
              <a:rPr lang="en-US" dirty="0" smtClean="0"/>
              <a:t> + </a:t>
            </a:r>
            <a:r>
              <a:rPr lang="en-US" dirty="0" err="1" smtClean="0"/>
              <a:t>x</a:t>
            </a:r>
            <a:r>
              <a:rPr lang="en-US" baseline="-25000" dirty="0" err="1" smtClean="0"/>
              <a:t>j</a:t>
            </a:r>
            <a:r>
              <a:rPr lang="en-US" dirty="0" smtClean="0"/>
              <a:t> = y</a:t>
            </a:r>
            <a:r>
              <a:rPr lang="en-US" baseline="-25000" dirty="0" smtClean="0"/>
              <a:t>0</a:t>
            </a:r>
            <a:r>
              <a:rPr lang="en-US" dirty="0" smtClean="0"/>
              <a:t> + z</a:t>
            </a:r>
            <a:r>
              <a:rPr lang="en-US" baseline="-25000" dirty="0" smtClean="0"/>
              <a:t>0</a:t>
            </a:r>
          </a:p>
          <a:p>
            <a:pPr>
              <a:buNone/>
            </a:pPr>
            <a:r>
              <a:rPr lang="en-US" dirty="0" smtClean="0"/>
              <a:t>	we see (y</a:t>
            </a:r>
            <a:r>
              <a:rPr lang="en-US" baseline="-25000" dirty="0" smtClean="0"/>
              <a:t>j+1</a:t>
            </a:r>
            <a:r>
              <a:rPr lang="en-US" dirty="0" smtClean="0"/>
              <a:t> + z</a:t>
            </a:r>
            <a:r>
              <a:rPr lang="en-US" baseline="-25000" dirty="0" smtClean="0"/>
              <a:t>j+1</a:t>
            </a:r>
            <a:r>
              <a:rPr lang="en-US" dirty="0" smtClean="0"/>
              <a:t> + c</a:t>
            </a:r>
            <a:r>
              <a:rPr lang="en-US" baseline="-25000" dirty="0" smtClean="0"/>
              <a:t>j+1</a:t>
            </a:r>
            <a:r>
              <a:rPr lang="en-US" dirty="0" smtClean="0"/>
              <a:t> )d</a:t>
            </a:r>
            <a:r>
              <a:rPr lang="en-US" baseline="-25000" dirty="0" smtClean="0"/>
              <a:t>j+1</a:t>
            </a:r>
            <a:r>
              <a:rPr lang="en-US" dirty="0" smtClean="0"/>
              <a:t> + x</a:t>
            </a:r>
            <a:r>
              <a:rPr lang="en-US" baseline="-25000" dirty="0" smtClean="0"/>
              <a:t>j+1</a:t>
            </a:r>
          </a:p>
          <a:p>
            <a:pPr>
              <a:buNone/>
            </a:pPr>
            <a:r>
              <a:rPr lang="en-US" dirty="0" smtClean="0"/>
              <a:t>	= (</a:t>
            </a:r>
            <a:r>
              <a:rPr lang="en-US" dirty="0" smtClean="0">
                <a:latin typeface="Cambria Math"/>
                <a:ea typeface="Cambria Math"/>
              </a:rPr>
              <a:t>⎣</a:t>
            </a:r>
            <a:r>
              <a:rPr lang="en-US" dirty="0" err="1" smtClean="0">
                <a:latin typeface="Cambria Math"/>
                <a:ea typeface="Cambria Math"/>
              </a:rPr>
              <a:t>y</a:t>
            </a:r>
            <a:r>
              <a:rPr lang="en-US" baseline="-25000" dirty="0" err="1" smtClean="0">
                <a:latin typeface="Cambria Math"/>
                <a:ea typeface="Cambria Math"/>
              </a:rPr>
              <a:t>j</a:t>
            </a:r>
            <a:r>
              <a:rPr lang="en-US" dirty="0" smtClean="0">
                <a:latin typeface="Cambria Math"/>
                <a:ea typeface="Cambria Math"/>
              </a:rPr>
              <a:t>/2⎦+⎣</a:t>
            </a:r>
            <a:r>
              <a:rPr lang="en-US" dirty="0" err="1" smtClean="0">
                <a:latin typeface="Cambria Math"/>
                <a:ea typeface="Cambria Math"/>
              </a:rPr>
              <a:t>z</a:t>
            </a:r>
            <a:r>
              <a:rPr lang="en-US" baseline="-25000" dirty="0" err="1" smtClean="0">
                <a:latin typeface="Cambria Math"/>
                <a:ea typeface="Cambria Math"/>
              </a:rPr>
              <a:t>j</a:t>
            </a:r>
            <a:r>
              <a:rPr lang="en-US" dirty="0" smtClean="0">
                <a:latin typeface="Cambria Math"/>
                <a:ea typeface="Cambria Math"/>
              </a:rPr>
              <a:t>/2⎦+⎣(</a:t>
            </a:r>
            <a:r>
              <a:rPr lang="en-US" dirty="0" err="1" smtClean="0">
                <a:latin typeface="Cambria Math"/>
                <a:ea typeface="Cambria Math"/>
              </a:rPr>
              <a:t>y</a:t>
            </a:r>
            <a:r>
              <a:rPr lang="en-US" baseline="-25000" dirty="0" err="1" smtClean="0">
                <a:latin typeface="Cambria Math"/>
                <a:ea typeface="Cambria Math"/>
              </a:rPr>
              <a:t>j</a:t>
            </a:r>
            <a:r>
              <a:rPr lang="en-US" baseline="-25000" dirty="0" smtClean="0">
                <a:latin typeface="Cambria Math"/>
                <a:ea typeface="Cambria Math"/>
              </a:rPr>
              <a:t> </a:t>
            </a:r>
            <a:r>
              <a:rPr lang="en-US" dirty="0" smtClean="0">
                <a:latin typeface="Cambria Math"/>
                <a:ea typeface="Cambria Math"/>
              </a:rPr>
              <a:t> mod 2 + </a:t>
            </a:r>
            <a:r>
              <a:rPr lang="en-US" dirty="0" err="1" smtClean="0">
                <a:latin typeface="Cambria Math"/>
                <a:ea typeface="Cambria Math"/>
              </a:rPr>
              <a:t>z</a:t>
            </a:r>
            <a:r>
              <a:rPr lang="en-US" baseline="-25000" dirty="0" err="1" smtClean="0">
                <a:latin typeface="Cambria Math"/>
                <a:ea typeface="Cambria Math"/>
              </a:rPr>
              <a:t>j</a:t>
            </a:r>
            <a:r>
              <a:rPr lang="en-US" baseline="-25000" dirty="0" smtClean="0">
                <a:latin typeface="Cambria Math"/>
                <a:ea typeface="Cambria Math"/>
              </a:rPr>
              <a:t>   </a:t>
            </a:r>
            <a:r>
              <a:rPr lang="en-US" dirty="0" smtClean="0">
                <a:latin typeface="Cambria Math"/>
                <a:ea typeface="Cambria Math"/>
              </a:rPr>
              <a:t>mod 2 + </a:t>
            </a:r>
            <a:r>
              <a:rPr lang="en-US" dirty="0" err="1" smtClean="0">
                <a:latin typeface="Cambria Math"/>
                <a:ea typeface="Cambria Math"/>
              </a:rPr>
              <a:t>c</a:t>
            </a:r>
            <a:r>
              <a:rPr lang="en-US" baseline="-25000" dirty="0" err="1" smtClean="0">
                <a:latin typeface="Cambria Math"/>
                <a:ea typeface="Cambria Math"/>
              </a:rPr>
              <a:t>j</a:t>
            </a:r>
            <a:r>
              <a:rPr lang="en-US" baseline="-25000" dirty="0" smtClean="0">
                <a:latin typeface="Cambria Math"/>
                <a:ea typeface="Cambria Math"/>
              </a:rPr>
              <a:t> </a:t>
            </a:r>
            <a:r>
              <a:rPr lang="en-US" dirty="0" smtClean="0">
                <a:latin typeface="Cambria Math"/>
                <a:ea typeface="Cambria Math"/>
              </a:rPr>
              <a:t>)/2⎦ )2d</a:t>
            </a:r>
            <a:r>
              <a:rPr lang="en-US" baseline="-25000" dirty="0" smtClean="0">
                <a:latin typeface="Cambria Math"/>
                <a:ea typeface="Cambria Math"/>
              </a:rPr>
              <a:t>j  </a:t>
            </a:r>
            <a:r>
              <a:rPr lang="en-US" dirty="0" smtClean="0">
                <a:latin typeface="Cambria Math"/>
                <a:ea typeface="Cambria Math"/>
              </a:rPr>
              <a:t> </a:t>
            </a:r>
          </a:p>
          <a:p>
            <a:pPr>
              <a:buNone/>
            </a:pPr>
            <a:r>
              <a:rPr lang="en-US" dirty="0" smtClean="0">
                <a:latin typeface="Cambria Math"/>
                <a:ea typeface="Cambria Math"/>
              </a:rPr>
              <a:t>	+ </a:t>
            </a:r>
            <a:r>
              <a:rPr lang="en-US" dirty="0" err="1" smtClean="0">
                <a:latin typeface="Cambria Math"/>
                <a:ea typeface="Cambria Math"/>
              </a:rPr>
              <a:t>x</a:t>
            </a:r>
            <a:r>
              <a:rPr lang="en-US" baseline="-25000" dirty="0" err="1" smtClean="0">
                <a:latin typeface="Cambria Math"/>
                <a:ea typeface="Cambria Math"/>
              </a:rPr>
              <a:t>j</a:t>
            </a:r>
            <a:r>
              <a:rPr lang="en-US" dirty="0" smtClean="0">
                <a:latin typeface="Cambria Math"/>
                <a:ea typeface="Cambria Math"/>
              </a:rPr>
              <a:t> + </a:t>
            </a:r>
            <a:r>
              <a:rPr lang="en-US" dirty="0" err="1" smtClean="0">
                <a:latin typeface="Cambria Math"/>
                <a:ea typeface="Cambria Math"/>
              </a:rPr>
              <a:t>d</a:t>
            </a:r>
            <a:r>
              <a:rPr lang="en-US" baseline="-25000" dirty="0" err="1" smtClean="0">
                <a:latin typeface="Cambria Math"/>
                <a:ea typeface="Cambria Math"/>
              </a:rPr>
              <a:t>j</a:t>
            </a:r>
            <a:r>
              <a:rPr lang="en-US" baseline="-25000" dirty="0" smtClean="0">
                <a:latin typeface="Cambria Math"/>
                <a:ea typeface="Cambria Math"/>
              </a:rPr>
              <a:t> </a:t>
            </a:r>
            <a:r>
              <a:rPr lang="en-US" dirty="0" smtClean="0">
                <a:latin typeface="Cambria Math"/>
                <a:ea typeface="Cambria Math"/>
              </a:rPr>
              <a:t>((</a:t>
            </a:r>
            <a:r>
              <a:rPr lang="en-US" dirty="0" err="1" smtClean="0">
                <a:latin typeface="Cambria Math"/>
                <a:ea typeface="Cambria Math"/>
              </a:rPr>
              <a:t>y</a:t>
            </a:r>
            <a:r>
              <a:rPr lang="en-US" baseline="-25000" dirty="0" err="1" smtClean="0">
                <a:latin typeface="Cambria Math"/>
                <a:ea typeface="Cambria Math"/>
              </a:rPr>
              <a:t>j</a:t>
            </a:r>
            <a:r>
              <a:rPr lang="en-US" dirty="0" smtClean="0">
                <a:latin typeface="Cambria Math"/>
                <a:ea typeface="Cambria Math"/>
              </a:rPr>
              <a:t> mod 2 + </a:t>
            </a:r>
            <a:r>
              <a:rPr lang="en-US" dirty="0" err="1" smtClean="0">
                <a:latin typeface="Cambria Math"/>
                <a:ea typeface="Cambria Math"/>
              </a:rPr>
              <a:t>z</a:t>
            </a:r>
            <a:r>
              <a:rPr lang="en-US" baseline="-25000" dirty="0" err="1" smtClean="0">
                <a:latin typeface="Cambria Math"/>
                <a:ea typeface="Cambria Math"/>
              </a:rPr>
              <a:t>j</a:t>
            </a:r>
            <a:r>
              <a:rPr lang="en-US" dirty="0" smtClean="0">
                <a:latin typeface="Cambria Math"/>
                <a:ea typeface="Cambria Math"/>
              </a:rPr>
              <a:t> mod 2 +</a:t>
            </a:r>
            <a:r>
              <a:rPr lang="en-US" dirty="0" err="1" smtClean="0">
                <a:latin typeface="Cambria Math"/>
                <a:ea typeface="Cambria Math"/>
              </a:rPr>
              <a:t>c</a:t>
            </a:r>
            <a:r>
              <a:rPr lang="en-US" baseline="-25000" dirty="0" err="1" smtClean="0">
                <a:latin typeface="Cambria Math"/>
                <a:ea typeface="Cambria Math"/>
              </a:rPr>
              <a:t>j</a:t>
            </a:r>
            <a:r>
              <a:rPr lang="en-US" dirty="0" smtClean="0">
                <a:latin typeface="Cambria Math"/>
                <a:ea typeface="Cambria Math"/>
              </a:rPr>
              <a:t>) mod 2)</a:t>
            </a:r>
          </a:p>
          <a:p>
            <a:pPr>
              <a:buNone/>
            </a:pPr>
            <a:r>
              <a:rPr lang="en-US" dirty="0" smtClean="0">
                <a:latin typeface="Cambria Math"/>
                <a:ea typeface="Cambria Math"/>
              </a:rPr>
              <a:t>	= (⎣</a:t>
            </a:r>
            <a:r>
              <a:rPr lang="en-US" dirty="0" err="1" smtClean="0">
                <a:latin typeface="Cambria Math"/>
                <a:ea typeface="Cambria Math"/>
              </a:rPr>
              <a:t>y</a:t>
            </a:r>
            <a:r>
              <a:rPr lang="en-US" baseline="-25000" dirty="0" err="1" smtClean="0">
                <a:latin typeface="Cambria Math"/>
                <a:ea typeface="Cambria Math"/>
              </a:rPr>
              <a:t>j</a:t>
            </a:r>
            <a:r>
              <a:rPr lang="en-US" dirty="0" smtClean="0">
                <a:latin typeface="Cambria Math"/>
                <a:ea typeface="Cambria Math"/>
              </a:rPr>
              <a:t>/2⎦+⎣</a:t>
            </a:r>
            <a:r>
              <a:rPr lang="en-US" dirty="0" err="1" smtClean="0">
                <a:latin typeface="Cambria Math"/>
                <a:ea typeface="Cambria Math"/>
              </a:rPr>
              <a:t>z</a:t>
            </a:r>
            <a:r>
              <a:rPr lang="en-US" baseline="-25000" dirty="0" err="1" smtClean="0">
                <a:latin typeface="Cambria Math"/>
                <a:ea typeface="Cambria Math"/>
              </a:rPr>
              <a:t>j</a:t>
            </a:r>
            <a:r>
              <a:rPr lang="en-US" dirty="0" smtClean="0">
                <a:latin typeface="Cambria Math"/>
                <a:ea typeface="Cambria Math"/>
              </a:rPr>
              <a:t>/2⎦)2d</a:t>
            </a:r>
            <a:r>
              <a:rPr lang="en-US" baseline="-25000" dirty="0" smtClean="0">
                <a:latin typeface="Cambria Math"/>
                <a:ea typeface="Cambria Math"/>
              </a:rPr>
              <a:t>j</a:t>
            </a:r>
            <a:r>
              <a:rPr lang="en-US" dirty="0" smtClean="0">
                <a:latin typeface="Cambria Math"/>
                <a:ea typeface="Cambria Math"/>
              </a:rPr>
              <a:t>+x</a:t>
            </a:r>
            <a:r>
              <a:rPr lang="en-US" baseline="-25000" dirty="0" smtClean="0">
                <a:latin typeface="Cambria Math"/>
                <a:ea typeface="Cambria Math"/>
              </a:rPr>
              <a:t>j</a:t>
            </a:r>
            <a:r>
              <a:rPr lang="en-US" dirty="0" smtClean="0">
                <a:latin typeface="Cambria Math"/>
                <a:ea typeface="Cambria Math"/>
              </a:rPr>
              <a:t>+d</a:t>
            </a:r>
            <a:r>
              <a:rPr lang="en-US" baseline="-25000" dirty="0" smtClean="0">
                <a:latin typeface="Cambria Math"/>
                <a:ea typeface="Cambria Math"/>
              </a:rPr>
              <a:t>j </a:t>
            </a:r>
            <a:r>
              <a:rPr lang="en-US" dirty="0" smtClean="0">
                <a:latin typeface="Cambria Math"/>
                <a:ea typeface="Cambria Math"/>
              </a:rPr>
              <a:t>(</a:t>
            </a:r>
            <a:r>
              <a:rPr lang="en-US" dirty="0" err="1" smtClean="0">
                <a:latin typeface="Cambria Math"/>
                <a:ea typeface="Cambria Math"/>
              </a:rPr>
              <a:t>y</a:t>
            </a:r>
            <a:r>
              <a:rPr lang="en-US" baseline="-25000" dirty="0" err="1" smtClean="0">
                <a:latin typeface="Cambria Math"/>
                <a:ea typeface="Cambria Math"/>
              </a:rPr>
              <a:t>j</a:t>
            </a:r>
            <a:r>
              <a:rPr lang="en-US" dirty="0" smtClean="0">
                <a:latin typeface="Cambria Math"/>
                <a:ea typeface="Cambria Math"/>
              </a:rPr>
              <a:t> mod 2 + </a:t>
            </a:r>
            <a:r>
              <a:rPr lang="en-US" dirty="0" err="1" smtClean="0">
                <a:latin typeface="Cambria Math"/>
                <a:ea typeface="Cambria Math"/>
              </a:rPr>
              <a:t>z</a:t>
            </a:r>
            <a:r>
              <a:rPr lang="en-US" baseline="-25000" dirty="0" err="1" smtClean="0">
                <a:latin typeface="Cambria Math"/>
                <a:ea typeface="Cambria Math"/>
              </a:rPr>
              <a:t>j</a:t>
            </a:r>
            <a:r>
              <a:rPr lang="en-US" dirty="0" smtClean="0">
                <a:latin typeface="Cambria Math"/>
                <a:ea typeface="Cambria Math"/>
              </a:rPr>
              <a:t> mod 2 +</a:t>
            </a:r>
            <a:r>
              <a:rPr lang="en-US" dirty="0" err="1" smtClean="0">
                <a:latin typeface="Cambria Math"/>
                <a:ea typeface="Cambria Math"/>
              </a:rPr>
              <a:t>c</a:t>
            </a:r>
            <a:r>
              <a:rPr lang="en-US" baseline="-25000" dirty="0" err="1" smtClean="0">
                <a:latin typeface="Cambria Math"/>
                <a:ea typeface="Cambria Math"/>
              </a:rPr>
              <a:t>j</a:t>
            </a:r>
            <a:r>
              <a:rPr lang="en-US" dirty="0" smtClean="0">
                <a:latin typeface="Cambria Math"/>
                <a:ea typeface="Cambria Math"/>
              </a:rPr>
              <a:t>)</a:t>
            </a:r>
          </a:p>
          <a:p>
            <a:pPr>
              <a:buNone/>
            </a:pPr>
            <a:r>
              <a:rPr lang="en-US" dirty="0" smtClean="0">
                <a:latin typeface="Cambria Math"/>
                <a:ea typeface="Cambria Math"/>
              </a:rPr>
              <a:t>	= (</a:t>
            </a:r>
            <a:r>
              <a:rPr lang="en-US" dirty="0" err="1" smtClean="0">
                <a:latin typeface="Cambria Math"/>
                <a:ea typeface="Cambria Math"/>
              </a:rPr>
              <a:t>y</a:t>
            </a:r>
            <a:r>
              <a:rPr lang="en-US" baseline="-25000" dirty="0" err="1" smtClean="0">
                <a:latin typeface="Cambria Math"/>
                <a:ea typeface="Cambria Math"/>
              </a:rPr>
              <a:t>j</a:t>
            </a:r>
            <a:r>
              <a:rPr lang="en-US" dirty="0" err="1" smtClean="0">
                <a:latin typeface="Cambria Math"/>
                <a:ea typeface="Cambria Math"/>
              </a:rPr>
              <a:t>+z</a:t>
            </a:r>
            <a:r>
              <a:rPr lang="en-US" baseline="-25000" dirty="0" err="1" smtClean="0">
                <a:latin typeface="Cambria Math"/>
                <a:ea typeface="Cambria Math"/>
              </a:rPr>
              <a:t>j</a:t>
            </a:r>
            <a:r>
              <a:rPr lang="en-US" dirty="0" err="1" smtClean="0">
                <a:latin typeface="Cambria Math"/>
                <a:ea typeface="Cambria Math"/>
              </a:rPr>
              <a:t>+c</a:t>
            </a:r>
            <a:r>
              <a:rPr lang="en-US" baseline="-25000" dirty="0" err="1" smtClean="0">
                <a:latin typeface="Cambria Math"/>
                <a:ea typeface="Cambria Math"/>
              </a:rPr>
              <a:t>j</a:t>
            </a:r>
            <a:r>
              <a:rPr lang="en-US" dirty="0" smtClean="0">
                <a:latin typeface="Cambria Math"/>
                <a:ea typeface="Cambria Math"/>
              </a:rPr>
              <a:t>)</a:t>
            </a:r>
            <a:r>
              <a:rPr lang="en-US" dirty="0" err="1" smtClean="0">
                <a:latin typeface="Cambria Math"/>
                <a:ea typeface="Cambria Math"/>
              </a:rPr>
              <a:t>d</a:t>
            </a:r>
            <a:r>
              <a:rPr lang="en-US" baseline="-25000" dirty="0" err="1" smtClean="0">
                <a:latin typeface="Cambria Math"/>
                <a:ea typeface="Cambria Math"/>
              </a:rPr>
              <a:t>j</a:t>
            </a:r>
            <a:r>
              <a:rPr lang="en-US" dirty="0" err="1" smtClean="0">
                <a:latin typeface="Cambria Math"/>
                <a:ea typeface="Cambria Math"/>
              </a:rPr>
              <a:t>+x</a:t>
            </a:r>
            <a:r>
              <a:rPr lang="en-US" baseline="-25000" dirty="0" err="1" smtClean="0">
                <a:latin typeface="Cambria Math"/>
                <a:ea typeface="Cambria Math"/>
              </a:rPr>
              <a:t>j</a:t>
            </a:r>
            <a:endParaRPr lang="en-US" dirty="0" smtClean="0">
              <a:latin typeface="Cambria Math"/>
              <a:ea typeface="Cambria Math"/>
            </a:endParaRPr>
          </a:p>
          <a:p>
            <a:pPr>
              <a:buNone/>
            </a:pPr>
            <a:r>
              <a:rPr lang="en-US" dirty="0" smtClean="0">
                <a:latin typeface="Cambria Math"/>
                <a:ea typeface="Cambria Math"/>
              </a:rPr>
              <a:t>	= y</a:t>
            </a:r>
            <a:r>
              <a:rPr lang="en-US" baseline="-25000" dirty="0" smtClean="0">
                <a:latin typeface="Cambria Math"/>
                <a:ea typeface="Cambria Math"/>
              </a:rPr>
              <a:t>0</a:t>
            </a:r>
            <a:r>
              <a:rPr lang="en-US" dirty="0" smtClean="0">
                <a:latin typeface="Cambria Math"/>
                <a:ea typeface="Cambria Math"/>
              </a:rPr>
              <a:t> + z</a:t>
            </a:r>
            <a:r>
              <a:rPr lang="en-US" baseline="-25000" dirty="0" smtClean="0">
                <a:latin typeface="Cambria Math"/>
                <a:ea typeface="Cambria Math"/>
              </a:rPr>
              <a:t>0, </a:t>
            </a:r>
            <a:r>
              <a:rPr lang="en-US" dirty="0" smtClean="0">
                <a:latin typeface="Cambria Math"/>
                <a:ea typeface="Cambria Math"/>
              </a:rPr>
              <a:t> an invariant</a:t>
            </a:r>
          </a:p>
          <a:p>
            <a:pPr>
              <a:buNone/>
            </a:pPr>
            <a:r>
              <a:rPr lang="en-US" dirty="0" smtClean="0">
                <a:latin typeface="Cambria Math"/>
                <a:ea typeface="Cambria Math"/>
              </a:rPr>
              <a:t>									         </a:t>
            </a:r>
            <a:r>
              <a:rPr lang="en-US" dirty="0" err="1" smtClean="0">
                <a:latin typeface="Cambria Math"/>
                <a:ea typeface="Cambria Math"/>
              </a:rPr>
              <a:t>contd</a:t>
            </a:r>
            <a:r>
              <a:rPr lang="en-US" dirty="0" smtClean="0">
                <a:latin typeface="Cambria Math"/>
                <a:ea typeface="Cambria Math"/>
              </a:rPr>
              <a:t>…</a:t>
            </a:r>
          </a:p>
          <a:p>
            <a:pPr>
              <a:buNone/>
            </a:pP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P2         </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We now use it to show that the algorithm is correct. For that, we need to prove that the algorithm terminates with x containing the sum of y &amp; z.</a:t>
            </a:r>
          </a:p>
          <a:p>
            <a:r>
              <a:rPr lang="en-US" dirty="0" smtClean="0"/>
              <a:t>By inspection, the values of y and z are halved (rounding, if they are odd) on every iteration of the loop. Therefore, they will eventually both be zero and stay that way. At the first point at which y = z = 0, either c will equal zero or c will be assigned zero on the next iteration of the loop. Thus, eventually y = z = c = 0 at which point the loop terminates. Now, we prove that x has the correct value on termination. Suppose, the loop terminates after t iterations, t ≥ 0.</a:t>
            </a:r>
          </a:p>
          <a:p>
            <a:r>
              <a:rPr lang="en-US" dirty="0" smtClean="0"/>
              <a:t>By the loop invariant, (</a:t>
            </a:r>
            <a:r>
              <a:rPr lang="en-US" dirty="0" err="1" smtClean="0"/>
              <a:t>y</a:t>
            </a:r>
            <a:r>
              <a:rPr lang="en-US" baseline="-25000" dirty="0" err="1" smtClean="0"/>
              <a:t>t</a:t>
            </a:r>
            <a:r>
              <a:rPr lang="en-US" baseline="-25000" dirty="0" smtClean="0"/>
              <a:t> </a:t>
            </a:r>
            <a:r>
              <a:rPr lang="en-US" dirty="0" smtClean="0"/>
              <a:t>+ </a:t>
            </a:r>
            <a:r>
              <a:rPr lang="en-US" dirty="0" err="1" smtClean="0"/>
              <a:t>z</a:t>
            </a:r>
            <a:r>
              <a:rPr lang="en-US" baseline="-25000" dirty="0" err="1" smtClean="0"/>
              <a:t>t</a:t>
            </a:r>
            <a:r>
              <a:rPr lang="en-US" dirty="0" smtClean="0"/>
              <a:t>+ c</a:t>
            </a:r>
            <a:r>
              <a:rPr lang="en-US" baseline="-25000" dirty="0" smtClean="0"/>
              <a:t>t</a:t>
            </a:r>
            <a:r>
              <a:rPr lang="en-US" dirty="0" smtClean="0"/>
              <a:t>)</a:t>
            </a:r>
            <a:r>
              <a:rPr lang="en-US" dirty="0" err="1" smtClean="0"/>
              <a:t>d</a:t>
            </a:r>
            <a:r>
              <a:rPr lang="en-US" baseline="-25000" dirty="0" err="1" smtClean="0"/>
              <a:t>t</a:t>
            </a:r>
            <a:r>
              <a:rPr lang="en-US" baseline="-25000" dirty="0" smtClean="0"/>
              <a:t> </a:t>
            </a:r>
            <a:r>
              <a:rPr lang="en-US" dirty="0" smtClean="0"/>
              <a:t>+ </a:t>
            </a:r>
            <a:r>
              <a:rPr lang="en-US" dirty="0" err="1" smtClean="0"/>
              <a:t>x</a:t>
            </a:r>
            <a:r>
              <a:rPr lang="en-US" baseline="-25000" dirty="0" err="1" smtClean="0"/>
              <a:t>t</a:t>
            </a:r>
            <a:r>
              <a:rPr lang="en-US" baseline="-25000" dirty="0" smtClean="0"/>
              <a:t> </a:t>
            </a:r>
            <a:r>
              <a:rPr lang="en-US" dirty="0" smtClean="0"/>
              <a:t>= y</a:t>
            </a:r>
            <a:r>
              <a:rPr lang="en-US" baseline="-25000" dirty="0" smtClean="0"/>
              <a:t>0</a:t>
            </a:r>
            <a:r>
              <a:rPr lang="en-US" dirty="0" smtClean="0"/>
              <a:t>+z</a:t>
            </a:r>
            <a:r>
              <a:rPr lang="en-US" baseline="-25000" dirty="0" smtClean="0"/>
              <a:t>0</a:t>
            </a:r>
            <a:endParaRPr lang="en-US" dirty="0" smtClean="0"/>
          </a:p>
          <a:p>
            <a:pPr>
              <a:buNone/>
            </a:pPr>
            <a:r>
              <a:rPr lang="en-US" dirty="0" smtClean="0"/>
              <a:t>	Since, </a:t>
            </a:r>
            <a:r>
              <a:rPr lang="en-US" dirty="0" err="1" smtClean="0"/>
              <a:t>y</a:t>
            </a:r>
            <a:r>
              <a:rPr lang="en-US" baseline="-25000" dirty="0" err="1" smtClean="0"/>
              <a:t>t</a:t>
            </a:r>
            <a:r>
              <a:rPr lang="en-US" baseline="-25000" dirty="0" smtClean="0"/>
              <a:t>  </a:t>
            </a:r>
            <a:r>
              <a:rPr lang="en-US" dirty="0" smtClean="0"/>
              <a:t>= </a:t>
            </a:r>
            <a:r>
              <a:rPr lang="en-US" dirty="0" err="1" smtClean="0"/>
              <a:t>z</a:t>
            </a:r>
            <a:r>
              <a:rPr lang="en-US" baseline="-25000" dirty="0" err="1" smtClean="0"/>
              <a:t>t</a:t>
            </a:r>
            <a:r>
              <a:rPr lang="en-US" baseline="-25000" dirty="0" smtClean="0"/>
              <a:t>   </a:t>
            </a:r>
            <a:r>
              <a:rPr lang="en-US" dirty="0" smtClean="0"/>
              <a:t> = c</a:t>
            </a:r>
            <a:r>
              <a:rPr lang="en-US" baseline="-25000" dirty="0" smtClean="0"/>
              <a:t>t</a:t>
            </a:r>
            <a:r>
              <a:rPr lang="en-US" dirty="0" smtClean="0"/>
              <a:t> = 0, we see </a:t>
            </a:r>
            <a:r>
              <a:rPr lang="en-US" dirty="0" err="1" smtClean="0"/>
              <a:t>x</a:t>
            </a:r>
            <a:r>
              <a:rPr lang="en-US" baseline="-25000" dirty="0" err="1" smtClean="0"/>
              <a:t>t</a:t>
            </a:r>
            <a:r>
              <a:rPr lang="en-US" dirty="0" smtClean="0"/>
              <a:t> = y</a:t>
            </a:r>
            <a:r>
              <a:rPr lang="en-US" baseline="-25000" dirty="0" smtClean="0"/>
              <a:t>0</a:t>
            </a:r>
            <a:r>
              <a:rPr lang="en-US" dirty="0" smtClean="0"/>
              <a:t> + z</a:t>
            </a:r>
            <a:r>
              <a:rPr lang="en-US" baseline="-25000" dirty="0" smtClean="0"/>
              <a:t>0</a:t>
            </a:r>
          </a:p>
          <a:p>
            <a:r>
              <a:rPr lang="en-US" dirty="0" smtClean="0"/>
              <a:t>Thus the algorithm terminates with x containing the sum of the initial values of y and z, as required.</a:t>
            </a:r>
          </a:p>
          <a:p>
            <a:pPr>
              <a:buNone/>
            </a:pPr>
            <a:r>
              <a:rPr lang="en-US" u="sng" dirty="0" smtClean="0">
                <a:hlinkClick r:id="rId2" action="ppaction://hlinksldjump"/>
              </a:rPr>
              <a:t>Back</a:t>
            </a:r>
            <a:endParaRPr lang="en-IN" u="sng"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P3</a:t>
            </a:r>
            <a:endParaRPr lang="en-IN" dirty="0"/>
          </a:p>
        </p:txBody>
      </p:sp>
      <p:sp>
        <p:nvSpPr>
          <p:cNvPr id="3" name="Content Placeholder 2"/>
          <p:cNvSpPr>
            <a:spLocks noGrp="1"/>
          </p:cNvSpPr>
          <p:nvPr>
            <p:ph idx="1"/>
          </p:nvPr>
        </p:nvSpPr>
        <p:spPr/>
        <p:txBody>
          <a:bodyPr/>
          <a:lstStyle/>
          <a:p>
            <a:pPr>
              <a:buNone/>
            </a:pPr>
            <a:r>
              <a:rPr lang="en-US" dirty="0" smtClean="0"/>
              <a:t>Use the invariant </a:t>
            </a:r>
            <a:r>
              <a:rPr lang="en-US" dirty="0" err="1" smtClean="0"/>
              <a:t>y</a:t>
            </a:r>
            <a:r>
              <a:rPr lang="en-US" baseline="-25000" dirty="0" err="1" smtClean="0"/>
              <a:t>j</a:t>
            </a:r>
            <a:r>
              <a:rPr lang="en-US" dirty="0" err="1" smtClean="0"/>
              <a:t>z</a:t>
            </a:r>
            <a:r>
              <a:rPr lang="en-US" baseline="-25000" dirty="0" err="1" smtClean="0"/>
              <a:t>j</a:t>
            </a:r>
            <a:r>
              <a:rPr lang="en-US" dirty="0" smtClean="0"/>
              <a:t> + </a:t>
            </a:r>
            <a:r>
              <a:rPr lang="en-US" dirty="0" err="1" smtClean="0"/>
              <a:t>x</a:t>
            </a:r>
            <a:r>
              <a:rPr lang="en-US" baseline="-25000" dirty="0" err="1" smtClean="0"/>
              <a:t>j</a:t>
            </a:r>
            <a:r>
              <a:rPr lang="en-US" dirty="0" smtClean="0"/>
              <a:t> = y</a:t>
            </a:r>
            <a:r>
              <a:rPr lang="en-US" baseline="-25000" dirty="0" smtClean="0"/>
              <a:t>0</a:t>
            </a:r>
            <a:r>
              <a:rPr lang="en-US" dirty="0" smtClean="0"/>
              <a:t>z</a:t>
            </a:r>
            <a:r>
              <a:rPr lang="en-US" baseline="-25000" dirty="0" smtClean="0"/>
              <a:t>0</a:t>
            </a: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hlinkClick r:id="rId2" action="ppaction://hlinksldjump"/>
              </a:rPr>
              <a:t>Back</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P4</a:t>
            </a:r>
            <a:endParaRPr lang="en-IN" dirty="0"/>
          </a:p>
        </p:txBody>
      </p:sp>
      <p:sp>
        <p:nvSpPr>
          <p:cNvPr id="3" name="Content Placeholder 2"/>
          <p:cNvSpPr>
            <a:spLocks noGrp="1"/>
          </p:cNvSpPr>
          <p:nvPr>
            <p:ph idx="1"/>
          </p:nvPr>
        </p:nvSpPr>
        <p:spPr/>
        <p:txBody>
          <a:bodyPr/>
          <a:lstStyle/>
          <a:p>
            <a:pPr>
              <a:buNone/>
            </a:pPr>
            <a:r>
              <a:rPr lang="en-US" dirty="0" smtClean="0"/>
              <a:t>Find loop invariant</a:t>
            </a:r>
          </a:p>
          <a:p>
            <a:pPr>
              <a:buNone/>
            </a:pPr>
            <a:r>
              <a:rPr lang="en-US" dirty="0" smtClean="0">
                <a:hlinkClick r:id="rId2" action="ppaction://hlinksldjump"/>
              </a:rPr>
              <a:t>Back</a:t>
            </a:r>
            <a:endParaRPr lang="en-US" dirty="0" smtClean="0"/>
          </a:p>
          <a:p>
            <a:pPr>
              <a:buNone/>
            </a:pP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Iterative</a:t>
            </a:r>
            <a:br>
              <a:rPr lang="en-US" dirty="0" smtClean="0"/>
            </a:b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Write down a specification for the output to be produced by the algorithm as a function of its inputs</a:t>
            </a:r>
          </a:p>
          <a:p>
            <a:r>
              <a:rPr lang="en-US" dirty="0" smtClean="0"/>
              <a:t>Verify the algorithm one loop at a time, starting at the inner loop in case of nested loops </a:t>
            </a:r>
          </a:p>
          <a:p>
            <a:r>
              <a:rPr lang="en-US" dirty="0" smtClean="0"/>
              <a:t>For each loop, devise a loop invariant that remains true each time through the loop and captures the “progress” made by the loop</a:t>
            </a:r>
          </a:p>
          <a:p>
            <a:r>
              <a:rPr lang="en-US" dirty="0" smtClean="0"/>
              <a:t>Prove that the loop invariants hold. This is usually done by induction on the number of iterations. Start by listing the new values of the variables in terms o the old values. Use this for your inductive step</a:t>
            </a:r>
          </a:p>
          <a:p>
            <a:r>
              <a:rPr lang="en-US" dirty="0" smtClean="0"/>
              <a:t>Use the loop invariants to prove that the algorithm terminates</a:t>
            </a:r>
          </a:p>
          <a:p>
            <a:r>
              <a:rPr lang="en-US" dirty="0" smtClean="0"/>
              <a:t>Use the loop invariants and the termination conditions to prove that the algorithm computes the correct result</a:t>
            </a:r>
          </a:p>
          <a:p>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P5</a:t>
            </a:r>
            <a:endParaRPr lang="en-IN" dirty="0"/>
          </a:p>
        </p:txBody>
      </p:sp>
      <p:sp>
        <p:nvSpPr>
          <p:cNvPr id="3" name="Content Placeholder 2"/>
          <p:cNvSpPr>
            <a:spLocks noGrp="1"/>
          </p:cNvSpPr>
          <p:nvPr>
            <p:ph idx="1"/>
          </p:nvPr>
        </p:nvSpPr>
        <p:spPr/>
        <p:txBody>
          <a:bodyPr/>
          <a:lstStyle/>
          <a:p>
            <a:pPr>
              <a:buNone/>
            </a:pPr>
            <a:r>
              <a:rPr lang="en-US" dirty="0" smtClean="0"/>
              <a:t>Use the invariant</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hlinkClick r:id="rId2" action="ppaction://hlinksldjump"/>
              </a:rPr>
              <a:t>Back</a:t>
            </a:r>
            <a:endParaRPr lang="en-IN" dirty="0"/>
          </a:p>
        </p:txBody>
      </p:sp>
      <p:sp>
        <p:nvSpPr>
          <p:cNvPr id="1433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434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4339"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000496" y="1643050"/>
            <a:ext cx="1000132" cy="571504"/>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P6</a:t>
            </a:r>
            <a:endParaRPr lang="en-IN" dirty="0"/>
          </a:p>
        </p:txBody>
      </p:sp>
      <p:sp>
        <p:nvSpPr>
          <p:cNvPr id="3" name="Content Placeholder 2"/>
          <p:cNvSpPr>
            <a:spLocks noGrp="1"/>
          </p:cNvSpPr>
          <p:nvPr>
            <p:ph idx="1"/>
          </p:nvPr>
        </p:nvSpPr>
        <p:spPr/>
        <p:txBody>
          <a:bodyPr/>
          <a:lstStyle/>
          <a:p>
            <a:pPr>
              <a:buNone/>
            </a:pPr>
            <a:r>
              <a:rPr lang="en-US" dirty="0" smtClean="0"/>
              <a:t>Use the invariant</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hlinkClick r:id="rId2" action="ppaction://hlinksldjump"/>
              </a:rPr>
              <a:t>Back</a:t>
            </a:r>
            <a:endParaRPr lang="en-IN" dirty="0" smtClean="0"/>
          </a:p>
          <a:p>
            <a:pPr>
              <a:buNone/>
            </a:pPr>
            <a:endParaRPr lang="en-IN" dirty="0"/>
          </a:p>
        </p:txBody>
      </p:sp>
      <p:pic>
        <p:nvPicPr>
          <p:cNvPr id="4"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000496" y="1643050"/>
            <a:ext cx="1000132" cy="571504"/>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P7</a:t>
            </a:r>
            <a:endParaRPr lang="en-IN" dirty="0"/>
          </a:p>
        </p:txBody>
      </p:sp>
      <p:sp>
        <p:nvSpPr>
          <p:cNvPr id="3" name="Content Placeholder 2"/>
          <p:cNvSpPr>
            <a:spLocks noGrp="1"/>
          </p:cNvSpPr>
          <p:nvPr>
            <p:ph idx="1"/>
          </p:nvPr>
        </p:nvSpPr>
        <p:spPr/>
        <p:txBody>
          <a:bodyPr>
            <a:normAutofit/>
          </a:bodyPr>
          <a:lstStyle/>
          <a:p>
            <a:pPr>
              <a:buNone/>
            </a:pPr>
            <a:r>
              <a:rPr lang="en-US" dirty="0" smtClean="0"/>
              <a:t>Use the following loop invariant</a:t>
            </a:r>
          </a:p>
          <a:p>
            <a:pPr>
              <a:buNone/>
            </a:pPr>
            <a:endParaRPr lang="en-IN" dirty="0" smtClean="0">
              <a:ea typeface="Times New Roman"/>
              <a:cs typeface="Times New Roman"/>
            </a:endParaRPr>
          </a:p>
          <a:p>
            <a:pPr>
              <a:buNone/>
            </a:pPr>
            <a:r>
              <a:rPr lang="en-IN" dirty="0" err="1" smtClean="0">
                <a:ea typeface="Times New Roman"/>
                <a:cs typeface="Times New Roman"/>
              </a:rPr>
              <a:t>m</a:t>
            </a:r>
            <a:r>
              <a:rPr lang="en-IN" baseline="-25000" dirty="0" err="1" smtClean="0">
                <a:ea typeface="Times New Roman"/>
                <a:cs typeface="Times New Roman"/>
              </a:rPr>
              <a:t>j</a:t>
            </a:r>
            <a:r>
              <a:rPr lang="en-IN" dirty="0" smtClean="0">
                <a:ea typeface="Times New Roman"/>
                <a:cs typeface="Times New Roman"/>
              </a:rPr>
              <a:t> = ∏</a:t>
            </a:r>
            <a:r>
              <a:rPr lang="en-IN" baseline="30000" dirty="0" err="1" smtClean="0">
                <a:ea typeface="Times New Roman"/>
                <a:cs typeface="Times New Roman"/>
              </a:rPr>
              <a:t>n</a:t>
            </a:r>
            <a:r>
              <a:rPr lang="en-IN" baseline="-25000" dirty="0" err="1" smtClean="0">
                <a:ea typeface="Times New Roman"/>
                <a:cs typeface="Times New Roman"/>
              </a:rPr>
              <a:t>k</a:t>
            </a:r>
            <a:r>
              <a:rPr lang="en-IN" baseline="-25000" dirty="0" smtClean="0">
                <a:ea typeface="Times New Roman"/>
                <a:cs typeface="Times New Roman"/>
              </a:rPr>
              <a:t>=n-j+1</a:t>
            </a:r>
            <a:r>
              <a:rPr lang="en-IN" dirty="0" smtClean="0">
                <a:ea typeface="Times New Roman"/>
                <a:cs typeface="Times New Roman"/>
              </a:rPr>
              <a:t> k</a:t>
            </a:r>
            <a:endParaRPr lang="en-IN" dirty="0" smtClean="0">
              <a:ea typeface="Calibri"/>
              <a:cs typeface="Times New Roman"/>
            </a:endParaRPr>
          </a:p>
          <a:p>
            <a:pPr>
              <a:buNone/>
            </a:pPr>
            <a:endParaRPr lang="en-US" dirty="0" smtClean="0"/>
          </a:p>
          <a:p>
            <a:pPr>
              <a:buNone/>
            </a:pPr>
            <a:endParaRPr lang="en-US" dirty="0" smtClean="0"/>
          </a:p>
          <a:p>
            <a:pPr>
              <a:buNone/>
            </a:pPr>
            <a:endParaRPr lang="en-US" dirty="0" smtClean="0"/>
          </a:p>
          <a:p>
            <a:pPr>
              <a:buNone/>
            </a:pPr>
            <a:r>
              <a:rPr lang="en-US" dirty="0" smtClean="0">
                <a:hlinkClick r:id="rId2" action="ppaction://hlinksldjump"/>
              </a:rPr>
              <a:t>Back</a:t>
            </a: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P8</a:t>
            </a:r>
            <a:endParaRPr lang="en-IN" dirty="0"/>
          </a:p>
        </p:txBody>
      </p:sp>
      <p:sp>
        <p:nvSpPr>
          <p:cNvPr id="3" name="Content Placeholder 2"/>
          <p:cNvSpPr>
            <a:spLocks noGrp="1"/>
          </p:cNvSpPr>
          <p:nvPr>
            <p:ph idx="1"/>
          </p:nvPr>
        </p:nvSpPr>
        <p:spPr/>
        <p:txBody>
          <a:bodyPr/>
          <a:lstStyle/>
          <a:p>
            <a:pPr>
              <a:buNone/>
            </a:pPr>
            <a:r>
              <a:rPr lang="en-US" dirty="0" smtClean="0"/>
              <a:t>Use the following loop invariant</a:t>
            </a:r>
          </a:p>
          <a:p>
            <a:pPr>
              <a:buNone/>
            </a:pPr>
            <a:r>
              <a:rPr lang="en-US" dirty="0" err="1" smtClean="0"/>
              <a:t>S</a:t>
            </a:r>
            <a:r>
              <a:rPr lang="en-US" baseline="-25000" dirty="0" err="1" smtClean="0"/>
              <a:t>j</a:t>
            </a:r>
            <a:r>
              <a:rPr lang="en-US" baseline="-25000" dirty="0" smtClean="0"/>
              <a:t>  </a:t>
            </a:r>
            <a:r>
              <a:rPr lang="en-US" dirty="0" smtClean="0"/>
              <a:t>= ∑</a:t>
            </a:r>
            <a:r>
              <a:rPr lang="en-US" baseline="30000" dirty="0" err="1" smtClean="0"/>
              <a:t>j</a:t>
            </a:r>
            <a:r>
              <a:rPr lang="en-US" baseline="-25000" dirty="0" err="1" smtClean="0"/>
              <a:t>i</a:t>
            </a:r>
            <a:r>
              <a:rPr lang="en-US" baseline="-25000" dirty="0" smtClean="0"/>
              <a:t>=1</a:t>
            </a:r>
            <a:r>
              <a:rPr lang="en-US" dirty="0" smtClean="0"/>
              <a:t> A[</a:t>
            </a:r>
            <a:r>
              <a:rPr lang="en-US" dirty="0" err="1" smtClean="0"/>
              <a:t>i</a:t>
            </a:r>
            <a:r>
              <a:rPr lang="en-US" dirty="0" smtClean="0"/>
              <a:t>]</a:t>
            </a:r>
          </a:p>
          <a:p>
            <a:pPr>
              <a:buNone/>
            </a:pPr>
            <a:endParaRPr lang="en-US" dirty="0" smtClean="0"/>
          </a:p>
          <a:p>
            <a:pPr>
              <a:buNone/>
            </a:pPr>
            <a:endParaRPr lang="en-US" dirty="0" smtClean="0"/>
          </a:p>
          <a:p>
            <a:pPr>
              <a:buNone/>
            </a:pPr>
            <a:endParaRPr lang="en-US" dirty="0" smtClean="0"/>
          </a:p>
          <a:p>
            <a:pPr>
              <a:buNone/>
            </a:pPr>
            <a:r>
              <a:rPr lang="en-US" dirty="0" smtClean="0">
                <a:hlinkClick r:id="rId2" action="ppaction://hlinksldjump"/>
              </a:rPr>
              <a:t>Back</a:t>
            </a:r>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P9</a:t>
            </a:r>
            <a:endParaRPr lang="en-IN" dirty="0"/>
          </a:p>
        </p:txBody>
      </p:sp>
      <p:sp>
        <p:nvSpPr>
          <p:cNvPr id="3" name="Content Placeholder 2"/>
          <p:cNvSpPr>
            <a:spLocks noGrp="1"/>
          </p:cNvSpPr>
          <p:nvPr>
            <p:ph idx="1"/>
          </p:nvPr>
        </p:nvSpPr>
        <p:spPr/>
        <p:txBody>
          <a:bodyPr/>
          <a:lstStyle/>
          <a:p>
            <a:pPr>
              <a:buNone/>
            </a:pPr>
            <a:r>
              <a:rPr lang="en-US" dirty="0" smtClean="0"/>
              <a:t>Use the loop invariant</a:t>
            </a:r>
          </a:p>
          <a:p>
            <a:pPr>
              <a:buNone/>
            </a:pPr>
            <a:r>
              <a:rPr lang="en-US" dirty="0" err="1" smtClean="0"/>
              <a:t>m</a:t>
            </a:r>
            <a:r>
              <a:rPr lang="en-US" baseline="-25000" dirty="0" err="1" smtClean="0"/>
              <a:t>j</a:t>
            </a:r>
            <a:r>
              <a:rPr lang="en-US" dirty="0" smtClean="0"/>
              <a:t> is the maximum of A[1],…,A[j+1]</a:t>
            </a:r>
          </a:p>
          <a:p>
            <a:pPr>
              <a:buNone/>
            </a:pPr>
            <a:endParaRPr lang="en-US" dirty="0" smtClean="0"/>
          </a:p>
          <a:p>
            <a:pPr>
              <a:buNone/>
            </a:pPr>
            <a:endParaRPr lang="en-US" dirty="0" smtClean="0"/>
          </a:p>
          <a:p>
            <a:pPr>
              <a:buNone/>
            </a:pPr>
            <a:endParaRPr lang="en-US" dirty="0" smtClean="0"/>
          </a:p>
          <a:p>
            <a:pPr>
              <a:buNone/>
            </a:pPr>
            <a:r>
              <a:rPr lang="en-US" dirty="0" smtClean="0">
                <a:hlinkClick r:id="rId2" action="ppaction://hlinksldjump"/>
              </a:rPr>
              <a:t>Back</a:t>
            </a:r>
            <a:r>
              <a:rPr lang="en-US" dirty="0" smtClean="0"/>
              <a:t> </a:t>
            </a:r>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PA</a:t>
            </a:r>
            <a:endParaRPr lang="en-IN" dirty="0"/>
          </a:p>
        </p:txBody>
      </p:sp>
      <p:sp>
        <p:nvSpPr>
          <p:cNvPr id="3" name="Content Placeholder 2"/>
          <p:cNvSpPr>
            <a:spLocks noGrp="1"/>
          </p:cNvSpPr>
          <p:nvPr>
            <p:ph idx="1"/>
          </p:nvPr>
        </p:nvSpPr>
        <p:spPr/>
        <p:txBody>
          <a:bodyPr>
            <a:normAutofit fontScale="92500"/>
          </a:bodyPr>
          <a:lstStyle/>
          <a:p>
            <a:pPr>
              <a:buNone/>
            </a:pPr>
            <a:r>
              <a:rPr lang="en-US" dirty="0" smtClean="0"/>
              <a:t>Loop invariant for the inner loop is the following:</a:t>
            </a:r>
          </a:p>
          <a:p>
            <a:pPr>
              <a:buNone/>
            </a:pPr>
            <a:r>
              <a:rPr lang="en-US" dirty="0" smtClean="0"/>
              <a:t>After the </a:t>
            </a:r>
            <a:r>
              <a:rPr lang="en-US" dirty="0" err="1" smtClean="0"/>
              <a:t>jth</a:t>
            </a:r>
            <a:r>
              <a:rPr lang="en-US" dirty="0" smtClean="0"/>
              <a:t> iteration, for all 1 ≤ I &lt; j, A[</a:t>
            </a:r>
            <a:r>
              <a:rPr lang="en-US" dirty="0" err="1" smtClean="0"/>
              <a:t>i</a:t>
            </a:r>
            <a:r>
              <a:rPr lang="en-US" dirty="0" smtClean="0"/>
              <a:t>] ≤ A[j]</a:t>
            </a:r>
          </a:p>
          <a:p>
            <a:pPr>
              <a:buNone/>
            </a:pPr>
            <a:endParaRPr lang="en-US" dirty="0" smtClean="0"/>
          </a:p>
          <a:p>
            <a:pPr>
              <a:buNone/>
            </a:pPr>
            <a:r>
              <a:rPr lang="en-US" dirty="0" smtClean="0"/>
              <a:t>Loop invariant for the outer loop is the following:</a:t>
            </a:r>
          </a:p>
          <a:p>
            <a:pPr>
              <a:buNone/>
            </a:pPr>
            <a:r>
              <a:rPr lang="en-US" dirty="0" smtClean="0"/>
              <a:t>After the </a:t>
            </a:r>
            <a:r>
              <a:rPr lang="en-US" dirty="0" err="1" smtClean="0"/>
              <a:t>jth</a:t>
            </a:r>
            <a:r>
              <a:rPr lang="en-US" dirty="0" smtClean="0"/>
              <a:t> iteration, for all n-j+1 ≤ I ≤ n, for all k &lt; I, A[k] ≤ A[</a:t>
            </a:r>
            <a:r>
              <a:rPr lang="en-US" dirty="0" err="1" smtClean="0"/>
              <a:t>i</a:t>
            </a:r>
            <a:r>
              <a:rPr lang="en-US" dirty="0" smtClean="0"/>
              <a:t>]</a:t>
            </a:r>
          </a:p>
          <a:p>
            <a:pPr>
              <a:buNone/>
            </a:pPr>
            <a:r>
              <a:rPr lang="en-US" dirty="0" smtClean="0">
                <a:hlinkClick r:id="rId2" action="ppaction://hlinksldjump"/>
              </a:rPr>
              <a:t>Back</a:t>
            </a:r>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PB</a:t>
            </a:r>
            <a:endParaRPr lang="en-IN" dirty="0"/>
          </a:p>
        </p:txBody>
      </p:sp>
      <p:sp>
        <p:nvSpPr>
          <p:cNvPr id="3" name="Content Placeholder 2"/>
          <p:cNvSpPr>
            <a:spLocks noGrp="1"/>
          </p:cNvSpPr>
          <p:nvPr>
            <p:ph idx="1"/>
          </p:nvPr>
        </p:nvSpPr>
        <p:spPr/>
        <p:txBody>
          <a:bodyPr/>
          <a:lstStyle/>
          <a:p>
            <a:pPr>
              <a:buNone/>
            </a:pPr>
            <a:r>
              <a:rPr lang="en-US" dirty="0" smtClean="0"/>
              <a:t>Do it yourself</a:t>
            </a:r>
          </a:p>
          <a:p>
            <a:pPr>
              <a:buNone/>
            </a:pPr>
            <a:endParaRPr lang="en-US" dirty="0" smtClean="0"/>
          </a:p>
          <a:p>
            <a:pPr>
              <a:buNone/>
            </a:pPr>
            <a:r>
              <a:rPr lang="en-US" dirty="0" smtClean="0">
                <a:hlinkClick r:id="rId2" action="ppaction://hlinksldjump"/>
              </a:rPr>
              <a:t>Back</a:t>
            </a:r>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PC</a:t>
            </a:r>
            <a:endParaRPr lang="en-IN"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The correctness proof is by induction on n.</a:t>
            </a:r>
          </a:p>
          <a:p>
            <a:pPr>
              <a:buNone/>
            </a:pPr>
            <a:r>
              <a:rPr lang="en-US" dirty="0" smtClean="0"/>
              <a:t>We claim that g(n) returns 3</a:t>
            </a:r>
            <a:r>
              <a:rPr lang="en-US" baseline="30000" dirty="0" smtClean="0"/>
              <a:t>n</a:t>
            </a:r>
            <a:r>
              <a:rPr lang="en-US" dirty="0" smtClean="0"/>
              <a:t> – 2</a:t>
            </a:r>
            <a:r>
              <a:rPr lang="en-US" baseline="30000" dirty="0" smtClean="0"/>
              <a:t>n</a:t>
            </a:r>
            <a:r>
              <a:rPr lang="en-US" dirty="0" smtClean="0"/>
              <a:t>.</a:t>
            </a:r>
          </a:p>
          <a:p>
            <a:pPr>
              <a:buNone/>
            </a:pPr>
            <a:r>
              <a:rPr lang="en-US" dirty="0" smtClean="0"/>
              <a:t>The hypothesis is true when n ≤ 1 since g(1) returns 1 and g(0) returns 0.</a:t>
            </a:r>
          </a:p>
          <a:p>
            <a:pPr>
              <a:buNone/>
            </a:pPr>
            <a:r>
              <a:rPr lang="en-US" dirty="0" smtClean="0"/>
              <a:t>Now suppose for n &gt; 1 g(n) returns 3</a:t>
            </a:r>
            <a:r>
              <a:rPr lang="en-US" baseline="30000" dirty="0" smtClean="0"/>
              <a:t>n</a:t>
            </a:r>
            <a:r>
              <a:rPr lang="en-US" dirty="0" smtClean="0"/>
              <a:t> – 2</a:t>
            </a:r>
            <a:r>
              <a:rPr lang="en-US" baseline="30000" dirty="0" smtClean="0"/>
              <a:t>n</a:t>
            </a:r>
            <a:r>
              <a:rPr lang="en-US" dirty="0" smtClean="0"/>
              <a:t>.</a:t>
            </a:r>
          </a:p>
          <a:p>
            <a:pPr>
              <a:buNone/>
            </a:pPr>
            <a:r>
              <a:rPr lang="en-US" dirty="0" smtClean="0"/>
              <a:t>We must prove g(n+1) returns 3</a:t>
            </a:r>
            <a:r>
              <a:rPr lang="en-US" baseline="30000" dirty="0" smtClean="0"/>
              <a:t>n+1</a:t>
            </a:r>
            <a:r>
              <a:rPr lang="en-US" dirty="0" smtClean="0"/>
              <a:t> – 2</a:t>
            </a:r>
            <a:r>
              <a:rPr lang="en-US" baseline="30000" dirty="0" smtClean="0"/>
              <a:t>n+1</a:t>
            </a:r>
            <a:r>
              <a:rPr lang="en-US" dirty="0" smtClean="0"/>
              <a:t>.</a:t>
            </a:r>
          </a:p>
          <a:p>
            <a:pPr>
              <a:buNone/>
            </a:pPr>
            <a:r>
              <a:rPr lang="en-US" dirty="0" smtClean="0"/>
              <a:t>5g(n)- 6g(n+1)= 5(3</a:t>
            </a:r>
            <a:r>
              <a:rPr lang="en-US" baseline="30000" dirty="0" smtClean="0"/>
              <a:t>n</a:t>
            </a:r>
            <a:r>
              <a:rPr lang="en-US" dirty="0" smtClean="0"/>
              <a:t> – 2</a:t>
            </a:r>
            <a:r>
              <a:rPr lang="en-US" baseline="30000" dirty="0" smtClean="0"/>
              <a:t>n</a:t>
            </a:r>
            <a:r>
              <a:rPr lang="en-US" dirty="0" smtClean="0"/>
              <a:t>)- 6(3</a:t>
            </a:r>
            <a:r>
              <a:rPr lang="en-US" baseline="30000" dirty="0" smtClean="0"/>
              <a:t>n-1</a:t>
            </a:r>
            <a:r>
              <a:rPr lang="en-US" dirty="0" smtClean="0"/>
              <a:t> – 2</a:t>
            </a:r>
            <a:r>
              <a:rPr lang="en-US" baseline="30000" dirty="0" smtClean="0"/>
              <a:t>n-1</a:t>
            </a:r>
            <a:r>
              <a:rPr lang="en-US" dirty="0" smtClean="0"/>
              <a:t>)</a:t>
            </a:r>
          </a:p>
          <a:p>
            <a:pPr>
              <a:buNone/>
            </a:pPr>
            <a:r>
              <a:rPr lang="en-US" dirty="0" smtClean="0"/>
              <a:t>=5.3</a:t>
            </a:r>
            <a:r>
              <a:rPr lang="en-US" baseline="30000" dirty="0" smtClean="0"/>
              <a:t>n</a:t>
            </a:r>
            <a:r>
              <a:rPr lang="en-US" dirty="0" smtClean="0"/>
              <a:t> - 5.2</a:t>
            </a:r>
            <a:r>
              <a:rPr lang="en-US" baseline="30000" dirty="0" smtClean="0"/>
              <a:t>n</a:t>
            </a:r>
            <a:r>
              <a:rPr lang="en-US" dirty="0" smtClean="0"/>
              <a:t> -2.3</a:t>
            </a:r>
            <a:r>
              <a:rPr lang="en-US" baseline="30000" dirty="0" smtClean="0"/>
              <a:t>n</a:t>
            </a:r>
            <a:r>
              <a:rPr lang="en-US" dirty="0" smtClean="0"/>
              <a:t> + 3.2</a:t>
            </a:r>
            <a:r>
              <a:rPr lang="en-US" baseline="30000" dirty="0" smtClean="0"/>
              <a:t>n</a:t>
            </a:r>
            <a:r>
              <a:rPr lang="en-US" dirty="0" smtClean="0"/>
              <a:t>= 3</a:t>
            </a:r>
            <a:r>
              <a:rPr lang="en-US" baseline="30000" dirty="0" smtClean="0"/>
              <a:t>n+1</a:t>
            </a:r>
            <a:r>
              <a:rPr lang="en-US" dirty="0" smtClean="0"/>
              <a:t> – 2</a:t>
            </a:r>
            <a:r>
              <a:rPr lang="en-US" baseline="30000" dirty="0" smtClean="0"/>
              <a:t>n+1</a:t>
            </a:r>
          </a:p>
          <a:p>
            <a:pPr>
              <a:buNone/>
            </a:pPr>
            <a:r>
              <a:rPr lang="en-US" baseline="30000" dirty="0" smtClean="0">
                <a:hlinkClick r:id="rId2" action="ppaction://hlinksldjump"/>
              </a:rPr>
              <a:t>Back</a:t>
            </a:r>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PD</a:t>
            </a:r>
            <a:endParaRPr lang="en-IN" dirty="0"/>
          </a:p>
        </p:txBody>
      </p:sp>
      <p:sp>
        <p:nvSpPr>
          <p:cNvPr id="3" name="Content Placeholder 2"/>
          <p:cNvSpPr>
            <a:spLocks noGrp="1"/>
          </p:cNvSpPr>
          <p:nvPr>
            <p:ph idx="1"/>
          </p:nvPr>
        </p:nvSpPr>
        <p:spPr/>
        <p:txBody>
          <a:bodyPr>
            <a:normAutofit lnSpcReduction="10000"/>
          </a:bodyPr>
          <a:lstStyle/>
          <a:p>
            <a:pPr>
              <a:buNone/>
            </a:pPr>
            <a:endParaRPr lang="en-US" dirty="0" smtClean="0"/>
          </a:p>
          <a:p>
            <a:pPr>
              <a:buNone/>
            </a:pPr>
            <a:r>
              <a:rPr lang="en-US" dirty="0" smtClean="0"/>
              <a:t>Solve yourself</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hlinkClick r:id="rId2" action="ppaction://hlinksldjump"/>
              </a:rPr>
              <a:t>Back</a:t>
            </a:r>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PE</a:t>
            </a:r>
            <a:br>
              <a:rPr lang="en-US" dirty="0" smtClean="0"/>
            </a:br>
            <a:endParaRPr lang="en-IN" dirty="0"/>
          </a:p>
        </p:txBody>
      </p:sp>
      <p:sp>
        <p:nvSpPr>
          <p:cNvPr id="3" name="Content Placeholder 2"/>
          <p:cNvSpPr>
            <a:spLocks noGrp="1"/>
          </p:cNvSpPr>
          <p:nvPr>
            <p:ph idx="1"/>
          </p:nvPr>
        </p:nvSpPr>
        <p:spPr/>
        <p:txBody>
          <a:bodyPr>
            <a:normAutofit/>
          </a:bodyPr>
          <a:lstStyle/>
          <a:p>
            <a:pPr>
              <a:buNone/>
            </a:pPr>
            <a:r>
              <a:rPr lang="en-US" dirty="0" smtClean="0"/>
              <a:t>We claim that </a:t>
            </a:r>
            <a:r>
              <a:rPr lang="en-US" dirty="0" err="1" smtClean="0"/>
              <a:t>mult</a:t>
            </a:r>
            <a:r>
              <a:rPr lang="en-US" dirty="0" smtClean="0"/>
              <a:t>(</a:t>
            </a:r>
            <a:r>
              <a:rPr lang="en-US" dirty="0" err="1" smtClean="0"/>
              <a:t>y,z</a:t>
            </a:r>
            <a:r>
              <a:rPr lang="en-US" dirty="0" smtClean="0"/>
              <a:t>) returns </a:t>
            </a:r>
            <a:r>
              <a:rPr lang="en-US" dirty="0" err="1" smtClean="0"/>
              <a:t>yz</a:t>
            </a:r>
            <a:r>
              <a:rPr lang="en-US" dirty="0" smtClean="0"/>
              <a:t>.</a:t>
            </a:r>
          </a:p>
          <a:p>
            <a:pPr>
              <a:buNone/>
            </a:pPr>
            <a:r>
              <a:rPr lang="en-US" dirty="0" smtClean="0"/>
              <a:t>The hypothesis is true for z=0, since </a:t>
            </a:r>
            <a:r>
              <a:rPr lang="en-US" dirty="0" err="1" smtClean="0"/>
              <a:t>mult</a:t>
            </a:r>
            <a:r>
              <a:rPr lang="en-US" dirty="0" smtClean="0"/>
              <a:t>(y,0) returns 0.</a:t>
            </a:r>
          </a:p>
          <a:p>
            <a:pPr>
              <a:buNone/>
            </a:pPr>
            <a:r>
              <a:rPr lang="en-US" dirty="0" smtClean="0"/>
              <a:t>Now, suppose that for z≥0, </a:t>
            </a:r>
            <a:r>
              <a:rPr lang="en-US" dirty="0" err="1" smtClean="0"/>
              <a:t>mult</a:t>
            </a:r>
            <a:r>
              <a:rPr lang="en-US" dirty="0" smtClean="0"/>
              <a:t>(</a:t>
            </a:r>
            <a:r>
              <a:rPr lang="en-US" dirty="0" err="1" smtClean="0"/>
              <a:t>y,z</a:t>
            </a:r>
            <a:r>
              <a:rPr lang="en-US" dirty="0" smtClean="0"/>
              <a:t>) returns </a:t>
            </a:r>
            <a:r>
              <a:rPr lang="en-US" dirty="0" err="1" smtClean="0"/>
              <a:t>yz</a:t>
            </a:r>
            <a:r>
              <a:rPr lang="en-US" dirty="0" smtClean="0"/>
              <a:t>.</a:t>
            </a:r>
          </a:p>
          <a:p>
            <a:pPr>
              <a:buNone/>
            </a:pPr>
            <a:r>
              <a:rPr lang="en-US" dirty="0" smtClean="0"/>
              <a:t>We now must prove that </a:t>
            </a:r>
            <a:r>
              <a:rPr lang="en-US" dirty="0" err="1" smtClean="0"/>
              <a:t>mult</a:t>
            </a:r>
            <a:r>
              <a:rPr lang="en-US" dirty="0" smtClean="0"/>
              <a:t>(y,z+1) returns y(z+1).</a:t>
            </a:r>
          </a:p>
          <a:p>
            <a:pPr>
              <a:buNone/>
            </a:pPr>
            <a:r>
              <a:rPr lang="en-US" smtClean="0"/>
              <a:t>There are two cases:</a:t>
            </a:r>
          </a:p>
          <a:p>
            <a:pPr>
              <a:buNone/>
            </a:pPr>
            <a:r>
              <a:rPr lang="en-US" smtClean="0"/>
              <a:t> </a:t>
            </a: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Interchange</a:t>
            </a:r>
            <a:endParaRPr lang="en-IN" dirty="0"/>
          </a:p>
        </p:txBody>
      </p:sp>
      <p:sp>
        <p:nvSpPr>
          <p:cNvPr id="3" name="Content Placeholder 2"/>
          <p:cNvSpPr>
            <a:spLocks noGrp="1"/>
          </p:cNvSpPr>
          <p:nvPr>
            <p:ph idx="1"/>
          </p:nvPr>
        </p:nvSpPr>
        <p:spPr/>
        <p:txBody>
          <a:bodyPr>
            <a:normAutofit/>
          </a:bodyPr>
          <a:lstStyle/>
          <a:p>
            <a:pPr>
              <a:buNone/>
            </a:pPr>
            <a:r>
              <a:rPr lang="en-US" dirty="0" smtClean="0"/>
              <a:t>Procedure swap(x, y){ // Swap x, y where x, y </a:t>
            </a:r>
            <a:r>
              <a:rPr lang="el-GR" dirty="0" smtClean="0"/>
              <a:t>ε</a:t>
            </a:r>
            <a:r>
              <a:rPr lang="en-US" dirty="0" smtClean="0"/>
              <a:t> R</a:t>
            </a:r>
          </a:p>
          <a:p>
            <a:pPr>
              <a:buNone/>
            </a:pPr>
            <a:r>
              <a:rPr lang="en-US" dirty="0" smtClean="0"/>
              <a:t>		 x = x + y;</a:t>
            </a:r>
          </a:p>
          <a:p>
            <a:pPr>
              <a:buNone/>
            </a:pPr>
            <a:r>
              <a:rPr lang="en-US" dirty="0" smtClean="0"/>
              <a:t>		y = x – y;</a:t>
            </a:r>
          </a:p>
          <a:p>
            <a:pPr>
              <a:buNone/>
            </a:pPr>
            <a:r>
              <a:rPr lang="en-US" dirty="0" smtClean="0"/>
              <a:t>		x = x – y;</a:t>
            </a:r>
          </a:p>
          <a:p>
            <a:pPr>
              <a:buNone/>
            </a:pPr>
            <a:r>
              <a:rPr lang="en-US" dirty="0" smtClean="0"/>
              <a:t>}</a:t>
            </a:r>
          </a:p>
          <a:p>
            <a:pPr algn="ctr">
              <a:buNone/>
            </a:pPr>
            <a:r>
              <a:rPr lang="en-US" dirty="0" smtClean="0"/>
              <a:t>P1</a:t>
            </a:r>
          </a:p>
          <a:p>
            <a:pPr>
              <a:buNone/>
            </a:pPr>
            <a:r>
              <a:rPr lang="en-US" dirty="0" smtClean="0">
                <a:hlinkClick r:id="rId2" action="ppaction://hlinksldjump"/>
              </a:rPr>
              <a:t>Solution</a:t>
            </a:r>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If (z+1) is odd then </a:t>
            </a:r>
            <a:r>
              <a:rPr lang="en-US" dirty="0" err="1" smtClean="0"/>
              <a:t>mult</a:t>
            </a:r>
            <a:r>
              <a:rPr lang="en-US" dirty="0" smtClean="0"/>
              <a:t>(y,z+1) returns</a:t>
            </a:r>
          </a:p>
          <a:p>
            <a:pPr>
              <a:buNone/>
            </a:pPr>
            <a:r>
              <a:rPr lang="en-US" dirty="0" err="1" smtClean="0"/>
              <a:t>Mult</a:t>
            </a:r>
            <a:r>
              <a:rPr lang="en-US" dirty="0" smtClean="0"/>
              <a:t>(2y, </a:t>
            </a:r>
            <a:r>
              <a:rPr lang="en-US" dirty="0" smtClean="0">
                <a:latin typeface="Cambria Math"/>
                <a:ea typeface="Cambria Math"/>
              </a:rPr>
              <a:t>⎣(z+1)/2⎦)+y</a:t>
            </a:r>
          </a:p>
          <a:p>
            <a:pPr>
              <a:buNone/>
            </a:pPr>
            <a:r>
              <a:rPr lang="en-US" dirty="0" smtClean="0">
                <a:latin typeface="Cambria Math"/>
                <a:ea typeface="Cambria Math"/>
              </a:rPr>
              <a:t>=2y</a:t>
            </a:r>
            <a:r>
              <a:rPr lang="en-US" dirty="0" smtClean="0">
                <a:latin typeface="Cambria Math"/>
                <a:ea typeface="Cambria Math"/>
              </a:rPr>
              <a:t> ⎣(z+1)/2</a:t>
            </a:r>
            <a:r>
              <a:rPr lang="en-US" dirty="0" smtClean="0">
                <a:latin typeface="Cambria Math"/>
                <a:ea typeface="Cambria Math"/>
              </a:rPr>
              <a:t>⎦+y, by induction hypothesis</a:t>
            </a:r>
          </a:p>
          <a:p>
            <a:pPr>
              <a:buNone/>
            </a:pPr>
            <a:r>
              <a:rPr lang="en-US" dirty="0" smtClean="0">
                <a:latin typeface="Cambria Math"/>
                <a:ea typeface="Cambria Math"/>
              </a:rPr>
              <a:t>=2y(z/2)+y, since z is even</a:t>
            </a:r>
          </a:p>
          <a:p>
            <a:pPr>
              <a:buNone/>
            </a:pPr>
            <a:r>
              <a:rPr lang="en-US" dirty="0" smtClean="0">
                <a:latin typeface="Cambria Math"/>
                <a:ea typeface="Cambria Math"/>
              </a:rPr>
              <a:t>=y(z+1)</a:t>
            </a:r>
          </a:p>
          <a:p>
            <a:pPr>
              <a:buNone/>
            </a:pPr>
            <a:endParaRPr lang="en-US" dirty="0" smtClean="0">
              <a:latin typeface="Cambria Math"/>
              <a:ea typeface="Cambria Math"/>
            </a:endParaRPr>
          </a:p>
          <a:p>
            <a:pPr>
              <a:buNone/>
            </a:pPr>
            <a:r>
              <a:rPr lang="en-US" dirty="0" smtClean="0">
                <a:latin typeface="Cambria Math"/>
                <a:ea typeface="Cambria Math"/>
              </a:rPr>
              <a:t>If (z+1) is even then </a:t>
            </a:r>
            <a:r>
              <a:rPr lang="en-US" dirty="0" err="1" smtClean="0">
                <a:latin typeface="Cambria Math"/>
                <a:ea typeface="Cambria Math"/>
              </a:rPr>
              <a:t>mult</a:t>
            </a:r>
            <a:r>
              <a:rPr lang="en-US" dirty="0" smtClean="0">
                <a:latin typeface="Cambria Math"/>
                <a:ea typeface="Cambria Math"/>
              </a:rPr>
              <a:t>(y,z+1) returns</a:t>
            </a:r>
          </a:p>
          <a:p>
            <a:pPr>
              <a:buNone/>
            </a:pPr>
            <a:r>
              <a:rPr lang="en-US" dirty="0" err="1" smtClean="0">
                <a:latin typeface="Cambria Math"/>
                <a:ea typeface="Cambria Math"/>
              </a:rPr>
              <a:t>Mult</a:t>
            </a:r>
            <a:r>
              <a:rPr lang="en-US" dirty="0" smtClean="0">
                <a:latin typeface="Cambria Math"/>
                <a:ea typeface="Cambria Math"/>
              </a:rPr>
              <a:t>(2y,</a:t>
            </a:r>
            <a:r>
              <a:rPr lang="en-US" dirty="0" smtClean="0">
                <a:latin typeface="Cambria Math"/>
                <a:ea typeface="Cambria Math"/>
              </a:rPr>
              <a:t> ⎣(z+1)/2</a:t>
            </a:r>
            <a:r>
              <a:rPr lang="en-US" dirty="0" smtClean="0">
                <a:latin typeface="Cambria Math"/>
                <a:ea typeface="Cambria Math"/>
              </a:rPr>
              <a:t>⎦)</a:t>
            </a:r>
          </a:p>
          <a:p>
            <a:pPr>
              <a:buNone/>
            </a:pPr>
            <a:r>
              <a:rPr lang="en-US" dirty="0" smtClean="0">
                <a:latin typeface="Cambria Math"/>
                <a:ea typeface="Cambria Math"/>
              </a:rPr>
              <a:t>=2y</a:t>
            </a:r>
            <a:r>
              <a:rPr lang="en-US" dirty="0" smtClean="0">
                <a:latin typeface="Cambria Math"/>
                <a:ea typeface="Cambria Math"/>
              </a:rPr>
              <a:t> ⎣(z+1)/2</a:t>
            </a:r>
            <a:r>
              <a:rPr lang="en-US" dirty="0" smtClean="0">
                <a:latin typeface="Cambria Math"/>
                <a:ea typeface="Cambria Math"/>
              </a:rPr>
              <a:t>⎦, by induction hypothesis</a:t>
            </a:r>
          </a:p>
          <a:p>
            <a:pPr>
              <a:buNone/>
            </a:pPr>
            <a:r>
              <a:rPr lang="en-US" dirty="0" smtClean="0">
                <a:latin typeface="Cambria Math"/>
                <a:ea typeface="Cambria Math"/>
              </a:rPr>
              <a:t>=2y(z+1)/2,  since z is odd</a:t>
            </a:r>
          </a:p>
          <a:p>
            <a:pPr>
              <a:buNone/>
            </a:pPr>
            <a:r>
              <a:rPr lang="en-US" dirty="0" smtClean="0">
                <a:latin typeface="Cambria Math"/>
                <a:ea typeface="Cambria Math"/>
              </a:rPr>
              <a:t>=y(z+1)</a:t>
            </a:r>
          </a:p>
          <a:p>
            <a:pPr>
              <a:buNone/>
            </a:pPr>
            <a:endParaRPr lang="en-US" dirty="0" smtClean="0">
              <a:latin typeface="Cambria Math"/>
              <a:ea typeface="Cambria Math"/>
            </a:endParaRPr>
          </a:p>
          <a:p>
            <a:pPr>
              <a:buNone/>
            </a:pP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PF</a:t>
            </a:r>
            <a:endParaRPr lang="en-IN" dirty="0"/>
          </a:p>
        </p:txBody>
      </p:sp>
      <p:sp>
        <p:nvSpPr>
          <p:cNvPr id="3" name="Content Placeholder 2"/>
          <p:cNvSpPr>
            <a:spLocks noGrp="1"/>
          </p:cNvSpPr>
          <p:nvPr>
            <p:ph idx="1"/>
          </p:nvPr>
        </p:nvSpPr>
        <p:spPr/>
        <p:txBody>
          <a:bodyPr/>
          <a:lstStyle/>
          <a:p>
            <a:pPr>
              <a:buNone/>
            </a:pPr>
            <a:r>
              <a:rPr lang="en-IN" dirty="0" smtClean="0"/>
              <a:t>Try</a:t>
            </a:r>
          </a:p>
          <a:p>
            <a:pPr>
              <a:buNone/>
            </a:pPr>
            <a:endParaRPr lang="en-IN" dirty="0" smtClean="0"/>
          </a:p>
          <a:p>
            <a:pPr>
              <a:buNone/>
            </a:pPr>
            <a:r>
              <a:rPr lang="en-IN" dirty="0" smtClean="0">
                <a:hlinkClick r:id="rId2" action="ppaction://hlinksldjump"/>
              </a:rPr>
              <a:t>Back</a:t>
            </a:r>
            <a:endParaRPr lang="en-I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PG</a:t>
            </a:r>
            <a:endParaRPr lang="en-IN" dirty="0"/>
          </a:p>
        </p:txBody>
      </p:sp>
      <p:sp>
        <p:nvSpPr>
          <p:cNvPr id="3" name="Content Placeholder 2"/>
          <p:cNvSpPr>
            <a:spLocks noGrp="1"/>
          </p:cNvSpPr>
          <p:nvPr>
            <p:ph idx="1"/>
          </p:nvPr>
        </p:nvSpPr>
        <p:spPr/>
        <p:txBody>
          <a:bodyPr/>
          <a:lstStyle/>
          <a:p>
            <a:pPr>
              <a:buNone/>
            </a:pPr>
            <a:r>
              <a:rPr lang="en-IN" dirty="0" smtClean="0"/>
              <a:t>Try</a:t>
            </a:r>
          </a:p>
          <a:p>
            <a:pPr>
              <a:buNone/>
            </a:pPr>
            <a:endParaRPr lang="en-IN" dirty="0" smtClean="0"/>
          </a:p>
          <a:p>
            <a:pPr>
              <a:buNone/>
            </a:pPr>
            <a:r>
              <a:rPr lang="en-IN" dirty="0" smtClean="0">
                <a:hlinkClick r:id="rId2" action="ppaction://hlinksldjump"/>
              </a:rPr>
              <a:t>Back</a:t>
            </a:r>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PH</a:t>
            </a:r>
            <a:endParaRPr lang="en-IN" dirty="0"/>
          </a:p>
        </p:txBody>
      </p:sp>
      <p:sp>
        <p:nvSpPr>
          <p:cNvPr id="3" name="Content Placeholder 2"/>
          <p:cNvSpPr>
            <a:spLocks noGrp="1"/>
          </p:cNvSpPr>
          <p:nvPr>
            <p:ph idx="1"/>
          </p:nvPr>
        </p:nvSpPr>
        <p:spPr/>
        <p:txBody>
          <a:bodyPr/>
          <a:lstStyle/>
          <a:p>
            <a:pPr>
              <a:buNone/>
            </a:pPr>
            <a:r>
              <a:rPr lang="en-IN" dirty="0" smtClean="0"/>
              <a:t>Try</a:t>
            </a:r>
          </a:p>
          <a:p>
            <a:pPr>
              <a:buNone/>
            </a:pPr>
            <a:endParaRPr lang="en-IN" dirty="0" smtClean="0"/>
          </a:p>
          <a:p>
            <a:pPr>
              <a:buNone/>
            </a:pPr>
            <a:r>
              <a:rPr lang="en-IN" dirty="0" smtClean="0">
                <a:hlinkClick r:id="rId2" action="ppaction://hlinksldjump"/>
              </a:rPr>
              <a:t>Back</a:t>
            </a:r>
            <a:endParaRPr lang="en-I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PI</a:t>
            </a:r>
            <a:endParaRPr lang="en-IN" dirty="0"/>
          </a:p>
        </p:txBody>
      </p:sp>
      <p:sp>
        <p:nvSpPr>
          <p:cNvPr id="3" name="Content Placeholder 2"/>
          <p:cNvSpPr>
            <a:spLocks noGrp="1"/>
          </p:cNvSpPr>
          <p:nvPr>
            <p:ph idx="1"/>
          </p:nvPr>
        </p:nvSpPr>
        <p:spPr/>
        <p:txBody>
          <a:bodyPr/>
          <a:lstStyle/>
          <a:p>
            <a:pPr>
              <a:buNone/>
            </a:pPr>
            <a:r>
              <a:rPr lang="en-IN" dirty="0" smtClean="0"/>
              <a:t>Again, try</a:t>
            </a:r>
          </a:p>
          <a:p>
            <a:pPr>
              <a:buNone/>
            </a:pPr>
            <a:endParaRPr lang="en-IN" dirty="0" smtClean="0"/>
          </a:p>
          <a:p>
            <a:pPr>
              <a:buNone/>
            </a:pPr>
            <a:r>
              <a:rPr lang="en-IN" dirty="0" smtClean="0">
                <a:hlinkClick r:id="rId2" action="ppaction://hlinksldjump"/>
              </a:rPr>
              <a:t>Back</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Addition of natural numbers</a:t>
            </a:r>
            <a:endParaRPr lang="en-IN" dirty="0"/>
          </a:p>
        </p:txBody>
      </p:sp>
      <p:sp>
        <p:nvSpPr>
          <p:cNvPr id="4" name="Content Placeholder 3"/>
          <p:cNvSpPr>
            <a:spLocks noGrp="1"/>
          </p:cNvSpPr>
          <p:nvPr>
            <p:ph idx="1"/>
          </p:nvPr>
        </p:nvSpPr>
        <p:spPr/>
        <p:txBody>
          <a:bodyPr>
            <a:normAutofit fontScale="55000" lnSpcReduction="20000"/>
          </a:bodyPr>
          <a:lstStyle/>
          <a:p>
            <a:pPr>
              <a:buNone/>
            </a:pPr>
            <a:r>
              <a:rPr lang="en-US" dirty="0"/>
              <a:t>f</a:t>
            </a:r>
            <a:r>
              <a:rPr lang="en-US" dirty="0" smtClean="0"/>
              <a:t>unction add(y, z){ // Add y + z, where y, z </a:t>
            </a:r>
            <a:r>
              <a:rPr lang="el-GR" dirty="0" smtClean="0"/>
              <a:t>ε</a:t>
            </a:r>
            <a:r>
              <a:rPr lang="en-US" dirty="0" smtClean="0"/>
              <a:t> N</a:t>
            </a:r>
          </a:p>
          <a:p>
            <a:pPr marL="514350" indent="-514350">
              <a:buNone/>
            </a:pPr>
            <a:r>
              <a:rPr lang="en-US" dirty="0" smtClean="0"/>
              <a:t>		x = 0; c = 0; d = 1;</a:t>
            </a:r>
          </a:p>
          <a:p>
            <a:pPr marL="514350" indent="-514350">
              <a:buNone/>
            </a:pPr>
            <a:r>
              <a:rPr lang="en-US" dirty="0" smtClean="0"/>
              <a:t>		while (y &gt; 0) </a:t>
            </a:r>
            <a:r>
              <a:rPr lang="az-Cyrl-AZ" dirty="0" smtClean="0"/>
              <a:t>V</a:t>
            </a:r>
            <a:r>
              <a:rPr lang="en-US" dirty="0" smtClean="0"/>
              <a:t> (z &gt; 0) V (c &gt; 0){</a:t>
            </a:r>
          </a:p>
          <a:p>
            <a:pPr marL="514350" indent="-514350">
              <a:buNone/>
            </a:pPr>
            <a:r>
              <a:rPr lang="en-US" dirty="0" smtClean="0"/>
              <a:t>			a = y mod 2;      b = z mod 2;</a:t>
            </a:r>
          </a:p>
          <a:p>
            <a:pPr marL="514350" indent="-514350">
              <a:buNone/>
            </a:pPr>
            <a:r>
              <a:rPr lang="en-US" dirty="0" smtClean="0"/>
              <a:t>			if a </a:t>
            </a:r>
            <a:r>
              <a:rPr lang="en-US" dirty="0" smtClean="0">
                <a:latin typeface="Accent1"/>
              </a:rPr>
              <a:t>` </a:t>
            </a:r>
            <a:r>
              <a:rPr lang="en-US" dirty="0" smtClean="0"/>
              <a:t>b </a:t>
            </a:r>
            <a:r>
              <a:rPr lang="en-US" dirty="0" smtClean="0">
                <a:latin typeface="Accent1"/>
              </a:rPr>
              <a:t>` </a:t>
            </a:r>
            <a:r>
              <a:rPr lang="en-US" dirty="0" smtClean="0"/>
              <a:t>c then x = x + d;</a:t>
            </a:r>
          </a:p>
          <a:p>
            <a:pPr marL="514350" indent="-514350">
              <a:buNone/>
            </a:pPr>
            <a:r>
              <a:rPr lang="en-US" dirty="0" smtClean="0"/>
              <a:t>		 	c = (a </a:t>
            </a:r>
            <a:r>
              <a:rPr lang="el-GR" dirty="0" smtClean="0"/>
              <a:t>Λ</a:t>
            </a:r>
            <a:r>
              <a:rPr lang="en-US" dirty="0" smtClean="0"/>
              <a:t> b) V (b </a:t>
            </a:r>
            <a:r>
              <a:rPr lang="el-GR" dirty="0" smtClean="0"/>
              <a:t>Λ</a:t>
            </a:r>
            <a:r>
              <a:rPr lang="en-US" dirty="0" smtClean="0"/>
              <a:t> c) V(c </a:t>
            </a:r>
            <a:r>
              <a:rPr lang="el-GR" dirty="0" smtClean="0"/>
              <a:t>Λ</a:t>
            </a:r>
            <a:r>
              <a:rPr lang="en-US" dirty="0" smtClean="0"/>
              <a:t> a);</a:t>
            </a:r>
          </a:p>
          <a:p>
            <a:pPr marL="514350" indent="-514350">
              <a:buNone/>
            </a:pPr>
            <a:r>
              <a:rPr lang="en-US" dirty="0" smtClean="0"/>
              <a:t> </a:t>
            </a:r>
          </a:p>
          <a:p>
            <a:pPr marL="514350" indent="-514350">
              <a:buNone/>
            </a:pPr>
            <a:r>
              <a:rPr lang="en-US" dirty="0"/>
              <a:t>	</a:t>
            </a:r>
            <a:r>
              <a:rPr lang="en-US" dirty="0" smtClean="0"/>
              <a:t>	 	d = 2d; y = </a:t>
            </a:r>
            <a:r>
              <a:rPr lang="en-US" dirty="0" smtClean="0">
                <a:latin typeface="Cambria Math"/>
                <a:ea typeface="Cambria Math"/>
              </a:rPr>
              <a:t>⎣y/2⎦</a:t>
            </a:r>
            <a:r>
              <a:rPr lang="en-US" dirty="0" smtClean="0"/>
              <a:t>;       z = </a:t>
            </a:r>
            <a:r>
              <a:rPr lang="en-US" dirty="0" smtClean="0">
                <a:latin typeface="Cambria Math"/>
                <a:ea typeface="Cambria Math"/>
              </a:rPr>
              <a:t>⎣z/2⎦;</a:t>
            </a:r>
          </a:p>
          <a:p>
            <a:pPr marL="514350" indent="-514350">
              <a:buNone/>
            </a:pPr>
            <a:r>
              <a:rPr lang="en-US" dirty="0" smtClean="0">
                <a:latin typeface="Cambria Math"/>
                <a:ea typeface="Cambria Math"/>
              </a:rPr>
              <a:t>		}</a:t>
            </a:r>
          </a:p>
          <a:p>
            <a:pPr marL="514350" indent="-514350">
              <a:buNone/>
            </a:pPr>
            <a:r>
              <a:rPr lang="en-US" dirty="0" smtClean="0"/>
              <a:t>		return (x);     </a:t>
            </a:r>
          </a:p>
          <a:p>
            <a:pPr marL="514350" indent="-514350">
              <a:buNone/>
            </a:pPr>
            <a:r>
              <a:rPr lang="en-US" dirty="0" smtClean="0"/>
              <a:t>}</a:t>
            </a:r>
          </a:p>
          <a:p>
            <a:pPr marL="914400" lvl="1" indent="-514350" algn="ctr">
              <a:buNone/>
            </a:pPr>
            <a:r>
              <a:rPr lang="en-US" dirty="0" smtClean="0"/>
              <a:t>P2</a:t>
            </a:r>
          </a:p>
          <a:p>
            <a:pPr marL="914400" lvl="1" indent="-514350">
              <a:buNone/>
            </a:pPr>
            <a:endParaRPr lang="en-US" dirty="0" smtClean="0"/>
          </a:p>
          <a:p>
            <a:pPr marL="914400" lvl="1" indent="-514350">
              <a:buNone/>
            </a:pPr>
            <a:endParaRPr lang="en-US" dirty="0" smtClean="0"/>
          </a:p>
          <a:p>
            <a:pPr marL="914400" lvl="1" indent="-514350">
              <a:buNone/>
            </a:pPr>
            <a:endParaRPr lang="en-US" dirty="0" smtClean="0"/>
          </a:p>
          <a:p>
            <a:pPr marL="914400" lvl="1" indent="-514350">
              <a:buNone/>
            </a:pPr>
            <a:r>
              <a:rPr lang="en-US" dirty="0" smtClean="0">
                <a:hlinkClick r:id="rId2" action="ppaction://hlinksldjump"/>
              </a:rPr>
              <a:t>Solution</a:t>
            </a:r>
            <a:endParaRPr lang="en-US" dirty="0"/>
          </a:p>
          <a:p>
            <a:pPr>
              <a:buNone/>
            </a:pP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Multiplication of natural numbers</a:t>
            </a:r>
            <a:endParaRPr lang="en-IN"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function </a:t>
            </a:r>
            <a:r>
              <a:rPr lang="en-US" dirty="0" err="1" smtClean="0"/>
              <a:t>mult</a:t>
            </a:r>
            <a:r>
              <a:rPr lang="en-US" dirty="0" smtClean="0"/>
              <a:t>(y, z){ // Multiply y, z where y, z </a:t>
            </a:r>
            <a:r>
              <a:rPr lang="el-GR" dirty="0" smtClean="0"/>
              <a:t>ε</a:t>
            </a:r>
            <a:r>
              <a:rPr lang="en-US" dirty="0" smtClean="0"/>
              <a:t> N</a:t>
            </a:r>
          </a:p>
          <a:p>
            <a:pPr>
              <a:buNone/>
            </a:pPr>
            <a:r>
              <a:rPr lang="en-US" dirty="0" smtClean="0"/>
              <a:t>		x = 0;</a:t>
            </a:r>
          </a:p>
          <a:p>
            <a:pPr>
              <a:buNone/>
            </a:pPr>
            <a:r>
              <a:rPr lang="en-US" dirty="0" smtClean="0"/>
              <a:t>		while (z &gt; 0){</a:t>
            </a:r>
          </a:p>
          <a:p>
            <a:pPr>
              <a:buNone/>
            </a:pPr>
            <a:r>
              <a:rPr lang="en-US" dirty="0" smtClean="0"/>
              <a:t>			if z mod 2 = 1 then x = x + y;</a:t>
            </a:r>
          </a:p>
          <a:p>
            <a:pPr>
              <a:buNone/>
            </a:pPr>
            <a:endParaRPr lang="en-US" dirty="0" smtClean="0"/>
          </a:p>
          <a:p>
            <a:pPr>
              <a:buNone/>
            </a:pPr>
            <a:r>
              <a:rPr lang="en-US" dirty="0" smtClean="0"/>
              <a:t>			y = 2y; z = </a:t>
            </a:r>
            <a:r>
              <a:rPr lang="en-US" dirty="0" smtClean="0">
                <a:latin typeface="Cambria Math"/>
                <a:ea typeface="Cambria Math"/>
              </a:rPr>
              <a:t>⎣</a:t>
            </a:r>
            <a:r>
              <a:rPr lang="en-US" dirty="0" smtClean="0"/>
              <a:t>z/2</a:t>
            </a:r>
            <a:r>
              <a:rPr lang="en-US" dirty="0" smtClean="0">
                <a:latin typeface="Cambria Math"/>
                <a:ea typeface="Cambria Math"/>
              </a:rPr>
              <a:t>⎦</a:t>
            </a:r>
            <a:r>
              <a:rPr lang="en-US" dirty="0" smtClean="0"/>
              <a:t>;</a:t>
            </a:r>
          </a:p>
          <a:p>
            <a:pPr>
              <a:buNone/>
            </a:pPr>
            <a:r>
              <a:rPr lang="en-US" dirty="0" smtClean="0"/>
              <a:t>		}</a:t>
            </a:r>
          </a:p>
          <a:p>
            <a:pPr>
              <a:buNone/>
            </a:pPr>
            <a:r>
              <a:rPr lang="en-US" dirty="0" smtClean="0"/>
              <a:t>		return (x);</a:t>
            </a:r>
          </a:p>
          <a:p>
            <a:pPr>
              <a:buNone/>
            </a:pPr>
            <a:r>
              <a:rPr lang="en-US" dirty="0" smtClean="0"/>
              <a:t>}</a:t>
            </a:r>
          </a:p>
          <a:p>
            <a:pPr>
              <a:buNone/>
            </a:pPr>
            <a:endParaRPr lang="en-US" dirty="0" smtClean="0"/>
          </a:p>
          <a:p>
            <a:pPr algn="ctr">
              <a:buNone/>
            </a:pPr>
            <a:r>
              <a:rPr lang="en-US" dirty="0" smtClean="0"/>
              <a:t>P3</a:t>
            </a:r>
          </a:p>
          <a:p>
            <a:pPr>
              <a:buNone/>
            </a:pPr>
            <a:r>
              <a:rPr lang="en-US" dirty="0" smtClean="0">
                <a:hlinkClick r:id="rId2" action="ppaction://hlinksldjump"/>
              </a:rPr>
              <a:t>Solution</a:t>
            </a:r>
            <a:endParaRPr lang="en-US" dirty="0" smtClean="0"/>
          </a:p>
          <a:p>
            <a:pPr>
              <a:buNone/>
            </a:pPr>
            <a:endParaRPr lang="en-US" dirty="0" smtClean="0"/>
          </a:p>
          <a:p>
            <a:pPr>
              <a:buNone/>
            </a:pPr>
            <a:endParaRPr lang="en-US" dirty="0" smtClean="0"/>
          </a:p>
          <a:p>
            <a:pPr>
              <a:buNone/>
            </a:pPr>
            <a:r>
              <a:rPr lang="en-US" dirty="0" smtClean="0"/>
              <a:t>			 </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Multiplication of natural numbers</a:t>
            </a:r>
            <a:endParaRPr lang="en-IN"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function </a:t>
            </a:r>
            <a:r>
              <a:rPr lang="en-US" dirty="0" err="1" smtClean="0"/>
              <a:t>mult</a:t>
            </a:r>
            <a:r>
              <a:rPr lang="en-US" dirty="0" smtClean="0"/>
              <a:t>(y, z){ // Multiply y, z where y, z </a:t>
            </a:r>
            <a:r>
              <a:rPr lang="el-GR" dirty="0" smtClean="0"/>
              <a:t>ε</a:t>
            </a:r>
            <a:r>
              <a:rPr lang="en-US" dirty="0" smtClean="0"/>
              <a:t> N</a:t>
            </a:r>
          </a:p>
          <a:p>
            <a:pPr>
              <a:buNone/>
            </a:pPr>
            <a:r>
              <a:rPr lang="en-US" dirty="0" smtClean="0"/>
              <a:t>		x = 0;</a:t>
            </a:r>
          </a:p>
          <a:p>
            <a:pPr>
              <a:buNone/>
            </a:pPr>
            <a:r>
              <a:rPr lang="en-US" dirty="0" smtClean="0"/>
              <a:t>		while (z &gt; 0){</a:t>
            </a:r>
          </a:p>
          <a:p>
            <a:pPr>
              <a:buNone/>
            </a:pPr>
            <a:r>
              <a:rPr lang="en-US" dirty="0" smtClean="0"/>
              <a:t>			x = x + y(z mod 2);</a:t>
            </a:r>
          </a:p>
          <a:p>
            <a:pPr>
              <a:buNone/>
            </a:pPr>
            <a:endParaRPr lang="en-US" dirty="0" smtClean="0"/>
          </a:p>
          <a:p>
            <a:pPr>
              <a:buNone/>
            </a:pPr>
            <a:r>
              <a:rPr lang="en-US" dirty="0" smtClean="0"/>
              <a:t>			y = 2y; z = </a:t>
            </a:r>
            <a:r>
              <a:rPr lang="en-US" dirty="0" smtClean="0">
                <a:latin typeface="Cambria Math"/>
                <a:ea typeface="Cambria Math"/>
              </a:rPr>
              <a:t>⎣</a:t>
            </a:r>
            <a:r>
              <a:rPr lang="en-US" dirty="0" smtClean="0"/>
              <a:t>z/2</a:t>
            </a:r>
            <a:r>
              <a:rPr lang="en-US" dirty="0" smtClean="0">
                <a:latin typeface="Cambria Math"/>
                <a:ea typeface="Cambria Math"/>
              </a:rPr>
              <a:t>⎦</a:t>
            </a:r>
            <a:r>
              <a:rPr lang="en-US" dirty="0" smtClean="0"/>
              <a:t>;</a:t>
            </a:r>
          </a:p>
          <a:p>
            <a:pPr>
              <a:buNone/>
            </a:pPr>
            <a:r>
              <a:rPr lang="en-US" dirty="0" smtClean="0"/>
              <a:t>		}</a:t>
            </a:r>
          </a:p>
          <a:p>
            <a:pPr>
              <a:buNone/>
            </a:pPr>
            <a:r>
              <a:rPr lang="en-US" dirty="0" smtClean="0"/>
              <a:t>		return (x);</a:t>
            </a:r>
          </a:p>
          <a:p>
            <a:pPr>
              <a:buNone/>
            </a:pPr>
            <a:r>
              <a:rPr lang="en-US" dirty="0" smtClean="0"/>
              <a:t>}</a:t>
            </a:r>
          </a:p>
          <a:p>
            <a:pPr algn="ctr">
              <a:buNone/>
            </a:pPr>
            <a:r>
              <a:rPr lang="en-US" dirty="0" smtClean="0"/>
              <a:t>P4</a:t>
            </a:r>
          </a:p>
          <a:p>
            <a:pPr>
              <a:buNone/>
            </a:pPr>
            <a:r>
              <a:rPr lang="en-US" dirty="0" smtClean="0">
                <a:hlinkClick r:id="rId2" action="ppaction://hlinksldjump"/>
              </a:rPr>
              <a:t>Solution</a:t>
            </a:r>
            <a:endParaRPr lang="en-US" dirty="0" smtClean="0"/>
          </a:p>
          <a:p>
            <a:pPr>
              <a:buNone/>
            </a:pP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Exponentiation</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function power(y, z){ //  </a:t>
            </a:r>
            <a:r>
              <a:rPr lang="en-US" dirty="0" err="1" smtClean="0"/>
              <a:t>y</a:t>
            </a:r>
            <a:r>
              <a:rPr lang="en-US" baseline="30000" dirty="0" err="1" smtClean="0"/>
              <a:t>z</a:t>
            </a:r>
            <a:r>
              <a:rPr lang="en-US" baseline="30000" dirty="0" smtClean="0"/>
              <a:t> </a:t>
            </a:r>
            <a:r>
              <a:rPr lang="en-US" dirty="0" smtClean="0"/>
              <a:t> where y </a:t>
            </a:r>
            <a:r>
              <a:rPr lang="el-GR" dirty="0" smtClean="0"/>
              <a:t>ε</a:t>
            </a:r>
            <a:r>
              <a:rPr lang="en-US" dirty="0" smtClean="0"/>
              <a:t> R, z </a:t>
            </a:r>
            <a:r>
              <a:rPr lang="el-GR" dirty="0" smtClean="0"/>
              <a:t>ε</a:t>
            </a:r>
            <a:r>
              <a:rPr lang="en-US" dirty="0" smtClean="0"/>
              <a:t> N</a:t>
            </a:r>
          </a:p>
          <a:p>
            <a:pPr>
              <a:buNone/>
            </a:pPr>
            <a:r>
              <a:rPr lang="en-US" dirty="0" smtClean="0"/>
              <a:t>		x = 1;</a:t>
            </a:r>
          </a:p>
          <a:p>
            <a:pPr>
              <a:buNone/>
            </a:pPr>
            <a:r>
              <a:rPr lang="en-US" dirty="0" smtClean="0"/>
              <a:t>		while (z &gt; 0) {</a:t>
            </a:r>
          </a:p>
          <a:p>
            <a:pPr>
              <a:buNone/>
            </a:pPr>
            <a:r>
              <a:rPr lang="en-US" dirty="0" smtClean="0"/>
              <a:t>			x = </a:t>
            </a:r>
            <a:r>
              <a:rPr lang="en-US" dirty="0" err="1" smtClean="0"/>
              <a:t>xy</a:t>
            </a:r>
            <a:r>
              <a:rPr lang="en-US" dirty="0" smtClean="0"/>
              <a:t>; z = z – 1;</a:t>
            </a:r>
          </a:p>
          <a:p>
            <a:pPr>
              <a:buNone/>
            </a:pPr>
            <a:r>
              <a:rPr lang="en-US" dirty="0" smtClean="0"/>
              <a:t>		}</a:t>
            </a:r>
          </a:p>
          <a:p>
            <a:pPr>
              <a:buNone/>
            </a:pPr>
            <a:r>
              <a:rPr lang="en-US" dirty="0" smtClean="0"/>
              <a:t>		return (x);</a:t>
            </a:r>
          </a:p>
          <a:p>
            <a:pPr>
              <a:buNone/>
            </a:pPr>
            <a:r>
              <a:rPr lang="en-US" dirty="0" smtClean="0"/>
              <a:t>}</a:t>
            </a:r>
          </a:p>
          <a:p>
            <a:pPr algn="ctr">
              <a:buNone/>
            </a:pPr>
            <a:r>
              <a:rPr lang="en-US" dirty="0" smtClean="0"/>
              <a:t>P5</a:t>
            </a:r>
          </a:p>
          <a:p>
            <a:pPr>
              <a:buNone/>
            </a:pPr>
            <a:r>
              <a:rPr lang="en-US" dirty="0" smtClean="0">
                <a:hlinkClick r:id="rId2" action="ppaction://hlinksldjump"/>
              </a:rPr>
              <a:t>Solution</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Exponentiation</a:t>
            </a:r>
            <a:endParaRPr lang="en-IN"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function power(y, z){ //  </a:t>
            </a:r>
            <a:r>
              <a:rPr lang="en-US" dirty="0" err="1" smtClean="0"/>
              <a:t>y</a:t>
            </a:r>
            <a:r>
              <a:rPr lang="en-US" baseline="30000" dirty="0" err="1" smtClean="0"/>
              <a:t>z</a:t>
            </a:r>
            <a:r>
              <a:rPr lang="en-US" dirty="0" smtClean="0"/>
              <a:t> where y </a:t>
            </a:r>
            <a:r>
              <a:rPr lang="el-GR" dirty="0" smtClean="0"/>
              <a:t>ε</a:t>
            </a:r>
            <a:r>
              <a:rPr lang="en-US" dirty="0" smtClean="0"/>
              <a:t> R, z </a:t>
            </a:r>
            <a:r>
              <a:rPr lang="el-GR" dirty="0" smtClean="0"/>
              <a:t>ε</a:t>
            </a:r>
            <a:r>
              <a:rPr lang="en-US" dirty="0" smtClean="0"/>
              <a:t> N</a:t>
            </a:r>
          </a:p>
          <a:p>
            <a:pPr>
              <a:buNone/>
            </a:pPr>
            <a:r>
              <a:rPr lang="en-US" dirty="0" smtClean="0"/>
              <a:t>		x = 1;</a:t>
            </a:r>
          </a:p>
          <a:p>
            <a:pPr>
              <a:buNone/>
            </a:pPr>
            <a:r>
              <a:rPr lang="en-US" dirty="0" smtClean="0"/>
              <a:t>		while (z &gt; 0) {</a:t>
            </a:r>
          </a:p>
          <a:p>
            <a:pPr>
              <a:buNone/>
            </a:pPr>
            <a:r>
              <a:rPr lang="en-US" dirty="0" smtClean="0"/>
              <a:t>			if z is odd then x = </a:t>
            </a:r>
            <a:r>
              <a:rPr lang="en-US" dirty="0" err="1" smtClean="0"/>
              <a:t>xy</a:t>
            </a:r>
            <a:r>
              <a:rPr lang="en-US" dirty="0" smtClean="0"/>
              <a:t>;</a:t>
            </a:r>
          </a:p>
          <a:p>
            <a:pPr>
              <a:buNone/>
            </a:pPr>
            <a:endParaRPr lang="en-US" dirty="0" smtClean="0"/>
          </a:p>
          <a:p>
            <a:pPr>
              <a:buNone/>
            </a:pPr>
            <a:r>
              <a:rPr lang="en-US" dirty="0" smtClean="0"/>
              <a:t>			z = </a:t>
            </a:r>
            <a:r>
              <a:rPr lang="en-US" dirty="0" smtClean="0">
                <a:latin typeface="Cambria Math"/>
                <a:ea typeface="Cambria Math"/>
              </a:rPr>
              <a:t>⎣</a:t>
            </a:r>
            <a:r>
              <a:rPr lang="en-US" dirty="0" smtClean="0"/>
              <a:t>z/2</a:t>
            </a:r>
            <a:r>
              <a:rPr lang="en-US" dirty="0" smtClean="0">
                <a:latin typeface="Cambria Math"/>
                <a:ea typeface="Cambria Math"/>
              </a:rPr>
              <a:t>⎦</a:t>
            </a:r>
            <a:r>
              <a:rPr lang="en-US" dirty="0" smtClean="0"/>
              <a:t>;</a:t>
            </a:r>
          </a:p>
          <a:p>
            <a:pPr>
              <a:buNone/>
            </a:pPr>
            <a:r>
              <a:rPr lang="en-US" dirty="0" smtClean="0"/>
              <a:t>			y = </a:t>
            </a:r>
            <a:r>
              <a:rPr lang="en-US" dirty="0" err="1" smtClean="0"/>
              <a:t>yy</a:t>
            </a:r>
            <a:r>
              <a:rPr lang="en-US" dirty="0" smtClean="0"/>
              <a:t>;</a:t>
            </a:r>
          </a:p>
          <a:p>
            <a:pPr>
              <a:buNone/>
            </a:pPr>
            <a:r>
              <a:rPr lang="en-US" dirty="0" smtClean="0"/>
              <a:t>		}</a:t>
            </a:r>
          </a:p>
          <a:p>
            <a:pPr>
              <a:buNone/>
            </a:pPr>
            <a:r>
              <a:rPr lang="en-US" dirty="0" smtClean="0"/>
              <a:t>		return (x);</a:t>
            </a:r>
          </a:p>
          <a:p>
            <a:pPr>
              <a:buNone/>
            </a:pPr>
            <a:r>
              <a:rPr lang="en-US" dirty="0" smtClean="0"/>
              <a:t>}</a:t>
            </a:r>
          </a:p>
          <a:p>
            <a:pPr algn="ctr">
              <a:buNone/>
            </a:pPr>
            <a:r>
              <a:rPr lang="en-US" dirty="0" smtClean="0"/>
              <a:t>P6 </a:t>
            </a:r>
          </a:p>
          <a:p>
            <a:pPr>
              <a:buNone/>
            </a:pPr>
            <a:r>
              <a:rPr lang="en-US" dirty="0" smtClean="0">
                <a:hlinkClick r:id="rId2" action="ppaction://hlinksldjump"/>
              </a:rPr>
              <a:t>Solution</a:t>
            </a:r>
            <a:endParaRPr lang="en-US" dirty="0" smtClean="0"/>
          </a:p>
          <a:p>
            <a:pPr algn="ctr">
              <a:buNone/>
            </a:pPr>
            <a:endParaRPr lang="en-US" dirty="0" smtClean="0"/>
          </a:p>
          <a:p>
            <a:pPr>
              <a:buNone/>
            </a:pP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3761</TotalTime>
  <Words>1233</Words>
  <Application>Microsoft Office PowerPoint</Application>
  <PresentationFormat>On-screen Show (4:3)</PresentationFormat>
  <Paragraphs>377</Paragraphs>
  <Slides>44</Slides>
  <Notes>1</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Proof of correctness </vt:lpstr>
      <vt:lpstr>Slide 2</vt:lpstr>
      <vt:lpstr>Iterative </vt:lpstr>
      <vt:lpstr>Interchange</vt:lpstr>
      <vt:lpstr>Addition of natural numbers</vt:lpstr>
      <vt:lpstr>Multiplication of natural numbers</vt:lpstr>
      <vt:lpstr>Multiplication of natural numbers</vt:lpstr>
      <vt:lpstr>Exponentiation</vt:lpstr>
      <vt:lpstr>Exponentiation</vt:lpstr>
      <vt:lpstr>Factorial</vt:lpstr>
      <vt:lpstr>Array</vt:lpstr>
      <vt:lpstr>Array </vt:lpstr>
      <vt:lpstr>Bubble Sort</vt:lpstr>
      <vt:lpstr>Fibonacci Numbers</vt:lpstr>
      <vt:lpstr>Recursive</vt:lpstr>
      <vt:lpstr>3n – 2n </vt:lpstr>
      <vt:lpstr>Addition of natural numbers</vt:lpstr>
      <vt:lpstr>Multiplication of natural numbers</vt:lpstr>
      <vt:lpstr>Exponentiation</vt:lpstr>
      <vt:lpstr>Array</vt:lpstr>
      <vt:lpstr>Fibonacci Numbers</vt:lpstr>
      <vt:lpstr> </vt:lpstr>
      <vt:lpstr>Bubble Sort</vt:lpstr>
      <vt:lpstr>Solution P1</vt:lpstr>
      <vt:lpstr>Solution P2 </vt:lpstr>
      <vt:lpstr>Solution P2</vt:lpstr>
      <vt:lpstr>Solution P2         </vt:lpstr>
      <vt:lpstr>Solution P3</vt:lpstr>
      <vt:lpstr>Solution P4</vt:lpstr>
      <vt:lpstr>Solution P5</vt:lpstr>
      <vt:lpstr>Solution P6</vt:lpstr>
      <vt:lpstr>Solution P7</vt:lpstr>
      <vt:lpstr>Solution P8</vt:lpstr>
      <vt:lpstr>Solution P9</vt:lpstr>
      <vt:lpstr>Solution PA</vt:lpstr>
      <vt:lpstr>Solution PB</vt:lpstr>
      <vt:lpstr>Solution PC</vt:lpstr>
      <vt:lpstr>Solution PD</vt:lpstr>
      <vt:lpstr>Solution PE </vt:lpstr>
      <vt:lpstr>Contd…</vt:lpstr>
      <vt:lpstr>Solution PF</vt:lpstr>
      <vt:lpstr>Solution PG</vt:lpstr>
      <vt:lpstr>Solution PH</vt:lpstr>
      <vt:lpstr>Solution PI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Proof of correctness</dc:title>
  <dc:creator>Windows User</dc:creator>
  <cp:lastModifiedBy>Dr. AVIJIT KAR</cp:lastModifiedBy>
  <cp:revision>153</cp:revision>
  <dcterms:created xsi:type="dcterms:W3CDTF">2009-01-27T16:06:56Z</dcterms:created>
  <dcterms:modified xsi:type="dcterms:W3CDTF">2009-03-31T16:35:26Z</dcterms:modified>
</cp:coreProperties>
</file>