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62" r:id="rId4"/>
    <p:sldId id="265" r:id="rId5"/>
    <p:sldId id="259" r:id="rId6"/>
    <p:sldId id="266" r:id="rId7"/>
    <p:sldId id="267" r:id="rId8"/>
    <p:sldId id="269" r:id="rId9"/>
    <p:sldId id="268" r:id="rId10"/>
    <p:sldId id="260" r:id="rId11"/>
    <p:sldId id="298" r:id="rId12"/>
    <p:sldId id="28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0" r:id="rId22"/>
    <p:sldId id="299" r:id="rId23"/>
    <p:sldId id="292" r:id="rId24"/>
    <p:sldId id="293" r:id="rId25"/>
    <p:sldId id="289" r:id="rId26"/>
    <p:sldId id="305" r:id="rId27"/>
    <p:sldId id="291" r:id="rId28"/>
    <p:sldId id="295" r:id="rId29"/>
    <p:sldId id="306" r:id="rId30"/>
    <p:sldId id="285" r:id="rId31"/>
    <p:sldId id="284" r:id="rId32"/>
    <p:sldId id="296" r:id="rId33"/>
    <p:sldId id="300" r:id="rId34"/>
    <p:sldId id="280" r:id="rId35"/>
    <p:sldId id="278" r:id="rId36"/>
    <p:sldId id="279" r:id="rId37"/>
    <p:sldId id="281" r:id="rId38"/>
    <p:sldId id="304" r:id="rId39"/>
    <p:sldId id="307" r:id="rId40"/>
    <p:sldId id="282" r:id="rId41"/>
    <p:sldId id="303" r:id="rId42"/>
    <p:sldId id="302" r:id="rId43"/>
    <p:sldId id="301" r:id="rId44"/>
    <p:sldId id="286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Math A" pitchFamily="18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Math A" pitchFamily="18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Math A" pitchFamily="18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Math A" pitchFamily="18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Math A" pitchFamily="18" charset="2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Math A" pitchFamily="18" charset="2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Math A" pitchFamily="18" charset="2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Math A" pitchFamily="18" charset="2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Math A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0000"/>
    <a:srgbClr val="A50021"/>
    <a:srgbClr val="993366"/>
    <a:srgbClr val="CC0099"/>
    <a:srgbClr val="33CC33"/>
    <a:srgbClr val="FF33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6738" autoAdjust="0"/>
  </p:normalViewPr>
  <p:slideViewPr>
    <p:cSldViewPr>
      <p:cViewPr>
        <p:scale>
          <a:sx n="75" d="100"/>
          <a:sy n="75" d="100"/>
        </p:scale>
        <p:origin x="-594" y="540"/>
      </p:cViewPr>
      <p:guideLst>
        <p:guide orient="horz" pos="15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F38BF9-59AB-467D-878B-2CAB36F3C6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fld id="{4309F58E-F33B-42A5-9D63-EB101367BD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0BB9-6432-459D-BCCC-C9AC133E424C}" type="slidenum">
              <a:rPr lang="en-US"/>
              <a:pPr/>
              <a:t>19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definition of substituition that requires minimal renaming is quite complicated.</a:t>
            </a:r>
          </a:p>
          <a:p>
            <a:r>
              <a:rPr lang="en-US"/>
              <a:t>Historically, a number of mistakes have been made while formalizing it.</a:t>
            </a:r>
          </a:p>
          <a:p>
            <a:r>
              <a:rPr lang="en-US"/>
              <a:t>The approach taken here simplifies its definition considerably.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DC14E-2100-45A7-8727-40E4E9D72EB6}" type="slidenum">
              <a:rPr lang="en-US"/>
              <a:pPr/>
              <a:t>28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evaluations may terminate while others may diverge. If two evaluations terminate, it will be to the same normal form.</a:t>
            </a:r>
          </a:p>
          <a:p>
            <a:r>
              <a:rPr lang="en-US" dirty="0"/>
              <a:t>DIAMOND PROPERTY (confluence)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5CBA-7B4E-4680-BC23-64E41FE640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2206-0EDF-4CCE-BE3B-DB8DD4D2EC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392C-72E8-4DFB-A3CE-456BB4D7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B9CF-5ED5-4C81-BF26-73513AC42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B6E60-6578-4669-BEE3-B8947CE980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F121-455C-4E57-AC07-979E54C44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EB0D5-2F99-4DFD-81C3-835731E58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5657-7AC3-448A-8EC9-D7C04C280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0D52-74CF-4124-A7FD-E8F9F2775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7C8D74-695D-4274-9A63-B13440F34B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A02265-0EA5-438E-A7CE-DC996554050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Lambda Calculus: An Introduction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Adapted from Lectures by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Professors of various universities</a:t>
            </a:r>
            <a:endParaRPr lang="en-US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E92F0BC-AE17-4449-8432-A011A65EBD43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of Lambda Calculus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three kinds of expressions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    E ::= x                        </a:t>
            </a:r>
            <a:r>
              <a:rPr lang="en-US" dirty="0"/>
              <a:t>variables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        |  E</a:t>
            </a:r>
            <a:r>
              <a:rPr lang="en-US" baseline="-25000" dirty="0">
                <a:solidFill>
                  <a:schemeClr val="accent2"/>
                </a:solidFill>
              </a:rPr>
              <a:t>1 </a:t>
            </a:r>
            <a:r>
              <a:rPr lang="en-US" dirty="0">
                <a:solidFill>
                  <a:schemeClr val="accent2"/>
                </a:solidFill>
              </a:rPr>
              <a:t> E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                  </a:t>
            </a:r>
            <a:r>
              <a:rPr lang="en-US" dirty="0"/>
              <a:t>function application</a:t>
            </a:r>
            <a:r>
              <a:rPr lang="en-US" baseline="-25000" dirty="0">
                <a:solidFill>
                  <a:schemeClr val="accent2"/>
                </a:solidFill>
              </a:rPr>
              <a:t>                  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        |   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E                 </a:t>
            </a:r>
            <a:r>
              <a:rPr lang="en-US" dirty="0"/>
              <a:t>function creation</a:t>
            </a:r>
          </a:p>
          <a:p>
            <a:endParaRPr lang="en-US" dirty="0"/>
          </a:p>
          <a:p>
            <a:r>
              <a:rPr lang="en-US" dirty="0"/>
              <a:t>The form 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E</a:t>
            </a:r>
            <a:r>
              <a:rPr lang="en-US" dirty="0"/>
              <a:t> is also called lambda abstraction, or simply </a:t>
            </a:r>
            <a:r>
              <a:rPr lang="en-US" u="sng" dirty="0">
                <a:solidFill>
                  <a:srgbClr val="A50021"/>
                </a:solidFill>
              </a:rPr>
              <a:t>abstraction</a:t>
            </a:r>
          </a:p>
          <a:p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 are called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-terms or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-expressions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D6B5A3BE-31E1-4A92-AFAC-8D5D3FF60576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969" y="2209800"/>
            <a:ext cx="8872031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Examples of Lambda Expressions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identity function:</a:t>
            </a:r>
          </a:p>
          <a:p>
            <a:pPr lvl="1">
              <a:buFontTx/>
              <a:buNone/>
            </a:pPr>
            <a:r>
              <a:rPr lang="en-US">
                <a:latin typeface="Symbol" pitchFamily="18" charset="2"/>
              </a:rPr>
              <a:t>                               </a:t>
            </a:r>
            <a:r>
              <a:rPr lang="en-US">
                <a:solidFill>
                  <a:schemeClr val="accent2"/>
                </a:solidFill>
              </a:rPr>
              <a:t>I =</a:t>
            </a:r>
            <a:r>
              <a:rPr lang="en-US" baseline="-25000">
                <a:solidFill>
                  <a:schemeClr val="accent2"/>
                </a:solidFill>
              </a:rPr>
              <a:t>def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</a:t>
            </a:r>
          </a:p>
          <a:p>
            <a:r>
              <a:rPr lang="en-US"/>
              <a:t>A function that given an argument </a:t>
            </a:r>
            <a:r>
              <a:rPr lang="en-US">
                <a:solidFill>
                  <a:schemeClr val="accent2"/>
                </a:solidFill>
              </a:rPr>
              <a:t>y</a:t>
            </a:r>
            <a:r>
              <a:rPr lang="en-US"/>
              <a:t> discards it and computes the identity function:</a:t>
            </a:r>
          </a:p>
          <a:p>
            <a:pPr lvl="1">
              <a:buFontTx/>
              <a:buNone/>
            </a:pPr>
            <a:r>
              <a:rPr lang="en-US">
                <a:latin typeface="Symbol" pitchFamily="18" charset="2"/>
              </a:rPr>
              <a:t>                           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x)</a:t>
            </a:r>
          </a:p>
          <a:p>
            <a:r>
              <a:rPr lang="en-US"/>
              <a:t>A function that given a function </a:t>
            </a:r>
            <a:r>
              <a:rPr lang="en-US">
                <a:solidFill>
                  <a:schemeClr val="accent2"/>
                </a:solidFill>
              </a:rPr>
              <a:t>f</a:t>
            </a:r>
            <a:r>
              <a:rPr lang="en-US"/>
              <a:t> invokes it on the identity function</a:t>
            </a:r>
          </a:p>
          <a:p>
            <a:pPr lvl="1">
              <a:buFontTx/>
              <a:buNone/>
            </a:pPr>
            <a:r>
              <a:rPr lang="en-US">
                <a:latin typeface="Symbol" pitchFamily="18" charset="2"/>
              </a:rPr>
              <a:t>                          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f. f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 x. x)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D97BC706-AF43-4083-9C1B-EC1245A308BD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Notational Conventions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324600" cy="3733800"/>
          </a:xfrm>
        </p:spPr>
        <p:txBody>
          <a:bodyPr/>
          <a:lstStyle/>
          <a:p>
            <a:r>
              <a:rPr lang="en-US"/>
              <a:t>Application associates to the left</a:t>
            </a:r>
          </a:p>
          <a:p>
            <a:pPr>
              <a:buFontTx/>
              <a:buNone/>
            </a:pPr>
            <a:r>
              <a:rPr lang="en-US"/>
              <a:t>           </a:t>
            </a:r>
            <a:r>
              <a:rPr lang="en-US">
                <a:solidFill>
                  <a:schemeClr val="accent2"/>
                </a:solidFill>
              </a:rPr>
              <a:t>x y z</a:t>
            </a:r>
            <a:r>
              <a:rPr lang="en-US"/>
              <a:t> parses as </a:t>
            </a:r>
            <a:r>
              <a:rPr lang="en-US">
                <a:solidFill>
                  <a:schemeClr val="accent2"/>
                </a:solidFill>
              </a:rPr>
              <a:t>(x y) z</a:t>
            </a:r>
          </a:p>
          <a:p>
            <a:r>
              <a:rPr lang="en-US"/>
              <a:t>Abstraction extends to the right as far as possible</a:t>
            </a:r>
          </a:p>
          <a:p>
            <a:pPr lvl="1"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>
                <a:solidFill>
                  <a:schemeClr val="accent2"/>
                </a:solidFill>
              </a:rPr>
              <a:t>x. x </a:t>
            </a:r>
            <a:r>
              <a:rPr lang="en-US" sz="280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>
                <a:solidFill>
                  <a:schemeClr val="accent2"/>
                </a:solidFill>
              </a:rPr>
              <a:t>y. x y z</a:t>
            </a:r>
            <a:r>
              <a:rPr lang="en-US" sz="2800"/>
              <a:t> parses as    </a:t>
            </a:r>
          </a:p>
          <a:p>
            <a:pPr lvl="1">
              <a:buFontTx/>
              <a:buNone/>
            </a:pPr>
            <a:r>
              <a:rPr lang="en-US" sz="280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>
                <a:solidFill>
                  <a:schemeClr val="accent2"/>
                </a:solidFill>
              </a:rPr>
              <a:t> x. (x (</a:t>
            </a:r>
            <a:r>
              <a:rPr lang="en-US" sz="280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>
                <a:solidFill>
                  <a:schemeClr val="accent2"/>
                </a:solidFill>
              </a:rPr>
              <a:t>y. ((x y) z)))</a:t>
            </a:r>
          </a:p>
          <a:p>
            <a:r>
              <a:rPr lang="en-US"/>
              <a:t>And yields the the parse tree: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2C92725-DE64-4AFE-B580-902902234984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659477" name="Group 21"/>
          <p:cNvGrpSpPr>
            <a:grpSpLocks/>
          </p:cNvGrpSpPr>
          <p:nvPr/>
        </p:nvGrpSpPr>
        <p:grpSpPr bwMode="auto">
          <a:xfrm>
            <a:off x="6934200" y="1676400"/>
            <a:ext cx="1905000" cy="4419600"/>
            <a:chOff x="4224" y="1104"/>
            <a:chExt cx="1200" cy="2784"/>
          </a:xfrm>
        </p:grpSpPr>
        <p:sp>
          <p:nvSpPr>
            <p:cNvPr id="659460" name="Text Box 4"/>
            <p:cNvSpPr txBox="1">
              <a:spLocks noChangeArrowheads="1"/>
            </p:cNvSpPr>
            <p:nvPr/>
          </p:nvSpPr>
          <p:spPr bwMode="auto">
            <a:xfrm>
              <a:off x="4525" y="1104"/>
              <a:ext cx="33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accent2"/>
                  </a:solidFill>
                  <a:latin typeface="Symbol" pitchFamily="18" charset="2"/>
                </a:rPr>
                <a:t>l</a:t>
              </a:r>
              <a:r>
                <a:rPr lang="en-US" i="0">
                  <a:solidFill>
                    <a:schemeClr val="accent2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659461" name="Text Box 5"/>
            <p:cNvSpPr txBox="1">
              <a:spLocks noChangeArrowheads="1"/>
            </p:cNvSpPr>
            <p:nvPr/>
          </p:nvSpPr>
          <p:spPr bwMode="auto">
            <a:xfrm>
              <a:off x="4485" y="1728"/>
              <a:ext cx="42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latin typeface="Comic Sans MS" pitchFamily="66" charset="0"/>
                </a:rPr>
                <a:t>app</a:t>
              </a:r>
            </a:p>
          </p:txBody>
        </p:sp>
        <p:cxnSp>
          <p:nvCxnSpPr>
            <p:cNvPr id="659462" name="AutoShape 6"/>
            <p:cNvCxnSpPr>
              <a:cxnSpLocks noChangeShapeType="1"/>
              <a:stCxn id="659460" idx="2"/>
              <a:endCxn id="659461" idx="0"/>
            </p:cNvCxnSpPr>
            <p:nvPr/>
          </p:nvCxnSpPr>
          <p:spPr bwMode="auto">
            <a:xfrm>
              <a:off x="4692" y="1392"/>
              <a:ext cx="3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59463" name="Text Box 7"/>
            <p:cNvSpPr txBox="1">
              <a:spLocks noChangeArrowheads="1"/>
            </p:cNvSpPr>
            <p:nvPr/>
          </p:nvSpPr>
          <p:spPr bwMode="auto">
            <a:xfrm>
              <a:off x="4245" y="2112"/>
              <a:ext cx="22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accent2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659464" name="Text Box 8"/>
            <p:cNvSpPr txBox="1">
              <a:spLocks noChangeArrowheads="1"/>
            </p:cNvSpPr>
            <p:nvPr/>
          </p:nvSpPr>
          <p:spPr bwMode="auto">
            <a:xfrm>
              <a:off x="4837" y="2112"/>
              <a:ext cx="32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accent2"/>
                  </a:solidFill>
                  <a:latin typeface="Symbol" pitchFamily="18" charset="2"/>
                </a:rPr>
                <a:t>l</a:t>
              </a:r>
              <a:r>
                <a:rPr lang="en-US" i="0">
                  <a:solidFill>
                    <a:schemeClr val="accent2"/>
                  </a:solidFill>
                  <a:latin typeface="Comic Sans MS" pitchFamily="66" charset="0"/>
                </a:rPr>
                <a:t>y</a:t>
              </a:r>
            </a:p>
          </p:txBody>
        </p:sp>
        <p:cxnSp>
          <p:nvCxnSpPr>
            <p:cNvPr id="659465" name="AutoShape 9"/>
            <p:cNvCxnSpPr>
              <a:cxnSpLocks noChangeShapeType="1"/>
              <a:stCxn id="659461" idx="2"/>
              <a:endCxn id="659463" idx="0"/>
            </p:cNvCxnSpPr>
            <p:nvPr/>
          </p:nvCxnSpPr>
          <p:spPr bwMode="auto">
            <a:xfrm flipH="1">
              <a:off x="4360" y="2016"/>
              <a:ext cx="335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9466" name="AutoShape 10"/>
            <p:cNvCxnSpPr>
              <a:cxnSpLocks noChangeShapeType="1"/>
              <a:stCxn id="659461" idx="2"/>
              <a:endCxn id="659464" idx="0"/>
            </p:cNvCxnSpPr>
            <p:nvPr/>
          </p:nvCxnSpPr>
          <p:spPr bwMode="auto">
            <a:xfrm>
              <a:off x="4695" y="2016"/>
              <a:ext cx="303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59467" name="Text Box 11"/>
            <p:cNvSpPr txBox="1">
              <a:spLocks noChangeArrowheads="1"/>
            </p:cNvSpPr>
            <p:nvPr/>
          </p:nvSpPr>
          <p:spPr bwMode="auto">
            <a:xfrm>
              <a:off x="5205" y="3120"/>
              <a:ext cx="21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accent2"/>
                  </a:solidFill>
                  <a:latin typeface="Comic Sans MS" pitchFamily="66" charset="0"/>
                </a:rPr>
                <a:t>z</a:t>
              </a:r>
            </a:p>
          </p:txBody>
        </p:sp>
        <p:sp>
          <p:nvSpPr>
            <p:cNvPr id="659468" name="Text Box 12"/>
            <p:cNvSpPr txBox="1">
              <a:spLocks noChangeArrowheads="1"/>
            </p:cNvSpPr>
            <p:nvPr/>
          </p:nvSpPr>
          <p:spPr bwMode="auto">
            <a:xfrm>
              <a:off x="4788" y="2592"/>
              <a:ext cx="42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latin typeface="Comic Sans MS" pitchFamily="66" charset="0"/>
                </a:rPr>
                <a:t>app</a:t>
              </a:r>
            </a:p>
          </p:txBody>
        </p:sp>
        <p:sp>
          <p:nvSpPr>
            <p:cNvPr id="659469" name="Text Box 13"/>
            <p:cNvSpPr txBox="1">
              <a:spLocks noChangeArrowheads="1"/>
            </p:cNvSpPr>
            <p:nvPr/>
          </p:nvSpPr>
          <p:spPr bwMode="auto">
            <a:xfrm>
              <a:off x="4389" y="3072"/>
              <a:ext cx="42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latin typeface="Comic Sans MS" pitchFamily="66" charset="0"/>
                </a:rPr>
                <a:t>app</a:t>
              </a:r>
            </a:p>
          </p:txBody>
        </p:sp>
        <p:cxnSp>
          <p:nvCxnSpPr>
            <p:cNvPr id="659470" name="AutoShape 14"/>
            <p:cNvCxnSpPr>
              <a:cxnSpLocks noChangeShapeType="1"/>
              <a:stCxn id="659464" idx="2"/>
              <a:endCxn id="659468" idx="0"/>
            </p:cNvCxnSpPr>
            <p:nvPr/>
          </p:nvCxnSpPr>
          <p:spPr bwMode="auto">
            <a:xfrm>
              <a:off x="4998" y="2400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9471" name="AutoShape 15"/>
            <p:cNvCxnSpPr>
              <a:cxnSpLocks noChangeShapeType="1"/>
              <a:stCxn id="659468" idx="2"/>
              <a:endCxn id="659467" idx="0"/>
            </p:cNvCxnSpPr>
            <p:nvPr/>
          </p:nvCxnSpPr>
          <p:spPr bwMode="auto">
            <a:xfrm>
              <a:off x="4998" y="2880"/>
              <a:ext cx="317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9472" name="AutoShape 16"/>
            <p:cNvCxnSpPr>
              <a:cxnSpLocks noChangeShapeType="1"/>
              <a:stCxn id="659468" idx="2"/>
              <a:endCxn id="659469" idx="0"/>
            </p:cNvCxnSpPr>
            <p:nvPr/>
          </p:nvCxnSpPr>
          <p:spPr bwMode="auto">
            <a:xfrm flipH="1">
              <a:off x="4599" y="2880"/>
              <a:ext cx="399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59473" name="Text Box 17"/>
            <p:cNvSpPr txBox="1">
              <a:spLocks noChangeArrowheads="1"/>
            </p:cNvSpPr>
            <p:nvPr/>
          </p:nvSpPr>
          <p:spPr bwMode="auto">
            <a:xfrm>
              <a:off x="4224" y="3600"/>
              <a:ext cx="22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accent2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659474" name="Text Box 18"/>
            <p:cNvSpPr txBox="1">
              <a:spLocks noChangeArrowheads="1"/>
            </p:cNvSpPr>
            <p:nvPr/>
          </p:nvSpPr>
          <p:spPr bwMode="auto">
            <a:xfrm>
              <a:off x="4773" y="3600"/>
              <a:ext cx="21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chemeClr val="accent2"/>
                  </a:solidFill>
                  <a:latin typeface="Comic Sans MS" pitchFamily="66" charset="0"/>
                </a:rPr>
                <a:t>y</a:t>
              </a:r>
            </a:p>
          </p:txBody>
        </p:sp>
        <p:cxnSp>
          <p:nvCxnSpPr>
            <p:cNvPr id="659475" name="AutoShape 19"/>
            <p:cNvCxnSpPr>
              <a:cxnSpLocks noChangeShapeType="1"/>
              <a:stCxn id="659469" idx="2"/>
              <a:endCxn id="659473" idx="0"/>
            </p:cNvCxnSpPr>
            <p:nvPr/>
          </p:nvCxnSpPr>
          <p:spPr bwMode="auto">
            <a:xfrm flipH="1">
              <a:off x="4339" y="3360"/>
              <a:ext cx="260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9476" name="AutoShape 20"/>
            <p:cNvCxnSpPr>
              <a:cxnSpLocks noChangeShapeType="1"/>
              <a:stCxn id="659469" idx="2"/>
              <a:endCxn id="659474" idx="0"/>
            </p:cNvCxnSpPr>
            <p:nvPr/>
          </p:nvCxnSpPr>
          <p:spPr bwMode="auto">
            <a:xfrm>
              <a:off x="4599" y="3360"/>
              <a:ext cx="282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Variables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in all languages with variables, it is important to discuss the notion of scope</a:t>
            </a:r>
          </a:p>
          <a:p>
            <a:pPr lvl="1"/>
            <a:r>
              <a:rPr lang="en-US"/>
              <a:t>Recall: the </a:t>
            </a:r>
            <a:r>
              <a:rPr lang="en-US">
                <a:solidFill>
                  <a:srgbClr val="A50021"/>
                </a:solidFill>
              </a:rPr>
              <a:t>scope</a:t>
            </a:r>
            <a:r>
              <a:rPr lang="en-US"/>
              <a:t> of an identifier is the portion of a program where the identifier is accessible</a:t>
            </a:r>
          </a:p>
          <a:p>
            <a:r>
              <a:rPr lang="en-US"/>
              <a:t>An abstraction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E</a:t>
            </a:r>
            <a:r>
              <a:rPr lang="en-US"/>
              <a:t> </a:t>
            </a:r>
            <a:r>
              <a:rPr lang="en-US" u="sng">
                <a:solidFill>
                  <a:srgbClr val="A50021"/>
                </a:solidFill>
              </a:rPr>
              <a:t>binds</a:t>
            </a:r>
            <a:r>
              <a:rPr lang="en-US"/>
              <a:t> variable </a:t>
            </a:r>
            <a:r>
              <a:rPr lang="en-US">
                <a:solidFill>
                  <a:schemeClr val="accent2"/>
                </a:solidFill>
              </a:rPr>
              <a:t>x</a:t>
            </a:r>
            <a:r>
              <a:rPr lang="en-US"/>
              <a:t> in </a:t>
            </a:r>
            <a:r>
              <a:rPr lang="en-US">
                <a:solidFill>
                  <a:schemeClr val="accent2"/>
                </a:solidFill>
              </a:rPr>
              <a:t>E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x</a:t>
            </a:r>
            <a:r>
              <a:rPr lang="en-US"/>
              <a:t> is the newly introduced variable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E</a:t>
            </a:r>
            <a:r>
              <a:rPr lang="en-US"/>
              <a:t> is the scope of </a:t>
            </a:r>
            <a:r>
              <a:rPr lang="en-US">
                <a:solidFill>
                  <a:schemeClr val="accent2"/>
                </a:solidFill>
              </a:rPr>
              <a:t>x</a:t>
            </a:r>
          </a:p>
          <a:p>
            <a:pPr lvl="1"/>
            <a:r>
              <a:rPr lang="en-US"/>
              <a:t>we say</a:t>
            </a:r>
            <a:r>
              <a:rPr lang="en-US">
                <a:solidFill>
                  <a:schemeClr val="accent2"/>
                </a:solidFill>
              </a:rPr>
              <a:t> x </a:t>
            </a:r>
            <a:r>
              <a:rPr lang="en-US"/>
              <a:t>is </a:t>
            </a:r>
            <a:r>
              <a:rPr lang="en-US" u="sng">
                <a:solidFill>
                  <a:srgbClr val="A50021"/>
                </a:solidFill>
              </a:rPr>
              <a:t>bound</a:t>
            </a:r>
            <a:r>
              <a:rPr lang="en-US"/>
              <a:t> in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E</a:t>
            </a:r>
          </a:p>
          <a:p>
            <a:pPr lvl="1"/>
            <a:r>
              <a:rPr lang="en-US"/>
              <a:t>Just like formal function arguments are bound in the function body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FC916330-8DD5-4DB7-874A-3C91044BB1CC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and Bound Variables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variable is said to be </a:t>
            </a:r>
            <a:r>
              <a:rPr lang="en-US" u="sng" dirty="0">
                <a:solidFill>
                  <a:srgbClr val="A50021"/>
                </a:solidFill>
              </a:rPr>
              <a:t>free</a:t>
            </a:r>
            <a:r>
              <a:rPr lang="en-US" dirty="0"/>
              <a:t> in E if it is not bound in E</a:t>
            </a:r>
          </a:p>
          <a:p>
            <a:r>
              <a:rPr lang="en-US" dirty="0"/>
              <a:t>We can define the free variables of an expression E recursively as follows:</a:t>
            </a:r>
          </a:p>
          <a:p>
            <a:pPr lvl="1">
              <a:buFontTx/>
              <a:buNone/>
            </a:pPr>
            <a:r>
              <a:rPr lang="en-US" dirty="0"/>
              <a:t>         Free(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) = {</a:t>
            </a:r>
            <a:r>
              <a:rPr lang="en-US" dirty="0">
                <a:solidFill>
                  <a:schemeClr val="accent2"/>
                </a:solidFill>
              </a:rPr>
              <a:t> x</a:t>
            </a:r>
            <a:r>
              <a:rPr lang="en-US" dirty="0"/>
              <a:t>} </a:t>
            </a:r>
          </a:p>
          <a:p>
            <a:pPr lvl="1">
              <a:buFontTx/>
              <a:buNone/>
            </a:pPr>
            <a:r>
              <a:rPr lang="en-US" dirty="0"/>
              <a:t>         Free(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E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/>
              <a:t>) = Free(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/>
              <a:t>) </a:t>
            </a:r>
            <a:r>
              <a:rPr lang="en-US" dirty="0">
                <a:latin typeface="Symbol" pitchFamily="18" charset="2"/>
              </a:rPr>
              <a:t>È</a:t>
            </a:r>
            <a:r>
              <a:rPr lang="en-US" dirty="0"/>
              <a:t> Free(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/>
              <a:t>         Free(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E</a:t>
            </a:r>
            <a:r>
              <a:rPr lang="en-US" dirty="0"/>
              <a:t>) = Free(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) - {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}</a:t>
            </a:r>
          </a:p>
          <a:p>
            <a:r>
              <a:rPr lang="en-US" dirty="0"/>
              <a:t>Example: </a:t>
            </a:r>
            <a:r>
              <a:rPr lang="en-US" sz="2400" dirty="0"/>
              <a:t>Free(</a:t>
            </a:r>
            <a:r>
              <a:rPr lang="en-US" sz="2400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400" dirty="0">
                <a:solidFill>
                  <a:schemeClr val="accent2"/>
                </a:solidFill>
              </a:rPr>
              <a:t>x. </a:t>
            </a:r>
            <a:r>
              <a:rPr lang="en-US" sz="2400" dirty="0" smtClean="0">
                <a:solidFill>
                  <a:schemeClr val="accent2"/>
                </a:solidFill>
              </a:rPr>
              <a:t>x 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400" dirty="0" err="1">
                <a:solidFill>
                  <a:schemeClr val="accent2"/>
                </a:solidFill>
              </a:rPr>
              <a:t>y</a:t>
            </a:r>
            <a:r>
              <a:rPr lang="en-US" sz="2400" dirty="0">
                <a:solidFill>
                  <a:schemeClr val="accent2"/>
                </a:solidFill>
              </a:rPr>
              <a:t>. </a:t>
            </a:r>
            <a:r>
              <a:rPr lang="en-US" sz="2400" dirty="0" smtClean="0">
                <a:solidFill>
                  <a:schemeClr val="accent2"/>
                </a:solidFill>
              </a:rPr>
              <a:t>x y </a:t>
            </a:r>
            <a:r>
              <a:rPr lang="en-US" sz="2400" dirty="0">
                <a:solidFill>
                  <a:schemeClr val="accent2"/>
                </a:solidFill>
              </a:rPr>
              <a:t>z</a:t>
            </a:r>
            <a:r>
              <a:rPr lang="en-US" sz="2400" dirty="0" smtClean="0">
                <a:solidFill>
                  <a:schemeClr val="accent2"/>
                </a:solidFill>
              </a:rPr>
              <a:t>)</a:t>
            </a:r>
            <a:r>
              <a:rPr lang="en-US" sz="2400" dirty="0" smtClean="0"/>
              <a:t>) </a:t>
            </a:r>
            <a:r>
              <a:rPr lang="en-US" sz="2400" dirty="0"/>
              <a:t>= { </a:t>
            </a:r>
            <a:r>
              <a:rPr lang="en-US" sz="2400" dirty="0">
                <a:solidFill>
                  <a:schemeClr val="accent2"/>
                </a:solidFill>
              </a:rPr>
              <a:t>z</a:t>
            </a:r>
            <a:r>
              <a:rPr lang="en-US" sz="2400" dirty="0"/>
              <a:t> }</a:t>
            </a:r>
          </a:p>
          <a:p>
            <a:r>
              <a:rPr lang="en-US" dirty="0"/>
              <a:t>Free variables are declared outside the term </a:t>
            </a:r>
            <a:endParaRPr lang="en-US" dirty="0" smtClean="0"/>
          </a:p>
          <a:p>
            <a:r>
              <a:rPr lang="en-US" dirty="0" smtClean="0"/>
              <a:t>A lambda expression with no free variables is called closed.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AFF4B2AA-BA72-41E9-BFDD-240FA858BCC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Free and Bound Variables (Cont.)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in any language with static nested scoping, we have to worry about variable shadowing</a:t>
            </a:r>
          </a:p>
          <a:p>
            <a:pPr lvl="1"/>
            <a:r>
              <a:rPr lang="en-US" dirty="0"/>
              <a:t>An occurrence of a variable might refer to different things in different context</a:t>
            </a:r>
          </a:p>
          <a:p>
            <a:r>
              <a:rPr lang="en-US" dirty="0"/>
              <a:t>E.g., in Cool: </a:t>
            </a:r>
            <a:r>
              <a:rPr lang="en-US" sz="2400" dirty="0">
                <a:solidFill>
                  <a:schemeClr val="accent2"/>
                </a:solidFill>
              </a:rPr>
              <a:t>let x </a:t>
            </a:r>
            <a:r>
              <a:rPr lang="en-US" sz="2400" dirty="0">
                <a:solidFill>
                  <a:schemeClr val="accent2"/>
                </a:solidFill>
                <a:latin typeface="Symbol" pitchFamily="18" charset="2"/>
              </a:rPr>
              <a:t>¬</a:t>
            </a:r>
            <a:r>
              <a:rPr lang="en-US" sz="2400" dirty="0">
                <a:solidFill>
                  <a:schemeClr val="accent2"/>
                </a:solidFill>
              </a:rPr>
              <a:t> E in x + (let x </a:t>
            </a:r>
            <a:r>
              <a:rPr lang="en-US" sz="2400" dirty="0">
                <a:solidFill>
                  <a:schemeClr val="accent2"/>
                </a:solidFill>
                <a:latin typeface="Symbol" pitchFamily="18" charset="2"/>
              </a:rPr>
              <a:t>¬</a:t>
            </a:r>
            <a:r>
              <a:rPr lang="en-US" sz="2400" dirty="0">
                <a:solidFill>
                  <a:schemeClr val="accent2"/>
                </a:solidFill>
              </a:rPr>
              <a:t> E’ in x) + x</a:t>
            </a:r>
          </a:p>
          <a:p>
            <a:endParaRPr lang="en-US" sz="2400" dirty="0"/>
          </a:p>
          <a:p>
            <a:r>
              <a:rPr lang="en-US" dirty="0"/>
              <a:t>In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-calculus: </a:t>
            </a:r>
            <a:r>
              <a:rPr lang="en-US" sz="2400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400" dirty="0">
                <a:solidFill>
                  <a:schemeClr val="accent2"/>
                </a:solidFill>
              </a:rPr>
              <a:t>x. x (</a:t>
            </a:r>
            <a:r>
              <a:rPr lang="en-US" sz="2400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400" dirty="0">
                <a:solidFill>
                  <a:schemeClr val="accent2"/>
                </a:solidFill>
              </a:rPr>
              <a:t>x. x) x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69C42A8-A7FE-4BCE-AF52-4C7808E98089}" type="slidenum">
              <a:rPr lang="en-US"/>
              <a:pPr/>
              <a:t>16</a:t>
            </a:fld>
            <a:endParaRPr lang="en-US"/>
          </a:p>
        </p:txBody>
      </p:sp>
      <p:sp>
        <p:nvSpPr>
          <p:cNvPr id="662536" name="Freeform 8"/>
          <p:cNvSpPr>
            <a:spLocks/>
          </p:cNvSpPr>
          <p:nvPr/>
        </p:nvSpPr>
        <p:spPr bwMode="auto">
          <a:xfrm>
            <a:off x="3048000" y="4038600"/>
            <a:ext cx="12954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62537" name="Freeform 9"/>
          <p:cNvSpPr>
            <a:spLocks/>
          </p:cNvSpPr>
          <p:nvPr/>
        </p:nvSpPr>
        <p:spPr bwMode="auto">
          <a:xfrm>
            <a:off x="5181600" y="4038600"/>
            <a:ext cx="13716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62538" name="Freeform 10"/>
          <p:cNvSpPr>
            <a:spLocks/>
          </p:cNvSpPr>
          <p:nvPr/>
        </p:nvSpPr>
        <p:spPr bwMode="auto">
          <a:xfrm>
            <a:off x="2743200" y="4038600"/>
            <a:ext cx="44196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62539" name="Freeform 11"/>
          <p:cNvSpPr>
            <a:spLocks/>
          </p:cNvSpPr>
          <p:nvPr/>
        </p:nvSpPr>
        <p:spPr bwMode="auto">
          <a:xfrm>
            <a:off x="3048000" y="4953000"/>
            <a:ext cx="304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62540" name="Freeform 12"/>
          <p:cNvSpPr>
            <a:spLocks/>
          </p:cNvSpPr>
          <p:nvPr/>
        </p:nvSpPr>
        <p:spPr bwMode="auto">
          <a:xfrm>
            <a:off x="3810000" y="4953000"/>
            <a:ext cx="304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62541" name="Freeform 13"/>
          <p:cNvSpPr>
            <a:spLocks/>
          </p:cNvSpPr>
          <p:nvPr/>
        </p:nvSpPr>
        <p:spPr bwMode="auto">
          <a:xfrm>
            <a:off x="2895600" y="5029200"/>
            <a:ext cx="16764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/>
              <a:t>Renaming Bound Variables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/>
              <a:t>Two 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-terms that can be obtained from each other by a renaming of the bound variables are considered identical</a:t>
            </a:r>
          </a:p>
          <a:p>
            <a:r>
              <a:rPr lang="en-US"/>
              <a:t>Example: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</a:t>
            </a:r>
            <a:r>
              <a:rPr lang="en-US"/>
              <a:t> is identical to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y</a:t>
            </a:r>
            <a:r>
              <a:rPr lang="en-US"/>
              <a:t> and to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z. z</a:t>
            </a:r>
          </a:p>
          <a:p>
            <a:r>
              <a:rPr lang="en-US"/>
              <a:t>Intuition: </a:t>
            </a:r>
          </a:p>
          <a:p>
            <a:pPr lvl="1"/>
            <a:r>
              <a:rPr lang="en-US"/>
              <a:t>by changing the name of a formal argument and of all its occurrences in the function body, the behavior of the function does not change</a:t>
            </a:r>
          </a:p>
          <a:p>
            <a:pPr lvl="1"/>
            <a:r>
              <a:rPr lang="en-US"/>
              <a:t>in 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-calculus such functions are considered identical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4AE4D17-B640-4DFB-9D3A-BBABD8BE7A7D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Renaming Bound Variables (Cont.)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Convention: we will always rename bound variables so that they are all unique</a:t>
            </a:r>
          </a:p>
          <a:p>
            <a:pPr lvl="1"/>
            <a:r>
              <a:rPr lang="en-US" dirty="0"/>
              <a:t>e.g., write 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x. x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y.y</a:t>
            </a:r>
            <a:r>
              <a:rPr lang="en-US" dirty="0">
                <a:solidFill>
                  <a:schemeClr val="accent2"/>
                </a:solidFill>
              </a:rPr>
              <a:t>) x</a:t>
            </a:r>
            <a:r>
              <a:rPr lang="en-US" dirty="0"/>
              <a:t> instead of 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x. x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x.x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Variable capture or name clash problem would arise!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This makes it easy to see the scope of bindings</a:t>
            </a:r>
          </a:p>
          <a:p>
            <a:r>
              <a:rPr lang="en-US" dirty="0"/>
              <a:t>And also prevents serious confusion 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5207C37-6536-4DC4-8AC0-1D5AD78AA35F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substitution of E’ for x in E (written [E’/x]E )</a:t>
            </a:r>
          </a:p>
          <a:p>
            <a:pPr lvl="1"/>
            <a:r>
              <a:rPr lang="en-US" dirty="0">
                <a:solidFill>
                  <a:srgbClr val="A50021"/>
                </a:solidFill>
              </a:rPr>
              <a:t>Step 1.</a:t>
            </a:r>
            <a:r>
              <a:rPr lang="en-US" dirty="0"/>
              <a:t> Rename bound variables in 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E’</a:t>
            </a:r>
            <a:r>
              <a:rPr lang="en-US" dirty="0"/>
              <a:t> so they are </a:t>
            </a:r>
            <a:r>
              <a:rPr lang="en-US" dirty="0" smtClean="0"/>
              <a:t>unique (</a:t>
            </a:r>
            <a:r>
              <a:rPr lang="el-GR" dirty="0" smtClean="0">
                <a:latin typeface="Trebuchet MS"/>
              </a:rPr>
              <a:t>α</a:t>
            </a:r>
            <a:r>
              <a:rPr lang="en-US" dirty="0" smtClean="0">
                <a:latin typeface="Trebuchet MS"/>
              </a:rPr>
              <a:t>-reduction)</a:t>
            </a:r>
            <a:endParaRPr lang="en-US" dirty="0"/>
          </a:p>
          <a:p>
            <a:pPr lvl="1"/>
            <a:r>
              <a:rPr lang="en-US" dirty="0">
                <a:solidFill>
                  <a:srgbClr val="A50021"/>
                </a:solidFill>
              </a:rPr>
              <a:t>Step 2.</a:t>
            </a:r>
            <a:r>
              <a:rPr lang="en-US" dirty="0"/>
              <a:t> Perform the textual substitution of </a:t>
            </a:r>
            <a:r>
              <a:rPr lang="en-US" dirty="0">
                <a:solidFill>
                  <a:schemeClr val="accent2"/>
                </a:solidFill>
              </a:rPr>
              <a:t>E’</a:t>
            </a:r>
            <a:r>
              <a:rPr lang="en-US" dirty="0"/>
              <a:t> for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in 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solidFill>
                  <a:schemeClr val="accent2"/>
                </a:solidFill>
              </a:rPr>
              <a:t>[y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x) / x] 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.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x) y x</a:t>
            </a:r>
          </a:p>
          <a:p>
            <a:pPr lvl="1"/>
            <a:r>
              <a:rPr lang="en-US" dirty="0"/>
              <a:t>After </a:t>
            </a:r>
            <a:r>
              <a:rPr lang="en-US" dirty="0">
                <a:solidFill>
                  <a:srgbClr val="A50021"/>
                </a:solidFill>
              </a:rPr>
              <a:t>renaming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[y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v. v)/x] 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z</a:t>
            </a:r>
            <a:r>
              <a:rPr lang="en-US" dirty="0">
                <a:solidFill>
                  <a:schemeClr val="accent2"/>
                </a:solidFill>
              </a:rPr>
              <a:t>. (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. u) z x</a:t>
            </a:r>
          </a:p>
          <a:p>
            <a:pPr lvl="1"/>
            <a:r>
              <a:rPr lang="en-US" dirty="0"/>
              <a:t>After </a:t>
            </a:r>
            <a:r>
              <a:rPr lang="en-US" dirty="0">
                <a:solidFill>
                  <a:srgbClr val="A50021"/>
                </a:solidFill>
              </a:rPr>
              <a:t>substitution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z</a:t>
            </a:r>
            <a:r>
              <a:rPr lang="en-US" dirty="0">
                <a:solidFill>
                  <a:schemeClr val="accent2"/>
                </a:solidFill>
              </a:rPr>
              <a:t>. (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. u) z (y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v. v))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826D1989-4014-4323-BFA7-54E6811478F8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study lambda calculus?</a:t>
            </a:r>
          </a:p>
          <a:p>
            <a:endParaRPr lang="en-US" dirty="0"/>
          </a:p>
          <a:p>
            <a:r>
              <a:rPr lang="en-US" dirty="0"/>
              <a:t>Lambda calculus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Relationship to programming languages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A85DF1B9-315C-4231-A2CE-556024046AD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-terms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is one key evaluation step in 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-calculus: the function application</a:t>
            </a:r>
          </a:p>
          <a:p>
            <a:pPr lvl="1">
              <a:buFontTx/>
              <a:buNone/>
            </a:pPr>
            <a:r>
              <a:rPr lang="en-US" sz="2800"/>
              <a:t>     </a:t>
            </a:r>
            <a:r>
              <a:rPr lang="en-US" sz="2800">
                <a:solidFill>
                  <a:schemeClr val="accent2"/>
                </a:solidFill>
              </a:rPr>
              <a:t>(</a:t>
            </a:r>
            <a:r>
              <a:rPr lang="en-US" sz="280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>
                <a:solidFill>
                  <a:schemeClr val="accent2"/>
                </a:solidFill>
              </a:rPr>
              <a:t>x. E) E’</a:t>
            </a:r>
            <a:r>
              <a:rPr lang="en-US" sz="2800"/>
              <a:t> evaluates to </a:t>
            </a:r>
            <a:r>
              <a:rPr lang="en-US" sz="2800">
                <a:solidFill>
                  <a:schemeClr val="accent2"/>
                </a:solidFill>
              </a:rPr>
              <a:t>[E’/x]E</a:t>
            </a:r>
          </a:p>
          <a:p>
            <a:r>
              <a:rPr lang="en-US"/>
              <a:t>This is called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-reduction</a:t>
            </a:r>
          </a:p>
          <a:p>
            <a:r>
              <a:rPr lang="en-US"/>
              <a:t>We write </a:t>
            </a:r>
            <a:r>
              <a:rPr lang="en-US">
                <a:solidFill>
                  <a:schemeClr val="accent2"/>
                </a:solidFill>
              </a:rPr>
              <a:t>E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®</a:t>
            </a:r>
            <a:r>
              <a:rPr lang="en-US" baseline="-25000">
                <a:solidFill>
                  <a:schemeClr val="accent2"/>
                </a:solidFill>
                <a:latin typeface="Symbol" pitchFamily="18" charset="2"/>
              </a:rPr>
              <a:t>b</a:t>
            </a:r>
            <a:r>
              <a:rPr lang="en-US">
                <a:solidFill>
                  <a:schemeClr val="accent2"/>
                </a:solidFill>
              </a:rPr>
              <a:t> E’</a:t>
            </a:r>
            <a:r>
              <a:rPr lang="en-US"/>
              <a:t> to say that E’ is obtained from E in one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-reduction step</a:t>
            </a:r>
          </a:p>
          <a:p>
            <a:r>
              <a:rPr lang="en-US"/>
              <a:t>We write </a:t>
            </a:r>
            <a:r>
              <a:rPr lang="en-US">
                <a:solidFill>
                  <a:schemeClr val="accent2"/>
                </a:solidFill>
              </a:rPr>
              <a:t>E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®</a:t>
            </a:r>
            <a:r>
              <a:rPr lang="en-US" baseline="30000">
                <a:solidFill>
                  <a:schemeClr val="accent2"/>
                </a:solidFill>
                <a:latin typeface="Symbol" pitchFamily="18" charset="2"/>
              </a:rPr>
              <a:t>*</a:t>
            </a:r>
            <a:r>
              <a:rPr lang="en-US" baseline="-25000">
                <a:solidFill>
                  <a:schemeClr val="accent2"/>
                </a:solidFill>
                <a:latin typeface="Symbol" pitchFamily="18" charset="2"/>
              </a:rPr>
              <a:t>b</a:t>
            </a:r>
            <a:r>
              <a:rPr lang="en-US">
                <a:solidFill>
                  <a:schemeClr val="accent2"/>
                </a:solidFill>
              </a:rPr>
              <a:t> E’</a:t>
            </a:r>
            <a:r>
              <a:rPr lang="en-US"/>
              <a:t> if there are zero or more steps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0722B706-927B-4485-9BA4-EEAE0458065B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Evaluation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identity function: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        </a:t>
            </a:r>
            <a:r>
              <a:rPr lang="en-US">
                <a:solidFill>
                  <a:schemeClr val="accent2"/>
                </a:solidFill>
              </a:rPr>
              <a:t>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x) E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[E / x] x</a:t>
            </a:r>
            <a:r>
              <a:rPr lang="en-US"/>
              <a:t> = </a:t>
            </a:r>
            <a:r>
              <a:rPr lang="en-US">
                <a:solidFill>
                  <a:schemeClr val="accent2"/>
                </a:solidFill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/>
              <a:t>Another example with the identity: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f. f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x))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x)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[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 / f] f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x)) </a:t>
            </a:r>
            <a:r>
              <a:rPr lang="en-US"/>
              <a:t>= </a:t>
            </a:r>
            <a:r>
              <a:rPr lang="en-US">
                <a:solidFill>
                  <a:schemeClr val="accent2"/>
                </a:solidFill>
              </a:rPr>
              <a:t>[(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x) / f] f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y))</a:t>
            </a:r>
            <a:r>
              <a:rPr lang="en-US"/>
              <a:t> =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x)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y)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[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y /x] x =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y</a:t>
            </a:r>
          </a:p>
          <a:p>
            <a:pPr>
              <a:lnSpc>
                <a:spcPct val="90000"/>
              </a:lnSpc>
            </a:pPr>
            <a:r>
              <a:rPr lang="en-US"/>
              <a:t> A non-terminating evaluation: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xx)(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xx)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[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xx / x]xx</a:t>
            </a:r>
            <a:r>
              <a:rPr lang="en-US"/>
              <a:t> = </a:t>
            </a:r>
            <a:r>
              <a:rPr lang="en-US">
                <a:solidFill>
                  <a:schemeClr val="accent2"/>
                </a:solidFill>
              </a:rPr>
              <a:t>[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yy / x]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xx</a:t>
            </a:r>
            <a:r>
              <a:rPr lang="en-US"/>
              <a:t> =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yy)(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yy)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 sz="2800"/>
              <a:t>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EA25EAAA-1C82-40A9-A794-975280736EFB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229600" cy="175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95600"/>
            <a:ext cx="83534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667000" y="3581400"/>
            <a:ext cx="1219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4"/>
          </p:cNvCxnSpPr>
          <p:nvPr/>
        </p:nvCxnSpPr>
        <p:spPr>
          <a:xfrm rot="16200000" flipH="1">
            <a:off x="2971800" y="4343400"/>
            <a:ext cx="685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4648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rebuchet MS"/>
              </a:rPr>
              <a:t>β</a:t>
            </a:r>
            <a:r>
              <a:rPr lang="en-US" dirty="0" smtClean="0">
                <a:latin typeface="Trebuchet MS"/>
              </a:rPr>
              <a:t>- </a:t>
            </a:r>
            <a:r>
              <a:rPr lang="en-US" dirty="0" err="1" smtClean="0">
                <a:latin typeface="Trebuchet MS"/>
              </a:rPr>
              <a:t>redex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Functions with Multiple Arguments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that we extend the calculus with the </a:t>
            </a:r>
            <a:r>
              <a:rPr lang="en-US">
                <a:solidFill>
                  <a:schemeClr val="accent2"/>
                </a:solidFill>
              </a:rPr>
              <a:t>add</a:t>
            </a:r>
            <a:r>
              <a:rPr lang="en-US"/>
              <a:t> primitive operation </a:t>
            </a:r>
          </a:p>
          <a:p>
            <a:r>
              <a:rPr lang="en-US"/>
              <a:t>The </a:t>
            </a:r>
            <a:r>
              <a:rPr lang="en-US">
                <a:latin typeface="Symbol" pitchFamily="18" charset="2"/>
              </a:rPr>
              <a:t>l</a:t>
            </a:r>
            <a:r>
              <a:rPr lang="en-US"/>
              <a:t>-term</a:t>
            </a:r>
            <a:r>
              <a:rPr lang="en-US">
                <a:latin typeface="Symbol" pitchFamily="18" charset="2"/>
              </a:rPr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add x y</a:t>
            </a:r>
            <a:r>
              <a:rPr lang="en-US"/>
              <a:t> can be used to add two arguments </a:t>
            </a:r>
            <a:r>
              <a:rPr lang="en-US">
                <a:solidFill>
                  <a:schemeClr val="accent2"/>
                </a:solidFill>
              </a:rPr>
              <a:t>E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</a:rPr>
              <a:t>E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/>
              <a:t>:</a:t>
            </a:r>
            <a:endParaRPr lang="en-US" baseline="-25000"/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(l</a:t>
            </a:r>
            <a:r>
              <a:rPr lang="en-US">
                <a:solidFill>
                  <a:schemeClr val="accent2"/>
                </a:solidFill>
              </a:rPr>
              <a:t>x.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add x y) E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 E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 baseline="-25000"/>
              <a:t> 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 baseline="-25000">
                <a:latin typeface="Symbol" pitchFamily="18" charset="2"/>
              </a:rPr>
              <a:t>b</a:t>
            </a:r>
            <a:r>
              <a:rPr lang="en-US"/>
              <a:t> </a:t>
            </a:r>
            <a:endParaRPr lang="en-US" baseline="-25000"/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([E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/x]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add x y) E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=</a:t>
            </a:r>
            <a:endParaRPr lang="en-US"/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(l</a:t>
            </a:r>
            <a:r>
              <a:rPr lang="en-US">
                <a:solidFill>
                  <a:schemeClr val="accent2"/>
                </a:solidFill>
              </a:rPr>
              <a:t>y. add E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 y) E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 baseline="-25000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 baseline="-25000">
                <a:latin typeface="Symbol" pitchFamily="18" charset="2"/>
              </a:rPr>
              <a:t>b</a:t>
            </a:r>
            <a:r>
              <a:rPr lang="en-US"/>
              <a:t> 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[E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/y] add E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 y</a:t>
            </a:r>
            <a:r>
              <a:rPr lang="en-US"/>
              <a:t>  = </a:t>
            </a:r>
            <a:r>
              <a:rPr lang="en-US">
                <a:solidFill>
                  <a:schemeClr val="accent2"/>
                </a:solidFill>
              </a:rPr>
              <a:t>add E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 E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/>
              <a:t>The arguments are passed one at a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DCA017CE-F4BA-4771-99A8-7101B8EEECF0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Functions with Multiple Arguments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result of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(l</a:t>
            </a:r>
            <a:r>
              <a:rPr lang="en-US">
                <a:solidFill>
                  <a:schemeClr val="accent2"/>
                </a:solidFill>
              </a:rPr>
              <a:t>x.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add x y) E</a:t>
            </a:r>
            <a:r>
              <a:rPr lang="en-US"/>
              <a:t> ?</a:t>
            </a:r>
          </a:p>
          <a:p>
            <a:pPr lvl="1"/>
            <a:r>
              <a:rPr lang="en-US"/>
              <a:t>It is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add E y</a:t>
            </a:r>
          </a:p>
          <a:p>
            <a:pPr lvl="1">
              <a:buFontTx/>
              <a:buNone/>
            </a:pPr>
            <a:r>
              <a:rPr lang="en-US"/>
              <a:t>  (A function that given a value </a:t>
            </a:r>
            <a:r>
              <a:rPr lang="en-US">
                <a:solidFill>
                  <a:schemeClr val="accent2"/>
                </a:solidFill>
              </a:rPr>
              <a:t>E’</a:t>
            </a:r>
            <a:r>
              <a:rPr lang="en-US"/>
              <a:t> for y will compute </a:t>
            </a:r>
            <a:r>
              <a:rPr lang="en-US">
                <a:solidFill>
                  <a:schemeClr val="accent2"/>
                </a:solidFill>
              </a:rPr>
              <a:t>add E E’</a:t>
            </a:r>
            <a:r>
              <a:rPr lang="en-US"/>
              <a:t>)</a:t>
            </a:r>
          </a:p>
          <a:p>
            <a:r>
              <a:rPr lang="en-US"/>
              <a:t>The function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E</a:t>
            </a:r>
            <a:r>
              <a:rPr lang="en-US"/>
              <a:t> when applied to one argument </a:t>
            </a:r>
            <a:r>
              <a:rPr lang="en-US">
                <a:solidFill>
                  <a:schemeClr val="accent2"/>
                </a:solidFill>
              </a:rPr>
              <a:t>E’</a:t>
            </a:r>
            <a:r>
              <a:rPr lang="en-US"/>
              <a:t> computes the function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[E’/x]E</a:t>
            </a:r>
          </a:p>
          <a:p>
            <a:r>
              <a:rPr lang="en-US"/>
              <a:t>This is one example of </a:t>
            </a:r>
            <a:r>
              <a:rPr lang="en-US" u="sng">
                <a:solidFill>
                  <a:srgbClr val="A50021"/>
                </a:solidFill>
              </a:rPr>
              <a:t>higher-order</a:t>
            </a:r>
            <a:r>
              <a:rPr lang="en-US">
                <a:solidFill>
                  <a:srgbClr val="A50021"/>
                </a:solidFill>
              </a:rPr>
              <a:t> </a:t>
            </a:r>
            <a:r>
              <a:rPr lang="en-US"/>
              <a:t>computation</a:t>
            </a:r>
          </a:p>
          <a:p>
            <a:pPr lvl="1"/>
            <a:r>
              <a:rPr lang="en-US"/>
              <a:t>We write a function whose result is another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F47EFD93-0543-4946-96BD-F0014DD0B6F3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and the Static Scope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of substitution guarantees that evaluation respects static scoping: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x. (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. y x)) (y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x))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®</a:t>
            </a:r>
            <a:r>
              <a:rPr lang="en-US" baseline="-25000" dirty="0">
                <a:latin typeface="Symbol" pitchFamily="18" charset="2"/>
              </a:rPr>
              <a:t>b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z</a:t>
            </a:r>
            <a:r>
              <a:rPr lang="en-US" dirty="0">
                <a:solidFill>
                  <a:schemeClr val="accent2"/>
                </a:solidFill>
              </a:rPr>
              <a:t>. z (y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v. v))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r>
              <a:rPr lang="en-US" dirty="0"/>
              <a:t>(y remains free, i.e., defined externally)</a:t>
            </a:r>
          </a:p>
          <a:p>
            <a:r>
              <a:rPr lang="en-US" dirty="0"/>
              <a:t>If we forget to rename the bound y: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x. (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. y x)) (y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x))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®</a:t>
            </a:r>
            <a:r>
              <a:rPr lang="en-US" baseline="30000" dirty="0">
                <a:latin typeface="Symbol" pitchFamily="18" charset="2"/>
              </a:rPr>
              <a:t>*</a:t>
            </a:r>
            <a:r>
              <a:rPr lang="en-US" baseline="-25000" dirty="0">
                <a:latin typeface="Symbol" pitchFamily="18" charset="2"/>
              </a:rPr>
              <a:t>b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. y (y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v. v))</a:t>
            </a:r>
          </a:p>
          <a:p>
            <a:endParaRPr lang="en-US" dirty="0"/>
          </a:p>
          <a:p>
            <a:pPr lvl="1">
              <a:buFontTx/>
              <a:buNone/>
            </a:pPr>
            <a:r>
              <a:rPr lang="en-US" dirty="0"/>
              <a:t>(y was free before but is bound now)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6BF98154-E484-490F-BA25-6C95ADB3DA3E}" type="slidenum">
              <a:rPr lang="en-US"/>
              <a:pPr/>
              <a:t>25</a:t>
            </a:fld>
            <a:endParaRPr lang="en-US"/>
          </a:p>
        </p:txBody>
      </p:sp>
      <p:sp>
        <p:nvSpPr>
          <p:cNvPr id="678916" name="Freeform 4"/>
          <p:cNvSpPr>
            <a:spLocks/>
          </p:cNvSpPr>
          <p:nvPr/>
        </p:nvSpPr>
        <p:spPr bwMode="auto">
          <a:xfrm>
            <a:off x="3429000" y="3200400"/>
            <a:ext cx="304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78917" name="Freeform 5"/>
          <p:cNvSpPr>
            <a:spLocks/>
          </p:cNvSpPr>
          <p:nvPr/>
        </p:nvSpPr>
        <p:spPr bwMode="auto">
          <a:xfrm>
            <a:off x="6019800" y="5029200"/>
            <a:ext cx="304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78918" name="Freeform 6"/>
          <p:cNvSpPr>
            <a:spLocks/>
          </p:cNvSpPr>
          <p:nvPr/>
        </p:nvSpPr>
        <p:spPr bwMode="auto">
          <a:xfrm>
            <a:off x="4876800" y="3200400"/>
            <a:ext cx="304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78919" name="Freeform 7"/>
          <p:cNvSpPr>
            <a:spLocks/>
          </p:cNvSpPr>
          <p:nvPr/>
        </p:nvSpPr>
        <p:spPr bwMode="auto">
          <a:xfrm>
            <a:off x="1828800" y="3276600"/>
            <a:ext cx="304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78920" name="Freeform 8"/>
          <p:cNvSpPr>
            <a:spLocks/>
          </p:cNvSpPr>
          <p:nvPr/>
        </p:nvSpPr>
        <p:spPr bwMode="auto">
          <a:xfrm>
            <a:off x="1219200" y="3200400"/>
            <a:ext cx="12192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78921" name="Freeform 9"/>
          <p:cNvSpPr>
            <a:spLocks/>
          </p:cNvSpPr>
          <p:nvPr/>
        </p:nvSpPr>
        <p:spPr bwMode="auto">
          <a:xfrm>
            <a:off x="3429000" y="5029200"/>
            <a:ext cx="304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78922" name="Freeform 10"/>
          <p:cNvSpPr>
            <a:spLocks/>
          </p:cNvSpPr>
          <p:nvPr/>
        </p:nvSpPr>
        <p:spPr bwMode="auto">
          <a:xfrm>
            <a:off x="1905000" y="5029200"/>
            <a:ext cx="304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78923" name="Freeform 11"/>
          <p:cNvSpPr>
            <a:spLocks/>
          </p:cNvSpPr>
          <p:nvPr/>
        </p:nvSpPr>
        <p:spPr bwMode="auto">
          <a:xfrm>
            <a:off x="1219200" y="5029200"/>
            <a:ext cx="12192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78924" name="Freeform 12"/>
          <p:cNvSpPr>
            <a:spLocks/>
          </p:cNvSpPr>
          <p:nvPr/>
        </p:nvSpPr>
        <p:spPr bwMode="auto">
          <a:xfrm>
            <a:off x="5943600" y="3200400"/>
            <a:ext cx="304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78925" name="Freeform 13"/>
          <p:cNvSpPr>
            <a:spLocks/>
          </p:cNvSpPr>
          <p:nvPr/>
        </p:nvSpPr>
        <p:spPr bwMode="auto">
          <a:xfrm>
            <a:off x="4953000" y="5029200"/>
            <a:ext cx="2921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78926" name="Freeform 14"/>
          <p:cNvSpPr>
            <a:spLocks/>
          </p:cNvSpPr>
          <p:nvPr/>
        </p:nvSpPr>
        <p:spPr bwMode="auto">
          <a:xfrm>
            <a:off x="4800600" y="5029200"/>
            <a:ext cx="7620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0"/>
              </a:cxn>
              <a:cxn ang="0">
                <a:pos x="864" y="480"/>
              </a:cxn>
              <a:cxn ang="0">
                <a:pos x="864" y="0"/>
              </a:cxn>
            </a:cxnLst>
            <a:rect l="0" t="0" r="r" b="b"/>
            <a:pathLst>
              <a:path w="864" h="480">
                <a:moveTo>
                  <a:pt x="0" y="0"/>
                </a:moveTo>
                <a:lnTo>
                  <a:pt x="0" y="480"/>
                </a:lnTo>
                <a:lnTo>
                  <a:pt x="864" y="48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r>
              <a:rPr lang="en-US" dirty="0" smtClean="0"/>
              <a:t>1. Can every lambda expression be reduced to a normal form?</a:t>
            </a:r>
          </a:p>
          <a:p>
            <a:r>
              <a:rPr lang="en-US" dirty="0" smtClean="0"/>
              <a:t>2. Is there more than one way to reduce a particular lambda expression?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3915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410200"/>
            <a:ext cx="8343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733800"/>
            <a:ext cx="50577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The Order of Evaluation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2286000"/>
          </a:xfrm>
        </p:spPr>
        <p:txBody>
          <a:bodyPr/>
          <a:lstStyle/>
          <a:p>
            <a:r>
              <a:rPr lang="en-US" dirty="0"/>
              <a:t>In a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-term, there could be more than one instance of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x. E) E’</a:t>
            </a:r>
          </a:p>
          <a:p>
            <a:pPr lvl="1">
              <a:buFontTx/>
              <a:buNone/>
            </a:pPr>
            <a:r>
              <a:rPr lang="en-US" dirty="0"/>
              <a:t>                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y.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x. x) y) E</a:t>
            </a:r>
          </a:p>
          <a:p>
            <a:pPr lvl="1"/>
            <a:r>
              <a:rPr lang="en-US" dirty="0"/>
              <a:t>could reduce the inner or the outer \lambda</a:t>
            </a:r>
          </a:p>
          <a:p>
            <a:pPr lvl="1"/>
            <a:r>
              <a:rPr lang="en-US" dirty="0"/>
              <a:t>which one should we pick?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5BCDE596-19CC-4791-83D1-1F6EE37E763A}" type="slidenum">
              <a:rPr lang="en-US"/>
              <a:pPr/>
              <a:t>27</a:t>
            </a:fld>
            <a:endParaRPr lang="en-US"/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3276600" y="3886200"/>
            <a:ext cx="25241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chemeClr val="accent2"/>
                </a:solidFill>
                <a:latin typeface="Comic Sans MS" pitchFamily="66" charset="0"/>
              </a:rPr>
              <a:t>(</a:t>
            </a:r>
            <a:r>
              <a:rPr lang="en-US" i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i="0">
                <a:solidFill>
                  <a:schemeClr val="accent2"/>
                </a:solidFill>
                <a:latin typeface="Comic Sans MS" pitchFamily="66" charset="0"/>
              </a:rPr>
              <a:t> y. (</a:t>
            </a:r>
            <a:r>
              <a:rPr lang="en-US" i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i="0">
                <a:solidFill>
                  <a:schemeClr val="accent2"/>
                </a:solidFill>
                <a:latin typeface="Comic Sans MS" pitchFamily="66" charset="0"/>
              </a:rPr>
              <a:t> x. x) y) E</a:t>
            </a:r>
          </a:p>
        </p:txBody>
      </p:sp>
      <p:sp>
        <p:nvSpPr>
          <p:cNvPr id="680967" name="Text Box 7"/>
          <p:cNvSpPr txBox="1">
            <a:spLocks noChangeArrowheads="1"/>
          </p:cNvSpPr>
          <p:nvPr/>
        </p:nvSpPr>
        <p:spPr bwMode="auto">
          <a:xfrm>
            <a:off x="228600" y="4800600"/>
            <a:ext cx="36623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chemeClr val="accent2"/>
                </a:solidFill>
                <a:latin typeface="Comic Sans MS" pitchFamily="66" charset="0"/>
              </a:rPr>
              <a:t>(</a:t>
            </a:r>
            <a:r>
              <a:rPr lang="en-US" i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i="0">
                <a:solidFill>
                  <a:schemeClr val="accent2"/>
                </a:solidFill>
                <a:latin typeface="Comic Sans MS" pitchFamily="66" charset="0"/>
              </a:rPr>
              <a:t>y. [y/x] x) E = (</a:t>
            </a:r>
            <a:r>
              <a:rPr lang="en-US" i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i="0">
                <a:solidFill>
                  <a:schemeClr val="accent2"/>
                </a:solidFill>
                <a:latin typeface="Comic Sans MS" pitchFamily="66" charset="0"/>
              </a:rPr>
              <a:t>y. y) E</a:t>
            </a:r>
          </a:p>
        </p:txBody>
      </p:sp>
      <p:sp>
        <p:nvSpPr>
          <p:cNvPr id="680968" name="Text Box 8"/>
          <p:cNvSpPr txBox="1">
            <a:spLocks noChangeArrowheads="1"/>
          </p:cNvSpPr>
          <p:nvPr/>
        </p:nvSpPr>
        <p:spPr bwMode="auto">
          <a:xfrm>
            <a:off x="5105400" y="4800600"/>
            <a:ext cx="3613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chemeClr val="accent2"/>
                </a:solidFill>
                <a:latin typeface="Comic Sans MS" pitchFamily="66" charset="0"/>
              </a:rPr>
              <a:t>[E/y] (</a:t>
            </a:r>
            <a:r>
              <a:rPr lang="en-US" i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i="0">
                <a:solidFill>
                  <a:schemeClr val="accent2"/>
                </a:solidFill>
                <a:latin typeface="Comic Sans MS" pitchFamily="66" charset="0"/>
              </a:rPr>
              <a:t>x. x) y =(</a:t>
            </a:r>
            <a:r>
              <a:rPr lang="en-US" i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i="0">
                <a:solidFill>
                  <a:schemeClr val="accent2"/>
                </a:solidFill>
                <a:latin typeface="Comic Sans MS" pitchFamily="66" charset="0"/>
              </a:rPr>
              <a:t>x. x) E</a:t>
            </a:r>
          </a:p>
        </p:txBody>
      </p:sp>
      <p:sp>
        <p:nvSpPr>
          <p:cNvPr id="680969" name="Text Box 9"/>
          <p:cNvSpPr txBox="1">
            <a:spLocks noChangeArrowheads="1"/>
          </p:cNvSpPr>
          <p:nvPr/>
        </p:nvSpPr>
        <p:spPr bwMode="auto">
          <a:xfrm>
            <a:off x="4343400" y="5638800"/>
            <a:ext cx="3746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chemeClr val="accent2"/>
                </a:solidFill>
                <a:latin typeface="Comic Sans MS" pitchFamily="66" charset="0"/>
              </a:rPr>
              <a:t>E</a:t>
            </a:r>
          </a:p>
        </p:txBody>
      </p:sp>
      <p:cxnSp>
        <p:nvCxnSpPr>
          <p:cNvPr id="680970" name="AutoShape 10"/>
          <p:cNvCxnSpPr>
            <a:cxnSpLocks noChangeShapeType="1"/>
            <a:stCxn id="680966" idx="2"/>
            <a:endCxn id="680967" idx="0"/>
          </p:cNvCxnSpPr>
          <p:nvPr/>
        </p:nvCxnSpPr>
        <p:spPr bwMode="auto">
          <a:xfrm flipH="1">
            <a:off x="2060575" y="4343400"/>
            <a:ext cx="2478088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0971" name="AutoShape 11"/>
          <p:cNvCxnSpPr>
            <a:cxnSpLocks noChangeShapeType="1"/>
            <a:stCxn id="680966" idx="2"/>
            <a:endCxn id="680968" idx="0"/>
          </p:cNvCxnSpPr>
          <p:nvPr/>
        </p:nvCxnSpPr>
        <p:spPr bwMode="auto">
          <a:xfrm>
            <a:off x="4538663" y="4343400"/>
            <a:ext cx="2373312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0972" name="AutoShape 12"/>
          <p:cNvCxnSpPr>
            <a:cxnSpLocks noChangeShapeType="1"/>
            <a:stCxn id="680967" idx="2"/>
            <a:endCxn id="680969" idx="0"/>
          </p:cNvCxnSpPr>
          <p:nvPr/>
        </p:nvCxnSpPr>
        <p:spPr bwMode="auto">
          <a:xfrm>
            <a:off x="2060575" y="5257800"/>
            <a:ext cx="247015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0973" name="AutoShape 13"/>
          <p:cNvCxnSpPr>
            <a:cxnSpLocks noChangeShapeType="1"/>
            <a:stCxn id="680968" idx="2"/>
            <a:endCxn id="680969" idx="0"/>
          </p:cNvCxnSpPr>
          <p:nvPr/>
        </p:nvCxnSpPr>
        <p:spPr bwMode="auto">
          <a:xfrm flipH="1">
            <a:off x="4530725" y="5257800"/>
            <a:ext cx="238125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80974" name="Text Box 14"/>
          <p:cNvSpPr txBox="1">
            <a:spLocks noChangeArrowheads="1"/>
          </p:cNvSpPr>
          <p:nvPr/>
        </p:nvSpPr>
        <p:spPr bwMode="auto">
          <a:xfrm>
            <a:off x="2286000" y="4267200"/>
            <a:ext cx="7842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>
                <a:latin typeface="Comic Sans MS" pitchFamily="66" charset="0"/>
              </a:rPr>
              <a:t>inner</a:t>
            </a:r>
          </a:p>
        </p:txBody>
      </p:sp>
      <p:sp>
        <p:nvSpPr>
          <p:cNvPr id="680975" name="Text Box 15"/>
          <p:cNvSpPr txBox="1">
            <a:spLocks noChangeArrowheads="1"/>
          </p:cNvSpPr>
          <p:nvPr/>
        </p:nvSpPr>
        <p:spPr bwMode="auto">
          <a:xfrm>
            <a:off x="6019800" y="4267200"/>
            <a:ext cx="8302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>
                <a:latin typeface="Comic Sans MS" pitchFamily="66" charset="0"/>
              </a:rPr>
              <a:t>outer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Evaluation (Cont.)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A50021"/>
                </a:solidFill>
              </a:rPr>
              <a:t>Church-Rosser theorem</a:t>
            </a:r>
            <a:r>
              <a:rPr lang="en-US" dirty="0"/>
              <a:t> says that any order will compute the same result</a:t>
            </a:r>
          </a:p>
          <a:p>
            <a:pPr lvl="1"/>
            <a:r>
              <a:rPr lang="en-US" dirty="0"/>
              <a:t>A result is a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-term that cannot be reduced </a:t>
            </a:r>
            <a:r>
              <a:rPr lang="en-US" dirty="0" smtClean="0"/>
              <a:t>further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800" dirty="0" smtClean="0"/>
              <a:t>A normal order reduction can have either of the following </a:t>
            </a:r>
            <a:r>
              <a:rPr lang="en-US" sz="2800" dirty="0" smtClean="0"/>
              <a:t>outcomes</a:t>
            </a:r>
            <a:endParaRPr lang="en-US" sz="2800" dirty="0" smtClean="0"/>
          </a:p>
          <a:p>
            <a:pPr lvl="1"/>
            <a:r>
              <a:rPr lang="en-US" dirty="0" smtClean="0"/>
              <a:t>1. It reaches a unique (up to a-conversion) normal form lambda </a:t>
            </a:r>
            <a:r>
              <a:rPr lang="en-US" dirty="0" smtClean="0"/>
              <a:t>expression</a:t>
            </a:r>
            <a:endParaRPr lang="en-US" dirty="0" smtClean="0"/>
          </a:p>
          <a:p>
            <a:pPr lvl="1"/>
            <a:r>
              <a:rPr lang="en-US" dirty="0" smtClean="0"/>
              <a:t>2. It never </a:t>
            </a:r>
            <a:r>
              <a:rPr lang="en-US" dirty="0" smtClean="0"/>
              <a:t>terminates</a:t>
            </a:r>
            <a:endParaRPr lang="en-US" sz="18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F6BEF57B-B323-4430-B8B5-414CC56D9869}" type="slidenum">
              <a:rPr lang="en-US"/>
              <a:pPr/>
              <a:t>28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971800"/>
            <a:ext cx="8429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86200"/>
            <a:ext cx="8391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uiExpand="1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Alan Turing proved a fundamental result, called the </a:t>
            </a:r>
            <a:r>
              <a:rPr lang="en-US" dirty="0" err="1" smtClean="0"/>
              <a:t>undecidability</a:t>
            </a:r>
            <a:r>
              <a:rPr lang="en-US" dirty="0" smtClean="0"/>
              <a:t> of the </a:t>
            </a:r>
            <a:r>
              <a:rPr lang="en-US" b="1" dirty="0" smtClean="0"/>
              <a:t>halting problem, </a:t>
            </a:r>
            <a:r>
              <a:rPr lang="en-US" dirty="0" smtClean="0"/>
              <a:t>which states that there is no algorithmic way to determine</a:t>
            </a:r>
            <a:r>
              <a:rPr lang="en-US" b="1" dirty="0" smtClean="0"/>
              <a:t> </a:t>
            </a:r>
            <a:r>
              <a:rPr lang="en-US" dirty="0" smtClean="0"/>
              <a:t>whether or not an arbitrary Turing machine will ever stop running. Therefore there are lambda expressions for which it cannot be determined whether a normal order reduction will ever terminate.</a:t>
            </a:r>
          </a:p>
          <a:p>
            <a:endParaRPr lang="en-US" dirty="0" smtClean="0"/>
          </a:p>
          <a:p>
            <a:r>
              <a:rPr lang="en-US" dirty="0" smtClean="0"/>
              <a:t>But we might want to fix the order of evaluation when we model a certain language</a:t>
            </a:r>
          </a:p>
          <a:p>
            <a:r>
              <a:rPr lang="en-US" dirty="0" smtClean="0"/>
              <a:t>In (typical) programming languages, we do not reduce the bodies of functions (under a </a:t>
            </a:r>
            <a:r>
              <a:rPr lang="en-US" dirty="0" smtClean="0">
                <a:latin typeface="Symbol" pitchFamily="18" charset="2"/>
              </a:rPr>
              <a:t>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functions are considered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Calculus. History.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framework developed in 1930s by Alonzo Church to study computations with functions</a:t>
            </a:r>
          </a:p>
          <a:p>
            <a:r>
              <a:rPr lang="en-US" dirty="0"/>
              <a:t>Church wanted a minimal notation</a:t>
            </a:r>
          </a:p>
          <a:p>
            <a:pPr lvl="1"/>
            <a:r>
              <a:rPr lang="en-US" dirty="0"/>
              <a:t>to expose only what is </a:t>
            </a:r>
            <a:r>
              <a:rPr lang="en-US" dirty="0" smtClean="0"/>
              <a:t>essential</a:t>
            </a:r>
          </a:p>
          <a:p>
            <a:r>
              <a:rPr lang="en-US" dirty="0" smtClean="0"/>
              <a:t>The smallest universal programming language of the world</a:t>
            </a:r>
          </a:p>
          <a:p>
            <a:pPr lvl="1"/>
            <a:r>
              <a:rPr lang="en-US" dirty="0" smtClean="0"/>
              <a:t>Universal-Any computable function can be expressed and evaluated</a:t>
            </a:r>
            <a:endParaRPr lang="en-US" dirty="0"/>
          </a:p>
          <a:p>
            <a:r>
              <a:rPr lang="en-US" dirty="0"/>
              <a:t>Two operations with functions are essential:</a:t>
            </a:r>
          </a:p>
          <a:p>
            <a:pPr lvl="1"/>
            <a:r>
              <a:rPr lang="en-US" dirty="0"/>
              <a:t>function creation</a:t>
            </a:r>
          </a:p>
          <a:p>
            <a:pPr lvl="1"/>
            <a:r>
              <a:rPr lang="en-US" dirty="0"/>
              <a:t>function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4C1EDE8-DFE7-489F-AB98-8C80F6FBC0C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by Name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 not evaluate under a </a:t>
            </a:r>
            <a:r>
              <a:rPr lang="en-US">
                <a:latin typeface="Symbol" pitchFamily="18" charset="2"/>
              </a:rPr>
              <a:t>l</a:t>
            </a:r>
            <a:endParaRPr lang="en-US"/>
          </a:p>
          <a:p>
            <a:r>
              <a:rPr lang="en-US"/>
              <a:t>Do not evaluate the argument prior to call</a:t>
            </a:r>
          </a:p>
          <a:p>
            <a:r>
              <a:rPr lang="en-US"/>
              <a:t>Example:</a:t>
            </a:r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x) y) ((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u. u)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v. v))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 baseline="-25000">
                <a:latin typeface="Symbol" pitchFamily="18" charset="2"/>
              </a:rPr>
              <a:t>b</a:t>
            </a:r>
            <a:r>
              <a:rPr lang="en-US" baseline="-25000"/>
              <a:t>n</a:t>
            </a:r>
            <a:endParaRPr lang="en-US"/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x) ((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u. u)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v. v))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 baseline="-25000">
                <a:latin typeface="Symbol" pitchFamily="18" charset="2"/>
              </a:rPr>
              <a:t>b</a:t>
            </a:r>
            <a:r>
              <a:rPr lang="en-US" baseline="-25000"/>
              <a:t>n</a:t>
            </a:r>
            <a:endParaRPr lang="en-US"/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u. u) 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v. v)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 baseline="-25000">
                <a:latin typeface="Symbol" pitchFamily="18" charset="2"/>
              </a:rPr>
              <a:t>b</a:t>
            </a:r>
            <a:r>
              <a:rPr lang="en-US" baseline="-25000"/>
              <a:t>n</a:t>
            </a:r>
            <a:endParaRPr lang="en-US"/>
          </a:p>
          <a:p>
            <a:pPr lvl="1">
              <a:buFontTx/>
              <a:buNone/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v. 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42E634D-8848-4DD7-92EC-7E5FF90F7900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by Value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evaluate under </a:t>
            </a:r>
            <a:r>
              <a:rPr lang="en-US" dirty="0">
                <a:latin typeface="Symbol" pitchFamily="18" charset="2"/>
              </a:rPr>
              <a:t>l</a:t>
            </a:r>
            <a:endParaRPr lang="en-US" dirty="0"/>
          </a:p>
          <a:p>
            <a:r>
              <a:rPr lang="en-US" dirty="0"/>
              <a:t>Evaluate an argument prior to call</a:t>
            </a:r>
          </a:p>
          <a:p>
            <a:r>
              <a:rPr lang="en-US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.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x) y) ((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. u)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v. v))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®</a:t>
            </a:r>
            <a:r>
              <a:rPr lang="en-US" baseline="-25000" dirty="0" err="1">
                <a:latin typeface="Symbol" pitchFamily="18" charset="2"/>
              </a:rPr>
              <a:t>b</a:t>
            </a:r>
            <a:r>
              <a:rPr lang="en-US" baseline="-25000" dirty="0" err="1"/>
              <a:t>v</a:t>
            </a:r>
            <a:endParaRPr lang="en-US" dirty="0"/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.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x) y)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v. v)</a:t>
            </a:r>
            <a:r>
              <a:rPr lang="en-US" dirty="0"/>
              <a:t>  </a:t>
            </a:r>
            <a:r>
              <a:rPr lang="en-US" dirty="0">
                <a:latin typeface="Symbol" pitchFamily="18" charset="2"/>
              </a:rPr>
              <a:t>®</a:t>
            </a:r>
            <a:r>
              <a:rPr lang="en-US" baseline="-25000" dirty="0" err="1">
                <a:latin typeface="Symbol" pitchFamily="18" charset="2"/>
              </a:rPr>
              <a:t>b</a:t>
            </a:r>
            <a:r>
              <a:rPr lang="en-US" baseline="-25000" dirty="0" err="1"/>
              <a:t>v</a:t>
            </a:r>
            <a:endParaRPr lang="en-US" dirty="0"/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x) 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v. v)</a:t>
            </a:r>
            <a:r>
              <a:rPr lang="en-US" dirty="0"/>
              <a:t>  </a:t>
            </a:r>
            <a:r>
              <a:rPr lang="en-US" dirty="0">
                <a:latin typeface="Symbol" pitchFamily="18" charset="2"/>
              </a:rPr>
              <a:t>®</a:t>
            </a:r>
            <a:r>
              <a:rPr lang="en-US" baseline="-25000" dirty="0" err="1">
                <a:latin typeface="Symbol" pitchFamily="18" charset="2"/>
              </a:rPr>
              <a:t>b</a:t>
            </a:r>
            <a:r>
              <a:rPr lang="en-US" baseline="-25000" dirty="0" err="1"/>
              <a:t>v</a:t>
            </a:r>
            <a:endParaRPr lang="en-US" dirty="0"/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v. v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81BF4502-EE14-4010-A8AF-E143A5C72D92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by Name and Call by Value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CBN</a:t>
            </a:r>
          </a:p>
          <a:p>
            <a:pPr lvl="1"/>
            <a:r>
              <a:rPr lang="en-US" dirty="0"/>
              <a:t>difficult to implement</a:t>
            </a:r>
          </a:p>
          <a:p>
            <a:pPr lvl="1"/>
            <a:r>
              <a:rPr lang="en-US" dirty="0"/>
              <a:t>order of side effects not predictable</a:t>
            </a:r>
          </a:p>
          <a:p>
            <a:r>
              <a:rPr lang="en-US" dirty="0"/>
              <a:t>CBV:</a:t>
            </a:r>
          </a:p>
          <a:p>
            <a:pPr lvl="1"/>
            <a:r>
              <a:rPr lang="en-US" dirty="0"/>
              <a:t>easy to implement efficiently</a:t>
            </a:r>
          </a:p>
          <a:p>
            <a:pPr lvl="1"/>
            <a:r>
              <a:rPr lang="en-US" dirty="0"/>
              <a:t>might not terminate even if CBN might terminate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z.z</a:t>
            </a:r>
            <a:r>
              <a:rPr lang="en-US" dirty="0">
                <a:solidFill>
                  <a:schemeClr val="accent2"/>
                </a:solidFill>
              </a:rPr>
              <a:t>) ((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. </a:t>
            </a:r>
            <a:r>
              <a:rPr lang="en-US" dirty="0" err="1">
                <a:solidFill>
                  <a:schemeClr val="accent2"/>
                </a:solidFill>
              </a:rPr>
              <a:t>yy</a:t>
            </a:r>
            <a:r>
              <a:rPr lang="en-US" dirty="0">
                <a:solidFill>
                  <a:schemeClr val="accent2"/>
                </a:solidFill>
              </a:rPr>
              <a:t>) (</a:t>
            </a:r>
            <a:r>
              <a:rPr lang="en-US" dirty="0" err="1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err="1">
                <a:solidFill>
                  <a:schemeClr val="accent2"/>
                </a:solidFill>
              </a:rPr>
              <a:t>u</a:t>
            </a:r>
            <a:r>
              <a:rPr lang="en-US" dirty="0">
                <a:solidFill>
                  <a:schemeClr val="accent2"/>
                </a:solidFill>
              </a:rPr>
              <a:t>. </a:t>
            </a:r>
            <a:r>
              <a:rPr lang="en-US" dirty="0" err="1">
                <a:solidFill>
                  <a:schemeClr val="accent2"/>
                </a:solidFill>
              </a:rPr>
              <a:t>uu</a:t>
            </a:r>
            <a:r>
              <a:rPr lang="en-US" dirty="0">
                <a:solidFill>
                  <a:schemeClr val="accent2"/>
                </a:solidFill>
              </a:rPr>
              <a:t>))</a:t>
            </a:r>
          </a:p>
          <a:p>
            <a:r>
              <a:rPr lang="en-US" dirty="0"/>
              <a:t>Outside the functional programming language community, only CBV is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A2AAC460-90DF-4344-A5E4-567CF527C51E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 smtClean="0">
                <a:solidFill>
                  <a:schemeClr val="accent2"/>
                </a:solidFill>
              </a:rPr>
              <a:t>x.(5 x) is not 5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914400"/>
            <a:ext cx="86201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86000"/>
            <a:ext cx="3629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343400"/>
            <a:ext cx="83915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 Calculus and Programming Languages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lambda calculus has only functions</a:t>
            </a:r>
          </a:p>
          <a:p>
            <a:r>
              <a:rPr lang="en-US" dirty="0"/>
              <a:t>What if we want to compute with </a:t>
            </a:r>
            <a:r>
              <a:rPr lang="en-US" dirty="0" smtClean="0"/>
              <a:t>Booleans, </a:t>
            </a:r>
            <a:r>
              <a:rPr lang="en-US" dirty="0"/>
              <a:t>numbers, lists, etc.?</a:t>
            </a:r>
          </a:p>
          <a:p>
            <a:r>
              <a:rPr lang="en-US" dirty="0"/>
              <a:t>All these can be encoded in pure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-calculus</a:t>
            </a:r>
          </a:p>
          <a:p>
            <a:r>
              <a:rPr lang="en-US" dirty="0"/>
              <a:t>The trick: do not encode what a value is but what we can do with it!</a:t>
            </a:r>
          </a:p>
          <a:p>
            <a:r>
              <a:rPr lang="en-US" dirty="0"/>
              <a:t>For each data type, we have to describe how it can be used, as a function</a:t>
            </a:r>
          </a:p>
          <a:p>
            <a:pPr lvl="1"/>
            <a:r>
              <a:rPr lang="en-US" dirty="0"/>
              <a:t>then we write that function in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-calculus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BBA81DE8-72C3-4A8C-B312-470342840970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Encoding Booleans in Lambda Calculus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can we do with a boolean? </a:t>
            </a:r>
          </a:p>
          <a:p>
            <a:pPr lvl="1"/>
            <a:r>
              <a:rPr lang="en-US"/>
              <a:t>we can make a binary choice</a:t>
            </a:r>
          </a:p>
          <a:p>
            <a:r>
              <a:rPr lang="en-US"/>
              <a:t>A boolean is a function that given two choices selects one of them</a:t>
            </a:r>
          </a:p>
          <a:p>
            <a:pPr lvl="1"/>
            <a:r>
              <a:rPr lang="en-US"/>
              <a:t>true =</a:t>
            </a:r>
            <a:r>
              <a:rPr lang="en-US" baseline="-25000"/>
              <a:t>def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x</a:t>
            </a:r>
          </a:p>
          <a:p>
            <a:pPr lvl="1"/>
            <a:r>
              <a:rPr lang="en-US"/>
              <a:t>false =</a:t>
            </a:r>
            <a:r>
              <a:rPr lang="en-US" baseline="-25000"/>
              <a:t>def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y</a:t>
            </a:r>
          </a:p>
          <a:p>
            <a:pPr lvl="1"/>
            <a:r>
              <a:rPr lang="en-US"/>
              <a:t>if E</a:t>
            </a:r>
            <a:r>
              <a:rPr lang="en-US" baseline="-25000"/>
              <a:t>1</a:t>
            </a:r>
            <a:r>
              <a:rPr lang="en-US"/>
              <a:t> then E</a:t>
            </a:r>
            <a:r>
              <a:rPr lang="en-US" baseline="-25000"/>
              <a:t>2</a:t>
            </a:r>
            <a:r>
              <a:rPr lang="en-US"/>
              <a:t> else E</a:t>
            </a:r>
            <a:r>
              <a:rPr lang="en-US" baseline="-25000"/>
              <a:t>3</a:t>
            </a:r>
            <a:r>
              <a:rPr lang="en-US"/>
              <a:t> =</a:t>
            </a:r>
            <a:r>
              <a:rPr lang="en-US" baseline="-25000"/>
              <a:t>def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E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 E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 E</a:t>
            </a:r>
            <a:r>
              <a:rPr lang="en-US" baseline="-25000">
                <a:solidFill>
                  <a:schemeClr val="accent2"/>
                </a:solidFill>
              </a:rPr>
              <a:t>3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/>
              <a:t>Example: if true then u else v is </a:t>
            </a:r>
          </a:p>
          <a:p>
            <a:pPr lvl="1">
              <a:buFontTx/>
              <a:buNone/>
            </a:pPr>
            <a:r>
              <a:rPr lang="en-US"/>
              <a:t>  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x.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x) u v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 baseline="-25000">
                <a:latin typeface="Symbol" pitchFamily="18" charset="2"/>
              </a:rPr>
              <a:t>b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y. u) v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 baseline="-25000">
                <a:latin typeface="Symbol" pitchFamily="18" charset="2"/>
              </a:rPr>
              <a:t>b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F9050F3-402D-4BE8-B309-3F8A6402405F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Encoding Pairs in Lambda Calculus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54EC1EBB-AD6A-4F5D-BA2E-8FC705A699A2}" type="slidenum">
              <a:rPr lang="en-US"/>
              <a:pPr/>
              <a:t>36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009" y="1935163"/>
            <a:ext cx="771398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>
            <a:normAutofit fontScale="90000"/>
          </a:bodyPr>
          <a:lstStyle/>
          <a:p>
            <a:r>
              <a:rPr lang="en-US"/>
              <a:t>Encoding Natural Numbers in Lambda Calculus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can we do with a natural number?</a:t>
            </a:r>
          </a:p>
          <a:p>
            <a:pPr lvl="1"/>
            <a:r>
              <a:rPr lang="en-US"/>
              <a:t>we can iterate a number of times</a:t>
            </a:r>
          </a:p>
          <a:p>
            <a:r>
              <a:rPr lang="en-US"/>
              <a:t>A natural number is a function that given an operation </a:t>
            </a:r>
            <a:r>
              <a:rPr lang="en-US">
                <a:solidFill>
                  <a:schemeClr val="accent2"/>
                </a:solidFill>
              </a:rPr>
              <a:t>f</a:t>
            </a:r>
            <a:r>
              <a:rPr lang="en-US"/>
              <a:t> and a starting value </a:t>
            </a:r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/>
              <a:t>, applies </a:t>
            </a:r>
            <a:r>
              <a:rPr lang="en-US">
                <a:solidFill>
                  <a:schemeClr val="accent2"/>
                </a:solidFill>
              </a:rPr>
              <a:t>f</a:t>
            </a:r>
            <a:r>
              <a:rPr lang="en-US"/>
              <a:t> a number of times to </a:t>
            </a:r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/>
              <a:t>:</a:t>
            </a:r>
          </a:p>
          <a:p>
            <a:pPr lvl="1">
              <a:buFontTx/>
              <a:buNone/>
            </a:pPr>
            <a:r>
              <a:rPr lang="en-US"/>
              <a:t>0 =</a:t>
            </a:r>
            <a:r>
              <a:rPr lang="en-US" baseline="-25000"/>
              <a:t>def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f.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s. s</a:t>
            </a:r>
          </a:p>
          <a:p>
            <a:pPr lvl="1">
              <a:buFontTx/>
              <a:buNone/>
            </a:pPr>
            <a:r>
              <a:rPr lang="en-US"/>
              <a:t>1 =</a:t>
            </a:r>
            <a:r>
              <a:rPr lang="en-US" baseline="-25000"/>
              <a:t>def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f.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s. f s</a:t>
            </a:r>
          </a:p>
          <a:p>
            <a:pPr lvl="1">
              <a:buFontTx/>
              <a:buNone/>
            </a:pPr>
            <a:r>
              <a:rPr lang="en-US"/>
              <a:t>2 =</a:t>
            </a:r>
            <a:r>
              <a:rPr lang="en-US" baseline="-25000"/>
              <a:t>def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f.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>
                <a:solidFill>
                  <a:schemeClr val="accent2"/>
                </a:solidFill>
              </a:rPr>
              <a:t>s. f (f s)</a:t>
            </a:r>
          </a:p>
          <a:p>
            <a:pPr lvl="1">
              <a:buFontTx/>
              <a:buNone/>
            </a:pPr>
            <a:r>
              <a:rPr lang="en-US"/>
              <a:t>and so 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2E55A6AF-B02B-41D8-8FA8-01368BCCB867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Functions that allow arguments of many types, such as this identity function, are known as </a:t>
            </a:r>
            <a:r>
              <a:rPr lang="en-US" b="1" dirty="0" smtClean="0"/>
              <a:t>polymorphic operations</a:t>
            </a:r>
          </a:p>
          <a:p>
            <a:pPr lvl="1"/>
            <a:r>
              <a:rPr lang="en-US" dirty="0" smtClean="0"/>
              <a:t>((</a:t>
            </a:r>
            <a:r>
              <a:rPr lang="el-GR" dirty="0" smtClean="0">
                <a:latin typeface="Trebuchet MS"/>
              </a:rPr>
              <a:t>λ</a:t>
            </a:r>
            <a:r>
              <a:rPr lang="en-US" dirty="0" smtClean="0"/>
              <a:t>x . x) E) = E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define Twice = </a:t>
            </a:r>
            <a:r>
              <a:rPr lang="el-GR" i="1" dirty="0" smtClean="0">
                <a:latin typeface="Trebuchet MS"/>
              </a:rPr>
              <a:t>λ</a:t>
            </a:r>
            <a:r>
              <a:rPr lang="en-US" i="1" dirty="0" smtClean="0"/>
              <a:t>f . </a:t>
            </a:r>
            <a:r>
              <a:rPr lang="el-GR" i="1" dirty="0" smtClean="0">
                <a:latin typeface="Trebuchet MS"/>
              </a:rPr>
              <a:t>λ</a:t>
            </a:r>
            <a:r>
              <a:rPr lang="en-US" i="1" dirty="0" smtClean="0"/>
              <a:t>x . f (f x)</a:t>
            </a:r>
          </a:p>
          <a:p>
            <a:pPr lvl="1"/>
            <a:r>
              <a:rPr lang="en-US" dirty="0" smtClean="0"/>
              <a:t>If D is any domain, the syntax (or signature) for Twice can be described as</a:t>
            </a:r>
          </a:p>
          <a:p>
            <a:pPr lvl="2"/>
            <a:r>
              <a:rPr lang="pl-PL" dirty="0" smtClean="0"/>
              <a:t>Twice : (D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pl-PL" dirty="0" smtClean="0"/>
              <a:t> D)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pl-PL" dirty="0" smtClean="0"/>
              <a:t> 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pl-PL" dirty="0" smtClean="0"/>
              <a:t> D</a:t>
            </a:r>
          </a:p>
          <a:p>
            <a:pPr lvl="1"/>
            <a:r>
              <a:rPr lang="en-US" dirty="0" smtClean="0"/>
              <a:t>Given the square function, </a:t>
            </a:r>
            <a:r>
              <a:rPr lang="en-US" dirty="0" err="1" smtClean="0"/>
              <a:t>sqr</a:t>
            </a:r>
            <a:r>
              <a:rPr lang="en-US" dirty="0" smtClean="0"/>
              <a:t> : N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 where N stands for the natural numbers, it follows that</a:t>
            </a:r>
          </a:p>
          <a:p>
            <a:pPr lvl="1"/>
            <a:r>
              <a:rPr lang="en-US" dirty="0" smtClean="0"/>
              <a:t>(Twice </a:t>
            </a:r>
            <a:r>
              <a:rPr lang="en-US" dirty="0" err="1" smtClean="0"/>
              <a:t>sqr</a:t>
            </a:r>
            <a:r>
              <a:rPr lang="en-US" dirty="0" smtClean="0"/>
              <a:t>) : N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</a:t>
            </a:r>
          </a:p>
          <a:p>
            <a:pPr lvl="1"/>
            <a:r>
              <a:rPr lang="en-US" dirty="0" smtClean="0"/>
              <a:t>Is twice a higher order function?</a:t>
            </a:r>
          </a:p>
          <a:p>
            <a:pPr lvl="1"/>
            <a:endParaRPr lang="en-US" dirty="0" smtClean="0"/>
          </a:p>
          <a:p>
            <a:endParaRPr lang="en-US" i="1" dirty="0" smtClean="0"/>
          </a:p>
          <a:p>
            <a:r>
              <a:rPr lang="en-US" dirty="0" smtClean="0"/>
              <a:t>The mechanism that allows functions to be defined to work on a number of types of data is also known as </a:t>
            </a:r>
            <a:r>
              <a:rPr lang="en-US" b="1" dirty="0" smtClean="0"/>
              <a:t>parametric polymorphism</a:t>
            </a:r>
          </a:p>
          <a:p>
            <a:endParaRPr lang="en-US" dirty="0" smtClean="0"/>
          </a:p>
          <a:p>
            <a:pPr lvl="1"/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 </a:t>
            </a:r>
            <a:r>
              <a:rPr lang="en-US" dirty="0" err="1" smtClean="0"/>
              <a:t>int</a:t>
            </a:r>
            <a:r>
              <a:rPr lang="en-US" dirty="0" smtClean="0"/>
              <a:t>) → </a:t>
            </a:r>
            <a:r>
              <a:rPr lang="en-US" dirty="0" err="1" smtClean="0"/>
              <a:t>int</a:t>
            </a:r>
            <a:r>
              <a:rPr lang="en-US" dirty="0" smtClean="0"/>
              <a:t>  ---not pure lambda calculus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→ </a:t>
            </a:r>
            <a:r>
              <a:rPr lang="en-US" dirty="0" err="1" smtClean="0"/>
              <a:t>int</a:t>
            </a:r>
            <a:r>
              <a:rPr lang="en-US" dirty="0" smtClean="0"/>
              <a:t>) → </a:t>
            </a:r>
            <a:r>
              <a:rPr lang="en-US" dirty="0" err="1" smtClean="0"/>
              <a:t>int</a:t>
            </a:r>
            <a:r>
              <a:rPr lang="en-US" dirty="0" smtClean="0"/>
              <a:t>   ----pure form (using currying)</a:t>
            </a:r>
          </a:p>
          <a:p>
            <a:r>
              <a:rPr lang="el-GR" dirty="0" smtClean="0"/>
              <a:t>λ</a:t>
            </a:r>
            <a:r>
              <a:rPr lang="en-US" dirty="0" smtClean="0"/>
              <a:t>x.</a:t>
            </a:r>
            <a:r>
              <a:rPr lang="el-GR" dirty="0" smtClean="0"/>
              <a:t>λ</a:t>
            </a:r>
            <a:r>
              <a:rPr lang="en-US" dirty="0" err="1" smtClean="0"/>
              <a:t>y.x+y</a:t>
            </a:r>
            <a:endParaRPr lang="en-US" dirty="0" smtClean="0"/>
          </a:p>
          <a:p>
            <a:r>
              <a:rPr lang="en-US" sz="2800" dirty="0" smtClean="0"/>
              <a:t>Evaluate </a:t>
            </a:r>
            <a:r>
              <a:rPr lang="el-GR" sz="2800" dirty="0" smtClean="0"/>
              <a:t>((λ</a:t>
            </a:r>
            <a:r>
              <a:rPr lang="en-IN" sz="2800" dirty="0" smtClean="0"/>
              <a:t>x.</a:t>
            </a:r>
            <a:r>
              <a:rPr lang="el-GR" sz="2800" dirty="0" smtClean="0"/>
              <a:t>λ</a:t>
            </a:r>
            <a:r>
              <a:rPr lang="en-IN" sz="2800" dirty="0" err="1" smtClean="0"/>
              <a:t>y.y</a:t>
            </a:r>
            <a:r>
              <a:rPr lang="en-IN" sz="2800" dirty="0" smtClean="0"/>
              <a:t> x) 3) S</a:t>
            </a:r>
            <a:r>
              <a:rPr lang="en-US" sz="2800" dirty="0" smtClean="0"/>
              <a:t>        </a:t>
            </a:r>
            <a:endParaRPr lang="en-US" sz="2800" dirty="0" smtClean="0">
              <a:solidFill>
                <a:schemeClr val="accent2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Creation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Church introduced the notation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Symbol" pitchFamily="18" charset="2"/>
              </a:rPr>
              <a:t>                                l</a:t>
            </a:r>
            <a:r>
              <a:rPr lang="en-US" sz="2800" dirty="0">
                <a:solidFill>
                  <a:schemeClr val="accent2"/>
                </a:solidFill>
              </a:rPr>
              <a:t>x. E</a:t>
            </a:r>
          </a:p>
          <a:p>
            <a:pPr lvl="1">
              <a:buFontTx/>
              <a:buNone/>
            </a:pPr>
            <a:r>
              <a:rPr lang="en-US" dirty="0"/>
              <a:t>   </a:t>
            </a:r>
            <a:r>
              <a:rPr lang="en-US" sz="2800" dirty="0"/>
              <a:t>to denote a function  with formal argument </a:t>
            </a:r>
            <a:r>
              <a:rPr lang="en-US" sz="2800" dirty="0">
                <a:solidFill>
                  <a:schemeClr val="accent2"/>
                </a:solidFill>
              </a:rPr>
              <a:t>x</a:t>
            </a:r>
            <a:r>
              <a:rPr lang="en-US" sz="2800" dirty="0"/>
              <a:t> and with body </a:t>
            </a:r>
            <a:r>
              <a:rPr lang="en-US" sz="2800" dirty="0">
                <a:solidFill>
                  <a:schemeClr val="accent2"/>
                </a:solidFill>
              </a:rPr>
              <a:t>E</a:t>
            </a:r>
            <a:endParaRPr lang="en-US" sz="2800" dirty="0"/>
          </a:p>
          <a:p>
            <a:r>
              <a:rPr lang="en-US" dirty="0"/>
              <a:t>Functions do not have names</a:t>
            </a:r>
          </a:p>
          <a:p>
            <a:pPr lvl="1"/>
            <a:r>
              <a:rPr lang="en-US" dirty="0"/>
              <a:t>names are not essential for the computation</a:t>
            </a:r>
          </a:p>
          <a:p>
            <a:r>
              <a:rPr lang="en-US" dirty="0"/>
              <a:t>Functions have a single argument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one argument </a:t>
            </a:r>
            <a:r>
              <a:rPr lang="en-US" dirty="0" smtClean="0"/>
              <a:t>functions are </a:t>
            </a:r>
            <a:r>
              <a:rPr lang="en-US" smtClean="0"/>
              <a:t>discussed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D128197-1DAE-40FF-A5A8-AC777E978A5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with Natural Numbers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successor function</a:t>
            </a:r>
          </a:p>
          <a:p>
            <a:pPr lvl="1">
              <a:buFontTx/>
              <a:buNone/>
            </a:pPr>
            <a:r>
              <a:rPr lang="en-US" dirty="0"/>
              <a:t>                </a:t>
            </a:r>
            <a:r>
              <a:rPr lang="en-US" sz="2800" dirty="0" smtClean="0"/>
              <a:t>successor </a:t>
            </a:r>
            <a:r>
              <a:rPr lang="en-US" sz="2800" dirty="0"/>
              <a:t>n =</a:t>
            </a:r>
            <a:r>
              <a:rPr lang="en-US" sz="2800" baseline="-25000" dirty="0"/>
              <a:t>def</a:t>
            </a:r>
            <a:r>
              <a:rPr lang="en-US" sz="2800" dirty="0"/>
              <a:t> </a:t>
            </a:r>
            <a:r>
              <a:rPr lang="en-US" sz="2800" dirty="0" err="1" smtClean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 dirty="0" err="1" smtClean="0">
                <a:solidFill>
                  <a:schemeClr val="accent2"/>
                </a:solidFill>
                <a:latin typeface="+mj-lt"/>
              </a:rPr>
              <a:t>wyx.y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  <a:latin typeface="+mj-lt"/>
              </a:rPr>
              <a:t>wyx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)</a:t>
            </a:r>
          </a:p>
          <a:p>
            <a:r>
              <a:rPr lang="en-US" dirty="0" smtClean="0"/>
              <a:t>Successor of 0 (S0)  is </a:t>
            </a:r>
            <a:r>
              <a:rPr lang="en-US" sz="2800" baseline="-25000" dirty="0" smtClean="0"/>
              <a:t>def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 dirty="0" err="1" smtClean="0">
                <a:solidFill>
                  <a:schemeClr val="accent2"/>
                </a:solidFill>
              </a:rPr>
              <a:t>wyx.y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</a:rPr>
              <a:t>wyx</a:t>
            </a:r>
            <a:r>
              <a:rPr lang="en-US" sz="2800" dirty="0" smtClean="0">
                <a:solidFill>
                  <a:schemeClr val="accent2"/>
                </a:solidFill>
              </a:rPr>
              <a:t>))</a:t>
            </a:r>
            <a:r>
              <a:rPr lang="en-US" sz="2800" dirty="0" smtClean="0">
                <a:solidFill>
                  <a:schemeClr val="accent2"/>
                </a:solidFill>
                <a:latin typeface="Symbol" pitchFamily="18" charset="2"/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 dirty="0" err="1" smtClean="0">
                <a:solidFill>
                  <a:schemeClr val="accent2"/>
                </a:solidFill>
              </a:rPr>
              <a:t>sz</a:t>
            </a:r>
            <a:r>
              <a:rPr lang="en-US" sz="2800" dirty="0" err="1" smtClean="0">
                <a:solidFill>
                  <a:schemeClr val="accent2"/>
                </a:solidFill>
                <a:latin typeface="+mj-lt"/>
              </a:rPr>
              <a:t>.z</a:t>
            </a:r>
            <a:endParaRPr lang="en-US" sz="2800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sz="2800" dirty="0" smtClean="0"/>
              <a:t>Successor of 1 (S1)  is </a:t>
            </a:r>
            <a:r>
              <a:rPr lang="en-US" sz="3200" baseline="-25000" dirty="0" smtClean="0"/>
              <a:t>def</a:t>
            </a:r>
            <a:r>
              <a:rPr lang="en-US" sz="3200" dirty="0" smtClean="0"/>
              <a:t> (</a:t>
            </a:r>
            <a:r>
              <a:rPr lang="en-US" sz="3200" dirty="0" err="1" smtClean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3200" dirty="0" err="1" smtClean="0">
                <a:solidFill>
                  <a:schemeClr val="accent2"/>
                </a:solidFill>
              </a:rPr>
              <a:t>wyx.y</a:t>
            </a:r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dirty="0" err="1" smtClean="0">
                <a:solidFill>
                  <a:schemeClr val="accent2"/>
                </a:solidFill>
              </a:rPr>
              <a:t>wyx</a:t>
            </a:r>
            <a:r>
              <a:rPr lang="en-US" sz="3200" dirty="0" smtClean="0">
                <a:solidFill>
                  <a:schemeClr val="accent2"/>
                </a:solidFill>
              </a:rPr>
              <a:t>))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 </a:t>
            </a:r>
            <a:r>
              <a:rPr lang="en-US" sz="3200" dirty="0" err="1" smtClean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3200" dirty="0" err="1" smtClean="0">
                <a:solidFill>
                  <a:schemeClr val="accent2"/>
                </a:solidFill>
              </a:rPr>
              <a:t>sz.s</a:t>
            </a:r>
            <a:r>
              <a:rPr lang="en-US" sz="3200" dirty="0" smtClean="0">
                <a:solidFill>
                  <a:schemeClr val="accent2"/>
                </a:solidFill>
              </a:rPr>
              <a:t>(z)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Addition</a:t>
            </a:r>
          </a:p>
          <a:p>
            <a:pPr lvl="1">
              <a:buFontTx/>
              <a:buNone/>
            </a:pPr>
            <a:r>
              <a:rPr lang="en-US" sz="2800" dirty="0" smtClean="0"/>
              <a:t>2S3 is </a:t>
            </a:r>
            <a:r>
              <a:rPr lang="en-US" sz="2800" baseline="-25000" dirty="0" smtClean="0"/>
              <a:t>def</a:t>
            </a:r>
            <a:r>
              <a:rPr lang="en-US" sz="2800" dirty="0" smtClean="0"/>
              <a:t> (</a:t>
            </a:r>
            <a:r>
              <a:rPr lang="en-US" sz="2800" dirty="0" err="1" smtClean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 dirty="0" err="1" smtClean="0">
                <a:solidFill>
                  <a:schemeClr val="accent2"/>
                </a:solidFill>
              </a:rPr>
              <a:t>sz.s</a:t>
            </a:r>
            <a:r>
              <a:rPr lang="en-US" sz="2800" dirty="0" smtClean="0">
                <a:solidFill>
                  <a:schemeClr val="accent2"/>
                </a:solidFill>
              </a:rPr>
              <a:t>(s(z)))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 dirty="0" err="1" smtClean="0">
                <a:solidFill>
                  <a:schemeClr val="accent2"/>
                </a:solidFill>
              </a:rPr>
              <a:t>wyx.y</a:t>
            </a:r>
            <a:r>
              <a:rPr lang="en-US" sz="2800" dirty="0" smtClean="0">
                <a:solidFill>
                  <a:schemeClr val="accent2"/>
                </a:solidFill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</a:rPr>
              <a:t>wyx</a:t>
            </a:r>
            <a:r>
              <a:rPr lang="en-US" sz="2800" dirty="0" smtClean="0">
                <a:solidFill>
                  <a:schemeClr val="accent2"/>
                </a:solidFill>
              </a:rPr>
              <a:t>))</a:t>
            </a:r>
            <a:r>
              <a:rPr lang="en-US" sz="2800" dirty="0" smtClean="0">
                <a:solidFill>
                  <a:schemeClr val="accent2"/>
                </a:solidFill>
                <a:latin typeface="Symbol" pitchFamily="18" charset="2"/>
              </a:rPr>
              <a:t>(</a:t>
            </a:r>
            <a:r>
              <a:rPr lang="en-US" sz="2800" dirty="0" err="1" smtClean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sz="2800" dirty="0" err="1" smtClean="0">
                <a:solidFill>
                  <a:schemeClr val="accent2"/>
                </a:solidFill>
              </a:rPr>
              <a:t>uv.u</a:t>
            </a:r>
            <a:r>
              <a:rPr lang="en-US" sz="2800" dirty="0" smtClean="0">
                <a:solidFill>
                  <a:schemeClr val="accent2"/>
                </a:solidFill>
              </a:rPr>
              <a:t>(u(u(v))))</a:t>
            </a:r>
            <a:r>
              <a:rPr lang="en-US" sz="2800" dirty="0" smtClean="0"/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D25D8EE-AC25-4EDF-81CD-02B26F8C1FDE}" type="slidenum">
              <a:rPr lang="en-US"/>
              <a:pPr/>
              <a:t>40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914400"/>
            <a:ext cx="24860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Predecessor function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27922"/>
            <a:ext cx="7696200" cy="501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Combinator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Y </a:t>
            </a:r>
            <a:r>
              <a:rPr lang="fr-FR" dirty="0" err="1" smtClean="0"/>
              <a:t>combinator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defined as</a:t>
            </a:r>
          </a:p>
          <a:p>
            <a:pPr lvl="1"/>
            <a:r>
              <a:rPr lang="fr-FR" dirty="0" smtClean="0"/>
              <a:t>Y = </a:t>
            </a:r>
            <a:r>
              <a:rPr lang="el-GR" dirty="0" smtClean="0"/>
              <a:t>λ</a:t>
            </a:r>
            <a:r>
              <a:rPr lang="fr-FR" dirty="0" smtClean="0"/>
              <a:t>t. (</a:t>
            </a:r>
            <a:r>
              <a:rPr lang="el-GR" dirty="0" smtClean="0">
                <a:latin typeface="GulimChe"/>
                <a:ea typeface="GulimChe"/>
              </a:rPr>
              <a:t>λ</a:t>
            </a:r>
            <a:r>
              <a:rPr lang="fr-FR" dirty="0" smtClean="0"/>
              <a:t>x. t (x x)) (</a:t>
            </a:r>
            <a:r>
              <a:rPr lang="el-GR" dirty="0" smtClean="0"/>
              <a:t>λ</a:t>
            </a:r>
            <a:r>
              <a:rPr lang="fr-FR" dirty="0" smtClean="0"/>
              <a:t>x. t (x x))</a:t>
            </a:r>
          </a:p>
          <a:p>
            <a:r>
              <a:rPr lang="en-US" dirty="0" err="1" smtClean="0"/>
              <a:t>Yt</a:t>
            </a:r>
            <a:r>
              <a:rPr lang="en-US" dirty="0" smtClean="0"/>
              <a:t>=t(</a:t>
            </a:r>
            <a:r>
              <a:rPr lang="en-US" dirty="0" err="1" smtClean="0"/>
              <a:t>Yt</a:t>
            </a:r>
            <a:r>
              <a:rPr lang="en-US" dirty="0" smtClean="0"/>
              <a:t>)=t(t(</a:t>
            </a:r>
            <a:r>
              <a:rPr lang="en-US" dirty="0" err="1" smtClean="0"/>
              <a:t>Yt</a:t>
            </a:r>
            <a:r>
              <a:rPr lang="en-US" dirty="0" smtClean="0"/>
              <a:t>))=…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(Y</a:t>
            </a:r>
            <a:r>
              <a:rPr lang="en-US" u="sng" dirty="0" smtClean="0"/>
              <a:t>T</a:t>
            </a:r>
            <a:r>
              <a:rPr lang="en-US" dirty="0" smtClean="0"/>
              <a:t>) 2=2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47720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44862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876800"/>
            <a:ext cx="6410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76866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114800"/>
            <a:ext cx="7696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3429000"/>
            <a:ext cx="6287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 smtClean="0">
                <a:latin typeface="+mj-lt"/>
              </a:rPr>
              <a:t>compute sum of natural numbers from 0 to 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572000"/>
            <a:ext cx="79866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Z</a:t>
            </a:r>
            <a:r>
              <a:rPr lang="en-US" dirty="0" smtClean="0">
                <a:latin typeface="+mj-lt"/>
              </a:rPr>
              <a:t>n0 : if n==0 then the result of the sum is 0 else the successor </a:t>
            </a:r>
          </a:p>
          <a:p>
            <a:r>
              <a:rPr lang="en-US" dirty="0" smtClean="0">
                <a:latin typeface="+mj-lt"/>
              </a:rPr>
              <a:t>function is applied n times through the recursive call (r)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To compute the sum of 0 to 3, </a:t>
            </a:r>
          </a:p>
          <a:p>
            <a:r>
              <a:rPr lang="en-US" dirty="0" smtClean="0">
                <a:latin typeface="+mj-lt"/>
              </a:rPr>
              <a:t>=&gt;               =&gt;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5715000"/>
            <a:ext cx="3333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6172200"/>
            <a:ext cx="838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6172200"/>
            <a:ext cx="9048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Expressiveness of Lambda Calculus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-calculus can express</a:t>
            </a:r>
          </a:p>
          <a:p>
            <a:pPr lvl="1"/>
            <a:r>
              <a:rPr lang="en-US" dirty="0"/>
              <a:t>data types (integers, </a:t>
            </a:r>
            <a:r>
              <a:rPr lang="en-US" dirty="0" err="1"/>
              <a:t>booleans</a:t>
            </a:r>
            <a:r>
              <a:rPr lang="en-US" dirty="0"/>
              <a:t>, lists, trees, etc.)</a:t>
            </a:r>
          </a:p>
          <a:p>
            <a:pPr lvl="1"/>
            <a:r>
              <a:rPr lang="en-US" dirty="0"/>
              <a:t>branching (using </a:t>
            </a:r>
            <a:r>
              <a:rPr lang="en-US" dirty="0" err="1"/>
              <a:t>booleans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This is enough to encode Turing machines</a:t>
            </a:r>
          </a:p>
          <a:p>
            <a:r>
              <a:rPr lang="en-US" dirty="0"/>
              <a:t>Encodings </a:t>
            </a:r>
            <a:r>
              <a:rPr lang="en-US" dirty="0" smtClean="0"/>
              <a:t>can be done</a:t>
            </a:r>
            <a:endParaRPr lang="en-US" dirty="0"/>
          </a:p>
          <a:p>
            <a:r>
              <a:rPr lang="en-US" dirty="0"/>
              <a:t>But programming in pure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-calculus is painful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constants (0, 1, 2, …, true, false, if-then-else, etc.)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3111BF45-6DC8-4BE6-ACA6-AB2EDE4C9B22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Notation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Whitehead &amp; </a:t>
            </a:r>
            <a:r>
              <a:rPr lang="en-US" dirty="0" err="1"/>
              <a:t>Russel</a:t>
            </a:r>
            <a:r>
              <a:rPr lang="en-US" dirty="0"/>
              <a:t> (Principia </a:t>
            </a:r>
            <a:r>
              <a:rPr lang="en-US" dirty="0" err="1"/>
              <a:t>Mathematica</a:t>
            </a:r>
            <a:r>
              <a:rPr lang="en-US" dirty="0"/>
              <a:t>) used the notation   </a:t>
            </a:r>
            <a:r>
              <a:rPr lang="en-US" dirty="0">
                <a:solidFill>
                  <a:schemeClr val="accent2"/>
                </a:solidFill>
              </a:rPr>
              <a:t>ˆ P</a:t>
            </a:r>
            <a:r>
              <a:rPr lang="en-US" dirty="0"/>
              <a:t> to denote the set of </a:t>
            </a:r>
            <a:r>
              <a:rPr lang="en-US" dirty="0" err="1"/>
              <a:t>x’s</a:t>
            </a:r>
            <a:r>
              <a:rPr lang="en-US" dirty="0"/>
              <a:t> such that P holds</a:t>
            </a:r>
          </a:p>
          <a:p>
            <a:pPr lvl="1"/>
            <a:endParaRPr lang="en-US" dirty="0"/>
          </a:p>
          <a:p>
            <a:r>
              <a:rPr lang="en-US" dirty="0"/>
              <a:t>Church borrowed the notation but moved </a:t>
            </a:r>
            <a:r>
              <a:rPr lang="en-US" dirty="0">
                <a:solidFill>
                  <a:schemeClr val="accent2"/>
                </a:solidFill>
              </a:rPr>
              <a:t>ˆ</a:t>
            </a:r>
            <a:r>
              <a:rPr lang="en-US" baseline="30000" dirty="0"/>
              <a:t> </a:t>
            </a:r>
            <a:r>
              <a:rPr lang="en-US" dirty="0"/>
              <a:t>down to create </a:t>
            </a:r>
            <a:r>
              <a:rPr lang="en-US" sz="3200" b="1" dirty="0" err="1">
                <a:solidFill>
                  <a:schemeClr val="accent2"/>
                </a:solidFill>
                <a:latin typeface="Symbol" pitchFamily="18" charset="2"/>
              </a:rPr>
              <a:t>Ù</a:t>
            </a:r>
            <a:r>
              <a:rPr lang="en-US" dirty="0" err="1">
                <a:solidFill>
                  <a:schemeClr val="accent2"/>
                </a:solidFill>
              </a:rPr>
              <a:t>x</a:t>
            </a:r>
            <a:r>
              <a:rPr lang="en-US" dirty="0">
                <a:solidFill>
                  <a:schemeClr val="accent2"/>
                </a:solidFill>
              </a:rPr>
              <a:t> E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Which later turned into  </a:t>
            </a:r>
            <a:r>
              <a:rPr lang="en-US" dirty="0">
                <a:solidFill>
                  <a:schemeClr val="accent2"/>
                </a:solidFill>
                <a:latin typeface="Symbol" pitchFamily="18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x. E</a:t>
            </a:r>
            <a:r>
              <a:rPr lang="en-US" dirty="0"/>
              <a:t> and the calculus became known as lambda calculus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86DDCB9-7E71-46ED-BF14-0CD91AD9961D}" type="slidenum">
              <a:rPr lang="en-US"/>
              <a:pPr/>
              <a:t>5</a:t>
            </a:fld>
            <a:endParaRPr lang="en-US"/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2133600" y="2362200"/>
            <a:ext cx="36353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chemeClr val="accent2"/>
                </a:solidFill>
                <a:latin typeface="Comic Sans MS" pitchFamily="66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Application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thing that we can do with a function is to apply it to an argument</a:t>
            </a:r>
          </a:p>
          <a:p>
            <a:r>
              <a:rPr lang="en-US" dirty="0"/>
              <a:t>Church used the notation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                           E</a:t>
            </a:r>
            <a:r>
              <a:rPr lang="en-US" sz="2800" baseline="-25000" dirty="0">
                <a:solidFill>
                  <a:schemeClr val="accent2"/>
                </a:solidFill>
              </a:rPr>
              <a:t>1</a:t>
            </a:r>
            <a:r>
              <a:rPr lang="en-US" sz="2800" dirty="0">
                <a:solidFill>
                  <a:schemeClr val="accent2"/>
                </a:solidFill>
              </a:rPr>
              <a:t> E</a:t>
            </a:r>
            <a:r>
              <a:rPr lang="en-US" sz="2800" baseline="-25000" dirty="0">
                <a:solidFill>
                  <a:schemeClr val="accent2"/>
                </a:solidFill>
              </a:rPr>
              <a:t>2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dirty="0"/>
              <a:t>   </a:t>
            </a:r>
            <a:r>
              <a:rPr lang="en-US" sz="2800" dirty="0"/>
              <a:t>to denote the application of function </a:t>
            </a:r>
            <a:r>
              <a:rPr lang="en-US" sz="2800" dirty="0">
                <a:solidFill>
                  <a:schemeClr val="accent2"/>
                </a:solidFill>
              </a:rPr>
              <a:t>E</a:t>
            </a:r>
            <a:r>
              <a:rPr lang="en-US" sz="2800" baseline="-25000" dirty="0">
                <a:solidFill>
                  <a:schemeClr val="accent2"/>
                </a:solidFill>
              </a:rPr>
              <a:t>1</a:t>
            </a:r>
            <a:r>
              <a:rPr lang="en-US" sz="2800" dirty="0"/>
              <a:t> to actual argument </a:t>
            </a:r>
            <a:r>
              <a:rPr lang="en-US" sz="2800" dirty="0" smtClean="0">
                <a:solidFill>
                  <a:schemeClr val="accent2"/>
                </a:solidFill>
              </a:rPr>
              <a:t>E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2</a:t>
            </a:r>
          </a:p>
          <a:p>
            <a:pPr lvl="1"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E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1 </a:t>
            </a:r>
            <a:r>
              <a:rPr lang="en-US" sz="2800" dirty="0" smtClean="0">
                <a:solidFill>
                  <a:schemeClr val="accent2"/>
                </a:solidFill>
              </a:rPr>
              <a:t>is called (</a:t>
            </a:r>
            <a:r>
              <a:rPr lang="en-US" sz="2800" dirty="0" err="1" smtClean="0">
                <a:solidFill>
                  <a:schemeClr val="accent2"/>
                </a:solidFill>
              </a:rPr>
              <a:t>ope</a:t>
            </a:r>
            <a:r>
              <a:rPr lang="en-US" sz="2800" dirty="0" smtClean="0">
                <a:solidFill>
                  <a:schemeClr val="accent2"/>
                </a:solidFill>
              </a:rPr>
              <a:t>)</a:t>
            </a:r>
            <a:r>
              <a:rPr lang="en-US" sz="2800" dirty="0" err="1" smtClean="0">
                <a:solidFill>
                  <a:schemeClr val="accent2"/>
                </a:solidFill>
              </a:rPr>
              <a:t>rator</a:t>
            </a:r>
            <a:r>
              <a:rPr lang="en-US" sz="2800" dirty="0" smtClean="0">
                <a:solidFill>
                  <a:schemeClr val="accent2"/>
                </a:solidFill>
              </a:rPr>
              <a:t> and E</a:t>
            </a:r>
            <a:r>
              <a:rPr lang="en-US" sz="2800" baseline="-25000" dirty="0" smtClean="0">
                <a:solidFill>
                  <a:schemeClr val="accent2"/>
                </a:solidFill>
              </a:rPr>
              <a:t>2 </a:t>
            </a:r>
            <a:r>
              <a:rPr lang="en-US" sz="2800" dirty="0" smtClean="0">
                <a:solidFill>
                  <a:schemeClr val="accent2"/>
                </a:solidFill>
              </a:rPr>
              <a:t>is called (</a:t>
            </a:r>
            <a:r>
              <a:rPr lang="en-US" sz="2800" dirty="0" err="1" smtClean="0">
                <a:solidFill>
                  <a:schemeClr val="accent2"/>
                </a:solidFill>
              </a:rPr>
              <a:t>ope</a:t>
            </a:r>
            <a:r>
              <a:rPr lang="en-US" sz="2800" dirty="0" smtClean="0">
                <a:solidFill>
                  <a:schemeClr val="accent2"/>
                </a:solidFill>
              </a:rPr>
              <a:t>)rand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dirty="0"/>
              <a:t>All functions are applied to a single argument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86FD26D-CF73-4171-A0E2-05E3F02AC61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/>
              <a:t>Why Study Lambda Calculus?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-calculus has had a tremendous influence on the design and analysis of programming languages</a:t>
            </a:r>
          </a:p>
          <a:p>
            <a:r>
              <a:rPr lang="en-US" dirty="0"/>
              <a:t>Realistic languages are too large and complex to study from scratch as a whole</a:t>
            </a:r>
          </a:p>
          <a:p>
            <a:r>
              <a:rPr lang="en-US" dirty="0"/>
              <a:t>Typical approach is to modularize the study into one feature at a time</a:t>
            </a:r>
          </a:p>
          <a:p>
            <a:pPr lvl="1"/>
            <a:r>
              <a:rPr lang="en-US" dirty="0"/>
              <a:t>E.g., recursion, looping, exceptions, objects, etc.</a:t>
            </a:r>
          </a:p>
          <a:p>
            <a:r>
              <a:rPr lang="en-US" dirty="0"/>
              <a:t>Then we assemble the features together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5EE5F2B4-5B45-4DA2-97C8-E8E5BB798FE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Why Study Lambda Calculus?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-calculus is the standard </a:t>
            </a:r>
            <a:r>
              <a:rPr lang="en-US" dirty="0" err="1"/>
              <a:t>testbed</a:t>
            </a:r>
            <a:r>
              <a:rPr lang="en-US" dirty="0"/>
              <a:t> for studying programming language features</a:t>
            </a:r>
          </a:p>
          <a:p>
            <a:pPr lvl="1"/>
            <a:r>
              <a:rPr lang="en-US" dirty="0"/>
              <a:t>Because of its </a:t>
            </a:r>
            <a:r>
              <a:rPr lang="en-US" dirty="0" err="1"/>
              <a:t>minimality</a:t>
            </a:r>
            <a:endParaRPr lang="en-US" dirty="0"/>
          </a:p>
          <a:p>
            <a:pPr lvl="1"/>
            <a:r>
              <a:rPr lang="en-US" dirty="0"/>
              <a:t>Despite its syntactic simplicity the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-calculus can easily encode:</a:t>
            </a:r>
          </a:p>
          <a:p>
            <a:pPr lvl="2"/>
            <a:r>
              <a:rPr lang="en-US" dirty="0"/>
              <a:t>numbers, recursive data types, modules, imperative features, </a:t>
            </a:r>
            <a:r>
              <a:rPr lang="en-US" dirty="0" smtClean="0"/>
              <a:t>exceptions, </a:t>
            </a:r>
            <a:r>
              <a:rPr lang="en-US" dirty="0"/>
              <a:t>etc.</a:t>
            </a:r>
          </a:p>
          <a:p>
            <a:r>
              <a:rPr lang="en-US" dirty="0"/>
              <a:t>Certain language features necessitate more substantial extensions to </a:t>
            </a:r>
            <a:r>
              <a:rPr lang="en-US" dirty="0">
                <a:latin typeface="Symbol" pitchFamily="18" charset="2"/>
              </a:rPr>
              <a:t>l</a:t>
            </a:r>
            <a:r>
              <a:rPr lang="en-US" dirty="0"/>
              <a:t>-calculus: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distributed &amp; parallel languages: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-calculus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object oriented languages: </a:t>
            </a:r>
            <a:r>
              <a:rPr lang="en-US" dirty="0">
                <a:sym typeface="Symbol" pitchFamily="18" charset="2"/>
              </a:rPr>
              <a:t>-calculus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15192313-2F57-4245-8BA9-6446B0A2C3E1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Lambda Calculus?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“</a:t>
            </a:r>
            <a:r>
              <a:rPr lang="en-US" i="1"/>
              <a:t>Whatever the next 700 languages turn out to be, they will surely be variants of lambda calculus.</a:t>
            </a:r>
            <a:r>
              <a:rPr lang="en-US"/>
              <a:t>” </a:t>
            </a:r>
          </a:p>
          <a:p>
            <a:pPr>
              <a:buFontTx/>
              <a:buNone/>
            </a:pPr>
            <a:r>
              <a:rPr lang="en-US"/>
              <a:t>                          </a:t>
            </a:r>
            <a:r>
              <a:rPr lang="en-US" sz="2400"/>
              <a:t>  (Landin 1966)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9FC03154-2823-4E8D-8606-7676F6A16A1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14377</TotalTime>
  <Words>2786</Words>
  <Application>Microsoft Office PowerPoint</Application>
  <PresentationFormat>On-screen Show (4:3)</PresentationFormat>
  <Paragraphs>355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Flow</vt:lpstr>
      <vt:lpstr>Lambda Calculus: An Introduction</vt:lpstr>
      <vt:lpstr>Outline</vt:lpstr>
      <vt:lpstr>Lambda Calculus. History.</vt:lpstr>
      <vt:lpstr>Function Creation</vt:lpstr>
      <vt:lpstr>History of Notation</vt:lpstr>
      <vt:lpstr>Function Application</vt:lpstr>
      <vt:lpstr>Why Study Lambda Calculus?</vt:lpstr>
      <vt:lpstr>Why Study Lambda Calculus?</vt:lpstr>
      <vt:lpstr>Why Study Lambda Calculus?</vt:lpstr>
      <vt:lpstr>Syntax of Lambda Calculus</vt:lpstr>
      <vt:lpstr>Slide 11</vt:lpstr>
      <vt:lpstr>Examples of Lambda Expressions</vt:lpstr>
      <vt:lpstr>Notational Conventions</vt:lpstr>
      <vt:lpstr>Scope of Variables</vt:lpstr>
      <vt:lpstr>Free and Bound Variables</vt:lpstr>
      <vt:lpstr>Free and Bound Variables (Cont.)</vt:lpstr>
      <vt:lpstr>Renaming Bound Variables</vt:lpstr>
      <vt:lpstr>Renaming Bound Variables (Cont.)</vt:lpstr>
      <vt:lpstr>Substitution</vt:lpstr>
      <vt:lpstr>Evaluation of l-terms</vt:lpstr>
      <vt:lpstr>Examples of Evaluation</vt:lpstr>
      <vt:lpstr>Slide 22</vt:lpstr>
      <vt:lpstr>Functions with Multiple Arguments</vt:lpstr>
      <vt:lpstr>Functions with Multiple Arguments</vt:lpstr>
      <vt:lpstr>Evaluation and the Static Scope</vt:lpstr>
      <vt:lpstr>Slide 26</vt:lpstr>
      <vt:lpstr>The Order of Evaluation</vt:lpstr>
      <vt:lpstr>Order of Evaluation (Cont.)</vt:lpstr>
      <vt:lpstr>Slide 29</vt:lpstr>
      <vt:lpstr>Call by Name</vt:lpstr>
      <vt:lpstr>Call by Value</vt:lpstr>
      <vt:lpstr>Call by Name and Call by Value</vt:lpstr>
      <vt:lpstr>Slide 33</vt:lpstr>
      <vt:lpstr>Lambda Calculus and Programming Languages</vt:lpstr>
      <vt:lpstr>Encoding Booleans in Lambda Calculus</vt:lpstr>
      <vt:lpstr>Encoding Pairs in Lambda Calculus</vt:lpstr>
      <vt:lpstr>Encoding Natural Numbers in Lambda Calculus</vt:lpstr>
      <vt:lpstr>Polymorphism</vt:lpstr>
      <vt:lpstr>Addition</vt:lpstr>
      <vt:lpstr>Computing with Natural Numbers</vt:lpstr>
      <vt:lpstr>Predecessor function</vt:lpstr>
      <vt:lpstr>Y Combinator</vt:lpstr>
      <vt:lpstr>Slide 43</vt:lpstr>
      <vt:lpstr>Expressiveness of Lambda Calculus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LENOVO</cp:lastModifiedBy>
  <cp:revision>312</cp:revision>
  <dcterms:created xsi:type="dcterms:W3CDTF">2000-01-15T07:54:11Z</dcterms:created>
  <dcterms:modified xsi:type="dcterms:W3CDTF">2017-03-10T05:44:55Z</dcterms:modified>
</cp:coreProperties>
</file>