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44" r:id="rId1"/>
    <p:sldMasterId id="2147484136" r:id="rId2"/>
  </p:sldMasterIdLst>
  <p:notesMasterIdLst>
    <p:notesMasterId r:id="rId83"/>
  </p:notesMasterIdLst>
  <p:handoutMasterIdLst>
    <p:handoutMasterId r:id="rId84"/>
  </p:handoutMasterIdLst>
  <p:sldIdLst>
    <p:sldId id="537" r:id="rId3"/>
    <p:sldId id="257" r:id="rId4"/>
    <p:sldId id="491" r:id="rId5"/>
    <p:sldId id="580" r:id="rId6"/>
    <p:sldId id="510" r:id="rId7"/>
    <p:sldId id="512" r:id="rId8"/>
    <p:sldId id="494" r:id="rId9"/>
    <p:sldId id="513" r:id="rId10"/>
    <p:sldId id="394" r:id="rId11"/>
    <p:sldId id="514" r:id="rId12"/>
    <p:sldId id="583" r:id="rId13"/>
    <p:sldId id="515" r:id="rId14"/>
    <p:sldId id="584" r:id="rId15"/>
    <p:sldId id="496" r:id="rId16"/>
    <p:sldId id="527" r:id="rId17"/>
    <p:sldId id="517" r:id="rId18"/>
    <p:sldId id="500" r:id="rId19"/>
    <p:sldId id="518" r:id="rId20"/>
    <p:sldId id="519" r:id="rId21"/>
    <p:sldId id="549" r:id="rId22"/>
    <p:sldId id="520" r:id="rId23"/>
    <p:sldId id="522" r:id="rId24"/>
    <p:sldId id="585" r:id="rId25"/>
    <p:sldId id="550" r:id="rId26"/>
    <p:sldId id="581" r:id="rId27"/>
    <p:sldId id="582" r:id="rId28"/>
    <p:sldId id="523" r:id="rId29"/>
    <p:sldId id="551" r:id="rId30"/>
    <p:sldId id="552" r:id="rId31"/>
    <p:sldId id="553" r:id="rId32"/>
    <p:sldId id="554" r:id="rId33"/>
    <p:sldId id="560" r:id="rId34"/>
    <p:sldId id="562" r:id="rId35"/>
    <p:sldId id="563" r:id="rId36"/>
    <p:sldId id="564" r:id="rId37"/>
    <p:sldId id="565" r:id="rId38"/>
    <p:sldId id="566" r:id="rId39"/>
    <p:sldId id="567" r:id="rId40"/>
    <p:sldId id="568" r:id="rId41"/>
    <p:sldId id="586" r:id="rId42"/>
    <p:sldId id="587" r:id="rId43"/>
    <p:sldId id="588" r:id="rId44"/>
    <p:sldId id="595" r:id="rId45"/>
    <p:sldId id="589" r:id="rId46"/>
    <p:sldId id="590" r:id="rId47"/>
    <p:sldId id="591" r:id="rId48"/>
    <p:sldId id="592" r:id="rId49"/>
    <p:sldId id="632" r:id="rId50"/>
    <p:sldId id="596" r:id="rId51"/>
    <p:sldId id="593" r:id="rId52"/>
    <p:sldId id="594" r:id="rId53"/>
    <p:sldId id="597" r:id="rId54"/>
    <p:sldId id="598" r:id="rId55"/>
    <p:sldId id="599" r:id="rId56"/>
    <p:sldId id="600" r:id="rId57"/>
    <p:sldId id="601" r:id="rId58"/>
    <p:sldId id="602" r:id="rId59"/>
    <p:sldId id="633" r:id="rId60"/>
    <p:sldId id="603" r:id="rId61"/>
    <p:sldId id="604" r:id="rId62"/>
    <p:sldId id="605" r:id="rId63"/>
    <p:sldId id="606" r:id="rId64"/>
    <p:sldId id="607" r:id="rId65"/>
    <p:sldId id="608" r:id="rId66"/>
    <p:sldId id="609" r:id="rId67"/>
    <p:sldId id="610" r:id="rId68"/>
    <p:sldId id="611" r:id="rId69"/>
    <p:sldId id="612" r:id="rId70"/>
    <p:sldId id="613" r:id="rId71"/>
    <p:sldId id="614" r:id="rId72"/>
    <p:sldId id="615" r:id="rId73"/>
    <p:sldId id="616" r:id="rId74"/>
    <p:sldId id="617" r:id="rId75"/>
    <p:sldId id="618" r:id="rId76"/>
    <p:sldId id="619" r:id="rId77"/>
    <p:sldId id="620" r:id="rId78"/>
    <p:sldId id="621" r:id="rId79"/>
    <p:sldId id="623" r:id="rId80"/>
    <p:sldId id="634" r:id="rId81"/>
    <p:sldId id="635" r:id="rId82"/>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a:srgbClr val="FFFFFF"/>
    <a:srgbClr val="18B2B6"/>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075" autoAdjust="0"/>
    <p:restoredTop sz="94531" autoAdjust="0"/>
  </p:normalViewPr>
  <p:slideViewPr>
    <p:cSldViewPr>
      <p:cViewPr varScale="1">
        <p:scale>
          <a:sx n="69" d="100"/>
          <a:sy n="69" d="100"/>
        </p:scale>
        <p:origin x="-15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23973351-45C5-4744-A910-CB502A0C42E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AB2E29F5-85ED-4FF3-B194-9B9BCB3D91B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2DDC5EB-6C3E-4CA3-99B2-576C36131AD3}" type="slidenum">
              <a:rPr lang="en-US" smtClean="0"/>
              <a:pPr/>
              <a:t>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s-EC"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8C44CAC-F966-4DFD-BB3C-3A3D17901A60}" type="slidenum">
              <a:rPr lang="en-US" smtClean="0"/>
              <a:pPr/>
              <a:t>10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8734CD9-C706-4181-B043-B7A85DEF1F28}" type="slidenum">
              <a:rPr lang="en-US" smtClean="0"/>
              <a:pPr/>
              <a:t>12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550C8DF-94CD-4B9E-9F9B-3BC601ABDDD5}" type="slidenum">
              <a:rPr lang="en-US" smtClean="0"/>
              <a:pPr/>
              <a:t>14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748ECA3-90E8-4B3F-9EB7-BA4DB476DE68}" type="slidenum">
              <a:rPr lang="en-US" smtClean="0"/>
              <a:pPr/>
              <a:t>15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7AC8574-A385-455E-B53D-5D31E6AC193A}" type="slidenum">
              <a:rPr lang="en-US" smtClean="0"/>
              <a:pPr/>
              <a:t>16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80D561C-1CFB-498D-BBF5-02BAEC9FF788}" type="slidenum">
              <a:rPr lang="en-US" smtClean="0"/>
              <a:pPr/>
              <a:t>17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F397879-E8E6-446B-A1C4-3684CACF4017}" type="slidenum">
              <a:rPr lang="en-US" smtClean="0"/>
              <a:pPr/>
              <a:t>18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48E0964-D8F1-4D44-BE3D-EE6826177FD1}" type="slidenum">
              <a:rPr lang="en-US" smtClean="0"/>
              <a:pPr/>
              <a:t>19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2D03B4A-5144-4776-BD69-5CFA05E160A9}" type="slidenum">
              <a:rPr lang="en-US" smtClean="0"/>
              <a:pPr/>
              <a:t>20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C232210-C7F6-4301-ABBE-D195FC17394B}" type="slidenum">
              <a:rPr lang="en-US" smtClean="0"/>
              <a:pPr/>
              <a:t>21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905E2FB-1467-4ADE-AE20-32F9BC735EF3}" type="slidenum">
              <a:rPr lang="en-US" smtClean="0"/>
              <a:pPr/>
              <a:t>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8E99455-4F3D-4009-8C0D-7844C77689FF}" type="slidenum">
              <a:rPr lang="en-US" smtClean="0"/>
              <a:pPr/>
              <a:t>22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759B6CA-5E12-449D-91DD-5F7F31EDA6EE}" type="slidenum">
              <a:rPr lang="en-US" smtClean="0"/>
              <a:pPr/>
              <a:t>23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45FBBF00-FF89-4A7F-B713-B7C74EF37ABB}" type="slidenum">
              <a:rPr lang="en-US" smtClean="0"/>
              <a:pPr/>
              <a:t>24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F5B1515-69CF-4A73-848C-E80C3D6E2FBA}" type="slidenum">
              <a:rPr lang="en-US" smtClean="0"/>
              <a:pPr/>
              <a:t>27</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96E700C-91DF-4268-A1CA-772EC1378F20}" type="slidenum">
              <a:rPr lang="en-US" smtClean="0"/>
              <a:pPr/>
              <a:t>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3DE7B35-4BC2-442C-8ACA-875BCA0480C4}" type="slidenum">
              <a:rPr lang="en-US" smtClean="0"/>
              <a:pPr/>
              <a:t>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BCB413E-2446-48F6-A843-9B8B4E579F70}" type="slidenum">
              <a:rPr lang="en-US" smtClean="0"/>
              <a:pPr/>
              <a:t>5</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7A9D383-D7A1-49DF-BD81-D48E3B07E1B3}" type="slidenum">
              <a:rPr lang="en-US" smtClean="0"/>
              <a:pPr/>
              <a:t>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876165E-8B12-4DEF-B595-0FFCECB51783}" type="slidenum">
              <a:rPr lang="en-US" smtClean="0"/>
              <a:pPr/>
              <a:t>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F3499B4-E77F-44A3-90C8-4E45F812F87D}" type="slidenum">
              <a:rPr lang="en-US" smtClean="0"/>
              <a:pPr/>
              <a:t>8</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E172A95-B753-4612-A70B-A0980AA13C71}" type="slidenum">
              <a:rPr lang="en-US" smtClean="0"/>
              <a:pPr/>
              <a:t>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6" name="Rectangle 6"/>
          <p:cNvSpPr>
            <a:spLocks noGrp="1" noChangeArrowheads="1"/>
          </p:cNvSpPr>
          <p:nvPr>
            <p:ph type="sldNum" sz="quarter" idx="12"/>
          </p:nvPr>
        </p:nvSpPr>
        <p:spPr>
          <a:ln/>
        </p:spPr>
        <p:txBody>
          <a:bodyPr/>
          <a:lstStyle>
            <a:lvl1pPr>
              <a:defRPr/>
            </a:lvl1pPr>
          </a:lstStyle>
          <a:p>
            <a:pPr>
              <a:defRPr/>
            </a:pPr>
            <a:fld id="{6BCB65FC-5EB3-4334-AAC7-7760BE9B5F3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6" name="Rectangle 6"/>
          <p:cNvSpPr>
            <a:spLocks noGrp="1" noChangeArrowheads="1"/>
          </p:cNvSpPr>
          <p:nvPr>
            <p:ph type="sldNum" sz="quarter" idx="12"/>
          </p:nvPr>
        </p:nvSpPr>
        <p:spPr>
          <a:ln/>
        </p:spPr>
        <p:txBody>
          <a:bodyPr/>
          <a:lstStyle>
            <a:lvl1pPr>
              <a:defRPr/>
            </a:lvl1pPr>
          </a:lstStyle>
          <a:p>
            <a:pPr>
              <a:defRPr/>
            </a:pPr>
            <a:fld id="{840E9629-D050-4370-9941-AE60881BE1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6" name="Rectangle 6"/>
          <p:cNvSpPr>
            <a:spLocks noGrp="1" noChangeArrowheads="1"/>
          </p:cNvSpPr>
          <p:nvPr>
            <p:ph type="sldNum" sz="quarter" idx="12"/>
          </p:nvPr>
        </p:nvSpPr>
        <p:spPr>
          <a:ln/>
        </p:spPr>
        <p:txBody>
          <a:bodyPr/>
          <a:lstStyle>
            <a:lvl1pPr>
              <a:defRPr/>
            </a:lvl1pPr>
          </a:lstStyle>
          <a:p>
            <a:pPr>
              <a:defRPr/>
            </a:pPr>
            <a:fld id="{47B16BFE-BCB2-4CE7-A4B1-8A73EE9CA64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Programming Languages, Third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E0D61E5-6F89-4EB4-9F4F-2C5C68758FD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6" name="Slide Number Placeholder 5"/>
          <p:cNvSpPr>
            <a:spLocks noGrp="1"/>
          </p:cNvSpPr>
          <p:nvPr>
            <p:ph type="sldNum" sz="quarter" idx="12"/>
          </p:nvPr>
        </p:nvSpPr>
        <p:spPr/>
        <p:txBody>
          <a:bodyPr/>
          <a:lstStyle>
            <a:extLst/>
          </a:lstStyle>
          <a:p>
            <a:pPr>
              <a:defRPr/>
            </a:pPr>
            <a:fld id="{A8A64A6E-A7FB-4211-9E0A-88DF928F5509}"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6" name="Slide Number Placeholder 5"/>
          <p:cNvSpPr>
            <a:spLocks noGrp="1"/>
          </p:cNvSpPr>
          <p:nvPr>
            <p:ph type="sldNum" sz="quarter" idx="12"/>
          </p:nvPr>
        </p:nvSpPr>
        <p:spPr/>
        <p:txBody>
          <a:bodyPr/>
          <a:lstStyle>
            <a:extLst/>
          </a:lstStyle>
          <a:p>
            <a:pPr>
              <a:defRPr/>
            </a:pPr>
            <a:fld id="{4246B94B-5C18-4B1D-8C66-DDD1CFB5B2DD}"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7" name="Slide Number Placeholder 6"/>
          <p:cNvSpPr>
            <a:spLocks noGrp="1"/>
          </p:cNvSpPr>
          <p:nvPr>
            <p:ph type="sldNum" sz="quarter" idx="12"/>
          </p:nvPr>
        </p:nvSpPr>
        <p:spPr/>
        <p:txBody>
          <a:bodyPr/>
          <a:lstStyle>
            <a:extLst/>
          </a:lstStyle>
          <a:p>
            <a:pPr>
              <a:defRPr/>
            </a:pPr>
            <a:fld id="{4688BB42-504B-497A-8B08-2CA128124B6E}"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8" name="Footer Placeholder 7"/>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9" name="Slide Number Placeholder 8"/>
          <p:cNvSpPr>
            <a:spLocks noGrp="1"/>
          </p:cNvSpPr>
          <p:nvPr>
            <p:ph type="sldNum" sz="quarter" idx="12"/>
          </p:nvPr>
        </p:nvSpPr>
        <p:spPr/>
        <p:txBody>
          <a:bodyPr/>
          <a:lstStyle>
            <a:extLst/>
          </a:lstStyle>
          <a:p>
            <a:pPr>
              <a:defRPr/>
            </a:pPr>
            <a:fld id="{88000175-F162-4B65-8B35-8C608AFF54D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4" name="Footer Placeholder 3"/>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extLst/>
          </a:lstStyle>
          <a:p>
            <a:pPr>
              <a:defRPr/>
            </a:pPr>
            <a:fld id="{25BF3F83-1232-4C3B-A367-A52A1EC925AF}"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3" name="Footer Placeholder 2"/>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extLst/>
          </a:lstStyle>
          <a:p>
            <a:pPr>
              <a:defRPr/>
            </a:pPr>
            <a:fld id="{C601885B-F00A-44E7-982C-72A209C46C23}"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CB97365-EBCA-4027-87D5-99FC1D4DF0BB}"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7" name="Slide Number Placeholder 6"/>
          <p:cNvSpPr>
            <a:spLocks noGrp="1"/>
          </p:cNvSpPr>
          <p:nvPr>
            <p:ph type="sldNum" sz="quarter" idx="12"/>
          </p:nvPr>
        </p:nvSpPr>
        <p:spPr/>
        <p:txBody>
          <a:bodyPr/>
          <a:lstStyle>
            <a:extLst/>
          </a:lstStyle>
          <a:p>
            <a:pPr>
              <a:defRPr/>
            </a:pPr>
            <a:fld id="{A20BDC04-08B8-4010-AA1A-27FCF25E12E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6" name="Rectangle 6"/>
          <p:cNvSpPr>
            <a:spLocks noGrp="1" noChangeArrowheads="1"/>
          </p:cNvSpPr>
          <p:nvPr>
            <p:ph type="sldNum" sz="quarter" idx="12"/>
          </p:nvPr>
        </p:nvSpPr>
        <p:spPr>
          <a:ln/>
        </p:spPr>
        <p:txBody>
          <a:bodyPr/>
          <a:lstStyle>
            <a:lvl1pPr>
              <a:defRPr/>
            </a:lvl1pPr>
          </a:lstStyle>
          <a:p>
            <a:pPr>
              <a:defRPr/>
            </a:pPr>
            <a:fld id="{63C12BD2-F9AF-44B9-B6ED-A5E24684E69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CB97365-EBCA-4027-87D5-99FC1D4DF0BB}" type="datetimeFigureOut">
              <a:rPr lang="en-US" smtClean="0"/>
              <a:pPr/>
              <a:t>3/21/2017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Programming Languages, Third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0DEA8688-8434-4DAB-B0D6-B6DAC4229ED1}"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6" name="Slide Number Placeholder 5"/>
          <p:cNvSpPr>
            <a:spLocks noGrp="1"/>
          </p:cNvSpPr>
          <p:nvPr>
            <p:ph type="sldNum" sz="quarter" idx="12"/>
          </p:nvPr>
        </p:nvSpPr>
        <p:spPr/>
        <p:txBody>
          <a:bodyPr/>
          <a:lstStyle>
            <a:extLst/>
          </a:lstStyle>
          <a:p>
            <a:pPr>
              <a:defRPr/>
            </a:pPr>
            <a:fld id="{F325F126-6096-46B1-B071-793A9D5B877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pPr>
              <a:defRPr/>
            </a:pPr>
            <a:r>
              <a:rPr lang="en-US" smtClean="0"/>
              <a:t>Programming Languages, Third Edition</a:t>
            </a:r>
            <a:endParaRPr lang="en-US"/>
          </a:p>
        </p:txBody>
      </p:sp>
      <p:sp>
        <p:nvSpPr>
          <p:cNvPr id="6" name="Slide Number Placeholder 5"/>
          <p:cNvSpPr>
            <a:spLocks noGrp="1"/>
          </p:cNvSpPr>
          <p:nvPr>
            <p:ph type="sldNum" sz="quarter" idx="12"/>
          </p:nvPr>
        </p:nvSpPr>
        <p:spPr/>
        <p:txBody>
          <a:bodyPr/>
          <a:lstStyle>
            <a:extLst/>
          </a:lstStyle>
          <a:p>
            <a:pPr>
              <a:defRPr/>
            </a:pPr>
            <a:fld id="{D1FE6396-3EEA-469A-8D87-7D19DCD8885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6" name="Rectangle 6"/>
          <p:cNvSpPr>
            <a:spLocks noGrp="1" noChangeArrowheads="1"/>
          </p:cNvSpPr>
          <p:nvPr>
            <p:ph type="sldNum" sz="quarter" idx="12"/>
          </p:nvPr>
        </p:nvSpPr>
        <p:spPr>
          <a:ln/>
        </p:spPr>
        <p:txBody>
          <a:bodyPr/>
          <a:lstStyle>
            <a:lvl1pPr>
              <a:defRPr/>
            </a:lvl1pPr>
          </a:lstStyle>
          <a:p>
            <a:pPr>
              <a:defRPr/>
            </a:pPr>
            <a:fld id="{24A7AC34-2F05-4FD0-9348-F62437C86F5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7" name="Rectangle 6"/>
          <p:cNvSpPr>
            <a:spLocks noGrp="1" noChangeArrowheads="1"/>
          </p:cNvSpPr>
          <p:nvPr>
            <p:ph type="sldNum" sz="quarter" idx="12"/>
          </p:nvPr>
        </p:nvSpPr>
        <p:spPr>
          <a:ln/>
        </p:spPr>
        <p:txBody>
          <a:bodyPr/>
          <a:lstStyle>
            <a:lvl1pPr>
              <a:defRPr/>
            </a:lvl1pPr>
          </a:lstStyle>
          <a:p>
            <a:pPr>
              <a:defRPr/>
            </a:pPr>
            <a:fld id="{8065F3FA-CAC0-4DBF-A7F0-DDC04AC04CB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9" name="Rectangle 6"/>
          <p:cNvSpPr>
            <a:spLocks noGrp="1" noChangeArrowheads="1"/>
          </p:cNvSpPr>
          <p:nvPr>
            <p:ph type="sldNum" sz="quarter" idx="12"/>
          </p:nvPr>
        </p:nvSpPr>
        <p:spPr>
          <a:ln/>
        </p:spPr>
        <p:txBody>
          <a:bodyPr/>
          <a:lstStyle>
            <a:lvl1pPr>
              <a:defRPr/>
            </a:lvl1pPr>
          </a:lstStyle>
          <a:p>
            <a:pPr>
              <a:defRPr/>
            </a:pPr>
            <a:fld id="{512AAE32-4D43-4884-BE10-718AB6F607E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5" name="Rectangle 6"/>
          <p:cNvSpPr>
            <a:spLocks noGrp="1" noChangeArrowheads="1"/>
          </p:cNvSpPr>
          <p:nvPr>
            <p:ph type="sldNum" sz="quarter" idx="12"/>
          </p:nvPr>
        </p:nvSpPr>
        <p:spPr>
          <a:ln/>
        </p:spPr>
        <p:txBody>
          <a:bodyPr/>
          <a:lstStyle>
            <a:lvl1pPr>
              <a:defRPr/>
            </a:lvl1pPr>
          </a:lstStyle>
          <a:p>
            <a:pPr>
              <a:defRPr/>
            </a:pPr>
            <a:fld id="{1097CB93-129F-4C2B-B878-28B9BCE56F7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4" name="Rectangle 6"/>
          <p:cNvSpPr>
            <a:spLocks noGrp="1" noChangeArrowheads="1"/>
          </p:cNvSpPr>
          <p:nvPr>
            <p:ph type="sldNum" sz="quarter" idx="12"/>
          </p:nvPr>
        </p:nvSpPr>
        <p:spPr>
          <a:ln/>
        </p:spPr>
        <p:txBody>
          <a:bodyPr/>
          <a:lstStyle>
            <a:lvl1pPr>
              <a:defRPr/>
            </a:lvl1pPr>
          </a:lstStyle>
          <a:p>
            <a:pPr>
              <a:defRPr/>
            </a:pPr>
            <a:fld id="{F54EA858-1D8D-4D37-9208-C713B428CE9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7" name="Rectangle 6"/>
          <p:cNvSpPr>
            <a:spLocks noGrp="1" noChangeArrowheads="1"/>
          </p:cNvSpPr>
          <p:nvPr>
            <p:ph type="sldNum" sz="quarter" idx="12"/>
          </p:nvPr>
        </p:nvSpPr>
        <p:spPr>
          <a:ln/>
        </p:spPr>
        <p:txBody>
          <a:bodyPr/>
          <a:lstStyle>
            <a:lvl1pPr>
              <a:defRPr/>
            </a:lvl1pPr>
          </a:lstStyle>
          <a:p>
            <a:pPr>
              <a:defRPr/>
            </a:pPr>
            <a:fld id="{EBEDEB15-2291-4617-BA68-B41EAB97424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Programming Languages, Third Edition</a:t>
            </a:r>
          </a:p>
        </p:txBody>
      </p:sp>
      <p:sp>
        <p:nvSpPr>
          <p:cNvPr id="7" name="Rectangle 6"/>
          <p:cNvSpPr>
            <a:spLocks noGrp="1" noChangeArrowheads="1"/>
          </p:cNvSpPr>
          <p:nvPr>
            <p:ph type="sldNum" sz="quarter" idx="12"/>
          </p:nvPr>
        </p:nvSpPr>
        <p:spPr>
          <a:ln/>
        </p:spPr>
        <p:txBody>
          <a:bodyPr/>
          <a:lstStyle>
            <a:lvl1pPr>
              <a:defRPr/>
            </a:lvl1pPr>
          </a:lstStyle>
          <a:p>
            <a:pPr>
              <a:defRPr/>
            </a:pPr>
            <a:fld id="{8A541E93-C5A9-4648-8E5B-0422D92C622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a:t>Programming Languages, Third Edition</a:t>
            </a:r>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77A957A2-528F-4CB3-B1F7-4BD626A7B09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Programming Languages, Third Edition</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7A957A2-528F-4CB3-B1F7-4BD626A7B09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40000"/>
            <a:lum/>
          </a:blip>
          <a:srcRect/>
          <a:stretch>
            <a:fillRect l="-1000" t="-4000" r="-88000" b="-44000"/>
          </a:stretch>
        </a:blip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09600" y="0"/>
            <a:ext cx="8001000" cy="1828800"/>
          </a:xfrm>
        </p:spPr>
        <p:txBody>
          <a:bodyPr>
            <a:normAutofit/>
          </a:bodyPr>
          <a:lstStyle/>
          <a:p>
            <a:pPr eaLnBrk="1" hangingPunct="1"/>
            <a:r>
              <a:rPr lang="en-US" b="1" dirty="0" smtClean="0">
                <a:solidFill>
                  <a:srgbClr val="C00000"/>
                </a:solidFill>
              </a:rPr>
              <a:t>Logic Programming</a:t>
            </a:r>
          </a:p>
        </p:txBody>
      </p:sp>
      <p:sp>
        <p:nvSpPr>
          <p:cNvPr id="4099" name="Rectangle 1027"/>
          <p:cNvSpPr>
            <a:spLocks noGrp="1" noChangeArrowheads="1"/>
          </p:cNvSpPr>
          <p:nvPr>
            <p:ph type="subTitle" idx="1"/>
          </p:nvPr>
        </p:nvSpPr>
        <p:spPr>
          <a:xfrm>
            <a:off x="609600" y="4800600"/>
            <a:ext cx="8077200" cy="1447800"/>
          </a:xfrm>
        </p:spPr>
        <p:txBody>
          <a:bodyPr/>
          <a:lstStyle/>
          <a:p>
            <a:pPr eaLnBrk="1" hangingPunct="1">
              <a:lnSpc>
                <a:spcPct val="90000"/>
              </a:lnSpc>
            </a:pPr>
            <a:r>
              <a:rPr lang="en-US" sz="3400" b="0" i="1" dirty="0" smtClean="0">
                <a:solidFill>
                  <a:srgbClr val="C00000"/>
                </a:solidFill>
              </a:rPr>
              <a:t>Chapter 4</a:t>
            </a:r>
          </a:p>
          <a:p>
            <a:pPr eaLnBrk="1" hangingPunct="1">
              <a:lnSpc>
                <a:spcPct val="90000"/>
              </a:lnSpc>
            </a:pPr>
            <a:r>
              <a:rPr lang="en-US" sz="3400" b="0" i="1" dirty="0" smtClean="0">
                <a:solidFill>
                  <a:srgbClr val="C00000"/>
                </a:solidFill>
              </a:rPr>
              <a:t>Companion slides from the book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p:txBody>
          <a:bodyPr/>
          <a:lstStyle/>
          <a:p>
            <a:r>
              <a:rPr lang="en-US" smtClean="0"/>
              <a:t>A variable not bound by a quantifier is said to be </a:t>
            </a:r>
            <a:r>
              <a:rPr lang="en-US" b="1" smtClean="0"/>
              <a:t>free</a:t>
            </a:r>
          </a:p>
          <a:p>
            <a:r>
              <a:rPr lang="en-US" smtClean="0"/>
              <a:t>Arguments to predicates and functions can only be </a:t>
            </a:r>
            <a:r>
              <a:rPr lang="en-US" b="1" smtClean="0"/>
              <a:t>terms</a:t>
            </a:r>
            <a:r>
              <a:rPr lang="en-US" smtClean="0"/>
              <a:t>: combinations of variables, constants, and functions</a:t>
            </a:r>
          </a:p>
          <a:p>
            <a:pPr lvl="1"/>
            <a:r>
              <a:rPr lang="en-US" smtClean="0"/>
              <a:t>Terms cannot contain predicates, quantifiers, or connectives</a:t>
            </a:r>
          </a:p>
          <a:p>
            <a:endParaRPr lang="en-US"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695ACBAA-6BED-43A8-B6E5-C67A5B5A3104}" type="slidenum">
              <a:rPr lang="en-US" smtClean="0"/>
              <a:pPr>
                <a:defRPr/>
              </a:pPr>
              <a:t>10</a:t>
            </a:fld>
            <a:endParaRPr lang="en-US" dirty="0"/>
          </a:p>
        </p:txBody>
      </p:sp>
      <p:sp>
        <p:nvSpPr>
          <p:cNvPr id="13314" name="Rectangle 4"/>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US" dirty="0" smtClean="0"/>
              <a:t>Example 2:</a:t>
            </a:r>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59D18AAD-7200-4B13-B656-813B8CDA22F2}" type="slidenum">
              <a:rPr lang="en-US" smtClean="0"/>
              <a:pPr>
                <a:defRPr/>
              </a:pPr>
              <a:t>11</a:t>
            </a:fld>
            <a:endParaRPr lang="en-US" dirty="0"/>
          </a:p>
        </p:txBody>
      </p:sp>
      <p:sp>
        <p:nvSpPr>
          <p:cNvPr id="14338" name="Title 1"/>
          <p:cNvSpPr>
            <a:spLocks noGrp="1"/>
          </p:cNvSpPr>
          <p:nvPr>
            <p:ph type="title"/>
          </p:nvPr>
        </p:nvSpPr>
        <p:spPr/>
        <p:txBody>
          <a:bodyPr>
            <a:normAutofit fontScale="90000"/>
          </a:bodyPr>
          <a:lstStyle/>
          <a:p>
            <a:r>
              <a:rPr lang="en-US" smtClean="0"/>
              <a:t>Logic and Logic Programs (cont’d.)</a:t>
            </a:r>
          </a:p>
        </p:txBody>
      </p:sp>
      <p:pic>
        <p:nvPicPr>
          <p:cNvPr id="14342" name="Picture 2"/>
          <p:cNvPicPr>
            <a:picLocks noChangeAspect="1" noChangeArrowheads="1"/>
          </p:cNvPicPr>
          <p:nvPr/>
        </p:nvPicPr>
        <p:blipFill>
          <a:blip r:embed="rId2"/>
          <a:srcRect/>
          <a:stretch>
            <a:fillRect/>
          </a:stretch>
        </p:blipFill>
        <p:spPr bwMode="auto">
          <a:xfrm>
            <a:off x="1257300" y="2219325"/>
            <a:ext cx="6210300" cy="1819275"/>
          </a:xfrm>
          <a:prstGeom prst="rect">
            <a:avLst/>
          </a:prstGeom>
          <a:noFill/>
          <a:ln w="9525">
            <a:noFill/>
            <a:miter lim="800000"/>
            <a:headEnd/>
            <a:tailEnd/>
          </a:ln>
        </p:spPr>
      </p:pic>
      <p:pic>
        <p:nvPicPr>
          <p:cNvPr id="14343" name="Picture 3"/>
          <p:cNvPicPr>
            <a:picLocks noChangeAspect="1" noChangeArrowheads="1"/>
          </p:cNvPicPr>
          <p:nvPr/>
        </p:nvPicPr>
        <p:blipFill>
          <a:blip r:embed="rId3"/>
          <a:srcRect/>
          <a:stretch>
            <a:fillRect/>
          </a:stretch>
        </p:blipFill>
        <p:spPr bwMode="auto">
          <a:xfrm>
            <a:off x="1219200" y="4114800"/>
            <a:ext cx="7343775" cy="2228850"/>
          </a:xfrm>
          <a:prstGeom prst="rect">
            <a:avLst/>
          </a:prstGeom>
          <a:noFill/>
          <a:ln w="9525">
            <a:noFill/>
            <a:miter lim="800000"/>
            <a:headEnd/>
            <a:tailEnd/>
          </a:ln>
        </p:spPr>
      </p:pic>
      <p:cxnSp>
        <p:nvCxnSpPr>
          <p:cNvPr id="14344" name="Straight Connector 6"/>
          <p:cNvCxnSpPr>
            <a:cxnSpLocks noChangeShapeType="1"/>
          </p:cNvCxnSpPr>
          <p:nvPr/>
        </p:nvCxnSpPr>
        <p:spPr bwMode="auto">
          <a:xfrm>
            <a:off x="1371600" y="4038600"/>
            <a:ext cx="35052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blinds(horizontal)">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7"/>
          <p:cNvSpPr>
            <a:spLocks noGrp="1" noChangeArrowheads="1"/>
          </p:cNvSpPr>
          <p:nvPr>
            <p:ph idx="1"/>
          </p:nvPr>
        </p:nvSpPr>
        <p:spPr/>
        <p:txBody>
          <a:bodyPr/>
          <a:lstStyle/>
          <a:p>
            <a:r>
              <a:rPr lang="en-US" smtClean="0"/>
              <a:t>First-order predicate calculus also has inference rules</a:t>
            </a:r>
          </a:p>
          <a:p>
            <a:r>
              <a:rPr lang="en-US" b="1" smtClean="0"/>
              <a:t>Inference rules</a:t>
            </a:r>
            <a:r>
              <a:rPr lang="en-US" smtClean="0"/>
              <a:t>: ways of deriving or proving new statements from a given set of statements</a:t>
            </a:r>
          </a:p>
          <a:p>
            <a:r>
              <a:rPr lang="en-US" smtClean="0"/>
              <a:t>Example: from the statements </a:t>
            </a:r>
            <a:r>
              <a:rPr lang="en-US" i="1" smtClean="0"/>
              <a:t>a</a:t>
            </a:r>
            <a:r>
              <a:rPr lang="en-US" i="1" smtClean="0">
                <a:sym typeface="Wingdings" pitchFamily="2" charset="2"/>
              </a:rPr>
              <a:t>b</a:t>
            </a:r>
            <a:r>
              <a:rPr lang="en-US" smtClean="0">
                <a:sym typeface="Wingdings" pitchFamily="2" charset="2"/>
              </a:rPr>
              <a:t> and </a:t>
            </a:r>
            <a:r>
              <a:rPr lang="en-US" i="1" smtClean="0">
                <a:sym typeface="Wingdings" pitchFamily="2" charset="2"/>
              </a:rPr>
              <a:t>bc</a:t>
            </a:r>
            <a:r>
              <a:rPr lang="en-US" smtClean="0">
                <a:sym typeface="Wingdings" pitchFamily="2" charset="2"/>
              </a:rPr>
              <a:t>, one can derive the statement </a:t>
            </a:r>
            <a:r>
              <a:rPr lang="en-US" i="1" smtClean="0">
                <a:sym typeface="Wingdings" pitchFamily="2" charset="2"/>
              </a:rPr>
              <a:t>ac</a:t>
            </a:r>
            <a:r>
              <a:rPr lang="en-US" smtClean="0">
                <a:sym typeface="Wingdings" pitchFamily="2" charset="2"/>
              </a:rPr>
              <a:t>, written formally as:</a:t>
            </a:r>
            <a:endParaRPr lang="en-US"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A3D65C2-4EA8-4C03-B003-61990F4700A9}" type="slidenum">
              <a:rPr lang="en-US" smtClean="0"/>
              <a:pPr>
                <a:defRPr/>
              </a:pPr>
              <a:t>12</a:t>
            </a:fld>
            <a:endParaRPr lang="en-US" dirty="0"/>
          </a:p>
        </p:txBody>
      </p:sp>
      <p:sp>
        <p:nvSpPr>
          <p:cNvPr id="15362" name="Rectangle 6"/>
          <p:cNvSpPr>
            <a:spLocks noGrp="1" noChangeArrowheads="1"/>
          </p:cNvSpPr>
          <p:nvPr>
            <p:ph type="title"/>
          </p:nvPr>
        </p:nvSpPr>
        <p:spPr/>
        <p:txBody>
          <a:bodyPr>
            <a:normAutofit fontScale="90000"/>
          </a:bodyPr>
          <a:lstStyle/>
          <a:p>
            <a:r>
              <a:rPr lang="en-US" smtClean="0"/>
              <a:t>Logic and Logic Programs (cont’d.)</a:t>
            </a:r>
          </a:p>
        </p:txBody>
      </p:sp>
      <p:pic>
        <p:nvPicPr>
          <p:cNvPr id="15366" name="Picture 6"/>
          <p:cNvPicPr>
            <a:picLocks noChangeAspect="1" noChangeArrowheads="1"/>
          </p:cNvPicPr>
          <p:nvPr/>
        </p:nvPicPr>
        <p:blipFill>
          <a:blip r:embed="rId3"/>
          <a:srcRect/>
          <a:stretch>
            <a:fillRect/>
          </a:stretch>
        </p:blipFill>
        <p:spPr bwMode="auto">
          <a:xfrm>
            <a:off x="2514600" y="4383088"/>
            <a:ext cx="3581400" cy="95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lnSpcReduction="10000"/>
          </a:bodyPr>
          <a:lstStyle/>
          <a:p>
            <a:r>
              <a:rPr lang="en-US" smtClean="0"/>
              <a:t>From Example 2, we can derive these statements:</a:t>
            </a:r>
          </a:p>
          <a:p>
            <a:endParaRPr lang="en-US" smtClean="0"/>
          </a:p>
          <a:p>
            <a:endParaRPr lang="en-US" smtClean="0"/>
          </a:p>
          <a:p>
            <a:endParaRPr lang="en-US" b="1" smtClean="0"/>
          </a:p>
          <a:p>
            <a:r>
              <a:rPr lang="en-US" b="1" smtClean="0"/>
              <a:t>Theorems</a:t>
            </a:r>
            <a:r>
              <a:rPr lang="en-US" smtClean="0"/>
              <a:t>: statements derived from axioms</a:t>
            </a:r>
          </a:p>
          <a:p>
            <a:r>
              <a:rPr lang="en-US" b="1" smtClean="0"/>
              <a:t>Logic programming</a:t>
            </a:r>
            <a:r>
              <a:rPr lang="en-US" smtClean="0"/>
              <a:t>: a collection of statements is assumed to be axioms, and from them a desired fact is derived by the application of inference rules in some automated way</a:t>
            </a:r>
          </a:p>
          <a:p>
            <a:endParaRPr lang="en-US"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47FB7161-D2E5-4472-B0A5-04729EED270C}" type="slidenum">
              <a:rPr lang="en-US" smtClean="0"/>
              <a:pPr>
                <a:defRPr/>
              </a:pPr>
              <a:t>13</a:t>
            </a:fld>
            <a:endParaRPr lang="en-US" dirty="0"/>
          </a:p>
        </p:txBody>
      </p:sp>
      <p:sp>
        <p:nvSpPr>
          <p:cNvPr id="16386" name="Title 1"/>
          <p:cNvSpPr>
            <a:spLocks noGrp="1"/>
          </p:cNvSpPr>
          <p:nvPr>
            <p:ph type="title"/>
          </p:nvPr>
        </p:nvSpPr>
        <p:spPr/>
        <p:txBody>
          <a:bodyPr>
            <a:normAutofit fontScale="90000"/>
          </a:bodyPr>
          <a:lstStyle/>
          <a:p>
            <a:r>
              <a:rPr lang="en-US" smtClean="0"/>
              <a:t>Logic and Logic Programs (cont’d.)</a:t>
            </a:r>
          </a:p>
        </p:txBody>
      </p:sp>
      <p:pic>
        <p:nvPicPr>
          <p:cNvPr id="16390" name="Picture 3"/>
          <p:cNvPicPr>
            <a:picLocks noChangeAspect="1" noChangeArrowheads="1"/>
          </p:cNvPicPr>
          <p:nvPr/>
        </p:nvPicPr>
        <p:blipFill>
          <a:blip r:embed="rId2"/>
          <a:srcRect/>
          <a:stretch>
            <a:fillRect/>
          </a:stretch>
        </p:blipFill>
        <p:spPr bwMode="auto">
          <a:xfrm>
            <a:off x="1143000" y="2209800"/>
            <a:ext cx="290195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143000"/>
            <a:ext cx="8229600" cy="5334000"/>
          </a:xfrm>
        </p:spPr>
        <p:txBody>
          <a:bodyPr/>
          <a:lstStyle/>
          <a:p>
            <a:pPr algn="just"/>
            <a:r>
              <a:rPr lang="en-US" b="1" dirty="0" smtClean="0"/>
              <a:t>Logic programming language</a:t>
            </a:r>
            <a:r>
              <a:rPr lang="en-US" dirty="0" smtClean="0"/>
              <a:t>: </a:t>
            </a:r>
            <a:r>
              <a:rPr lang="en-US" sz="2000" dirty="0" smtClean="0"/>
              <a:t>a notational system for writing logical statements together with specified algorithms for implementing inference rules</a:t>
            </a:r>
          </a:p>
          <a:p>
            <a:pPr algn="just"/>
            <a:endParaRPr lang="en-US" dirty="0" smtClean="0"/>
          </a:p>
          <a:p>
            <a:pPr algn="just"/>
            <a:r>
              <a:rPr lang="en-US" b="1" dirty="0" smtClean="0"/>
              <a:t>Logic program</a:t>
            </a:r>
            <a:r>
              <a:rPr lang="en-US" dirty="0" smtClean="0"/>
              <a:t>: </a:t>
            </a:r>
            <a:r>
              <a:rPr lang="en-US" sz="2000" dirty="0" smtClean="0"/>
              <a:t>the set of logical statements that are taken to be axioms</a:t>
            </a:r>
          </a:p>
          <a:p>
            <a:pPr algn="just"/>
            <a:endParaRPr lang="en-US" dirty="0" smtClean="0"/>
          </a:p>
          <a:p>
            <a:pPr algn="just"/>
            <a:r>
              <a:rPr lang="en-US" sz="2000" dirty="0" smtClean="0"/>
              <a:t>The statement(s) to be derived can be viewed as the input that initiates the computation</a:t>
            </a:r>
          </a:p>
          <a:p>
            <a:pPr lvl="1" algn="just"/>
            <a:r>
              <a:rPr lang="en-US" sz="1800" dirty="0" smtClean="0"/>
              <a:t>Also called </a:t>
            </a:r>
            <a:r>
              <a:rPr lang="en-US" sz="1800" b="1" dirty="0" smtClean="0"/>
              <a:t>queries</a:t>
            </a:r>
            <a:r>
              <a:rPr lang="en-US" sz="1800" dirty="0" smtClean="0"/>
              <a:t> or </a:t>
            </a:r>
            <a:r>
              <a:rPr lang="en-US" sz="1800" b="1" dirty="0" smtClean="0"/>
              <a:t>goals</a:t>
            </a:r>
          </a:p>
          <a:p>
            <a:pPr lvl="2" algn="just"/>
            <a:r>
              <a:rPr lang="en-US" sz="1600" dirty="0" smtClean="0">
                <a:latin typeface="Courier New" pitchFamily="49" charset="0"/>
                <a:cs typeface="Courier New" pitchFamily="49" charset="0"/>
              </a:rPr>
              <a:t>there exists y, legs(Human, 2) ?</a:t>
            </a:r>
          </a:p>
          <a:p>
            <a:pPr lvl="2" algn="just"/>
            <a:r>
              <a:rPr lang="en-US" sz="1600" dirty="0" smtClean="0">
                <a:latin typeface="Courier New" pitchFamily="49" charset="0"/>
                <a:cs typeface="Courier New" pitchFamily="49" charset="0"/>
              </a:rPr>
              <a:t>yes: …</a:t>
            </a:r>
          </a:p>
          <a:p>
            <a:pPr lvl="1" algn="just"/>
            <a:endParaRPr lang="en-US" b="1" dirty="0" smtClean="0"/>
          </a:p>
          <a:p>
            <a:pPr lvl="1" algn="just"/>
            <a:endParaRPr lang="en-US" b="1" dirty="0" smtClean="0"/>
          </a:p>
          <a:p>
            <a:pPr algn="just"/>
            <a:endParaRPr lang="en-US" dirty="0"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EF7D988F-BA1B-4DE9-876C-B7DA0CF991AF}" type="slidenum">
              <a:rPr lang="en-US" smtClean="0"/>
              <a:pPr>
                <a:defRPr/>
              </a:pPr>
              <a:t>14</a:t>
            </a:fld>
            <a:endParaRPr lang="en-US" dirty="0"/>
          </a:p>
        </p:txBody>
      </p:sp>
      <p:sp>
        <p:nvSpPr>
          <p:cNvPr id="17410" name="Rectangle 2"/>
          <p:cNvSpPr>
            <a:spLocks noGrp="1" noChangeArrowheads="1"/>
          </p:cNvSpPr>
          <p:nvPr>
            <p:ph type="title"/>
          </p:nvPr>
        </p:nvSpPr>
        <p:spPr/>
        <p:txBody>
          <a:bodyPr>
            <a:normAutofit fontScale="90000"/>
          </a:bodyPr>
          <a:lstStyle/>
          <a:p>
            <a:r>
              <a:rPr lang="en-US" dirty="0" smtClean="0"/>
              <a:t>Logic and Logic Programs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dirty="0" smtClean="0"/>
              <a:t>Logic programming systems are sometimes referred to as </a:t>
            </a:r>
            <a:r>
              <a:rPr lang="en-US" b="1" dirty="0" smtClean="0"/>
              <a:t>deductive databases</a:t>
            </a:r>
          </a:p>
          <a:p>
            <a:pPr lvl="1"/>
            <a:r>
              <a:rPr lang="en-US" dirty="0" smtClean="0"/>
              <a:t>Consist of a set of statements and a deduction system that can respond to queries</a:t>
            </a:r>
          </a:p>
          <a:p>
            <a:pPr lvl="1"/>
            <a:r>
              <a:rPr lang="en-US" dirty="0" smtClean="0"/>
              <a:t>System can answer queries about facts and queries involving implications</a:t>
            </a:r>
          </a:p>
          <a:p>
            <a:pPr lvl="1"/>
            <a:endParaRPr lang="en-US" dirty="0" smtClean="0"/>
          </a:p>
          <a:p>
            <a:r>
              <a:rPr lang="en-US" b="1" dirty="0" smtClean="0"/>
              <a:t>Control problem</a:t>
            </a:r>
            <a:r>
              <a:rPr lang="en-US" dirty="0" smtClean="0"/>
              <a:t>: specific path or sequence of steps used to derive a statement</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4C797554-ED3C-4B83-838E-DE44312EEDC6}" type="slidenum">
              <a:rPr lang="en-US" smtClean="0"/>
              <a:pPr>
                <a:defRPr/>
              </a:pPr>
              <a:t>15</a:t>
            </a:fld>
            <a:endParaRPr lang="en-US" dirty="0"/>
          </a:p>
        </p:txBody>
      </p:sp>
      <p:sp>
        <p:nvSpPr>
          <p:cNvPr id="18434" name="Rectangle 2"/>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fontScale="92500" lnSpcReduction="10000"/>
          </a:bodyPr>
          <a:lstStyle/>
          <a:p>
            <a:pPr>
              <a:defRPr/>
            </a:pPr>
            <a:r>
              <a:rPr lang="en-US" dirty="0" smtClean="0"/>
              <a:t>Logical programming paradigm (Kowalski):</a:t>
            </a:r>
          </a:p>
          <a:p>
            <a:pPr marL="0" indent="0">
              <a:buFontTx/>
              <a:buNone/>
              <a:defRPr/>
            </a:pPr>
            <a:r>
              <a:rPr lang="en-US" dirty="0"/>
              <a:t>	</a:t>
            </a:r>
            <a:r>
              <a:rPr lang="en-US" dirty="0" smtClean="0"/>
              <a:t>algorithm = logic + control</a:t>
            </a:r>
          </a:p>
          <a:p>
            <a:pPr marL="0" indent="0">
              <a:buFontTx/>
              <a:buNone/>
              <a:defRPr/>
            </a:pPr>
            <a:endParaRPr lang="en-US" dirty="0" smtClean="0"/>
          </a:p>
          <a:p>
            <a:pPr>
              <a:defRPr/>
            </a:pPr>
            <a:r>
              <a:rPr lang="en-US" dirty="0" smtClean="0"/>
              <a:t>Compare this with imperative programming (Wirth):</a:t>
            </a:r>
          </a:p>
          <a:p>
            <a:pPr marL="0" indent="0">
              <a:buFontTx/>
              <a:buNone/>
              <a:defRPr/>
            </a:pPr>
            <a:r>
              <a:rPr lang="en-US" dirty="0"/>
              <a:t>	</a:t>
            </a:r>
            <a:r>
              <a:rPr lang="en-US" dirty="0" smtClean="0"/>
              <a:t>algorithms = data structures + programs</a:t>
            </a:r>
          </a:p>
          <a:p>
            <a:pPr marL="0" indent="0">
              <a:buFontTx/>
              <a:buNone/>
              <a:defRPr/>
            </a:pPr>
            <a:endParaRPr lang="en-US" dirty="0" smtClean="0"/>
          </a:p>
          <a:p>
            <a:pPr>
              <a:defRPr/>
            </a:pPr>
            <a:r>
              <a:rPr lang="en-US" dirty="0" smtClean="0"/>
              <a:t>Since logic programs do not express the control, in theory, operations can be carried out in any order or simultaneously</a:t>
            </a:r>
          </a:p>
          <a:p>
            <a:pPr lvl="1">
              <a:defRPr/>
            </a:pPr>
            <a:r>
              <a:rPr lang="en-US" dirty="0" smtClean="0"/>
              <a:t>Logic programming languages are natural candidates for parallelism</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88C18946-05DD-455D-A9A6-23C71A8D184D}" type="slidenum">
              <a:rPr lang="en-US" smtClean="0"/>
              <a:pPr>
                <a:defRPr/>
              </a:pPr>
              <a:t>16</a:t>
            </a:fld>
            <a:endParaRPr lang="en-US" dirty="0"/>
          </a:p>
        </p:txBody>
      </p:sp>
      <p:sp>
        <p:nvSpPr>
          <p:cNvPr id="19458" name="Rectangle 2"/>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1481328"/>
            <a:ext cx="8229600" cy="4919472"/>
          </a:xfrm>
        </p:spPr>
        <p:txBody>
          <a:bodyPr/>
          <a:lstStyle/>
          <a:p>
            <a:pPr algn="just"/>
            <a:r>
              <a:rPr lang="en-US" dirty="0" smtClean="0"/>
              <a:t>Automated deduction systems have difficulty handling all of first-order predicate calculus</a:t>
            </a:r>
          </a:p>
          <a:p>
            <a:pPr algn="just"/>
            <a:endParaRPr lang="en-US" sz="800" dirty="0" smtClean="0"/>
          </a:p>
          <a:p>
            <a:pPr lvl="1" algn="just">
              <a:spcBef>
                <a:spcPts val="600"/>
              </a:spcBef>
            </a:pPr>
            <a:r>
              <a:rPr lang="en-US" dirty="0" smtClean="0"/>
              <a:t>Too many ways of expressing the same statements</a:t>
            </a:r>
          </a:p>
          <a:p>
            <a:pPr lvl="1" algn="just">
              <a:spcBef>
                <a:spcPts val="600"/>
              </a:spcBef>
            </a:pPr>
            <a:r>
              <a:rPr lang="en-US" dirty="0" smtClean="0"/>
              <a:t>Too many inference rules</a:t>
            </a:r>
          </a:p>
          <a:p>
            <a:pPr lvl="1" algn="just"/>
            <a:endParaRPr lang="en-US" dirty="0" smtClean="0"/>
          </a:p>
          <a:p>
            <a:pPr algn="just"/>
            <a:r>
              <a:rPr lang="en-US" dirty="0" smtClean="0"/>
              <a:t>Most logic programming systems restrict themselves to a particular subset of predicate calculus called Horn clauses</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FBD5952F-CF88-40A3-A1E7-39284A833410}" type="slidenum">
              <a:rPr lang="en-US" smtClean="0"/>
              <a:pPr>
                <a:defRPr/>
              </a:pPr>
              <a:t>17</a:t>
            </a:fld>
            <a:endParaRPr lang="en-US" dirty="0"/>
          </a:p>
        </p:txBody>
      </p:sp>
      <p:sp>
        <p:nvSpPr>
          <p:cNvPr id="20482" name="Rectangle 2"/>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a:bodyPr>
          <a:lstStyle/>
          <a:p>
            <a:pPr algn="just">
              <a:defRPr/>
            </a:pPr>
            <a:r>
              <a:rPr lang="en-US" b="1" dirty="0" smtClean="0"/>
              <a:t>Horn clause</a:t>
            </a:r>
            <a:r>
              <a:rPr lang="en-US" dirty="0" smtClean="0"/>
              <a:t>: a statement of the form</a:t>
            </a:r>
          </a:p>
          <a:p>
            <a:pPr algn="just">
              <a:defRPr/>
            </a:pPr>
            <a:endParaRPr lang="en-US" dirty="0"/>
          </a:p>
          <a:p>
            <a:pPr algn="just">
              <a:defRPr/>
            </a:pPr>
            <a:r>
              <a:rPr lang="en-US" dirty="0" smtClean="0"/>
              <a:t>The </a:t>
            </a:r>
            <a:r>
              <a:rPr lang="en-US" i="1" dirty="0" smtClean="0"/>
              <a:t>a</a:t>
            </a:r>
            <a:r>
              <a:rPr lang="en-US" i="1" baseline="-25000" dirty="0" smtClean="0"/>
              <a:t>i</a:t>
            </a:r>
            <a:r>
              <a:rPr lang="en-US" dirty="0" smtClean="0"/>
              <a:t> are only allowed to be simple statements </a:t>
            </a:r>
          </a:p>
          <a:p>
            <a:pPr lvl="1" algn="just">
              <a:defRPr/>
            </a:pPr>
            <a:r>
              <a:rPr lang="en-US" dirty="0" smtClean="0"/>
              <a:t>No </a:t>
            </a:r>
            <a:r>
              <a:rPr lang="en-US" i="1" dirty="0" smtClean="0"/>
              <a:t>or</a:t>
            </a:r>
            <a:r>
              <a:rPr lang="en-US" dirty="0" smtClean="0"/>
              <a:t> connectives and no quantifiers allowed</a:t>
            </a:r>
          </a:p>
          <a:p>
            <a:pPr algn="just">
              <a:defRPr/>
            </a:pPr>
            <a:r>
              <a:rPr lang="en-US" dirty="0" smtClean="0"/>
              <a:t>This statement says that </a:t>
            </a:r>
            <a:r>
              <a:rPr lang="en-US" i="1" dirty="0" smtClean="0"/>
              <a:t>a</a:t>
            </a:r>
            <a:r>
              <a:rPr lang="en-US" i="1" baseline="-25000" dirty="0" smtClean="0"/>
              <a:t>1 </a:t>
            </a:r>
            <a:r>
              <a:rPr lang="en-US" dirty="0" smtClean="0"/>
              <a:t>through </a:t>
            </a:r>
            <a:r>
              <a:rPr lang="en-US" i="1" dirty="0" smtClean="0"/>
              <a:t>a</a:t>
            </a:r>
            <a:r>
              <a:rPr lang="en-US" i="1" baseline="-25000" dirty="0" smtClean="0"/>
              <a:t>n </a:t>
            </a:r>
            <a:r>
              <a:rPr lang="en-US" dirty="0" smtClean="0"/>
              <a:t>imply </a:t>
            </a:r>
            <a:r>
              <a:rPr lang="en-US" i="1" dirty="0" smtClean="0"/>
              <a:t>b</a:t>
            </a:r>
            <a:r>
              <a:rPr lang="en-US" dirty="0" smtClean="0"/>
              <a:t>, or that </a:t>
            </a:r>
            <a:r>
              <a:rPr lang="en-US" i="1" dirty="0" smtClean="0"/>
              <a:t>b</a:t>
            </a:r>
            <a:r>
              <a:rPr lang="en-US" dirty="0" smtClean="0"/>
              <a:t> is true if all the </a:t>
            </a:r>
            <a:r>
              <a:rPr lang="en-US" i="1" dirty="0" smtClean="0"/>
              <a:t>a</a:t>
            </a:r>
            <a:r>
              <a:rPr lang="en-US" i="1" baseline="-25000" dirty="0" smtClean="0"/>
              <a:t>i </a:t>
            </a:r>
            <a:r>
              <a:rPr lang="en-US" dirty="0" smtClean="0"/>
              <a:t>are true</a:t>
            </a:r>
          </a:p>
          <a:p>
            <a:pPr lvl="1" algn="just">
              <a:defRPr/>
            </a:pPr>
            <a:r>
              <a:rPr lang="en-US" i="1" dirty="0" smtClean="0"/>
              <a:t>b</a:t>
            </a:r>
            <a:r>
              <a:rPr lang="en-US" dirty="0" smtClean="0"/>
              <a:t> is the </a:t>
            </a:r>
            <a:r>
              <a:rPr lang="en-US" b="1" dirty="0" smtClean="0"/>
              <a:t>head</a:t>
            </a:r>
            <a:r>
              <a:rPr lang="en-US" dirty="0" smtClean="0"/>
              <a:t> of the clause</a:t>
            </a:r>
          </a:p>
          <a:p>
            <a:pPr lvl="1" algn="just">
              <a:defRPr/>
            </a:pPr>
            <a:r>
              <a:rPr lang="en-US" dirty="0" smtClean="0"/>
              <a:t>The </a:t>
            </a:r>
            <a:r>
              <a:rPr lang="en-US" i="1" dirty="0" smtClean="0"/>
              <a:t>a</a:t>
            </a:r>
            <a:r>
              <a:rPr lang="en-US" i="1" baseline="-25000" dirty="0" smtClean="0"/>
              <a:t>1</a:t>
            </a:r>
            <a:r>
              <a:rPr lang="en-US" dirty="0" smtClean="0"/>
              <a:t>,…,</a:t>
            </a:r>
            <a:r>
              <a:rPr lang="en-US" i="1" dirty="0" smtClean="0"/>
              <a:t>a</a:t>
            </a:r>
            <a:r>
              <a:rPr lang="en-US" i="1" baseline="-25000" dirty="0" smtClean="0"/>
              <a:t>n </a:t>
            </a:r>
            <a:r>
              <a:rPr lang="en-US" dirty="0" smtClean="0"/>
              <a:t>is the </a:t>
            </a:r>
            <a:r>
              <a:rPr lang="en-US" b="1" dirty="0" smtClean="0"/>
              <a:t>body</a:t>
            </a:r>
            <a:r>
              <a:rPr lang="en-US" dirty="0" smtClean="0"/>
              <a:t> of the clause</a:t>
            </a:r>
          </a:p>
          <a:p>
            <a:pPr algn="just">
              <a:defRPr/>
            </a:pPr>
            <a:r>
              <a:rPr lang="en-US" dirty="0" smtClean="0"/>
              <a:t>If there are no </a:t>
            </a:r>
            <a:r>
              <a:rPr lang="en-US" i="1" dirty="0" smtClean="0"/>
              <a:t>a</a:t>
            </a:r>
            <a:r>
              <a:rPr lang="en-US" i="1" baseline="-25000" dirty="0" smtClean="0"/>
              <a:t>i</a:t>
            </a:r>
            <a:r>
              <a:rPr lang="en-US" i="1" dirty="0" smtClean="0"/>
              <a:t>’s, </a:t>
            </a:r>
            <a:r>
              <a:rPr lang="en-US" dirty="0" smtClean="0"/>
              <a:t>the clause becomes </a:t>
            </a:r>
            <a:r>
              <a:rPr lang="en-US" i="1" dirty="0" smtClean="0">
                <a:sym typeface="Wingdings" pitchFamily="2" charset="2"/>
              </a:rPr>
              <a:t> b</a:t>
            </a:r>
          </a:p>
          <a:p>
            <a:pPr lvl="1" algn="just">
              <a:defRPr/>
            </a:pPr>
            <a:r>
              <a:rPr lang="en-US" i="1" dirty="0" smtClean="0">
                <a:sym typeface="Wingdings" pitchFamily="2" charset="2"/>
              </a:rPr>
              <a:t>b</a:t>
            </a:r>
            <a:r>
              <a:rPr lang="en-US" dirty="0" smtClean="0">
                <a:sym typeface="Wingdings" pitchFamily="2" charset="2"/>
              </a:rPr>
              <a:t> is always true and is called a </a:t>
            </a:r>
            <a:r>
              <a:rPr lang="en-US" b="1" dirty="0" smtClean="0">
                <a:sym typeface="Wingdings" pitchFamily="2" charset="2"/>
              </a:rPr>
              <a:t>fact</a:t>
            </a:r>
            <a:endParaRPr lang="en-US" b="1" dirty="0" smtClean="0"/>
          </a:p>
          <a:p>
            <a:pPr marL="0" indent="0" algn="just">
              <a:buFontTx/>
              <a:buNone/>
              <a:defRPr/>
            </a:pPr>
            <a:r>
              <a:rPr lang="en-US" dirty="0"/>
              <a:t>	</a:t>
            </a:r>
            <a:endParaRPr lang="en-US" dirty="0"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1F6C7B57-AD95-4F78-BF59-8511DD7FD673}" type="slidenum">
              <a:rPr lang="en-US" smtClean="0"/>
              <a:pPr>
                <a:defRPr/>
              </a:pPr>
              <a:t>18</a:t>
            </a:fld>
            <a:endParaRPr lang="en-US" dirty="0"/>
          </a:p>
        </p:txBody>
      </p:sp>
      <p:sp>
        <p:nvSpPr>
          <p:cNvPr id="21506" name="Rectangle 2"/>
          <p:cNvSpPr>
            <a:spLocks noGrp="1" noChangeArrowheads="1"/>
          </p:cNvSpPr>
          <p:nvPr>
            <p:ph type="title"/>
          </p:nvPr>
        </p:nvSpPr>
        <p:spPr/>
        <p:txBody>
          <a:bodyPr/>
          <a:lstStyle/>
          <a:p>
            <a:r>
              <a:rPr lang="en-US" smtClean="0"/>
              <a:t>Horn Clauses</a:t>
            </a:r>
          </a:p>
        </p:txBody>
      </p:sp>
      <p:pic>
        <p:nvPicPr>
          <p:cNvPr id="21510" name="Picture 6"/>
          <p:cNvPicPr>
            <a:picLocks noChangeAspect="1" noChangeArrowheads="1"/>
          </p:cNvPicPr>
          <p:nvPr/>
        </p:nvPicPr>
        <p:blipFill>
          <a:blip r:embed="rId3"/>
          <a:srcRect/>
          <a:stretch>
            <a:fillRect/>
          </a:stretch>
        </p:blipFill>
        <p:spPr bwMode="auto">
          <a:xfrm>
            <a:off x="1371600" y="1905000"/>
            <a:ext cx="4800600" cy="514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483">
                                            <p:txEl>
                                              <p:pRg st="7" end="7"/>
                                            </p:txEl>
                                          </p:spTgt>
                                        </p:tgtEl>
                                        <p:attrNameLst>
                                          <p:attrName>style.visibility</p:attrName>
                                        </p:attrNameLst>
                                      </p:cBhvr>
                                      <p:to>
                                        <p:strVal val="visible"/>
                                      </p:to>
                                    </p:set>
                                    <p:animEffect transition="in" filter="strips(downLeft)">
                                      <p:cBhvr>
                                        <p:cTn id="7" dur="500"/>
                                        <p:tgtEl>
                                          <p:spTgt spid="20483">
                                            <p:txEl>
                                              <p:pRg st="7" end="7"/>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0483">
                                            <p:txEl>
                                              <p:pRg st="8" end="8"/>
                                            </p:txEl>
                                          </p:spTgt>
                                        </p:tgtEl>
                                        <p:attrNameLst>
                                          <p:attrName>style.visibility</p:attrName>
                                        </p:attrNameLst>
                                      </p:cBhvr>
                                      <p:to>
                                        <p:strVal val="visible"/>
                                      </p:to>
                                    </p:set>
                                    <p:animEffect transition="in" filter="strips(downLeft)">
                                      <p:cBhvr>
                                        <p:cTn id="10"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Example 4: first-order predicate calculus:</a:t>
            </a:r>
          </a:p>
          <a:p>
            <a:endParaRPr lang="en-US" dirty="0" smtClean="0"/>
          </a:p>
          <a:p>
            <a:endParaRPr lang="en-US" dirty="0" smtClean="0"/>
          </a:p>
          <a:p>
            <a:r>
              <a:rPr lang="en-US" dirty="0" smtClean="0"/>
              <a:t>Translate these into Horn clauses by dropping the quantifier:</a:t>
            </a:r>
          </a:p>
          <a:p>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6C72687E-BAFF-47F2-A0B8-AB53A23951DE}" type="slidenum">
              <a:rPr lang="en-US" smtClean="0"/>
              <a:pPr>
                <a:defRPr/>
              </a:pPr>
              <a:t>19</a:t>
            </a:fld>
            <a:endParaRPr lang="en-US" dirty="0"/>
          </a:p>
        </p:txBody>
      </p:sp>
      <p:sp>
        <p:nvSpPr>
          <p:cNvPr id="22530" name="Rectangle 2"/>
          <p:cNvSpPr>
            <a:spLocks noGrp="1" noChangeArrowheads="1"/>
          </p:cNvSpPr>
          <p:nvPr>
            <p:ph type="title"/>
          </p:nvPr>
        </p:nvSpPr>
        <p:spPr/>
        <p:txBody>
          <a:bodyPr/>
          <a:lstStyle/>
          <a:p>
            <a:r>
              <a:rPr lang="en-US" smtClean="0"/>
              <a:t>Horn Clauses (cont’d.)</a:t>
            </a:r>
          </a:p>
        </p:txBody>
      </p:sp>
      <p:pic>
        <p:nvPicPr>
          <p:cNvPr id="22534" name="Picture 6"/>
          <p:cNvPicPr>
            <a:picLocks noChangeAspect="1" noChangeArrowheads="1"/>
          </p:cNvPicPr>
          <p:nvPr/>
        </p:nvPicPr>
        <p:blipFill>
          <a:blip r:embed="rId3"/>
          <a:srcRect/>
          <a:stretch>
            <a:fillRect/>
          </a:stretch>
        </p:blipFill>
        <p:spPr bwMode="auto">
          <a:xfrm>
            <a:off x="914400" y="1981200"/>
            <a:ext cx="7113588" cy="673100"/>
          </a:xfrm>
          <a:prstGeom prst="rect">
            <a:avLst/>
          </a:prstGeom>
          <a:noFill/>
          <a:ln w="9525">
            <a:noFill/>
            <a:miter lim="800000"/>
            <a:headEnd/>
            <a:tailEnd/>
          </a:ln>
        </p:spPr>
      </p:pic>
      <p:pic>
        <p:nvPicPr>
          <p:cNvPr id="22535" name="Picture 7"/>
          <p:cNvPicPr>
            <a:picLocks noChangeAspect="1" noChangeArrowheads="1"/>
          </p:cNvPicPr>
          <p:nvPr/>
        </p:nvPicPr>
        <p:blipFill>
          <a:blip r:embed="rId4"/>
          <a:srcRect/>
          <a:stretch>
            <a:fillRect/>
          </a:stretch>
        </p:blipFill>
        <p:spPr bwMode="auto">
          <a:xfrm>
            <a:off x="1066800" y="3810000"/>
            <a:ext cx="5464175"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r>
              <a:rPr lang="en-US" dirty="0" smtClean="0"/>
              <a:t>Understand the nature of logic programming</a:t>
            </a:r>
          </a:p>
          <a:p>
            <a:r>
              <a:rPr lang="en-US" dirty="0" smtClean="0"/>
              <a:t>Understand Horn clauses</a:t>
            </a:r>
          </a:p>
          <a:p>
            <a:r>
              <a:rPr lang="en-US" dirty="0" smtClean="0"/>
              <a:t>Understand resolution and unification</a:t>
            </a:r>
          </a:p>
          <a:p>
            <a:r>
              <a:rPr lang="en-US" dirty="0" smtClean="0"/>
              <a:t>Become familiar with the Prolog language</a:t>
            </a:r>
          </a:p>
          <a:p>
            <a:r>
              <a:rPr lang="en-US" dirty="0" smtClean="0"/>
              <a:t>Explore the problems with logic programming</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508E25BA-9502-4C95-86D7-D990C365FBC6}" type="slidenum">
              <a:rPr lang="en-US" smtClean="0"/>
              <a:pPr>
                <a:defRPr/>
              </a:pPr>
              <a:t>2</a:t>
            </a:fld>
            <a:endParaRPr lang="en-US" dirty="0" smtClean="0"/>
          </a:p>
        </p:txBody>
      </p:sp>
      <p:sp>
        <p:nvSpPr>
          <p:cNvPr id="5122" name="Rectangle 2"/>
          <p:cNvSpPr>
            <a:spLocks noGrp="1" noChangeArrowheads="1"/>
          </p:cNvSpPr>
          <p:nvPr>
            <p:ph type="title"/>
          </p:nvPr>
        </p:nvSpPr>
        <p:spPr/>
        <p:txBody>
          <a:bodyPr/>
          <a:lstStyle/>
          <a:p>
            <a:r>
              <a:rPr lang="en-US" smtClean="0"/>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en-US" smtClean="0"/>
              <a:t>Example 5: logical description for the Euclidian algorithm for greatest common divisor of two positive integers </a:t>
            </a:r>
            <a:r>
              <a:rPr lang="en-US" i="1" smtClean="0"/>
              <a:t>u</a:t>
            </a:r>
            <a:r>
              <a:rPr lang="en-US" smtClean="0"/>
              <a:t> and </a:t>
            </a:r>
            <a:r>
              <a:rPr lang="en-US" i="1" smtClean="0"/>
              <a:t>v</a:t>
            </a:r>
            <a:r>
              <a:rPr lang="en-US" smtClean="0"/>
              <a:t>:</a:t>
            </a:r>
          </a:p>
          <a:p>
            <a:endParaRPr lang="en-US" smtClean="0"/>
          </a:p>
          <a:p>
            <a:endParaRPr lang="en-US" smtClean="0"/>
          </a:p>
          <a:p>
            <a:endParaRPr lang="en-US" smtClean="0"/>
          </a:p>
          <a:p>
            <a:r>
              <a:rPr lang="en-US" smtClean="0"/>
              <a:t>First-order predicate calculus:</a:t>
            </a:r>
          </a:p>
          <a:p>
            <a:endParaRPr lang="en-US" smtClean="0"/>
          </a:p>
          <a:p>
            <a:endParaRPr lang="en-US"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A330F52E-7457-47D1-BC2E-7BEBAD4410C8}" type="slidenum">
              <a:rPr lang="en-US" smtClean="0"/>
              <a:pPr>
                <a:defRPr/>
              </a:pPr>
              <a:t>20</a:t>
            </a:fld>
            <a:endParaRPr lang="en-US" dirty="0"/>
          </a:p>
        </p:txBody>
      </p:sp>
      <p:sp>
        <p:nvSpPr>
          <p:cNvPr id="23554" name="Rectangle 2"/>
          <p:cNvSpPr>
            <a:spLocks noGrp="1" noChangeArrowheads="1"/>
          </p:cNvSpPr>
          <p:nvPr>
            <p:ph type="title"/>
          </p:nvPr>
        </p:nvSpPr>
        <p:spPr/>
        <p:txBody>
          <a:bodyPr/>
          <a:lstStyle/>
          <a:p>
            <a:r>
              <a:rPr lang="en-US" smtClean="0"/>
              <a:t>Horn Clauses (cont’d.)</a:t>
            </a:r>
          </a:p>
        </p:txBody>
      </p:sp>
      <p:pic>
        <p:nvPicPr>
          <p:cNvPr id="23558" name="Picture 7"/>
          <p:cNvPicPr>
            <a:picLocks noChangeAspect="1" noChangeArrowheads="1"/>
          </p:cNvPicPr>
          <p:nvPr/>
        </p:nvPicPr>
        <p:blipFill>
          <a:blip r:embed="rId3"/>
          <a:srcRect/>
          <a:stretch>
            <a:fillRect/>
          </a:stretch>
        </p:blipFill>
        <p:spPr bwMode="auto">
          <a:xfrm>
            <a:off x="1219200" y="3097213"/>
            <a:ext cx="3941763" cy="750887"/>
          </a:xfrm>
          <a:prstGeom prst="rect">
            <a:avLst/>
          </a:prstGeom>
          <a:noFill/>
          <a:ln w="9525">
            <a:noFill/>
            <a:miter lim="800000"/>
            <a:headEnd/>
            <a:tailEnd/>
          </a:ln>
        </p:spPr>
      </p:pic>
      <p:pic>
        <p:nvPicPr>
          <p:cNvPr id="23559" name="Picture 8"/>
          <p:cNvPicPr>
            <a:picLocks noChangeAspect="1" noChangeArrowheads="1"/>
          </p:cNvPicPr>
          <p:nvPr/>
        </p:nvPicPr>
        <p:blipFill>
          <a:blip r:embed="rId4"/>
          <a:srcRect/>
          <a:stretch>
            <a:fillRect/>
          </a:stretch>
        </p:blipFill>
        <p:spPr bwMode="auto">
          <a:xfrm>
            <a:off x="1333500" y="3810000"/>
            <a:ext cx="7810500" cy="381000"/>
          </a:xfrm>
          <a:prstGeom prst="rect">
            <a:avLst/>
          </a:prstGeom>
          <a:noFill/>
          <a:ln w="9525">
            <a:noFill/>
            <a:miter lim="800000"/>
            <a:headEnd/>
            <a:tailEnd/>
          </a:ln>
        </p:spPr>
      </p:pic>
      <p:pic>
        <p:nvPicPr>
          <p:cNvPr id="23560" name="Picture 9"/>
          <p:cNvPicPr>
            <a:picLocks noChangeAspect="1" noChangeArrowheads="1"/>
          </p:cNvPicPr>
          <p:nvPr/>
        </p:nvPicPr>
        <p:blipFill>
          <a:blip r:embed="rId5"/>
          <a:srcRect/>
          <a:stretch>
            <a:fillRect/>
          </a:stretch>
        </p:blipFill>
        <p:spPr bwMode="auto">
          <a:xfrm>
            <a:off x="1295400" y="4876800"/>
            <a:ext cx="7058025"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smtClean="0"/>
              <a:t>Note that </a:t>
            </a:r>
            <a:r>
              <a:rPr lang="en-US" smtClean="0">
                <a:latin typeface="Courier New" pitchFamily="49" charset="0"/>
                <a:cs typeface="Courier New" pitchFamily="49" charset="0"/>
              </a:rPr>
              <a:t>gcd(u,v,w</a:t>
            </a:r>
            <a:r>
              <a:rPr lang="en-US" smtClean="0"/>
              <a:t>) is a predicate expressing that </a:t>
            </a:r>
            <a:r>
              <a:rPr lang="en-US" smtClean="0">
                <a:latin typeface="Courier New" pitchFamily="49" charset="0"/>
                <a:cs typeface="Courier New" pitchFamily="49" charset="0"/>
              </a:rPr>
              <a:t>w</a:t>
            </a:r>
            <a:r>
              <a:rPr lang="en-US" smtClean="0"/>
              <a:t> is the </a:t>
            </a:r>
            <a:r>
              <a:rPr lang="en-US" smtClean="0">
                <a:latin typeface="Courier New" pitchFamily="49" charset="0"/>
                <a:cs typeface="Courier New" pitchFamily="49" charset="0"/>
              </a:rPr>
              <a:t>gcd</a:t>
            </a:r>
            <a:r>
              <a:rPr lang="en-US" smtClean="0"/>
              <a:t> of </a:t>
            </a:r>
            <a:r>
              <a:rPr lang="en-US" smtClean="0">
                <a:latin typeface="Courier New" pitchFamily="49" charset="0"/>
                <a:cs typeface="Courier New" pitchFamily="49" charset="0"/>
              </a:rPr>
              <a:t>u</a:t>
            </a:r>
            <a:r>
              <a:rPr lang="en-US" smtClean="0"/>
              <a:t> and </a:t>
            </a:r>
            <a:r>
              <a:rPr lang="en-US" smtClean="0">
                <a:latin typeface="Courier New" pitchFamily="49" charset="0"/>
                <a:cs typeface="Courier New" pitchFamily="49" charset="0"/>
              </a:rPr>
              <a:t>v</a:t>
            </a:r>
          </a:p>
          <a:p>
            <a:r>
              <a:rPr lang="en-US" smtClean="0"/>
              <a:t>Translate into Horn clauses by dropping the quantifiers:</a:t>
            </a:r>
          </a:p>
          <a:p>
            <a:endParaRPr lang="en-US" smtClean="0"/>
          </a:p>
          <a:p>
            <a:endParaRPr lang="en-US" smtClean="0"/>
          </a:p>
          <a:p>
            <a:endParaRPr lang="en-US" smtClean="0"/>
          </a:p>
          <a:p>
            <a:endParaRPr lang="en-US"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594AEAFB-BF26-4A96-8145-3A63489D69A7}" type="slidenum">
              <a:rPr lang="en-US" smtClean="0"/>
              <a:pPr>
                <a:defRPr/>
              </a:pPr>
              <a:t>21</a:t>
            </a:fld>
            <a:endParaRPr lang="en-US" dirty="0"/>
          </a:p>
        </p:txBody>
      </p:sp>
      <p:sp>
        <p:nvSpPr>
          <p:cNvPr id="24578" name="Rectangle 2"/>
          <p:cNvSpPr>
            <a:spLocks noGrp="1" noChangeArrowheads="1"/>
          </p:cNvSpPr>
          <p:nvPr>
            <p:ph type="title"/>
          </p:nvPr>
        </p:nvSpPr>
        <p:spPr/>
        <p:txBody>
          <a:bodyPr/>
          <a:lstStyle/>
          <a:p>
            <a:r>
              <a:rPr lang="en-US" smtClean="0"/>
              <a:t>Horn Clauses (cont’d.)</a:t>
            </a:r>
          </a:p>
        </p:txBody>
      </p:sp>
      <p:pic>
        <p:nvPicPr>
          <p:cNvPr id="24582" name="Picture 6"/>
          <p:cNvPicPr>
            <a:picLocks noChangeAspect="1" noChangeArrowheads="1"/>
          </p:cNvPicPr>
          <p:nvPr/>
        </p:nvPicPr>
        <p:blipFill>
          <a:blip r:embed="rId3"/>
          <a:srcRect/>
          <a:stretch>
            <a:fillRect/>
          </a:stretch>
        </p:blipFill>
        <p:spPr bwMode="auto">
          <a:xfrm>
            <a:off x="1255713" y="3505200"/>
            <a:ext cx="7659687" cy="70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7"/>
          <p:cNvSpPr>
            <a:spLocks noGrp="1" noChangeArrowheads="1"/>
          </p:cNvSpPr>
          <p:nvPr>
            <p:ph idx="1"/>
          </p:nvPr>
        </p:nvSpPr>
        <p:spPr>
          <a:xfrm>
            <a:off x="533400" y="1600200"/>
            <a:ext cx="8077200" cy="4572000"/>
          </a:xfrm>
        </p:spPr>
        <p:txBody>
          <a:bodyPr/>
          <a:lstStyle/>
          <a:p>
            <a:r>
              <a:rPr lang="en-US" dirty="0" smtClean="0"/>
              <a:t>Example 6: logical statements</a:t>
            </a:r>
          </a:p>
          <a:p>
            <a:endParaRPr lang="en-US" dirty="0" smtClean="0"/>
          </a:p>
          <a:p>
            <a:endParaRPr lang="en-US" dirty="0" smtClean="0"/>
          </a:p>
          <a:p>
            <a:r>
              <a:rPr lang="en-US" dirty="0" smtClean="0"/>
              <a:t>Predicate calculus:</a:t>
            </a:r>
          </a:p>
          <a:p>
            <a:endParaRPr lang="en-US" dirty="0" smtClean="0"/>
          </a:p>
          <a:p>
            <a:endParaRPr lang="en-US" dirty="0" smtClean="0"/>
          </a:p>
          <a:p>
            <a:r>
              <a:rPr lang="en-US" dirty="0" smtClean="0"/>
              <a:t>Horn clause:</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127DED05-6688-4D8C-8617-99C586EF8915}" type="slidenum">
              <a:rPr lang="en-US" smtClean="0"/>
              <a:pPr>
                <a:defRPr/>
              </a:pPr>
              <a:t>22</a:t>
            </a:fld>
            <a:endParaRPr lang="en-US" dirty="0"/>
          </a:p>
        </p:txBody>
      </p:sp>
      <p:sp>
        <p:nvSpPr>
          <p:cNvPr id="25602" name="Rectangle 6"/>
          <p:cNvSpPr>
            <a:spLocks noGrp="1" noChangeArrowheads="1"/>
          </p:cNvSpPr>
          <p:nvPr>
            <p:ph type="title"/>
          </p:nvPr>
        </p:nvSpPr>
        <p:spPr/>
        <p:txBody>
          <a:bodyPr/>
          <a:lstStyle/>
          <a:p>
            <a:r>
              <a:rPr lang="en-US" smtClean="0"/>
              <a:t>Horn Clauses (cont’d.)</a:t>
            </a:r>
          </a:p>
        </p:txBody>
      </p:sp>
      <p:pic>
        <p:nvPicPr>
          <p:cNvPr id="25606" name="Picture 6"/>
          <p:cNvPicPr>
            <a:picLocks noChangeAspect="1" noChangeArrowheads="1"/>
          </p:cNvPicPr>
          <p:nvPr/>
        </p:nvPicPr>
        <p:blipFill>
          <a:blip r:embed="rId3"/>
          <a:srcRect/>
          <a:stretch>
            <a:fillRect/>
          </a:stretch>
        </p:blipFill>
        <p:spPr bwMode="auto">
          <a:xfrm>
            <a:off x="1208088" y="2209800"/>
            <a:ext cx="5116512" cy="762000"/>
          </a:xfrm>
          <a:prstGeom prst="rect">
            <a:avLst/>
          </a:prstGeom>
          <a:noFill/>
          <a:ln w="9525">
            <a:noFill/>
            <a:miter lim="800000"/>
            <a:headEnd/>
            <a:tailEnd/>
          </a:ln>
        </p:spPr>
      </p:pic>
      <p:pic>
        <p:nvPicPr>
          <p:cNvPr id="25607" name="Picture 7"/>
          <p:cNvPicPr>
            <a:picLocks noChangeAspect="1" noChangeArrowheads="1"/>
          </p:cNvPicPr>
          <p:nvPr/>
        </p:nvPicPr>
        <p:blipFill>
          <a:blip r:embed="rId4"/>
          <a:srcRect/>
          <a:stretch>
            <a:fillRect/>
          </a:stretch>
        </p:blipFill>
        <p:spPr bwMode="auto">
          <a:xfrm>
            <a:off x="1181100" y="3562350"/>
            <a:ext cx="3314700" cy="301625"/>
          </a:xfrm>
          <a:prstGeom prst="rect">
            <a:avLst/>
          </a:prstGeom>
          <a:noFill/>
          <a:ln w="9525">
            <a:noFill/>
            <a:miter lim="800000"/>
            <a:headEnd/>
            <a:tailEnd/>
          </a:ln>
        </p:spPr>
      </p:pic>
      <p:pic>
        <p:nvPicPr>
          <p:cNvPr id="25608" name="Picture 8"/>
          <p:cNvPicPr>
            <a:picLocks noChangeAspect="1" noChangeArrowheads="1"/>
          </p:cNvPicPr>
          <p:nvPr/>
        </p:nvPicPr>
        <p:blipFill>
          <a:blip r:embed="rId5"/>
          <a:srcRect/>
          <a:stretch>
            <a:fillRect/>
          </a:stretch>
        </p:blipFill>
        <p:spPr bwMode="auto">
          <a:xfrm>
            <a:off x="1200150" y="3829050"/>
            <a:ext cx="6877050" cy="301625"/>
          </a:xfrm>
          <a:prstGeom prst="rect">
            <a:avLst/>
          </a:prstGeom>
          <a:noFill/>
          <a:ln w="9525">
            <a:noFill/>
            <a:miter lim="800000"/>
            <a:headEnd/>
            <a:tailEnd/>
          </a:ln>
        </p:spPr>
      </p:pic>
      <p:pic>
        <p:nvPicPr>
          <p:cNvPr id="25609" name="Picture 9"/>
          <p:cNvPicPr>
            <a:picLocks noChangeAspect="1" noChangeArrowheads="1"/>
          </p:cNvPicPr>
          <p:nvPr/>
        </p:nvPicPr>
        <p:blipFill>
          <a:blip r:embed="rId6"/>
          <a:srcRect/>
          <a:stretch>
            <a:fillRect/>
          </a:stretch>
        </p:blipFill>
        <p:spPr bwMode="auto">
          <a:xfrm>
            <a:off x="1219200" y="4095750"/>
            <a:ext cx="3249613" cy="323850"/>
          </a:xfrm>
          <a:prstGeom prst="rect">
            <a:avLst/>
          </a:prstGeom>
          <a:noFill/>
          <a:ln w="9525">
            <a:noFill/>
            <a:miter lim="800000"/>
            <a:headEnd/>
            <a:tailEnd/>
          </a:ln>
        </p:spPr>
      </p:pic>
      <p:pic>
        <p:nvPicPr>
          <p:cNvPr id="25610" name="Picture 10"/>
          <p:cNvPicPr>
            <a:picLocks noChangeAspect="1" noChangeArrowheads="1"/>
          </p:cNvPicPr>
          <p:nvPr/>
        </p:nvPicPr>
        <p:blipFill>
          <a:blip r:embed="rId7"/>
          <a:srcRect/>
          <a:stretch>
            <a:fillRect/>
          </a:stretch>
        </p:blipFill>
        <p:spPr bwMode="auto">
          <a:xfrm>
            <a:off x="1295400" y="4953000"/>
            <a:ext cx="6781800" cy="338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strips(downLeft)">
                                      <p:cBhvr>
                                        <p:cTn id="7"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p:cNvSpPr>
            <a:spLocks noGrp="1" noChangeArrowheads="1"/>
          </p:cNvSpPr>
          <p:nvPr>
            <p:ph idx="1"/>
          </p:nvPr>
        </p:nvSpPr>
        <p:spPr>
          <a:xfrm>
            <a:off x="533400" y="1600200"/>
            <a:ext cx="8077200" cy="4572000"/>
          </a:xfrm>
        </p:spPr>
        <p:txBody>
          <a:bodyPr>
            <a:normAutofit lnSpcReduction="10000"/>
          </a:bodyPr>
          <a:lstStyle/>
          <a:p>
            <a:r>
              <a:rPr lang="en-US" dirty="0" smtClean="0"/>
              <a:t>Example 7: logical statements:</a:t>
            </a:r>
          </a:p>
          <a:p>
            <a:endParaRPr lang="en-US" dirty="0" smtClean="0"/>
          </a:p>
          <a:p>
            <a:r>
              <a:rPr lang="en-US" dirty="0" smtClean="0"/>
              <a:t>Predicate calculus:</a:t>
            </a:r>
          </a:p>
          <a:p>
            <a:endParaRPr lang="en-US" dirty="0" smtClean="0"/>
          </a:p>
          <a:p>
            <a:r>
              <a:rPr lang="en-US" dirty="0" smtClean="0"/>
              <a:t>This may be approximated by these Horn clauses:</a:t>
            </a:r>
          </a:p>
          <a:p>
            <a:endParaRPr lang="en-US" dirty="0" smtClean="0"/>
          </a:p>
          <a:p>
            <a:endParaRPr lang="en-US" dirty="0" smtClean="0"/>
          </a:p>
          <a:p>
            <a:r>
              <a:rPr lang="en-US" dirty="0" smtClean="0"/>
              <a:t>In general, the more connectives that appear on the right of a </a:t>
            </a:r>
            <a:r>
              <a:rPr lang="en-US" dirty="0" smtClean="0">
                <a:sym typeface="Wingdings" pitchFamily="2" charset="2"/>
              </a:rPr>
              <a:t> connective, the harder it is to translate into a set of Horn clauses</a:t>
            </a:r>
            <a:endParaRPr lang="en-US" dirty="0"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6456AAD9-7059-4414-AEC4-6AC273EADB57}" type="slidenum">
              <a:rPr lang="en-US" smtClean="0"/>
              <a:pPr>
                <a:defRPr/>
              </a:pPr>
              <a:t>23</a:t>
            </a:fld>
            <a:endParaRPr lang="en-US" dirty="0"/>
          </a:p>
        </p:txBody>
      </p:sp>
      <p:sp>
        <p:nvSpPr>
          <p:cNvPr id="26626" name="Rectangle 6"/>
          <p:cNvSpPr>
            <a:spLocks noGrp="1" noChangeArrowheads="1"/>
          </p:cNvSpPr>
          <p:nvPr>
            <p:ph type="title"/>
          </p:nvPr>
        </p:nvSpPr>
        <p:spPr/>
        <p:txBody>
          <a:bodyPr/>
          <a:lstStyle/>
          <a:p>
            <a:r>
              <a:rPr lang="en-US" smtClean="0"/>
              <a:t>Horn Clauses (cont’d.)</a:t>
            </a:r>
          </a:p>
        </p:txBody>
      </p:sp>
      <p:pic>
        <p:nvPicPr>
          <p:cNvPr id="26630" name="Picture 2"/>
          <p:cNvPicPr>
            <a:picLocks noChangeAspect="1" noChangeArrowheads="1"/>
          </p:cNvPicPr>
          <p:nvPr/>
        </p:nvPicPr>
        <p:blipFill>
          <a:blip r:embed="rId3"/>
          <a:srcRect/>
          <a:stretch>
            <a:fillRect/>
          </a:stretch>
        </p:blipFill>
        <p:spPr bwMode="auto">
          <a:xfrm>
            <a:off x="1143000" y="2209800"/>
            <a:ext cx="6318250" cy="304800"/>
          </a:xfrm>
          <a:prstGeom prst="rect">
            <a:avLst/>
          </a:prstGeom>
          <a:noFill/>
          <a:ln w="9525">
            <a:noFill/>
            <a:miter lim="800000"/>
            <a:headEnd/>
            <a:tailEnd/>
          </a:ln>
        </p:spPr>
      </p:pic>
      <p:pic>
        <p:nvPicPr>
          <p:cNvPr id="26631" name="Picture 3"/>
          <p:cNvPicPr>
            <a:picLocks noChangeAspect="1" noChangeArrowheads="1"/>
          </p:cNvPicPr>
          <p:nvPr/>
        </p:nvPicPr>
        <p:blipFill>
          <a:blip r:embed="rId4"/>
          <a:srcRect/>
          <a:stretch>
            <a:fillRect/>
          </a:stretch>
        </p:blipFill>
        <p:spPr bwMode="auto">
          <a:xfrm>
            <a:off x="1143000" y="2819400"/>
            <a:ext cx="6891337" cy="315912"/>
          </a:xfrm>
          <a:prstGeom prst="rect">
            <a:avLst/>
          </a:prstGeom>
          <a:noFill/>
          <a:ln w="9525">
            <a:noFill/>
            <a:miter lim="800000"/>
            <a:headEnd/>
            <a:tailEnd/>
          </a:ln>
        </p:spPr>
      </p:pic>
      <p:pic>
        <p:nvPicPr>
          <p:cNvPr id="26632" name="Picture 4"/>
          <p:cNvPicPr>
            <a:picLocks noChangeAspect="1" noChangeArrowheads="1"/>
          </p:cNvPicPr>
          <p:nvPr/>
        </p:nvPicPr>
        <p:blipFill>
          <a:blip r:embed="rId5"/>
          <a:srcRect/>
          <a:stretch>
            <a:fillRect/>
          </a:stretch>
        </p:blipFill>
        <p:spPr bwMode="auto">
          <a:xfrm>
            <a:off x="1077913" y="4114800"/>
            <a:ext cx="6694487"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strips(downLeft)">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7"/>
          <p:cNvSpPr>
            <a:spLocks noGrp="1" noChangeArrowheads="1"/>
          </p:cNvSpPr>
          <p:nvPr>
            <p:ph idx="1"/>
          </p:nvPr>
        </p:nvSpPr>
        <p:spPr/>
        <p:txBody>
          <a:bodyPr/>
          <a:lstStyle/>
          <a:p>
            <a:r>
              <a:rPr lang="en-US" b="1" smtClean="0"/>
              <a:t>Procedural interpretation</a:t>
            </a:r>
            <a:r>
              <a:rPr lang="en-US" smtClean="0"/>
              <a:t>: Horn clauses can be reversed to view them as a procedure</a:t>
            </a:r>
          </a:p>
          <a:p>
            <a:endParaRPr lang="en-US" smtClean="0"/>
          </a:p>
          <a:p>
            <a:r>
              <a:rPr lang="en-US" smtClean="0"/>
              <a:t>This becomes procedure </a:t>
            </a:r>
            <a:r>
              <a:rPr lang="en-US" i="1" smtClean="0"/>
              <a:t>b</a:t>
            </a:r>
            <a:r>
              <a:rPr lang="en-US" smtClean="0"/>
              <a:t>, wherein the body is the operations indicated by the </a:t>
            </a:r>
            <a:r>
              <a:rPr lang="en-US" i="1" smtClean="0"/>
              <a:t>a</a:t>
            </a:r>
            <a:r>
              <a:rPr lang="en-US" i="1" baseline="-25000" smtClean="0"/>
              <a:t>i</a:t>
            </a:r>
            <a:r>
              <a:rPr lang="en-US" i="1" smtClean="0"/>
              <a:t>’s</a:t>
            </a:r>
          </a:p>
          <a:p>
            <a:pPr lvl="1"/>
            <a:r>
              <a:rPr lang="en-US" smtClean="0"/>
              <a:t>Similar to how context-free grammar rules are interpreted as procedure definitions in recursive descent parsing</a:t>
            </a:r>
          </a:p>
          <a:p>
            <a:pPr lvl="1"/>
            <a:r>
              <a:rPr lang="en-US" smtClean="0"/>
              <a:t>Logic programs can be used to directly construct parsers</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C99A2E7D-9F7A-4D13-BAA6-0276637DCF14}" type="slidenum">
              <a:rPr lang="en-US" smtClean="0"/>
              <a:pPr>
                <a:defRPr/>
              </a:pPr>
              <a:t>24</a:t>
            </a:fld>
            <a:endParaRPr lang="en-US" dirty="0"/>
          </a:p>
        </p:txBody>
      </p:sp>
      <p:sp>
        <p:nvSpPr>
          <p:cNvPr id="27650" name="Rectangle 6"/>
          <p:cNvSpPr>
            <a:spLocks noGrp="1" noChangeArrowheads="1"/>
          </p:cNvSpPr>
          <p:nvPr>
            <p:ph type="title"/>
          </p:nvPr>
        </p:nvSpPr>
        <p:spPr/>
        <p:txBody>
          <a:bodyPr/>
          <a:lstStyle/>
          <a:p>
            <a:r>
              <a:rPr lang="en-US" smtClean="0"/>
              <a:t>Horn Clauses (cont’d.)</a:t>
            </a:r>
          </a:p>
        </p:txBody>
      </p:sp>
      <p:pic>
        <p:nvPicPr>
          <p:cNvPr id="27654" name="Picture 6"/>
          <p:cNvPicPr>
            <a:picLocks noChangeAspect="1" noChangeArrowheads="1"/>
          </p:cNvPicPr>
          <p:nvPr/>
        </p:nvPicPr>
        <p:blipFill>
          <a:blip r:embed="rId3"/>
          <a:srcRect/>
          <a:stretch>
            <a:fillRect/>
          </a:stretch>
        </p:blipFill>
        <p:spPr bwMode="auto">
          <a:xfrm>
            <a:off x="1371600" y="2286000"/>
            <a:ext cx="4052888"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normAutofit/>
          </a:bodyPr>
          <a:lstStyle/>
          <a:p>
            <a:r>
              <a:rPr lang="en-US" dirty="0" smtClean="0"/>
              <a:t>Parsing of natural language was a motivation for the original development of Prolog</a:t>
            </a:r>
          </a:p>
          <a:p>
            <a:endParaRPr lang="en-US" sz="800" dirty="0" smtClean="0"/>
          </a:p>
          <a:p>
            <a:r>
              <a:rPr lang="en-US" b="1" dirty="0" smtClean="0"/>
              <a:t>Definite clause grammars</a:t>
            </a:r>
            <a:r>
              <a:rPr lang="en-US" dirty="0" smtClean="0"/>
              <a:t>: the particular kind of grammar rules used in Prolog programs</a:t>
            </a:r>
          </a:p>
          <a:p>
            <a:endParaRPr lang="en-US" sz="800" dirty="0" smtClean="0"/>
          </a:p>
          <a:p>
            <a:r>
              <a:rPr lang="en-US" dirty="0" smtClean="0"/>
              <a:t>Horn clauses can also be viewed as </a:t>
            </a:r>
            <a:r>
              <a:rPr lang="en-US" b="1" dirty="0" smtClean="0"/>
              <a:t>specifications</a:t>
            </a:r>
            <a:r>
              <a:rPr lang="en-US" dirty="0" smtClean="0"/>
              <a:t> of procedures rather than strictly as implementations</a:t>
            </a:r>
          </a:p>
          <a:p>
            <a:endParaRPr lang="en-US" dirty="0" smtClean="0"/>
          </a:p>
          <a:p>
            <a:r>
              <a:rPr lang="en-US" dirty="0" smtClean="0"/>
              <a:t>Example: specification of a sort procedure:</a:t>
            </a:r>
          </a:p>
          <a:p>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286BB2E8-487A-424D-8EB8-D9007504B719}" type="slidenum">
              <a:rPr lang="en-US" smtClean="0"/>
              <a:pPr>
                <a:defRPr/>
              </a:pPr>
              <a:t>25</a:t>
            </a:fld>
            <a:endParaRPr lang="en-US" dirty="0"/>
          </a:p>
        </p:txBody>
      </p:sp>
      <p:sp>
        <p:nvSpPr>
          <p:cNvPr id="28674" name="Title 1"/>
          <p:cNvSpPr>
            <a:spLocks noGrp="1"/>
          </p:cNvSpPr>
          <p:nvPr>
            <p:ph type="title"/>
          </p:nvPr>
        </p:nvSpPr>
        <p:spPr/>
        <p:txBody>
          <a:bodyPr/>
          <a:lstStyle/>
          <a:p>
            <a:r>
              <a:rPr lang="en-US" smtClean="0"/>
              <a:t>Horn Clauses (cont’d.)</a:t>
            </a:r>
          </a:p>
        </p:txBody>
      </p:sp>
      <p:pic>
        <p:nvPicPr>
          <p:cNvPr id="28678" name="Picture 6"/>
          <p:cNvPicPr>
            <a:picLocks noChangeAspect="1" noChangeArrowheads="1"/>
          </p:cNvPicPr>
          <p:nvPr/>
        </p:nvPicPr>
        <p:blipFill>
          <a:blip r:embed="rId2"/>
          <a:srcRect/>
          <a:stretch>
            <a:fillRect/>
          </a:stretch>
        </p:blipFill>
        <p:spPr bwMode="auto">
          <a:xfrm>
            <a:off x="1295400" y="4876800"/>
            <a:ext cx="6618287"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Horn clauses do not supply the algorithms, only the properties that the result must have</a:t>
            </a:r>
          </a:p>
          <a:p>
            <a:r>
              <a:rPr lang="en-US" dirty="0" smtClean="0"/>
              <a:t>Most logic programming systems write Horn clauses backward and drop the </a:t>
            </a:r>
            <a:r>
              <a:rPr lang="en-US" i="1" dirty="0" smtClean="0"/>
              <a:t>and</a:t>
            </a:r>
            <a:r>
              <a:rPr lang="en-US" dirty="0" smtClean="0"/>
              <a:t> connectives:</a:t>
            </a:r>
          </a:p>
          <a:p>
            <a:endParaRPr lang="en-US" dirty="0" smtClean="0"/>
          </a:p>
          <a:p>
            <a:endParaRPr lang="en-US" dirty="0" smtClean="0"/>
          </a:p>
          <a:p>
            <a:r>
              <a:rPr lang="en-US" dirty="0" smtClean="0"/>
              <a:t>Similar to standard programming language expression for the </a:t>
            </a:r>
            <a:r>
              <a:rPr lang="en-US" dirty="0" err="1" smtClean="0"/>
              <a:t>gcd</a:t>
            </a:r>
            <a:r>
              <a:rPr lang="en-US" dirty="0" smtClean="0"/>
              <a:t>:</a:t>
            </a:r>
          </a:p>
          <a:p>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732A1226-870C-469A-A992-CCD95A9B7E4C}" type="slidenum">
              <a:rPr lang="en-US" smtClean="0"/>
              <a:pPr>
                <a:defRPr/>
              </a:pPr>
              <a:t>26</a:t>
            </a:fld>
            <a:endParaRPr lang="en-US" dirty="0"/>
          </a:p>
        </p:txBody>
      </p:sp>
      <p:sp>
        <p:nvSpPr>
          <p:cNvPr id="29698" name="Title 1"/>
          <p:cNvSpPr>
            <a:spLocks noGrp="1"/>
          </p:cNvSpPr>
          <p:nvPr>
            <p:ph type="title"/>
          </p:nvPr>
        </p:nvSpPr>
        <p:spPr/>
        <p:txBody>
          <a:bodyPr/>
          <a:lstStyle/>
          <a:p>
            <a:r>
              <a:rPr lang="en-US" smtClean="0"/>
              <a:t>Horn Clauses (cont’d.)</a:t>
            </a:r>
          </a:p>
        </p:txBody>
      </p:sp>
      <p:pic>
        <p:nvPicPr>
          <p:cNvPr id="29702" name="Picture 6"/>
          <p:cNvPicPr>
            <a:picLocks noChangeAspect="1" noChangeArrowheads="1"/>
          </p:cNvPicPr>
          <p:nvPr/>
        </p:nvPicPr>
        <p:blipFill>
          <a:blip r:embed="rId2"/>
          <a:srcRect/>
          <a:stretch>
            <a:fillRect/>
          </a:stretch>
        </p:blipFill>
        <p:spPr bwMode="auto">
          <a:xfrm>
            <a:off x="1195388" y="3505200"/>
            <a:ext cx="7491412" cy="762000"/>
          </a:xfrm>
          <a:prstGeom prst="rect">
            <a:avLst/>
          </a:prstGeom>
          <a:noFill/>
          <a:ln w="9525">
            <a:noFill/>
            <a:miter lim="800000"/>
            <a:headEnd/>
            <a:tailEnd/>
          </a:ln>
        </p:spPr>
      </p:pic>
      <p:pic>
        <p:nvPicPr>
          <p:cNvPr id="29703" name="Picture 7"/>
          <p:cNvPicPr>
            <a:picLocks noChangeAspect="1" noChangeArrowheads="1"/>
          </p:cNvPicPr>
          <p:nvPr/>
        </p:nvPicPr>
        <p:blipFill>
          <a:blip r:embed="rId3"/>
          <a:srcRect/>
          <a:stretch>
            <a:fillRect/>
          </a:stretch>
        </p:blipFill>
        <p:spPr bwMode="auto">
          <a:xfrm>
            <a:off x="1219200" y="5486400"/>
            <a:ext cx="7086600" cy="38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3400" y="1524000"/>
            <a:ext cx="8077200" cy="4724400"/>
          </a:xfrm>
        </p:spPr>
        <p:txBody>
          <a:bodyPr/>
          <a:lstStyle/>
          <a:p>
            <a:r>
              <a:rPr lang="en-US" smtClean="0"/>
              <a:t>Variable scope:</a:t>
            </a:r>
          </a:p>
          <a:p>
            <a:pPr lvl="1"/>
            <a:r>
              <a:rPr lang="en-US" smtClean="0"/>
              <a:t>Variables used in the head can be viewed as parameters</a:t>
            </a:r>
          </a:p>
          <a:p>
            <a:pPr lvl="1"/>
            <a:r>
              <a:rPr lang="en-US" smtClean="0"/>
              <a:t>Variables used only in the body can be viewed as local, temporary variables</a:t>
            </a:r>
          </a:p>
          <a:p>
            <a:r>
              <a:rPr lang="en-US" smtClean="0"/>
              <a:t>Queries or goal statements: the exact opposite of a fact</a:t>
            </a:r>
          </a:p>
          <a:p>
            <a:pPr lvl="1"/>
            <a:r>
              <a:rPr lang="en-US" smtClean="0"/>
              <a:t>Are Horn clauses with no head</a:t>
            </a:r>
          </a:p>
          <a:p>
            <a:pPr lvl="1"/>
            <a:r>
              <a:rPr lang="en-US" smtClean="0"/>
              <a:t>Examples:</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369A1C6F-CC21-4C47-9E75-49E2A65F4CFE}" type="slidenum">
              <a:rPr lang="en-US" smtClean="0"/>
              <a:pPr>
                <a:defRPr/>
              </a:pPr>
              <a:t>27</a:t>
            </a:fld>
            <a:endParaRPr lang="en-US" dirty="0"/>
          </a:p>
        </p:txBody>
      </p:sp>
      <p:sp>
        <p:nvSpPr>
          <p:cNvPr id="30722" name="Rectangle 2"/>
          <p:cNvSpPr>
            <a:spLocks noGrp="1" noChangeArrowheads="1"/>
          </p:cNvSpPr>
          <p:nvPr>
            <p:ph type="title"/>
          </p:nvPr>
        </p:nvSpPr>
        <p:spPr/>
        <p:txBody>
          <a:bodyPr/>
          <a:lstStyle/>
          <a:p>
            <a:r>
              <a:rPr lang="en-US" smtClean="0"/>
              <a:t>Horn Clauses (cont’d.)</a:t>
            </a:r>
          </a:p>
        </p:txBody>
      </p:sp>
      <p:pic>
        <p:nvPicPr>
          <p:cNvPr id="30726" name="Picture 6"/>
          <p:cNvPicPr>
            <a:picLocks noChangeAspect="1" noChangeArrowheads="1"/>
          </p:cNvPicPr>
          <p:nvPr/>
        </p:nvPicPr>
        <p:blipFill>
          <a:blip r:embed="rId3"/>
          <a:srcRect/>
          <a:stretch>
            <a:fillRect/>
          </a:stretch>
        </p:blipFill>
        <p:spPr bwMode="auto">
          <a:xfrm>
            <a:off x="1600200" y="5410200"/>
            <a:ext cx="5638800" cy="74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b="1" smtClean="0"/>
              <a:t>Resolution</a:t>
            </a:r>
            <a:r>
              <a:rPr lang="en-US" smtClean="0"/>
              <a:t>: an inference rule for Horn clauses </a:t>
            </a:r>
          </a:p>
          <a:p>
            <a:pPr lvl="1"/>
            <a:r>
              <a:rPr lang="en-US" smtClean="0"/>
              <a:t>If the head of the first Horn clause matches with one of the statements in the body of the second Horn clause, can replace the head with the body of the first in the body of the second</a:t>
            </a:r>
          </a:p>
          <a:p>
            <a:r>
              <a:rPr lang="en-US" smtClean="0"/>
              <a:t>Example: given two Horn clauses</a:t>
            </a:r>
          </a:p>
          <a:p>
            <a:endParaRPr lang="en-US" smtClean="0"/>
          </a:p>
          <a:p>
            <a:endParaRPr lang="en-US" smtClean="0"/>
          </a:p>
          <a:p>
            <a:pPr lvl="1"/>
            <a:r>
              <a:rPr lang="en-US" smtClean="0"/>
              <a:t>If </a:t>
            </a:r>
            <a:r>
              <a:rPr lang="en-US" i="1" smtClean="0"/>
              <a:t>b</a:t>
            </a:r>
            <a:r>
              <a:rPr lang="en-US" i="1" baseline="-25000" smtClean="0"/>
              <a:t>i</a:t>
            </a:r>
            <a:r>
              <a:rPr lang="en-US" smtClean="0"/>
              <a:t> matches </a:t>
            </a:r>
            <a:r>
              <a:rPr lang="en-US" i="1" smtClean="0"/>
              <a:t>a</a:t>
            </a:r>
            <a:r>
              <a:rPr lang="en-US" smtClean="0"/>
              <a:t>, then we can infer this clause:</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771ABE99-32F4-4DEA-9B82-93905E294D9E}" type="slidenum">
              <a:rPr lang="en-US" smtClean="0"/>
              <a:pPr>
                <a:defRPr/>
              </a:pPr>
              <a:t>28</a:t>
            </a:fld>
            <a:endParaRPr lang="en-US" dirty="0"/>
          </a:p>
        </p:txBody>
      </p:sp>
      <p:sp>
        <p:nvSpPr>
          <p:cNvPr id="31746" name="Title 1"/>
          <p:cNvSpPr>
            <a:spLocks noGrp="1"/>
          </p:cNvSpPr>
          <p:nvPr>
            <p:ph type="title"/>
          </p:nvPr>
        </p:nvSpPr>
        <p:spPr/>
        <p:txBody>
          <a:bodyPr/>
          <a:lstStyle/>
          <a:p>
            <a:r>
              <a:rPr lang="en-US" smtClean="0"/>
              <a:t>Resolution and Unification</a:t>
            </a:r>
          </a:p>
        </p:txBody>
      </p:sp>
      <p:pic>
        <p:nvPicPr>
          <p:cNvPr id="31750" name="Picture 6"/>
          <p:cNvPicPr>
            <a:picLocks noChangeAspect="1" noChangeArrowheads="1"/>
          </p:cNvPicPr>
          <p:nvPr/>
        </p:nvPicPr>
        <p:blipFill>
          <a:blip r:embed="rId2"/>
          <a:srcRect/>
          <a:stretch>
            <a:fillRect/>
          </a:stretch>
        </p:blipFill>
        <p:spPr bwMode="auto">
          <a:xfrm>
            <a:off x="1295400" y="3886200"/>
            <a:ext cx="2057400" cy="804862"/>
          </a:xfrm>
          <a:prstGeom prst="rect">
            <a:avLst/>
          </a:prstGeom>
          <a:noFill/>
          <a:ln w="9525">
            <a:noFill/>
            <a:miter lim="800000"/>
            <a:headEnd/>
            <a:tailEnd/>
          </a:ln>
        </p:spPr>
      </p:pic>
      <p:pic>
        <p:nvPicPr>
          <p:cNvPr id="31751" name="Picture 7"/>
          <p:cNvPicPr>
            <a:picLocks noChangeAspect="1" noChangeArrowheads="1"/>
          </p:cNvPicPr>
          <p:nvPr/>
        </p:nvPicPr>
        <p:blipFill>
          <a:blip r:embed="rId3"/>
          <a:srcRect/>
          <a:stretch>
            <a:fillRect/>
          </a:stretch>
        </p:blipFill>
        <p:spPr bwMode="auto">
          <a:xfrm>
            <a:off x="1322388" y="5638800"/>
            <a:ext cx="4773612"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pPr>
              <a:defRPr/>
            </a:pPr>
            <a:r>
              <a:rPr lang="en-US" dirty="0" smtClean="0"/>
              <a:t>Example: given </a:t>
            </a:r>
            <a:r>
              <a:rPr lang="en-US" i="1" dirty="0" smtClean="0"/>
              <a:t>b</a:t>
            </a:r>
            <a:r>
              <a:rPr lang="en-US" i="1" dirty="0" smtClean="0">
                <a:sym typeface="Wingdings" pitchFamily="2" charset="2"/>
              </a:rPr>
              <a:t>a</a:t>
            </a:r>
            <a:r>
              <a:rPr lang="en-US" dirty="0" smtClean="0">
                <a:sym typeface="Wingdings" pitchFamily="2" charset="2"/>
              </a:rPr>
              <a:t> and </a:t>
            </a:r>
            <a:r>
              <a:rPr lang="en-US" i="1" dirty="0" smtClean="0">
                <a:sym typeface="Wingdings" pitchFamily="2" charset="2"/>
              </a:rPr>
              <a:t>cb</a:t>
            </a:r>
          </a:p>
          <a:p>
            <a:pPr lvl="1">
              <a:defRPr/>
            </a:pPr>
            <a:r>
              <a:rPr lang="en-US" dirty="0" smtClean="0">
                <a:sym typeface="Wingdings" pitchFamily="2" charset="2"/>
              </a:rPr>
              <a:t>Resolution says </a:t>
            </a:r>
            <a:r>
              <a:rPr lang="en-US" sz="2600" i="1" dirty="0" err="1">
                <a:ea typeface="+mn-ea"/>
                <a:cs typeface="+mn-cs"/>
                <a:sym typeface="Wingdings" pitchFamily="2" charset="2"/>
              </a:rPr>
              <a:t>c</a:t>
            </a:r>
            <a:r>
              <a:rPr lang="en-US" sz="2600" i="1" dirty="0" err="1" smtClean="0">
                <a:ea typeface="+mn-ea"/>
                <a:cs typeface="+mn-cs"/>
                <a:sym typeface="Wingdings" pitchFamily="2" charset="2"/>
              </a:rPr>
              <a:t>a</a:t>
            </a:r>
            <a:endParaRPr lang="en-US" sz="2600" i="1" dirty="0" smtClean="0">
              <a:ea typeface="+mn-ea"/>
              <a:cs typeface="+mn-cs"/>
              <a:sym typeface="Wingdings" pitchFamily="2" charset="2"/>
            </a:endParaRPr>
          </a:p>
          <a:p>
            <a:pPr lvl="1">
              <a:defRPr/>
            </a:pPr>
            <a:endParaRPr lang="en-US" sz="2600" i="1" dirty="0">
              <a:ea typeface="+mn-ea"/>
              <a:cs typeface="+mn-cs"/>
              <a:sym typeface="Wingdings" pitchFamily="2" charset="2"/>
            </a:endParaRPr>
          </a:p>
          <a:p>
            <a:pPr>
              <a:defRPr/>
            </a:pPr>
            <a:endParaRPr lang="en-US" dirty="0" smtClean="0">
              <a:sym typeface="Wingdings" pitchFamily="2" charset="2"/>
            </a:endParaRPr>
          </a:p>
          <a:p>
            <a:pPr>
              <a:defRPr/>
            </a:pPr>
            <a:r>
              <a:rPr lang="en-US" dirty="0" smtClean="0">
                <a:sym typeface="Wingdings" pitchFamily="2" charset="2"/>
              </a:rPr>
              <a:t>Example: g</a:t>
            </a:r>
            <a:r>
              <a:rPr lang="en-US" dirty="0" smtClean="0"/>
              <a:t>iven </a:t>
            </a:r>
            <a:r>
              <a:rPr lang="en-US" i="1" dirty="0"/>
              <a:t>b</a:t>
            </a:r>
            <a:r>
              <a:rPr lang="en-US" i="1" dirty="0">
                <a:sym typeface="Wingdings" pitchFamily="2" charset="2"/>
              </a:rPr>
              <a:t>a </a:t>
            </a:r>
            <a:r>
              <a:rPr lang="en-US" dirty="0" smtClean="0">
                <a:sym typeface="Wingdings" pitchFamily="2" charset="2"/>
              </a:rPr>
              <a:t>and </a:t>
            </a:r>
            <a:r>
              <a:rPr lang="en-US" i="1" dirty="0">
                <a:sym typeface="Wingdings" pitchFamily="2" charset="2"/>
              </a:rPr>
              <a:t>cb</a:t>
            </a:r>
          </a:p>
          <a:p>
            <a:pPr lvl="1">
              <a:defRPr/>
            </a:pPr>
            <a:r>
              <a:rPr lang="en-US" dirty="0" smtClean="0"/>
              <a:t>Combine:  </a:t>
            </a:r>
            <a:r>
              <a:rPr lang="en-US" sz="2600" i="1" dirty="0">
                <a:ea typeface="+mn-ea"/>
                <a:cs typeface="+mn-cs"/>
              </a:rPr>
              <a:t>b,c,</a:t>
            </a:r>
            <a:r>
              <a:rPr lang="en-US" sz="2600" i="1" dirty="0">
                <a:ea typeface="+mn-ea"/>
                <a:cs typeface="+mn-cs"/>
                <a:sym typeface="Wingdings" pitchFamily="2" charset="2"/>
              </a:rPr>
              <a:t></a:t>
            </a:r>
            <a:r>
              <a:rPr lang="en-US" sz="2600" i="1" dirty="0">
                <a:ea typeface="+mn-ea"/>
                <a:cs typeface="+mn-cs"/>
              </a:rPr>
              <a:t>a,b</a:t>
            </a:r>
          </a:p>
          <a:p>
            <a:pPr lvl="1">
              <a:defRPr/>
            </a:pPr>
            <a:r>
              <a:rPr lang="en-US" dirty="0" smtClean="0"/>
              <a:t>Cancel the </a:t>
            </a:r>
            <a:r>
              <a:rPr lang="en-US" sz="2600" i="1" dirty="0">
                <a:ea typeface="+mn-ea"/>
                <a:cs typeface="+mn-cs"/>
              </a:rPr>
              <a:t>b</a:t>
            </a:r>
            <a:r>
              <a:rPr lang="en-US" dirty="0" smtClean="0"/>
              <a:t> on both sides: </a:t>
            </a:r>
            <a:r>
              <a:rPr lang="en-US" sz="2600" i="1" dirty="0">
                <a:ea typeface="+mn-ea"/>
                <a:cs typeface="+mn-cs"/>
              </a:rPr>
              <a:t>c</a:t>
            </a:r>
            <a:r>
              <a:rPr lang="en-US" sz="2600" i="1" dirty="0">
                <a:ea typeface="+mn-ea"/>
                <a:cs typeface="+mn-cs"/>
                <a:sym typeface="Wingdings" pitchFamily="2" charset="2"/>
              </a:rPr>
              <a:t></a:t>
            </a:r>
            <a:r>
              <a:rPr lang="en-US" sz="2600" i="1" dirty="0" smtClean="0">
                <a:ea typeface="+mn-ea"/>
                <a:cs typeface="+mn-cs"/>
                <a:sym typeface="Wingdings" pitchFamily="2" charset="2"/>
              </a:rPr>
              <a:t>a</a:t>
            </a:r>
            <a:endParaRPr lang="en-US" sz="2600" i="1" dirty="0">
              <a:ea typeface="+mn-ea"/>
              <a:cs typeface="+mn-cs"/>
            </a:endParaRP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C02D2E82-98C0-4457-A5C0-04D529C8E2B3}" type="slidenum">
              <a:rPr lang="en-US" smtClean="0"/>
              <a:pPr>
                <a:defRPr/>
              </a:pPr>
              <a:t>29</a:t>
            </a:fld>
            <a:endParaRPr lang="en-US" dirty="0"/>
          </a:p>
        </p:txBody>
      </p:sp>
      <p:sp>
        <p:nvSpPr>
          <p:cNvPr id="32770" name="Title 1"/>
          <p:cNvSpPr>
            <a:spLocks noGrp="1"/>
          </p:cNvSpPr>
          <p:nvPr>
            <p:ph type="title"/>
          </p:nvPr>
        </p:nvSpPr>
        <p:spPr/>
        <p:txBody>
          <a:bodyPr>
            <a:normAutofit fontScale="90000"/>
          </a:bodyPr>
          <a:lstStyle/>
          <a:p>
            <a:r>
              <a:rPr lang="en-US" smtClean="0"/>
              <a:t>Resolution and Unification (cont’d.)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a:bodyPr>
          <a:lstStyle/>
          <a:p>
            <a:pPr algn="just"/>
            <a:r>
              <a:rPr lang="en-US" b="1" dirty="0" smtClean="0"/>
              <a:t>Logic</a:t>
            </a:r>
            <a:r>
              <a:rPr lang="en-US" dirty="0" smtClean="0"/>
              <a:t>: the science of reasoning and proof</a:t>
            </a:r>
          </a:p>
          <a:p>
            <a:pPr algn="just"/>
            <a:endParaRPr lang="en-US" sz="900" dirty="0" smtClean="0"/>
          </a:p>
          <a:p>
            <a:pPr lvl="1" algn="just"/>
            <a:r>
              <a:rPr lang="en-US" dirty="0" smtClean="0"/>
              <a:t>Existed since the time of ancient Greek philosophers</a:t>
            </a:r>
          </a:p>
          <a:p>
            <a:pPr lvl="1" algn="just"/>
            <a:endParaRPr lang="en-US" dirty="0" smtClean="0"/>
          </a:p>
          <a:p>
            <a:pPr algn="just"/>
            <a:r>
              <a:rPr lang="en-US" dirty="0" smtClean="0"/>
              <a:t>Logic is closely associated with computers and programming languages</a:t>
            </a:r>
          </a:p>
          <a:p>
            <a:pPr algn="just"/>
            <a:endParaRPr lang="en-US" sz="800" dirty="0" smtClean="0"/>
          </a:p>
          <a:p>
            <a:pPr lvl="1" algn="just"/>
            <a:r>
              <a:rPr lang="en-US" dirty="0" smtClean="0"/>
              <a:t>Circuits are designed using Boolean algebra</a:t>
            </a:r>
          </a:p>
          <a:p>
            <a:pPr lvl="1" algn="just"/>
            <a:r>
              <a:rPr lang="en-US" dirty="0" smtClean="0"/>
              <a:t>Logical statements are used to describe </a:t>
            </a:r>
            <a:r>
              <a:rPr lang="en-US" b="1" dirty="0" smtClean="0"/>
              <a:t>axiomatic semantics</a:t>
            </a:r>
            <a:r>
              <a:rPr lang="en-US" dirty="0" smtClean="0"/>
              <a:t>, the semantics of programming languages</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E3F8FA5D-3D17-4862-A541-FAF7FD963A00}" type="slidenum">
              <a:rPr lang="en-US" smtClean="0"/>
              <a:pPr>
                <a:defRPr/>
              </a:pPr>
              <a:t>3</a:t>
            </a:fld>
            <a:endParaRPr lang="en-US" dirty="0"/>
          </a:p>
        </p:txBody>
      </p:sp>
      <p:sp>
        <p:nvSpPr>
          <p:cNvPr id="6146" name="Rectangle 2"/>
          <p:cNvSpPr>
            <a:spLocks noGrp="1" noChangeArrowheads="1"/>
          </p:cNvSpPr>
          <p:nvPr>
            <p:ph type="title"/>
          </p:nvPr>
        </p:nvSpPr>
        <p:spPr/>
        <p:txBody>
          <a:bodyPr/>
          <a:lstStyle/>
          <a:p>
            <a:r>
              <a:rPr lang="en-US" smtClean="0"/>
              <a:t>Introduction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457200" y="1371600"/>
            <a:ext cx="8229600" cy="4635691"/>
          </a:xfrm>
        </p:spPr>
        <p:txBody>
          <a:bodyPr>
            <a:normAutofit fontScale="92500" lnSpcReduction="20000"/>
          </a:bodyPr>
          <a:lstStyle/>
          <a:p>
            <a:pPr algn="just"/>
            <a:r>
              <a:rPr lang="en-US" dirty="0" smtClean="0"/>
              <a:t>A logic processing system uses this process to match a goal and replace it with the body, creating a new list of goals, called </a:t>
            </a:r>
            <a:r>
              <a:rPr lang="en-US" b="1" dirty="0" err="1" smtClean="0"/>
              <a:t>subgoals</a:t>
            </a:r>
            <a:endParaRPr lang="en-US" b="1" dirty="0" smtClean="0"/>
          </a:p>
          <a:p>
            <a:pPr algn="just"/>
            <a:endParaRPr lang="en-US" b="1" dirty="0" smtClean="0"/>
          </a:p>
          <a:p>
            <a:pPr algn="just"/>
            <a:r>
              <a:rPr lang="en-US" dirty="0" smtClean="0"/>
              <a:t>If all goals are eventually eliminated, deriving the empty Horn clause, then the original statement has been proved</a:t>
            </a:r>
          </a:p>
          <a:p>
            <a:pPr algn="just"/>
            <a:endParaRPr lang="en-US" dirty="0" smtClean="0"/>
          </a:p>
          <a:p>
            <a:pPr algn="just"/>
            <a:r>
              <a:rPr lang="en-US" dirty="0" smtClean="0"/>
              <a:t>To match statements with variables, set the variables equal to terms to make the statements identical and then cancel from both sides</a:t>
            </a:r>
          </a:p>
          <a:p>
            <a:pPr lvl="1" algn="just"/>
            <a:r>
              <a:rPr lang="en-US" dirty="0" smtClean="0"/>
              <a:t>This process is called </a:t>
            </a:r>
            <a:r>
              <a:rPr lang="en-US" b="1" dirty="0" smtClean="0"/>
              <a:t>unification</a:t>
            </a:r>
          </a:p>
          <a:p>
            <a:pPr lvl="1" algn="just"/>
            <a:r>
              <a:rPr lang="en-US" dirty="0" smtClean="0"/>
              <a:t>Variables used this way are said to be </a:t>
            </a:r>
            <a:r>
              <a:rPr lang="en-US" b="1" dirty="0" smtClean="0"/>
              <a:t>instantiated</a:t>
            </a:r>
          </a:p>
          <a:p>
            <a:pPr algn="just"/>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A884A4A9-022A-419E-BD2B-16F6754A53E6}" type="slidenum">
              <a:rPr lang="en-US" smtClean="0"/>
              <a:pPr>
                <a:defRPr/>
              </a:pPr>
              <a:t>30</a:t>
            </a:fld>
            <a:endParaRPr lang="en-US" dirty="0"/>
          </a:p>
        </p:txBody>
      </p:sp>
      <p:sp>
        <p:nvSpPr>
          <p:cNvPr id="33794" name="Title 1"/>
          <p:cNvSpPr>
            <a:spLocks noGrp="1"/>
          </p:cNvSpPr>
          <p:nvPr>
            <p:ph type="title"/>
          </p:nvPr>
        </p:nvSpPr>
        <p:spPr/>
        <p:txBody>
          <a:bodyPr>
            <a:normAutofit fontScale="90000"/>
          </a:bodyPr>
          <a:lstStyle/>
          <a:p>
            <a:r>
              <a:rPr lang="en-US" smtClean="0"/>
              <a:t>Resolution and Unification (cont’d.)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smtClean="0"/>
              <a:t>Example 10: gcd with resolution and unification</a:t>
            </a:r>
          </a:p>
          <a:p>
            <a:endParaRPr lang="en-US" smtClean="0"/>
          </a:p>
          <a:p>
            <a:endParaRPr lang="en-US" smtClean="0"/>
          </a:p>
          <a:p>
            <a:r>
              <a:rPr lang="en-US" smtClean="0"/>
              <a:t>Goal: </a:t>
            </a:r>
          </a:p>
          <a:p>
            <a:endParaRPr lang="en-US" smtClean="0"/>
          </a:p>
          <a:p>
            <a:r>
              <a:rPr lang="en-US" smtClean="0"/>
              <a:t>Resolution fails with first clause (10 does not match 0), so use the second clause and unify:</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9B757549-6924-4A92-9786-A1FAA2B88CA0}" type="slidenum">
              <a:rPr lang="en-US" smtClean="0"/>
              <a:pPr>
                <a:defRPr/>
              </a:pPr>
              <a:t>31</a:t>
            </a:fld>
            <a:endParaRPr lang="en-US" dirty="0"/>
          </a:p>
        </p:txBody>
      </p:sp>
      <p:sp>
        <p:nvSpPr>
          <p:cNvPr id="34818" name="Title 1"/>
          <p:cNvSpPr>
            <a:spLocks noGrp="1"/>
          </p:cNvSpPr>
          <p:nvPr>
            <p:ph type="title"/>
          </p:nvPr>
        </p:nvSpPr>
        <p:spPr/>
        <p:txBody>
          <a:bodyPr>
            <a:normAutofit fontScale="90000"/>
          </a:bodyPr>
          <a:lstStyle/>
          <a:p>
            <a:r>
              <a:rPr lang="en-US" smtClean="0"/>
              <a:t>Resolution and Unification (cont’d.)</a:t>
            </a:r>
          </a:p>
        </p:txBody>
      </p:sp>
      <p:pic>
        <p:nvPicPr>
          <p:cNvPr id="34822" name="Picture 6"/>
          <p:cNvPicPr>
            <a:picLocks noChangeAspect="1" noChangeArrowheads="1"/>
          </p:cNvPicPr>
          <p:nvPr/>
        </p:nvPicPr>
        <p:blipFill>
          <a:blip r:embed="rId2"/>
          <a:srcRect/>
          <a:stretch>
            <a:fillRect/>
          </a:stretch>
        </p:blipFill>
        <p:spPr bwMode="auto">
          <a:xfrm>
            <a:off x="1219200" y="2362200"/>
            <a:ext cx="7485062" cy="685800"/>
          </a:xfrm>
          <a:prstGeom prst="rect">
            <a:avLst/>
          </a:prstGeom>
          <a:noFill/>
          <a:ln w="9525">
            <a:noFill/>
            <a:miter lim="800000"/>
            <a:headEnd/>
            <a:tailEnd/>
          </a:ln>
        </p:spPr>
      </p:pic>
      <p:pic>
        <p:nvPicPr>
          <p:cNvPr id="34823" name="Picture 7"/>
          <p:cNvPicPr>
            <a:picLocks noChangeAspect="1" noChangeArrowheads="1"/>
          </p:cNvPicPr>
          <p:nvPr/>
        </p:nvPicPr>
        <p:blipFill>
          <a:blip r:embed="rId3"/>
          <a:srcRect/>
          <a:stretch>
            <a:fillRect/>
          </a:stretch>
        </p:blipFill>
        <p:spPr bwMode="auto">
          <a:xfrm>
            <a:off x="1323975" y="3598863"/>
            <a:ext cx="3019425" cy="363537"/>
          </a:xfrm>
          <a:prstGeom prst="rect">
            <a:avLst/>
          </a:prstGeom>
          <a:noFill/>
          <a:ln w="9525">
            <a:noFill/>
            <a:miter lim="800000"/>
            <a:headEnd/>
            <a:tailEnd/>
          </a:ln>
        </p:spPr>
      </p:pic>
      <p:pic>
        <p:nvPicPr>
          <p:cNvPr id="34824" name="Picture 8"/>
          <p:cNvPicPr>
            <a:picLocks noChangeAspect="1" noChangeArrowheads="1"/>
          </p:cNvPicPr>
          <p:nvPr/>
        </p:nvPicPr>
        <p:blipFill>
          <a:blip r:embed="rId4"/>
          <a:srcRect/>
          <a:stretch>
            <a:fillRect/>
          </a:stretch>
        </p:blipFill>
        <p:spPr bwMode="auto">
          <a:xfrm>
            <a:off x="1447800" y="5029200"/>
            <a:ext cx="7439025" cy="320675"/>
          </a:xfrm>
          <a:prstGeom prst="rect">
            <a:avLst/>
          </a:prstGeom>
          <a:noFill/>
          <a:ln w="9525">
            <a:noFill/>
            <a:miter lim="800000"/>
            <a:headEnd/>
            <a:tailEnd/>
          </a:ln>
        </p:spPr>
      </p:pic>
      <p:pic>
        <p:nvPicPr>
          <p:cNvPr id="34825" name="Picture 9"/>
          <p:cNvPicPr>
            <a:picLocks noChangeAspect="1" noChangeArrowheads="1"/>
          </p:cNvPicPr>
          <p:nvPr/>
        </p:nvPicPr>
        <p:blipFill>
          <a:blip r:embed="rId5"/>
          <a:srcRect/>
          <a:stretch>
            <a:fillRect/>
          </a:stretch>
        </p:blipFill>
        <p:spPr bwMode="auto">
          <a:xfrm>
            <a:off x="3124200" y="5334000"/>
            <a:ext cx="2038350"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533400" y="1524000"/>
            <a:ext cx="8077200" cy="4724400"/>
          </a:xfrm>
        </p:spPr>
        <p:txBody>
          <a:bodyPr/>
          <a:lstStyle/>
          <a:p>
            <a:r>
              <a:rPr lang="en-US" dirty="0" smtClean="0"/>
              <a:t>Example 10 (cont’d.): </a:t>
            </a:r>
          </a:p>
          <a:p>
            <a:pPr lvl="1"/>
            <a:r>
              <a:rPr lang="en-US" dirty="0" smtClean="0"/>
              <a:t>If </a:t>
            </a:r>
            <a:r>
              <a:rPr lang="en-US" i="1" dirty="0" smtClean="0"/>
              <a:t>zero(10)</a:t>
            </a:r>
            <a:r>
              <a:rPr lang="en-US" dirty="0" smtClean="0"/>
              <a:t> is false, then </a:t>
            </a:r>
            <a:r>
              <a:rPr lang="en-US" i="1" dirty="0" smtClean="0"/>
              <a:t>not zero(10)</a:t>
            </a:r>
            <a:r>
              <a:rPr lang="en-US" dirty="0" smtClean="0"/>
              <a:t> is true</a:t>
            </a:r>
          </a:p>
          <a:p>
            <a:pPr lvl="1"/>
            <a:r>
              <a:rPr lang="en-US" dirty="0" smtClean="0"/>
              <a:t>Simplify 15 mod 10 to 5, and cancel </a:t>
            </a:r>
            <a:r>
              <a:rPr lang="en-US" i="1" dirty="0" err="1" smtClean="0"/>
              <a:t>gcd</a:t>
            </a:r>
            <a:r>
              <a:rPr lang="en-US" i="1" dirty="0" smtClean="0"/>
              <a:t> (15, 10, x)</a:t>
            </a:r>
            <a:r>
              <a:rPr lang="en-US" dirty="0" smtClean="0"/>
              <a:t> from both sides, giving:</a:t>
            </a:r>
          </a:p>
          <a:p>
            <a:pPr lvl="1"/>
            <a:endParaRPr lang="en-US" dirty="0" smtClean="0"/>
          </a:p>
          <a:p>
            <a:pPr lvl="1"/>
            <a:r>
              <a:rPr lang="en-US" dirty="0" smtClean="0"/>
              <a:t>Use unification as before:</a:t>
            </a:r>
          </a:p>
          <a:p>
            <a:pPr lvl="1"/>
            <a:endParaRPr lang="en-US" dirty="0" smtClean="0"/>
          </a:p>
          <a:p>
            <a:pPr lvl="1"/>
            <a:r>
              <a:rPr lang="en-US" dirty="0" smtClean="0"/>
              <a:t>To get this </a:t>
            </a:r>
            <a:r>
              <a:rPr lang="en-US" dirty="0" err="1" smtClean="0"/>
              <a:t>subgoal</a:t>
            </a:r>
            <a:r>
              <a:rPr lang="en-US" dirty="0" smtClean="0"/>
              <a:t>:</a:t>
            </a:r>
          </a:p>
          <a:p>
            <a:pPr lvl="1"/>
            <a:endParaRPr lang="en-US" dirty="0" smtClean="0"/>
          </a:p>
          <a:p>
            <a:pPr lvl="1"/>
            <a:r>
              <a:rPr lang="en-US" dirty="0" smtClean="0"/>
              <a:t>This now matches the first rule, so setting x to 5 gives the empty statement</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59C4F533-9C49-48E6-AEA0-E717A3B49C9F}" type="slidenum">
              <a:rPr lang="en-US" smtClean="0"/>
              <a:pPr>
                <a:defRPr/>
              </a:pPr>
              <a:t>32</a:t>
            </a:fld>
            <a:endParaRPr lang="en-US" dirty="0"/>
          </a:p>
        </p:txBody>
      </p:sp>
      <p:sp>
        <p:nvSpPr>
          <p:cNvPr id="35842" name="Title 1"/>
          <p:cNvSpPr>
            <a:spLocks noGrp="1"/>
          </p:cNvSpPr>
          <p:nvPr>
            <p:ph type="title"/>
          </p:nvPr>
        </p:nvSpPr>
        <p:spPr/>
        <p:txBody>
          <a:bodyPr>
            <a:normAutofit fontScale="90000"/>
          </a:bodyPr>
          <a:lstStyle/>
          <a:p>
            <a:r>
              <a:rPr lang="en-US" smtClean="0"/>
              <a:t>Resolution and Unification (cont’d.)</a:t>
            </a:r>
          </a:p>
        </p:txBody>
      </p:sp>
      <p:pic>
        <p:nvPicPr>
          <p:cNvPr id="35846" name="Picture 6"/>
          <p:cNvPicPr>
            <a:picLocks noChangeAspect="1" noChangeArrowheads="1"/>
          </p:cNvPicPr>
          <p:nvPr/>
        </p:nvPicPr>
        <p:blipFill>
          <a:blip r:embed="rId2"/>
          <a:srcRect/>
          <a:stretch>
            <a:fillRect/>
          </a:stretch>
        </p:blipFill>
        <p:spPr bwMode="auto">
          <a:xfrm>
            <a:off x="1600200" y="3124200"/>
            <a:ext cx="2895600" cy="338137"/>
          </a:xfrm>
          <a:prstGeom prst="rect">
            <a:avLst/>
          </a:prstGeom>
          <a:noFill/>
          <a:ln w="9525">
            <a:noFill/>
            <a:miter lim="800000"/>
            <a:headEnd/>
            <a:tailEnd/>
          </a:ln>
        </p:spPr>
      </p:pic>
      <p:pic>
        <p:nvPicPr>
          <p:cNvPr id="35847" name="Picture 8"/>
          <p:cNvPicPr>
            <a:picLocks noChangeAspect="1" noChangeArrowheads="1"/>
          </p:cNvPicPr>
          <p:nvPr/>
        </p:nvPicPr>
        <p:blipFill>
          <a:blip r:embed="rId3"/>
          <a:srcRect/>
          <a:stretch>
            <a:fillRect/>
          </a:stretch>
        </p:blipFill>
        <p:spPr bwMode="auto">
          <a:xfrm>
            <a:off x="1649412" y="3886200"/>
            <a:ext cx="7494588" cy="304800"/>
          </a:xfrm>
          <a:prstGeom prst="rect">
            <a:avLst/>
          </a:prstGeom>
          <a:noFill/>
          <a:ln w="9525">
            <a:noFill/>
            <a:miter lim="800000"/>
            <a:headEnd/>
            <a:tailEnd/>
          </a:ln>
        </p:spPr>
      </p:pic>
      <p:pic>
        <p:nvPicPr>
          <p:cNvPr id="35848" name="Picture 9"/>
          <p:cNvPicPr>
            <a:picLocks noChangeAspect="1" noChangeArrowheads="1"/>
          </p:cNvPicPr>
          <p:nvPr/>
        </p:nvPicPr>
        <p:blipFill>
          <a:blip r:embed="rId4"/>
          <a:srcRect/>
          <a:stretch>
            <a:fillRect/>
          </a:stretch>
        </p:blipFill>
        <p:spPr bwMode="auto">
          <a:xfrm>
            <a:off x="4195763" y="4419600"/>
            <a:ext cx="2209800" cy="306388"/>
          </a:xfrm>
          <a:prstGeom prst="rect">
            <a:avLst/>
          </a:prstGeom>
          <a:noFill/>
          <a:ln w="9525">
            <a:noFill/>
            <a:miter lim="800000"/>
            <a:headEnd/>
            <a:tailEnd/>
          </a:ln>
        </p:spPr>
      </p:pic>
      <p:pic>
        <p:nvPicPr>
          <p:cNvPr id="35849" name="Picture 10"/>
          <p:cNvPicPr>
            <a:picLocks noChangeAspect="1" noChangeArrowheads="1"/>
          </p:cNvPicPr>
          <p:nvPr/>
        </p:nvPicPr>
        <p:blipFill>
          <a:blip r:embed="rId5"/>
          <a:srcRect/>
          <a:stretch>
            <a:fillRect/>
          </a:stretch>
        </p:blipFill>
        <p:spPr bwMode="auto">
          <a:xfrm>
            <a:off x="1676400" y="4800600"/>
            <a:ext cx="2386013" cy="27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normAutofit fontScale="92500" lnSpcReduction="10000"/>
          </a:bodyPr>
          <a:lstStyle/>
          <a:p>
            <a:r>
              <a:rPr lang="en-US" dirty="0" smtClean="0"/>
              <a:t>A logic programming system must have a fixed algorithm that specifies:</a:t>
            </a:r>
          </a:p>
          <a:p>
            <a:pPr lvl="1"/>
            <a:r>
              <a:rPr lang="en-US" dirty="0" smtClean="0"/>
              <a:t>Order in which to attempt to resolve a list of goals</a:t>
            </a:r>
          </a:p>
          <a:p>
            <a:pPr lvl="1"/>
            <a:r>
              <a:rPr lang="en-US" dirty="0" smtClean="0"/>
              <a:t>Order in which clauses are used to resolve goals</a:t>
            </a:r>
          </a:p>
          <a:p>
            <a:pPr lvl="1"/>
            <a:endParaRPr lang="en-US" dirty="0" smtClean="0"/>
          </a:p>
          <a:p>
            <a:r>
              <a:rPr lang="en-US" dirty="0" smtClean="0"/>
              <a:t>In some cases, order can have a significant effect on the answers found</a:t>
            </a:r>
          </a:p>
          <a:p>
            <a:endParaRPr lang="en-US" dirty="0" smtClean="0"/>
          </a:p>
          <a:p>
            <a:r>
              <a:rPr lang="en-US" dirty="0" smtClean="0"/>
              <a:t>Logic programming systems using Horn clauses and resolution with </a:t>
            </a:r>
            <a:r>
              <a:rPr lang="en-US" dirty="0" err="1" smtClean="0"/>
              <a:t>prespecified</a:t>
            </a:r>
            <a:r>
              <a:rPr lang="en-US" dirty="0" smtClean="0"/>
              <a:t> orders require that the programmer is aware of the way the system produces answers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E3021F88-D266-49C1-ADAF-E991DF12062E}" type="slidenum">
              <a:rPr lang="en-US" smtClean="0"/>
              <a:pPr>
                <a:defRPr/>
              </a:pPr>
              <a:t>33</a:t>
            </a:fld>
            <a:endParaRPr lang="en-US" dirty="0"/>
          </a:p>
        </p:txBody>
      </p:sp>
      <p:sp>
        <p:nvSpPr>
          <p:cNvPr id="36866" name="Title 1"/>
          <p:cNvSpPr>
            <a:spLocks noGrp="1"/>
          </p:cNvSpPr>
          <p:nvPr>
            <p:ph type="title"/>
          </p:nvPr>
        </p:nvSpPr>
        <p:spPr/>
        <p:txBody>
          <a:bodyPr>
            <a:normAutofit fontScale="90000"/>
          </a:bodyPr>
          <a:lstStyle/>
          <a:p>
            <a:r>
              <a:rPr lang="en-US" smtClean="0"/>
              <a:t>Resolution and Unification (cont’d.)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r>
              <a:rPr lang="en-US" b="1" smtClean="0"/>
              <a:t>Prolog</a:t>
            </a:r>
            <a:r>
              <a:rPr lang="en-US" smtClean="0"/>
              <a:t>: the most widely used logic programming language	</a:t>
            </a:r>
          </a:p>
          <a:p>
            <a:pPr lvl="1"/>
            <a:r>
              <a:rPr lang="en-US" smtClean="0"/>
              <a:t>Uses Horn clauses</a:t>
            </a:r>
          </a:p>
          <a:p>
            <a:pPr lvl="1"/>
            <a:r>
              <a:rPr lang="en-US" smtClean="0"/>
              <a:t>Implements resolution via a strictly depth-first strategy</a:t>
            </a:r>
          </a:p>
          <a:p>
            <a:r>
              <a:rPr lang="en-US" smtClean="0"/>
              <a:t>There is now an ISO standard for Prolog</a:t>
            </a:r>
          </a:p>
          <a:p>
            <a:pPr lvl="1"/>
            <a:r>
              <a:rPr lang="en-US" smtClean="0"/>
              <a:t>Based on the Edinburgh Prolog version developed in the late 1970s and early 1980s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F362A58-71C0-4546-A9C1-841E55148D07}" type="slidenum">
              <a:rPr lang="en-US" smtClean="0"/>
              <a:pPr>
                <a:defRPr/>
              </a:pPr>
              <a:t>34</a:t>
            </a:fld>
            <a:endParaRPr lang="en-US" dirty="0"/>
          </a:p>
        </p:txBody>
      </p:sp>
      <p:sp>
        <p:nvSpPr>
          <p:cNvPr id="37890" name="Title 1"/>
          <p:cNvSpPr>
            <a:spLocks noGrp="1"/>
          </p:cNvSpPr>
          <p:nvPr>
            <p:ph type="title"/>
          </p:nvPr>
        </p:nvSpPr>
        <p:spPr/>
        <p:txBody>
          <a:bodyPr/>
          <a:lstStyle/>
          <a:p>
            <a:r>
              <a:rPr lang="en-US" smtClean="0"/>
              <a:t>The Language Prolog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r>
              <a:rPr lang="en-US" smtClean="0"/>
              <a:t>Prolog notation is almost identical to Horn clauses</a:t>
            </a:r>
          </a:p>
          <a:p>
            <a:pPr lvl="1"/>
            <a:r>
              <a:rPr lang="en-US" smtClean="0"/>
              <a:t>Implication arrow </a:t>
            </a:r>
            <a:r>
              <a:rPr lang="en-US" smtClean="0">
                <a:sym typeface="Wingdings" pitchFamily="2" charset="2"/>
              </a:rPr>
              <a:t>  becomes :-</a:t>
            </a:r>
          </a:p>
          <a:p>
            <a:pPr lvl="1"/>
            <a:r>
              <a:rPr lang="en-US" smtClean="0">
                <a:sym typeface="Wingdings" pitchFamily="2" charset="2"/>
              </a:rPr>
              <a:t>Variables are uppercase, while constants and names are lowercase</a:t>
            </a:r>
          </a:p>
          <a:p>
            <a:pPr lvl="1"/>
            <a:r>
              <a:rPr lang="en-US" smtClean="0">
                <a:sym typeface="Wingdings" pitchFamily="2" charset="2"/>
              </a:rPr>
              <a:t>In most implementations, can also denote a variable with a leading underscore</a:t>
            </a:r>
          </a:p>
          <a:p>
            <a:pPr lvl="1"/>
            <a:r>
              <a:rPr lang="en-US" smtClean="0">
                <a:sym typeface="Wingdings" pitchFamily="2" charset="2"/>
              </a:rPr>
              <a:t>Use comma for </a:t>
            </a:r>
            <a:r>
              <a:rPr lang="en-US" i="1" smtClean="0">
                <a:sym typeface="Wingdings" pitchFamily="2" charset="2"/>
              </a:rPr>
              <a:t>and</a:t>
            </a:r>
            <a:r>
              <a:rPr lang="en-US" smtClean="0">
                <a:sym typeface="Wingdings" pitchFamily="2" charset="2"/>
              </a:rPr>
              <a:t>, semicolon for </a:t>
            </a:r>
            <a:r>
              <a:rPr lang="en-US" i="1" smtClean="0">
                <a:sym typeface="Wingdings" pitchFamily="2" charset="2"/>
              </a:rPr>
              <a:t>or</a:t>
            </a:r>
          </a:p>
          <a:p>
            <a:pPr lvl="1"/>
            <a:r>
              <a:rPr lang="en-US" smtClean="0">
                <a:sym typeface="Wingdings" pitchFamily="2" charset="2"/>
              </a:rPr>
              <a:t>List is written with square brackets, with items separated by commas</a:t>
            </a:r>
          </a:p>
          <a:p>
            <a:pPr lvl="1"/>
            <a:r>
              <a:rPr lang="en-US" smtClean="0"/>
              <a:t>Lists may contain terms or variables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CD579CB-601B-4BE9-B300-578272DE6FC2}" type="slidenum">
              <a:rPr lang="en-US" smtClean="0"/>
              <a:pPr>
                <a:defRPr/>
              </a:pPr>
              <a:t>35</a:t>
            </a:fld>
            <a:endParaRPr lang="en-US" dirty="0"/>
          </a:p>
        </p:txBody>
      </p:sp>
      <p:sp>
        <p:nvSpPr>
          <p:cNvPr id="38914" name="Title 1"/>
          <p:cNvSpPr>
            <a:spLocks noGrp="1"/>
          </p:cNvSpPr>
          <p:nvPr>
            <p:ph type="title"/>
          </p:nvPr>
        </p:nvSpPr>
        <p:spPr/>
        <p:txBody>
          <a:bodyPr/>
          <a:lstStyle/>
          <a:p>
            <a:r>
              <a:rPr lang="en-US" smtClean="0"/>
              <a:t>Notation and Data Structures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marL="571500" indent="-457200"/>
            <a:r>
              <a:rPr lang="en-US" smtClean="0"/>
              <a:t>Can specify head and tail of list using a vertical bar</a:t>
            </a:r>
          </a:p>
          <a:p>
            <a:pPr marL="571500" indent="-457200"/>
            <a:r>
              <a:rPr lang="en-US" smtClean="0"/>
              <a:t>Example: </a:t>
            </a:r>
            <a:r>
              <a:rPr lang="en-US" smtClean="0">
                <a:latin typeface="Courier New" pitchFamily="49" charset="0"/>
                <a:cs typeface="Courier New" pitchFamily="49" charset="0"/>
              </a:rPr>
              <a:t>[H|T] = [1, 2, 3] </a:t>
            </a:r>
            <a:r>
              <a:rPr lang="en-US" smtClean="0"/>
              <a:t>means             </a:t>
            </a:r>
            <a:r>
              <a:rPr lang="en-US" smtClean="0">
                <a:latin typeface="Courier New" pitchFamily="49" charset="0"/>
                <a:cs typeface="Courier New" pitchFamily="49" charset="0"/>
              </a:rPr>
              <a:t>H = 1, T = [2, 3]</a:t>
            </a:r>
          </a:p>
          <a:p>
            <a:pPr marL="571500" indent="-457200"/>
            <a:r>
              <a:rPr lang="en-US" smtClean="0"/>
              <a:t>Example: </a:t>
            </a:r>
            <a:r>
              <a:rPr lang="en-US" smtClean="0">
                <a:latin typeface="Courier New" pitchFamily="49" charset="0"/>
                <a:cs typeface="Courier New" pitchFamily="49" charset="0"/>
              </a:rPr>
              <a:t>[X, Y|Z] = [1, 2, 3] </a:t>
            </a:r>
            <a:r>
              <a:rPr lang="en-US" smtClean="0"/>
              <a:t>means                     </a:t>
            </a:r>
            <a:r>
              <a:rPr lang="en-US" smtClean="0">
                <a:latin typeface="Courier New" pitchFamily="49" charset="0"/>
                <a:cs typeface="Courier New" pitchFamily="49" charset="0"/>
              </a:rPr>
              <a:t>X=1, Y=2, and Z=[3]</a:t>
            </a:r>
          </a:p>
          <a:p>
            <a:pPr marL="571500" indent="-457200"/>
            <a:r>
              <a:rPr lang="en-US" smtClean="0"/>
              <a:t>Built-in predicates include </a:t>
            </a:r>
            <a:r>
              <a:rPr lang="en-US" smtClean="0">
                <a:latin typeface="Courier New" pitchFamily="49" charset="0"/>
                <a:cs typeface="Courier New" pitchFamily="49" charset="0"/>
              </a:rPr>
              <a:t>not</a:t>
            </a:r>
            <a:r>
              <a:rPr lang="en-US" smtClean="0"/>
              <a:t>, </a:t>
            </a:r>
            <a:r>
              <a:rPr lang="en-US" smtClean="0">
                <a:latin typeface="Courier New" pitchFamily="49" charset="0"/>
                <a:cs typeface="Courier New" pitchFamily="49" charset="0"/>
              </a:rPr>
              <a:t>=</a:t>
            </a:r>
            <a:r>
              <a:rPr lang="en-US" smtClean="0"/>
              <a:t>, and I/O operations </a:t>
            </a:r>
            <a:r>
              <a:rPr lang="en-US" smtClean="0">
                <a:latin typeface="Courier New" pitchFamily="49" charset="0"/>
                <a:cs typeface="Courier New" pitchFamily="49" charset="0"/>
              </a:rPr>
              <a:t>read</a:t>
            </a:r>
            <a:r>
              <a:rPr lang="en-US" smtClean="0"/>
              <a:t>, </a:t>
            </a:r>
            <a:r>
              <a:rPr lang="en-US" smtClean="0">
                <a:latin typeface="Courier New" pitchFamily="49" charset="0"/>
                <a:cs typeface="Courier New" pitchFamily="49" charset="0"/>
              </a:rPr>
              <a:t>write</a:t>
            </a:r>
            <a:r>
              <a:rPr lang="en-US" smtClean="0"/>
              <a:t>, and </a:t>
            </a:r>
            <a:r>
              <a:rPr lang="en-US" smtClean="0">
                <a:latin typeface="Courier New" pitchFamily="49" charset="0"/>
                <a:cs typeface="Courier New" pitchFamily="49" charset="0"/>
              </a:rPr>
              <a:t>nl</a:t>
            </a:r>
            <a:r>
              <a:rPr lang="en-US" smtClean="0"/>
              <a:t> (newline)</a:t>
            </a:r>
          </a:p>
          <a:p>
            <a:pPr marL="571500" indent="-457200"/>
            <a:r>
              <a:rPr lang="en-US" smtClean="0"/>
              <a:t>Less than or equal is usually written </a:t>
            </a:r>
            <a:r>
              <a:rPr lang="en-US" smtClean="0">
                <a:latin typeface="Courier New" pitchFamily="49" charset="0"/>
                <a:cs typeface="Courier New" pitchFamily="49" charset="0"/>
              </a:rPr>
              <a:t>=&lt;</a:t>
            </a:r>
            <a:r>
              <a:rPr lang="en-US" smtClean="0"/>
              <a:t> to avoid confusion with implication</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FEC6E72C-E8F5-4406-BDCD-0EC8EC957897}" type="slidenum">
              <a:rPr lang="en-US" smtClean="0"/>
              <a:pPr>
                <a:defRPr/>
              </a:pPr>
              <a:t>36</a:t>
            </a:fld>
            <a:endParaRPr lang="en-US" dirty="0"/>
          </a:p>
        </p:txBody>
      </p:sp>
      <p:sp>
        <p:nvSpPr>
          <p:cNvPr id="39938" name="Title 1"/>
          <p:cNvSpPr>
            <a:spLocks noGrp="1"/>
          </p:cNvSpPr>
          <p:nvPr>
            <p:ph type="title"/>
          </p:nvPr>
        </p:nvSpPr>
        <p:spPr/>
        <p:txBody>
          <a:bodyPr>
            <a:normAutofit fontScale="90000"/>
          </a:bodyPr>
          <a:lstStyle/>
          <a:p>
            <a:r>
              <a:rPr lang="en-US" smtClean="0"/>
              <a:t>Notation and Data Structures (cont’d.)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lstStyle/>
          <a:p>
            <a:r>
              <a:rPr lang="en-US" smtClean="0"/>
              <a:t>Most Prolog systems are interpreters</a:t>
            </a:r>
          </a:p>
          <a:p>
            <a:r>
              <a:rPr lang="en-US" smtClean="0"/>
              <a:t>Prolog program consists of:</a:t>
            </a:r>
          </a:p>
          <a:p>
            <a:pPr lvl="1"/>
            <a:r>
              <a:rPr lang="en-US" smtClean="0"/>
              <a:t>Set of Horn clauses in Prolog syntax, usually entered from a file and stored in a dynamically maintained database of clauses</a:t>
            </a:r>
          </a:p>
          <a:p>
            <a:pPr lvl="1"/>
            <a:r>
              <a:rPr lang="en-US" smtClean="0"/>
              <a:t>Set of goals, entered from a file or keyboard</a:t>
            </a:r>
          </a:p>
          <a:p>
            <a:r>
              <a:rPr lang="en-US" smtClean="0"/>
              <a:t>At runtime, the Prolog system will prompt for a query</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3603CB31-701A-469D-8CEF-146592D01C2A}" type="slidenum">
              <a:rPr lang="en-US" smtClean="0"/>
              <a:pPr>
                <a:defRPr/>
              </a:pPr>
              <a:t>37</a:t>
            </a:fld>
            <a:endParaRPr lang="en-US" dirty="0"/>
          </a:p>
        </p:txBody>
      </p:sp>
      <p:sp>
        <p:nvSpPr>
          <p:cNvPr id="40962" name="Title 1"/>
          <p:cNvSpPr>
            <a:spLocks noGrp="1"/>
          </p:cNvSpPr>
          <p:nvPr>
            <p:ph type="title"/>
          </p:nvPr>
        </p:nvSpPr>
        <p:spPr/>
        <p:txBody>
          <a:bodyPr/>
          <a:lstStyle/>
          <a:p>
            <a:r>
              <a:rPr lang="en-US" smtClean="0"/>
              <a:t>Execution in Prolog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p:txBody>
          <a:bodyPr/>
          <a:lstStyle/>
          <a:p>
            <a:r>
              <a:rPr lang="en-US" smtClean="0"/>
              <a:t>Example 11: clauses entered into database</a:t>
            </a:r>
          </a:p>
          <a:p>
            <a:endParaRPr lang="en-US" smtClean="0"/>
          </a:p>
          <a:p>
            <a:endParaRPr lang="en-US" smtClean="0"/>
          </a:p>
          <a:p>
            <a:r>
              <a:rPr lang="en-US" smtClean="0"/>
              <a:t>Queries: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C4C4E4CB-782C-4BC0-A9A8-C70BBDFEA804}" type="slidenum">
              <a:rPr lang="en-US" smtClean="0"/>
              <a:pPr>
                <a:defRPr/>
              </a:pPr>
              <a:t>38</a:t>
            </a:fld>
            <a:endParaRPr lang="en-US" dirty="0"/>
          </a:p>
        </p:txBody>
      </p:sp>
      <p:sp>
        <p:nvSpPr>
          <p:cNvPr id="41986" name="Title 1"/>
          <p:cNvSpPr>
            <a:spLocks noGrp="1"/>
          </p:cNvSpPr>
          <p:nvPr>
            <p:ph type="title"/>
          </p:nvPr>
        </p:nvSpPr>
        <p:spPr/>
        <p:txBody>
          <a:bodyPr/>
          <a:lstStyle/>
          <a:p>
            <a:r>
              <a:rPr lang="en-US" smtClean="0"/>
              <a:t>Execution in Prolog (cont’d.)</a:t>
            </a:r>
          </a:p>
        </p:txBody>
      </p:sp>
      <p:pic>
        <p:nvPicPr>
          <p:cNvPr id="41990" name="Picture 6"/>
          <p:cNvPicPr>
            <a:picLocks noChangeAspect="1" noChangeArrowheads="1"/>
          </p:cNvPicPr>
          <p:nvPr/>
        </p:nvPicPr>
        <p:blipFill>
          <a:blip r:embed="rId2"/>
          <a:srcRect/>
          <a:stretch>
            <a:fillRect/>
          </a:stretch>
        </p:blipFill>
        <p:spPr bwMode="auto">
          <a:xfrm>
            <a:off x="1371600" y="1981200"/>
            <a:ext cx="6235700" cy="890588"/>
          </a:xfrm>
          <a:prstGeom prst="rect">
            <a:avLst/>
          </a:prstGeom>
          <a:noFill/>
          <a:ln w="9525">
            <a:noFill/>
            <a:miter lim="800000"/>
            <a:headEnd/>
            <a:tailEnd/>
          </a:ln>
        </p:spPr>
      </p:pic>
      <p:pic>
        <p:nvPicPr>
          <p:cNvPr id="41991" name="Picture 7"/>
          <p:cNvPicPr>
            <a:picLocks noChangeAspect="1" noChangeArrowheads="1"/>
          </p:cNvPicPr>
          <p:nvPr/>
        </p:nvPicPr>
        <p:blipFill>
          <a:blip r:embed="rId3"/>
          <a:srcRect/>
          <a:stretch>
            <a:fillRect/>
          </a:stretch>
        </p:blipFill>
        <p:spPr bwMode="auto">
          <a:xfrm>
            <a:off x="1295400" y="3600450"/>
            <a:ext cx="271145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p:txBody>
          <a:bodyPr/>
          <a:lstStyle/>
          <a:p>
            <a:r>
              <a:rPr lang="en-US" smtClean="0"/>
              <a:t>Example 11 (cont’d.): use semicolon at prompt (meaning </a:t>
            </a:r>
            <a:r>
              <a:rPr lang="en-US" i="1" smtClean="0"/>
              <a:t>or</a:t>
            </a:r>
            <a:r>
              <a:rPr lang="en-US" smtClean="0"/>
              <a:t>) </a:t>
            </a:r>
          </a:p>
          <a:p>
            <a:endParaRPr lang="en-US" smtClean="0"/>
          </a:p>
          <a:p>
            <a:endParaRPr lang="en-US" smtClean="0"/>
          </a:p>
          <a:p>
            <a:endParaRPr lang="en-US" smtClean="0"/>
          </a:p>
          <a:p>
            <a:endParaRPr lang="en-US" smtClean="0"/>
          </a:p>
          <a:p>
            <a:r>
              <a:rPr lang="en-US" smtClean="0"/>
              <a:t>Use carriage return to cancel the continued search</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0D404981-920B-448B-B8A8-25C4BA52443C}" type="slidenum">
              <a:rPr lang="en-US" smtClean="0"/>
              <a:pPr>
                <a:defRPr/>
              </a:pPr>
              <a:t>39</a:t>
            </a:fld>
            <a:endParaRPr lang="en-US" dirty="0"/>
          </a:p>
        </p:txBody>
      </p:sp>
      <p:sp>
        <p:nvSpPr>
          <p:cNvPr id="43010" name="Title 1"/>
          <p:cNvSpPr>
            <a:spLocks noGrp="1"/>
          </p:cNvSpPr>
          <p:nvPr>
            <p:ph type="title"/>
          </p:nvPr>
        </p:nvSpPr>
        <p:spPr/>
        <p:txBody>
          <a:bodyPr/>
          <a:lstStyle/>
          <a:p>
            <a:r>
              <a:rPr lang="en-US" smtClean="0"/>
              <a:t>Execution in Prolog (cont’d.)</a:t>
            </a:r>
          </a:p>
        </p:txBody>
      </p:sp>
      <p:pic>
        <p:nvPicPr>
          <p:cNvPr id="43014" name="Picture 6"/>
          <p:cNvPicPr>
            <a:picLocks noChangeAspect="1" noChangeArrowheads="1"/>
          </p:cNvPicPr>
          <p:nvPr/>
        </p:nvPicPr>
        <p:blipFill>
          <a:blip r:embed="rId2"/>
          <a:srcRect/>
          <a:stretch>
            <a:fillRect/>
          </a:stretch>
        </p:blipFill>
        <p:spPr bwMode="auto">
          <a:xfrm>
            <a:off x="1233488" y="2590800"/>
            <a:ext cx="257651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gn="just"/>
            <a:r>
              <a:rPr lang="en-US" dirty="0" smtClean="0"/>
              <a:t>Logical statements can be used as formal specifications</a:t>
            </a:r>
          </a:p>
          <a:p>
            <a:pPr algn="just"/>
            <a:endParaRPr lang="en-US" dirty="0" smtClean="0"/>
          </a:p>
          <a:p>
            <a:pPr algn="just"/>
            <a:r>
              <a:rPr lang="en-US" dirty="0" smtClean="0"/>
              <a:t>Computers are used to implement the principles of mathematical logic</a:t>
            </a:r>
          </a:p>
          <a:p>
            <a:pPr algn="just"/>
            <a:endParaRPr lang="en-US" sz="800" dirty="0" smtClean="0"/>
          </a:p>
          <a:p>
            <a:pPr lvl="1" algn="just"/>
            <a:r>
              <a:rPr lang="en-US" b="1" dirty="0" smtClean="0"/>
              <a:t>Automatic deduction systems </a:t>
            </a:r>
            <a:r>
              <a:rPr lang="en-US" dirty="0" smtClean="0"/>
              <a:t>or </a:t>
            </a:r>
            <a:r>
              <a:rPr lang="en-US" b="1" dirty="0" smtClean="0"/>
              <a:t>automatic theorem </a:t>
            </a:r>
            <a:r>
              <a:rPr lang="en-US" b="1" dirty="0" err="1" smtClean="0"/>
              <a:t>provers</a:t>
            </a:r>
            <a:r>
              <a:rPr lang="en-US" b="1" dirty="0" smtClean="0"/>
              <a:t> </a:t>
            </a:r>
            <a:r>
              <a:rPr lang="en-US" dirty="0" smtClean="0"/>
              <a:t>turn proofs into computation</a:t>
            </a:r>
          </a:p>
          <a:p>
            <a:pPr lvl="1" algn="just"/>
            <a:r>
              <a:rPr lang="en-US" dirty="0" smtClean="0"/>
              <a:t>Computation can be viewed as a kind of proof</a:t>
            </a:r>
          </a:p>
          <a:p>
            <a:pPr lvl="1" algn="just"/>
            <a:r>
              <a:rPr lang="en-US" dirty="0" smtClean="0"/>
              <a:t>Led to the programming language </a:t>
            </a:r>
            <a:r>
              <a:rPr lang="en-US" b="1" dirty="0" smtClean="0"/>
              <a:t>Prolog</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801319BF-7494-43BA-B703-B2D3A801D8A7}" type="slidenum">
              <a:rPr lang="en-US" smtClean="0"/>
              <a:pPr>
                <a:defRPr/>
              </a:pPr>
              <a:t>4</a:t>
            </a:fld>
            <a:endParaRPr lang="en-US" dirty="0"/>
          </a:p>
        </p:txBody>
      </p:sp>
      <p:sp>
        <p:nvSpPr>
          <p:cNvPr id="7170" name="Rectangle 2"/>
          <p:cNvSpPr>
            <a:spLocks noGrp="1" noChangeArrowheads="1"/>
          </p:cNvSpPr>
          <p:nvPr>
            <p:ph type="title"/>
          </p:nvPr>
        </p:nvSpPr>
        <p:spPr/>
        <p:txBody>
          <a:bodyPr/>
          <a:lstStyle/>
          <a:p>
            <a:r>
              <a:rPr lang="en-US" smtClean="0"/>
              <a:t>Introduction (cont’d.)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smtClean="0"/>
              <a:t>Prolog has built-in arithmetic operations</a:t>
            </a:r>
          </a:p>
          <a:p>
            <a:pPr lvl="1"/>
            <a:r>
              <a:rPr lang="en-US" smtClean="0"/>
              <a:t>Terms can be written in infix or prefix notation</a:t>
            </a:r>
          </a:p>
          <a:p>
            <a:r>
              <a:rPr lang="en-US" smtClean="0"/>
              <a:t>Prolog cannot tell when a term is arithmetic or strictly data</a:t>
            </a:r>
          </a:p>
          <a:p>
            <a:pPr lvl="1"/>
            <a:r>
              <a:rPr lang="en-US" smtClean="0"/>
              <a:t>Must use built-in predicate </a:t>
            </a:r>
            <a:r>
              <a:rPr lang="en-US" i="1" smtClean="0"/>
              <a:t>is</a:t>
            </a:r>
            <a:r>
              <a:rPr lang="en-US" smtClean="0"/>
              <a:t> to force evaluation</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86DE2875-3D0A-4458-B296-AB452FF41D78}" type="slidenum">
              <a:rPr lang="en-US" smtClean="0"/>
              <a:pPr>
                <a:defRPr/>
              </a:pPr>
              <a:t>40</a:t>
            </a:fld>
            <a:endParaRPr lang="en-US" dirty="0"/>
          </a:p>
        </p:txBody>
      </p:sp>
      <p:sp>
        <p:nvSpPr>
          <p:cNvPr id="44034" name="Title 1"/>
          <p:cNvSpPr>
            <a:spLocks noGrp="1"/>
          </p:cNvSpPr>
          <p:nvPr>
            <p:ph type="title"/>
          </p:nvPr>
        </p:nvSpPr>
        <p:spPr/>
        <p:txBody>
          <a:bodyPr/>
          <a:lstStyle/>
          <a:p>
            <a:r>
              <a:rPr lang="en-US" smtClean="0"/>
              <a:t>Arithmetic</a:t>
            </a:r>
          </a:p>
        </p:txBody>
      </p:sp>
      <p:pic>
        <p:nvPicPr>
          <p:cNvPr id="44038" name="Picture 2"/>
          <p:cNvPicPr>
            <a:picLocks noChangeAspect="1" noChangeArrowheads="1"/>
          </p:cNvPicPr>
          <p:nvPr/>
        </p:nvPicPr>
        <p:blipFill>
          <a:blip r:embed="rId2"/>
          <a:srcRect/>
          <a:stretch>
            <a:fillRect/>
          </a:stretch>
        </p:blipFill>
        <p:spPr bwMode="auto">
          <a:xfrm>
            <a:off x="1341438" y="4038600"/>
            <a:ext cx="2773362" cy="838200"/>
          </a:xfrm>
          <a:prstGeom prst="rect">
            <a:avLst/>
          </a:prstGeom>
          <a:noFill/>
          <a:ln w="9525">
            <a:noFill/>
            <a:miter lim="800000"/>
            <a:headEnd/>
            <a:tailEnd/>
          </a:ln>
        </p:spPr>
      </p:pic>
      <p:pic>
        <p:nvPicPr>
          <p:cNvPr id="44039" name="Picture 3"/>
          <p:cNvPicPr>
            <a:picLocks noChangeAspect="1" noChangeArrowheads="1"/>
          </p:cNvPicPr>
          <p:nvPr/>
        </p:nvPicPr>
        <p:blipFill>
          <a:blip r:embed="rId3"/>
          <a:srcRect/>
          <a:stretch>
            <a:fillRect/>
          </a:stretch>
        </p:blipFill>
        <p:spPr bwMode="auto">
          <a:xfrm>
            <a:off x="1347788" y="5181600"/>
            <a:ext cx="4138612"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mtClean="0"/>
              <a:t>Greatest common divisor algorithm</a:t>
            </a:r>
          </a:p>
          <a:p>
            <a:pPr lvl="1"/>
            <a:r>
              <a:rPr lang="en-US" smtClean="0"/>
              <a:t>In generic Horn clauses:</a:t>
            </a:r>
          </a:p>
          <a:p>
            <a:pPr lvl="1"/>
            <a:endParaRPr lang="en-US" smtClean="0"/>
          </a:p>
          <a:p>
            <a:pPr lvl="1"/>
            <a:endParaRPr lang="en-US" smtClean="0"/>
          </a:p>
          <a:p>
            <a:pPr lvl="1"/>
            <a:r>
              <a:rPr lang="en-US" smtClean="0"/>
              <a:t>In Prolog:</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ACBAD8BD-ED6D-4A19-BDA9-05BFF82A1EDC}" type="slidenum">
              <a:rPr lang="en-US" smtClean="0"/>
              <a:pPr>
                <a:defRPr/>
              </a:pPr>
              <a:t>41</a:t>
            </a:fld>
            <a:endParaRPr lang="en-US" dirty="0"/>
          </a:p>
        </p:txBody>
      </p:sp>
      <p:sp>
        <p:nvSpPr>
          <p:cNvPr id="45058" name="Title 1"/>
          <p:cNvSpPr>
            <a:spLocks noGrp="1"/>
          </p:cNvSpPr>
          <p:nvPr>
            <p:ph type="title"/>
          </p:nvPr>
        </p:nvSpPr>
        <p:spPr/>
        <p:txBody>
          <a:bodyPr/>
          <a:lstStyle/>
          <a:p>
            <a:r>
              <a:rPr lang="en-US" smtClean="0"/>
              <a:t>Arithmetic (cont’d.)</a:t>
            </a:r>
          </a:p>
        </p:txBody>
      </p:sp>
      <p:pic>
        <p:nvPicPr>
          <p:cNvPr id="45062" name="Picture 2"/>
          <p:cNvPicPr>
            <a:picLocks noChangeAspect="1" noChangeArrowheads="1"/>
          </p:cNvPicPr>
          <p:nvPr/>
        </p:nvPicPr>
        <p:blipFill>
          <a:blip r:embed="rId2"/>
          <a:srcRect/>
          <a:stretch>
            <a:fillRect/>
          </a:stretch>
        </p:blipFill>
        <p:spPr bwMode="auto">
          <a:xfrm>
            <a:off x="1660525" y="2362200"/>
            <a:ext cx="7483475" cy="647700"/>
          </a:xfrm>
          <a:prstGeom prst="rect">
            <a:avLst/>
          </a:prstGeom>
          <a:noFill/>
          <a:ln w="9525">
            <a:noFill/>
            <a:miter lim="800000"/>
            <a:headEnd/>
            <a:tailEnd/>
          </a:ln>
        </p:spPr>
      </p:pic>
      <p:pic>
        <p:nvPicPr>
          <p:cNvPr id="45063" name="Picture 3"/>
          <p:cNvPicPr>
            <a:picLocks noChangeAspect="1" noChangeArrowheads="1"/>
          </p:cNvPicPr>
          <p:nvPr/>
        </p:nvPicPr>
        <p:blipFill>
          <a:blip r:embed="rId3"/>
          <a:srcRect/>
          <a:stretch>
            <a:fillRect/>
          </a:stretch>
        </p:blipFill>
        <p:spPr bwMode="auto">
          <a:xfrm>
            <a:off x="1524000" y="3962400"/>
            <a:ext cx="656431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p:txBody>
          <a:bodyPr/>
          <a:lstStyle/>
          <a:p>
            <a:r>
              <a:rPr lang="en-US" smtClean="0"/>
              <a:t>Unification: process by which variables are instantiated to match during resolution</a:t>
            </a:r>
          </a:p>
          <a:p>
            <a:pPr lvl="1"/>
            <a:r>
              <a:rPr lang="en-US" smtClean="0"/>
              <a:t>Basic expression whose semantics is determined by unification is equality</a:t>
            </a:r>
          </a:p>
          <a:p>
            <a:r>
              <a:rPr lang="en-US" smtClean="0"/>
              <a:t>Prolog’s unification algorithm:</a:t>
            </a:r>
          </a:p>
          <a:p>
            <a:pPr lvl="1"/>
            <a:r>
              <a:rPr lang="en-US" smtClean="0"/>
              <a:t>Constant unifies only with itself</a:t>
            </a:r>
          </a:p>
          <a:p>
            <a:pPr lvl="1"/>
            <a:r>
              <a:rPr lang="en-US" smtClean="0"/>
              <a:t>Uninstantiated variable unifies with anything and becomes instantiated to that thing</a:t>
            </a:r>
          </a:p>
          <a:p>
            <a:pPr lvl="1"/>
            <a:r>
              <a:rPr lang="en-US" smtClean="0"/>
              <a:t>Structured term (function applied to arguments) unifies with another term only if the same function name and same number of arguments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75F512A9-6EDC-41EE-ACDE-3E8E70CD2FF4}" type="slidenum">
              <a:rPr lang="en-US" smtClean="0"/>
              <a:pPr>
                <a:defRPr/>
              </a:pPr>
              <a:t>42</a:t>
            </a:fld>
            <a:endParaRPr lang="en-US" dirty="0"/>
          </a:p>
        </p:txBody>
      </p:sp>
      <p:sp>
        <p:nvSpPr>
          <p:cNvPr id="46082" name="Title 1"/>
          <p:cNvSpPr>
            <a:spLocks noGrp="1"/>
          </p:cNvSpPr>
          <p:nvPr>
            <p:ph type="title"/>
          </p:nvPr>
        </p:nvSpPr>
        <p:spPr/>
        <p:txBody>
          <a:bodyPr/>
          <a:lstStyle/>
          <a:p>
            <a:r>
              <a:rPr lang="en-US" smtClean="0"/>
              <a:t>Unification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lstStyle/>
          <a:p>
            <a:r>
              <a:rPr lang="en-US" smtClean="0"/>
              <a:t>Examples: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83AD0160-741B-4F75-970D-77A5A477E833}" type="slidenum">
              <a:rPr lang="en-US" smtClean="0"/>
              <a:pPr>
                <a:defRPr/>
              </a:pPr>
              <a:t>43</a:t>
            </a:fld>
            <a:endParaRPr lang="en-US" dirty="0"/>
          </a:p>
        </p:txBody>
      </p:sp>
      <p:sp>
        <p:nvSpPr>
          <p:cNvPr id="47106" name="Title 1"/>
          <p:cNvSpPr>
            <a:spLocks noGrp="1"/>
          </p:cNvSpPr>
          <p:nvPr>
            <p:ph type="title"/>
          </p:nvPr>
        </p:nvSpPr>
        <p:spPr/>
        <p:txBody>
          <a:bodyPr/>
          <a:lstStyle/>
          <a:p>
            <a:r>
              <a:rPr lang="en-US" smtClean="0"/>
              <a:t>Unification (cont’d.)</a:t>
            </a:r>
          </a:p>
        </p:txBody>
      </p:sp>
      <p:pic>
        <p:nvPicPr>
          <p:cNvPr id="47110" name="Picture 3"/>
          <p:cNvPicPr>
            <a:picLocks noChangeAspect="1" noChangeArrowheads="1"/>
          </p:cNvPicPr>
          <p:nvPr/>
        </p:nvPicPr>
        <p:blipFill>
          <a:blip r:embed="rId2"/>
          <a:srcRect/>
          <a:stretch>
            <a:fillRect/>
          </a:stretch>
        </p:blipFill>
        <p:spPr bwMode="auto">
          <a:xfrm>
            <a:off x="4495800" y="2209800"/>
            <a:ext cx="3836988" cy="3733800"/>
          </a:xfrm>
          <a:prstGeom prst="rect">
            <a:avLst/>
          </a:prstGeom>
          <a:noFill/>
          <a:ln w="9525">
            <a:noFill/>
            <a:miter lim="800000"/>
            <a:headEnd/>
            <a:tailEnd/>
          </a:ln>
        </p:spPr>
      </p:pic>
      <p:pic>
        <p:nvPicPr>
          <p:cNvPr id="47111" name="Picture 4"/>
          <p:cNvPicPr>
            <a:picLocks noChangeAspect="1" noChangeArrowheads="1"/>
          </p:cNvPicPr>
          <p:nvPr/>
        </p:nvPicPr>
        <p:blipFill>
          <a:blip r:embed="rId3"/>
          <a:srcRect/>
          <a:stretch>
            <a:fillRect/>
          </a:stretch>
        </p:blipFill>
        <p:spPr bwMode="auto">
          <a:xfrm>
            <a:off x="1042988" y="2209800"/>
            <a:ext cx="3071812" cy="3733800"/>
          </a:xfrm>
          <a:prstGeom prst="rect">
            <a:avLst/>
          </a:prstGeom>
          <a:noFill/>
          <a:ln w="9525">
            <a:noFill/>
            <a:miter lim="800000"/>
            <a:headEnd/>
            <a:tailEnd/>
          </a:ln>
        </p:spPr>
      </p:pic>
      <p:sp>
        <p:nvSpPr>
          <p:cNvPr id="8" name="Rectangle 7"/>
          <p:cNvSpPr/>
          <p:nvPr/>
        </p:nvSpPr>
        <p:spPr>
          <a:xfrm>
            <a:off x="1066800" y="26670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45720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6800" y="54864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6800" y="35052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5800" y="25908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5800" y="35814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44958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95800" y="54864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0" nodeType="clickEffect">
                                  <p:stCondLst>
                                    <p:cond delay="0"/>
                                  </p:stCondLst>
                                  <p:childTnLst>
                                    <p:animEffect transition="out" filter="box(in)">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0" nodeType="clickEffect">
                                  <p:stCondLst>
                                    <p:cond delay="0"/>
                                  </p:stCondLst>
                                  <p:childTnLst>
                                    <p:animEffect transition="out" filter="box(in)">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lnSpcReduction="10000"/>
          </a:bodyPr>
          <a:lstStyle/>
          <a:p>
            <a:r>
              <a:rPr lang="en-US" dirty="0" smtClean="0"/>
              <a:t>Unification causes </a:t>
            </a:r>
            <a:r>
              <a:rPr lang="en-US" dirty="0" err="1" smtClean="0"/>
              <a:t>uninstantiated</a:t>
            </a:r>
            <a:r>
              <a:rPr lang="en-US" dirty="0" smtClean="0"/>
              <a:t> variables to share memory (to become aliases of each other) </a:t>
            </a:r>
          </a:p>
          <a:p>
            <a:pPr lvl="1"/>
            <a:r>
              <a:rPr lang="en-US" dirty="0" smtClean="0"/>
              <a:t>Example: two </a:t>
            </a:r>
            <a:r>
              <a:rPr lang="en-US" dirty="0" err="1" smtClean="0"/>
              <a:t>uninstantiated</a:t>
            </a:r>
            <a:r>
              <a:rPr lang="en-US" dirty="0" smtClean="0"/>
              <a:t> variables are unified</a:t>
            </a:r>
          </a:p>
          <a:p>
            <a:pPr lvl="1"/>
            <a:endParaRPr lang="en-US" dirty="0" smtClean="0"/>
          </a:p>
          <a:p>
            <a:pPr lvl="1"/>
            <a:endParaRPr lang="en-US" dirty="0" smtClean="0"/>
          </a:p>
          <a:p>
            <a:pPr lvl="1"/>
            <a:endParaRPr lang="en-US" dirty="0" smtClean="0"/>
          </a:p>
          <a:p>
            <a:pPr lvl="1"/>
            <a:endParaRPr lang="en-US" dirty="0" smtClean="0"/>
          </a:p>
          <a:p>
            <a:r>
              <a:rPr lang="en-US" b="1" dirty="0" smtClean="0"/>
              <a:t>Pattern-directed invocation</a:t>
            </a:r>
            <a:r>
              <a:rPr lang="en-US" dirty="0" smtClean="0"/>
              <a:t>: using a pattern in place of a variable unifies it with a variable used in that place in a goal</a:t>
            </a:r>
          </a:p>
          <a:p>
            <a:pPr lvl="1"/>
            <a:r>
              <a:rPr lang="en-US" dirty="0" smtClean="0"/>
              <a:t>Example: </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D413D2C-D7CD-424D-9A98-AF52EA18083D}" type="slidenum">
              <a:rPr lang="en-US" smtClean="0"/>
              <a:pPr>
                <a:defRPr/>
              </a:pPr>
              <a:t>44</a:t>
            </a:fld>
            <a:endParaRPr lang="en-US" dirty="0"/>
          </a:p>
        </p:txBody>
      </p:sp>
      <p:sp>
        <p:nvSpPr>
          <p:cNvPr id="48130" name="Title 1"/>
          <p:cNvSpPr>
            <a:spLocks noGrp="1"/>
          </p:cNvSpPr>
          <p:nvPr>
            <p:ph type="title"/>
          </p:nvPr>
        </p:nvSpPr>
        <p:spPr/>
        <p:txBody>
          <a:bodyPr/>
          <a:lstStyle/>
          <a:p>
            <a:r>
              <a:rPr lang="en-US" smtClean="0"/>
              <a:t>Unification (cont’d.)</a:t>
            </a:r>
          </a:p>
        </p:txBody>
      </p:sp>
      <p:pic>
        <p:nvPicPr>
          <p:cNvPr id="48134" name="Picture 2"/>
          <p:cNvPicPr>
            <a:picLocks noChangeAspect="1" noChangeArrowheads="1"/>
          </p:cNvPicPr>
          <p:nvPr/>
        </p:nvPicPr>
        <p:blipFill>
          <a:blip r:embed="rId2"/>
          <a:srcRect/>
          <a:stretch>
            <a:fillRect/>
          </a:stretch>
        </p:blipFill>
        <p:spPr bwMode="auto">
          <a:xfrm>
            <a:off x="1371600" y="2895600"/>
            <a:ext cx="1717675" cy="1255712"/>
          </a:xfrm>
          <a:prstGeom prst="rect">
            <a:avLst/>
          </a:prstGeom>
          <a:noFill/>
          <a:ln w="9525">
            <a:noFill/>
            <a:miter lim="800000"/>
            <a:headEnd/>
            <a:tailEnd/>
          </a:ln>
        </p:spPr>
      </p:pic>
      <p:pic>
        <p:nvPicPr>
          <p:cNvPr id="48135" name="Picture 3"/>
          <p:cNvPicPr>
            <a:picLocks noChangeAspect="1" noChangeArrowheads="1"/>
          </p:cNvPicPr>
          <p:nvPr/>
        </p:nvPicPr>
        <p:blipFill>
          <a:blip r:embed="rId3"/>
          <a:srcRect/>
          <a:stretch>
            <a:fillRect/>
          </a:stretch>
        </p:blipFill>
        <p:spPr bwMode="auto">
          <a:xfrm>
            <a:off x="2971800" y="5638800"/>
            <a:ext cx="3101975" cy="32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b="1" smtClean="0"/>
              <a:t>Append</a:t>
            </a:r>
            <a:r>
              <a:rPr lang="en-US" smtClean="0"/>
              <a:t> procedure:</a:t>
            </a:r>
          </a:p>
          <a:p>
            <a:endParaRPr lang="en-US" smtClean="0"/>
          </a:p>
          <a:p>
            <a:endParaRPr lang="en-US" smtClean="0"/>
          </a:p>
          <a:p>
            <a:endParaRPr lang="en-US" smtClean="0"/>
          </a:p>
          <a:p>
            <a:r>
              <a:rPr lang="en-US" smtClean="0"/>
              <a:t>First clause: appending a list to the empty list gives just that list</a:t>
            </a:r>
          </a:p>
          <a:p>
            <a:r>
              <a:rPr lang="en-US" smtClean="0"/>
              <a:t>Second clause: appending a list whose head is </a:t>
            </a:r>
            <a:r>
              <a:rPr lang="en-US" i="1" smtClean="0"/>
              <a:t>A</a:t>
            </a:r>
            <a:r>
              <a:rPr lang="en-US" smtClean="0"/>
              <a:t> and tail is </a:t>
            </a:r>
            <a:r>
              <a:rPr lang="en-US" i="1" smtClean="0"/>
              <a:t>B</a:t>
            </a:r>
            <a:r>
              <a:rPr lang="en-US" smtClean="0"/>
              <a:t> to a list </a:t>
            </a:r>
            <a:r>
              <a:rPr lang="en-US" i="1" smtClean="0"/>
              <a:t>Y</a:t>
            </a:r>
            <a:r>
              <a:rPr lang="en-US" smtClean="0"/>
              <a:t> gives a list whose head is also </a:t>
            </a:r>
            <a:r>
              <a:rPr lang="en-US" i="1" smtClean="0"/>
              <a:t>A</a:t>
            </a:r>
            <a:r>
              <a:rPr lang="en-US" smtClean="0"/>
              <a:t> and whose tail is </a:t>
            </a:r>
            <a:r>
              <a:rPr lang="en-US" i="1" smtClean="0"/>
              <a:t>B</a:t>
            </a:r>
            <a:r>
              <a:rPr lang="en-US" smtClean="0"/>
              <a:t> with </a:t>
            </a:r>
            <a:r>
              <a:rPr lang="en-US" i="1" smtClean="0"/>
              <a:t>Y</a:t>
            </a:r>
            <a:r>
              <a:rPr lang="en-US" smtClean="0"/>
              <a:t> appended</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4B9EC0C-3F4C-437A-9371-CB74A9DDC811}" type="slidenum">
              <a:rPr lang="en-US" smtClean="0"/>
              <a:pPr>
                <a:defRPr/>
              </a:pPr>
              <a:t>45</a:t>
            </a:fld>
            <a:endParaRPr lang="en-US" dirty="0"/>
          </a:p>
        </p:txBody>
      </p:sp>
      <p:sp>
        <p:nvSpPr>
          <p:cNvPr id="49154" name="Title 1"/>
          <p:cNvSpPr>
            <a:spLocks noGrp="1"/>
          </p:cNvSpPr>
          <p:nvPr>
            <p:ph type="title"/>
          </p:nvPr>
        </p:nvSpPr>
        <p:spPr/>
        <p:txBody>
          <a:bodyPr/>
          <a:lstStyle/>
          <a:p>
            <a:r>
              <a:rPr lang="en-US" smtClean="0"/>
              <a:t>Unification (cont’d.)</a:t>
            </a:r>
          </a:p>
        </p:txBody>
      </p:sp>
      <p:pic>
        <p:nvPicPr>
          <p:cNvPr id="49158" name="Picture 2"/>
          <p:cNvPicPr>
            <a:picLocks noChangeAspect="1" noChangeArrowheads="1"/>
          </p:cNvPicPr>
          <p:nvPr/>
        </p:nvPicPr>
        <p:blipFill>
          <a:blip r:embed="rId2"/>
          <a:srcRect/>
          <a:stretch>
            <a:fillRect/>
          </a:stretch>
        </p:blipFill>
        <p:spPr bwMode="auto">
          <a:xfrm>
            <a:off x="1158875" y="2209800"/>
            <a:ext cx="5927725" cy="363538"/>
          </a:xfrm>
          <a:prstGeom prst="rect">
            <a:avLst/>
          </a:prstGeom>
          <a:noFill/>
          <a:ln w="9525">
            <a:noFill/>
            <a:miter lim="800000"/>
            <a:headEnd/>
            <a:tailEnd/>
          </a:ln>
        </p:spPr>
      </p:pic>
      <p:pic>
        <p:nvPicPr>
          <p:cNvPr id="49159" name="Picture 3"/>
          <p:cNvPicPr>
            <a:picLocks noChangeAspect="1" noChangeArrowheads="1"/>
          </p:cNvPicPr>
          <p:nvPr/>
        </p:nvPicPr>
        <p:blipFill>
          <a:blip r:embed="rId3"/>
          <a:srcRect/>
          <a:stretch>
            <a:fillRect/>
          </a:stretch>
        </p:blipFill>
        <p:spPr bwMode="auto">
          <a:xfrm>
            <a:off x="1212850" y="2641600"/>
            <a:ext cx="3359150" cy="314325"/>
          </a:xfrm>
          <a:prstGeom prst="rect">
            <a:avLst/>
          </a:prstGeom>
          <a:noFill/>
          <a:ln w="9525">
            <a:noFill/>
            <a:miter lim="800000"/>
            <a:headEnd/>
            <a:tailEnd/>
          </a:ln>
        </p:spPr>
      </p:pic>
      <p:pic>
        <p:nvPicPr>
          <p:cNvPr id="49160" name="Picture 4"/>
          <p:cNvPicPr>
            <a:picLocks noChangeAspect="1" noChangeArrowheads="1"/>
          </p:cNvPicPr>
          <p:nvPr/>
        </p:nvPicPr>
        <p:blipFill>
          <a:blip r:embed="rId4"/>
          <a:srcRect/>
          <a:stretch>
            <a:fillRect/>
          </a:stretch>
        </p:blipFill>
        <p:spPr bwMode="auto">
          <a:xfrm>
            <a:off x="1828800" y="2895600"/>
            <a:ext cx="7218363"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p:cNvSpPr>
            <a:spLocks noGrp="1"/>
          </p:cNvSpPr>
          <p:nvPr>
            <p:ph idx="1"/>
          </p:nvPr>
        </p:nvSpPr>
        <p:spPr/>
        <p:txBody>
          <a:bodyPr/>
          <a:lstStyle/>
          <a:p>
            <a:r>
              <a:rPr lang="en-US" smtClean="0"/>
              <a:t>Append procedure rewritten more concisely:</a:t>
            </a:r>
          </a:p>
          <a:p>
            <a:endParaRPr lang="en-US" smtClean="0"/>
          </a:p>
          <a:p>
            <a:pPr lvl="1"/>
            <a:endParaRPr lang="en-US" smtClean="0"/>
          </a:p>
          <a:p>
            <a:pPr lvl="1"/>
            <a:r>
              <a:rPr lang="en-US" smtClean="0"/>
              <a:t>Append can also be run backward and find all the ways to append two lists to get a specified list:</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07638BEB-9EF1-4A10-B7E9-DA922E471336}" type="slidenum">
              <a:rPr lang="en-US" smtClean="0"/>
              <a:pPr>
                <a:defRPr/>
              </a:pPr>
              <a:t>46</a:t>
            </a:fld>
            <a:endParaRPr lang="en-US" dirty="0"/>
          </a:p>
        </p:txBody>
      </p:sp>
      <p:sp>
        <p:nvSpPr>
          <p:cNvPr id="50178" name="Title 1"/>
          <p:cNvSpPr>
            <a:spLocks noGrp="1"/>
          </p:cNvSpPr>
          <p:nvPr>
            <p:ph type="title"/>
          </p:nvPr>
        </p:nvSpPr>
        <p:spPr/>
        <p:txBody>
          <a:bodyPr/>
          <a:lstStyle/>
          <a:p>
            <a:r>
              <a:rPr lang="en-US" smtClean="0"/>
              <a:t>Unification (cont’d.)</a:t>
            </a:r>
          </a:p>
        </p:txBody>
      </p:sp>
      <p:pic>
        <p:nvPicPr>
          <p:cNvPr id="50182" name="Picture 2"/>
          <p:cNvPicPr>
            <a:picLocks noChangeAspect="1" noChangeArrowheads="1"/>
          </p:cNvPicPr>
          <p:nvPr/>
        </p:nvPicPr>
        <p:blipFill>
          <a:blip r:embed="rId2"/>
          <a:srcRect/>
          <a:stretch>
            <a:fillRect/>
          </a:stretch>
        </p:blipFill>
        <p:spPr bwMode="auto">
          <a:xfrm>
            <a:off x="1295400" y="1981200"/>
            <a:ext cx="6858000" cy="696912"/>
          </a:xfrm>
          <a:prstGeom prst="rect">
            <a:avLst/>
          </a:prstGeom>
          <a:noFill/>
          <a:ln w="9525">
            <a:noFill/>
            <a:miter lim="800000"/>
            <a:headEnd/>
            <a:tailEnd/>
          </a:ln>
        </p:spPr>
      </p:pic>
      <p:pic>
        <p:nvPicPr>
          <p:cNvPr id="50183" name="Picture 4"/>
          <p:cNvPicPr>
            <a:picLocks noChangeAspect="1" noChangeArrowheads="1"/>
          </p:cNvPicPr>
          <p:nvPr/>
        </p:nvPicPr>
        <p:blipFill>
          <a:blip r:embed="rId3"/>
          <a:srcRect/>
          <a:stretch>
            <a:fillRect/>
          </a:stretch>
        </p:blipFill>
        <p:spPr bwMode="auto">
          <a:xfrm>
            <a:off x="1414463" y="4038600"/>
            <a:ext cx="3843337" cy="990600"/>
          </a:xfrm>
          <a:prstGeom prst="rect">
            <a:avLst/>
          </a:prstGeom>
          <a:noFill/>
          <a:ln w="9525">
            <a:noFill/>
            <a:miter lim="800000"/>
            <a:headEnd/>
            <a:tailEnd/>
          </a:ln>
        </p:spPr>
      </p:pic>
      <p:pic>
        <p:nvPicPr>
          <p:cNvPr id="50184" name="Picture 5"/>
          <p:cNvPicPr>
            <a:picLocks noChangeAspect="1" noChangeArrowheads="1"/>
          </p:cNvPicPr>
          <p:nvPr/>
        </p:nvPicPr>
        <p:blipFill>
          <a:blip r:embed="rId4"/>
          <a:srcRect r="13332"/>
          <a:stretch>
            <a:fillRect/>
          </a:stretch>
        </p:blipFill>
        <p:spPr bwMode="auto">
          <a:xfrm>
            <a:off x="1447800" y="5181600"/>
            <a:ext cx="3382963" cy="685800"/>
          </a:xfrm>
          <a:prstGeom prst="rect">
            <a:avLst/>
          </a:prstGeom>
          <a:noFill/>
          <a:ln w="9525">
            <a:noFill/>
            <a:miter lim="800000"/>
            <a:headEnd/>
            <a:tailEnd/>
          </a:ln>
        </p:spPr>
      </p:pic>
      <p:pic>
        <p:nvPicPr>
          <p:cNvPr id="50185" name="Picture 8"/>
          <p:cNvPicPr>
            <a:picLocks noChangeAspect="1" noChangeArrowheads="1"/>
          </p:cNvPicPr>
          <p:nvPr/>
        </p:nvPicPr>
        <p:blipFill>
          <a:blip r:embed="rId5"/>
          <a:srcRect/>
          <a:stretch>
            <a:fillRect/>
          </a:stretch>
        </p:blipFill>
        <p:spPr bwMode="auto">
          <a:xfrm>
            <a:off x="5105400" y="5181600"/>
            <a:ext cx="34290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p:txBody>
          <a:bodyPr/>
          <a:lstStyle/>
          <a:p>
            <a:r>
              <a:rPr lang="en-US" b="1" smtClean="0"/>
              <a:t>Reverse </a:t>
            </a:r>
            <a:r>
              <a:rPr lang="en-US" smtClean="0"/>
              <a:t>procedure:</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F8BEE53C-0618-447E-8220-B32B2DE65AE6}" type="slidenum">
              <a:rPr lang="en-US" smtClean="0"/>
              <a:pPr>
                <a:defRPr/>
              </a:pPr>
              <a:t>47</a:t>
            </a:fld>
            <a:endParaRPr lang="en-US" dirty="0"/>
          </a:p>
        </p:txBody>
      </p:sp>
      <p:sp>
        <p:nvSpPr>
          <p:cNvPr id="51202" name="Title 1"/>
          <p:cNvSpPr>
            <a:spLocks noGrp="1"/>
          </p:cNvSpPr>
          <p:nvPr>
            <p:ph type="title"/>
          </p:nvPr>
        </p:nvSpPr>
        <p:spPr/>
        <p:txBody>
          <a:bodyPr/>
          <a:lstStyle/>
          <a:p>
            <a:r>
              <a:rPr lang="en-US" smtClean="0"/>
              <a:t>Unification (cont’d.)</a:t>
            </a:r>
          </a:p>
        </p:txBody>
      </p:sp>
      <p:pic>
        <p:nvPicPr>
          <p:cNvPr id="51206" name="Picture 2"/>
          <p:cNvPicPr>
            <a:picLocks noChangeAspect="1" noChangeArrowheads="1"/>
          </p:cNvPicPr>
          <p:nvPr/>
        </p:nvPicPr>
        <p:blipFill>
          <a:blip r:embed="rId2"/>
          <a:srcRect/>
          <a:stretch>
            <a:fillRect/>
          </a:stretch>
        </p:blipFill>
        <p:spPr bwMode="auto">
          <a:xfrm>
            <a:off x="1219200" y="2362200"/>
            <a:ext cx="61087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2438400"/>
          </a:xfrm>
        </p:spPr>
        <p:txBody>
          <a:bodyPr>
            <a:normAutofit/>
          </a:bodyPr>
          <a:lstStyle/>
          <a:p>
            <a:r>
              <a:rPr lang="en-US" dirty="0" smtClean="0"/>
              <a:t>Reversing a list can be done with</a:t>
            </a:r>
          </a:p>
          <a:p>
            <a:r>
              <a:rPr lang="en-US" dirty="0" smtClean="0"/>
              <a:t>reverse([X|Y],Z,W) :- reverse(Y,[X|Z],W). reverse([],X,X).</a:t>
            </a:r>
          </a:p>
          <a:p>
            <a:r>
              <a:rPr lang="en-US" dirty="0" smtClean="0"/>
              <a:t>?- reverse([1,2,3],[],A)</a:t>
            </a:r>
            <a:endParaRPr lang="en-US" dirty="0"/>
          </a:p>
        </p:txBody>
      </p:sp>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A8A64A6E-A7FB-4211-9E0A-88DF928F5509}" type="slidenum">
              <a:rPr lang="en-US" smtClean="0"/>
              <a:pPr>
                <a:defRPr/>
              </a:pPr>
              <a:t>48</a:t>
            </a:fld>
            <a:endParaRPr lang="en-US" dirty="0"/>
          </a:p>
        </p:txBody>
      </p:sp>
      <p:sp>
        <p:nvSpPr>
          <p:cNvPr id="5" name="Title 4"/>
          <p:cNvSpPr>
            <a:spLocks noGrp="1"/>
          </p:cNvSpPr>
          <p:nvPr>
            <p:ph type="title"/>
          </p:nvPr>
        </p:nvSpPr>
        <p:spPr>
          <a:xfrm>
            <a:off x="457200" y="274638"/>
            <a:ext cx="8229600" cy="792162"/>
          </a:xfrm>
        </p:spPr>
        <p:txBody>
          <a:bodyPr/>
          <a:lstStyle/>
          <a:p>
            <a:r>
              <a:rPr lang="en-US" dirty="0" smtClean="0"/>
              <a:t>Reverse Clause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7E003E30-E789-49D0-9B7F-70133AE2C71B}" type="slidenum">
              <a:rPr lang="en-US" smtClean="0"/>
              <a:pPr>
                <a:defRPr/>
              </a:pPr>
              <a:t>49</a:t>
            </a:fld>
            <a:endParaRPr lang="en-US" dirty="0"/>
          </a:p>
        </p:txBody>
      </p:sp>
      <p:sp>
        <p:nvSpPr>
          <p:cNvPr id="52226" name="Title 1"/>
          <p:cNvSpPr>
            <a:spLocks noGrp="1"/>
          </p:cNvSpPr>
          <p:nvPr>
            <p:ph type="title"/>
          </p:nvPr>
        </p:nvSpPr>
        <p:spPr/>
        <p:txBody>
          <a:bodyPr/>
          <a:lstStyle/>
          <a:p>
            <a:r>
              <a:rPr lang="en-US" smtClean="0"/>
              <a:t>Unification (cont’d.)</a:t>
            </a:r>
          </a:p>
        </p:txBody>
      </p:sp>
      <p:pic>
        <p:nvPicPr>
          <p:cNvPr id="52229" name="Picture 2"/>
          <p:cNvPicPr>
            <a:picLocks noChangeAspect="1" noChangeArrowheads="1"/>
          </p:cNvPicPr>
          <p:nvPr/>
        </p:nvPicPr>
        <p:blipFill>
          <a:blip r:embed="rId2"/>
          <a:srcRect/>
          <a:stretch>
            <a:fillRect/>
          </a:stretch>
        </p:blipFill>
        <p:spPr bwMode="auto">
          <a:xfrm>
            <a:off x="381000" y="1638300"/>
            <a:ext cx="8269288"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b="1" dirty="0" smtClean="0"/>
              <a:t>First-order predicate calculus</a:t>
            </a:r>
            <a:r>
              <a:rPr lang="en-US" dirty="0" smtClean="0"/>
              <a:t>: a way of formally expressing logical statements</a:t>
            </a:r>
          </a:p>
          <a:p>
            <a:endParaRPr lang="en-US" dirty="0" smtClean="0"/>
          </a:p>
          <a:p>
            <a:r>
              <a:rPr lang="en-US" b="1" dirty="0" smtClean="0"/>
              <a:t>Logical statements</a:t>
            </a:r>
            <a:r>
              <a:rPr lang="en-US" dirty="0" smtClean="0"/>
              <a:t>: statements that are either true or false</a:t>
            </a:r>
          </a:p>
          <a:p>
            <a:endParaRPr lang="en-US" b="1" dirty="0" smtClean="0"/>
          </a:p>
          <a:p>
            <a:r>
              <a:rPr lang="en-US" b="1" dirty="0" smtClean="0"/>
              <a:t>Axioms</a:t>
            </a:r>
            <a:r>
              <a:rPr lang="en-US" dirty="0" smtClean="0"/>
              <a:t>: logical statements that are assumed to be true and from which other true statements can be </a:t>
            </a:r>
            <a:r>
              <a:rPr lang="en-US" b="1" dirty="0" smtClean="0"/>
              <a:t>proved</a:t>
            </a:r>
          </a:p>
          <a:p>
            <a:endParaRPr lang="en-US" dirty="0"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B995B0EE-DF7E-4CB8-AA79-8FB67C4322DF}" type="slidenum">
              <a:rPr lang="en-US" smtClean="0"/>
              <a:pPr>
                <a:defRPr/>
              </a:pPr>
              <a:t>5</a:t>
            </a:fld>
            <a:endParaRPr lang="en-US" dirty="0"/>
          </a:p>
        </p:txBody>
      </p:sp>
      <p:sp>
        <p:nvSpPr>
          <p:cNvPr id="8194" name="Rectangle 2"/>
          <p:cNvSpPr>
            <a:spLocks noGrp="1" noChangeArrowheads="1"/>
          </p:cNvSpPr>
          <p:nvPr>
            <p:ph type="title"/>
          </p:nvPr>
        </p:nvSpPr>
        <p:spPr/>
        <p:txBody>
          <a:bodyPr/>
          <a:lstStyle/>
          <a:p>
            <a:r>
              <a:rPr lang="en-US" smtClean="0"/>
              <a:t>Logic and Logic Programs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p:txBody>
          <a:bodyPr/>
          <a:lstStyle/>
          <a:p>
            <a:r>
              <a:rPr lang="en-US" smtClean="0"/>
              <a:t>Prolog applies resolution in a strictly linear fashion</a:t>
            </a:r>
          </a:p>
          <a:p>
            <a:pPr lvl="1"/>
            <a:r>
              <a:rPr lang="en-US" smtClean="0"/>
              <a:t>Replaces goals from left to right</a:t>
            </a:r>
          </a:p>
          <a:p>
            <a:pPr lvl="1"/>
            <a:r>
              <a:rPr lang="en-US" smtClean="0"/>
              <a:t>Considers clauses in the database from top down</a:t>
            </a:r>
          </a:p>
          <a:p>
            <a:pPr lvl="1"/>
            <a:r>
              <a:rPr lang="en-US" smtClean="0"/>
              <a:t>Subgoals are considered immediately </a:t>
            </a:r>
          </a:p>
          <a:p>
            <a:pPr lvl="1"/>
            <a:r>
              <a:rPr lang="en-US" smtClean="0"/>
              <a:t>This search strategy results in a depth-first search on a tree of possible choices</a:t>
            </a:r>
          </a:p>
          <a:p>
            <a:r>
              <a:rPr lang="en-US" smtClean="0"/>
              <a:t>Example:</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B0D80DE3-AD94-4B03-9483-3667DE6015BF}" type="slidenum">
              <a:rPr lang="en-US" smtClean="0"/>
              <a:pPr>
                <a:defRPr/>
              </a:pPr>
              <a:t>50</a:t>
            </a:fld>
            <a:endParaRPr lang="en-US" dirty="0"/>
          </a:p>
        </p:txBody>
      </p:sp>
      <p:sp>
        <p:nvSpPr>
          <p:cNvPr id="53250" name="Title 1"/>
          <p:cNvSpPr>
            <a:spLocks noGrp="1"/>
          </p:cNvSpPr>
          <p:nvPr>
            <p:ph type="title"/>
          </p:nvPr>
        </p:nvSpPr>
        <p:spPr/>
        <p:txBody>
          <a:bodyPr/>
          <a:lstStyle/>
          <a:p>
            <a:r>
              <a:rPr lang="en-US" smtClean="0"/>
              <a:t>Prolog’s Search Strategy</a:t>
            </a:r>
          </a:p>
        </p:txBody>
      </p:sp>
      <p:pic>
        <p:nvPicPr>
          <p:cNvPr id="53254" name="Picture 2"/>
          <p:cNvPicPr>
            <a:picLocks noChangeAspect="1" noChangeArrowheads="1"/>
          </p:cNvPicPr>
          <p:nvPr/>
        </p:nvPicPr>
        <p:blipFill>
          <a:blip r:embed="rId2"/>
          <a:srcRect/>
          <a:stretch>
            <a:fillRect/>
          </a:stretch>
        </p:blipFill>
        <p:spPr bwMode="auto">
          <a:xfrm>
            <a:off x="1308100" y="4800600"/>
            <a:ext cx="75311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DAE3F52F-A1A7-461C-B93C-12C7C21BF095}" type="slidenum">
              <a:rPr lang="en-US" smtClean="0"/>
              <a:pPr>
                <a:defRPr/>
              </a:pPr>
              <a:t>51</a:t>
            </a:fld>
            <a:endParaRPr lang="en-US" dirty="0"/>
          </a:p>
        </p:txBody>
      </p:sp>
      <p:sp>
        <p:nvSpPr>
          <p:cNvPr id="54274" name="Title 1"/>
          <p:cNvSpPr>
            <a:spLocks noGrp="1"/>
          </p:cNvSpPr>
          <p:nvPr>
            <p:ph type="title"/>
          </p:nvPr>
        </p:nvSpPr>
        <p:spPr/>
        <p:txBody>
          <a:bodyPr>
            <a:normAutofit fontScale="90000"/>
          </a:bodyPr>
          <a:lstStyle/>
          <a:p>
            <a:r>
              <a:rPr lang="en-US" smtClean="0"/>
              <a:t>Prolog’s Search Strategy (cont’d.)</a:t>
            </a:r>
          </a:p>
        </p:txBody>
      </p:sp>
      <p:pic>
        <p:nvPicPr>
          <p:cNvPr id="54277" name="Picture 2"/>
          <p:cNvPicPr>
            <a:picLocks noChangeAspect="1" noChangeArrowheads="1"/>
          </p:cNvPicPr>
          <p:nvPr/>
        </p:nvPicPr>
        <p:blipFill>
          <a:blip r:embed="rId2"/>
          <a:srcRect/>
          <a:stretch>
            <a:fillRect/>
          </a:stretch>
        </p:blipFill>
        <p:spPr bwMode="auto">
          <a:xfrm>
            <a:off x="457200" y="1538288"/>
            <a:ext cx="8002588" cy="4481512"/>
          </a:xfrm>
          <a:prstGeom prst="rect">
            <a:avLst/>
          </a:prstGeom>
          <a:noFill/>
          <a:ln w="9525">
            <a:noFill/>
            <a:miter lim="800000"/>
            <a:headEnd/>
            <a:tailEnd/>
          </a:ln>
        </p:spPr>
      </p:pic>
      <p:sp>
        <p:nvSpPr>
          <p:cNvPr id="6" name="Rectangle 5"/>
          <p:cNvSpPr/>
          <p:nvPr/>
        </p:nvSpPr>
        <p:spPr>
          <a:xfrm>
            <a:off x="381000" y="2362200"/>
            <a:ext cx="8305800" cy="373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3429000"/>
            <a:ext cx="8305800" cy="266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4343400"/>
            <a:ext cx="830580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normAutofit fontScale="92500" lnSpcReduction="10000"/>
          </a:bodyPr>
          <a:lstStyle/>
          <a:p>
            <a:pPr algn="just">
              <a:spcBef>
                <a:spcPts val="600"/>
              </a:spcBef>
              <a:spcAft>
                <a:spcPts val="600"/>
              </a:spcAft>
            </a:pPr>
            <a:r>
              <a:rPr lang="en-US" dirty="0" smtClean="0"/>
              <a:t>Leaf nodes in the tree occur either when no match is found for the leftmost clause or when all clauses have been eliminated (success)</a:t>
            </a:r>
          </a:p>
          <a:p>
            <a:pPr algn="just">
              <a:spcBef>
                <a:spcPts val="600"/>
              </a:spcBef>
              <a:spcAft>
                <a:spcPts val="600"/>
              </a:spcAft>
            </a:pPr>
            <a:r>
              <a:rPr lang="en-US" dirty="0" smtClean="0"/>
              <a:t>If failure, or the user indicates a continued search with a semicolon, Prolog </a:t>
            </a:r>
            <a:r>
              <a:rPr lang="en-US" b="1" dirty="0" smtClean="0"/>
              <a:t>backtracks</a:t>
            </a:r>
            <a:r>
              <a:rPr lang="en-US" dirty="0" smtClean="0"/>
              <a:t> up the tree to find further paths</a:t>
            </a:r>
          </a:p>
          <a:p>
            <a:pPr algn="just">
              <a:spcBef>
                <a:spcPts val="600"/>
              </a:spcBef>
              <a:spcAft>
                <a:spcPts val="600"/>
              </a:spcAft>
            </a:pPr>
            <a:r>
              <a:rPr lang="en-US" dirty="0" smtClean="0"/>
              <a:t>Depth-first strategy is efficient: can be implemented in a stack-based or recursive fashion</a:t>
            </a:r>
          </a:p>
          <a:p>
            <a:pPr lvl="1" algn="just">
              <a:spcBef>
                <a:spcPts val="600"/>
              </a:spcBef>
              <a:spcAft>
                <a:spcPts val="600"/>
              </a:spcAft>
            </a:pPr>
            <a:r>
              <a:rPr lang="en-US" dirty="0" smtClean="0"/>
              <a:t>Can be problematic if the search tree has branches of infinite depth</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BA84FADE-9606-4368-A102-CF88D8FBC343}" type="slidenum">
              <a:rPr lang="en-US" smtClean="0"/>
              <a:pPr>
                <a:defRPr/>
              </a:pPr>
              <a:t>52</a:t>
            </a:fld>
            <a:endParaRPr lang="en-US" dirty="0"/>
          </a:p>
        </p:txBody>
      </p:sp>
      <p:sp>
        <p:nvSpPr>
          <p:cNvPr id="55298" name="Title 1"/>
          <p:cNvSpPr>
            <a:spLocks noGrp="1"/>
          </p:cNvSpPr>
          <p:nvPr>
            <p:ph type="title"/>
          </p:nvPr>
        </p:nvSpPr>
        <p:spPr/>
        <p:txBody>
          <a:bodyPr>
            <a:normAutofit fontScale="90000"/>
          </a:bodyPr>
          <a:lstStyle/>
          <a:p>
            <a:r>
              <a:rPr lang="en-US" smtClean="0"/>
              <a:t>Prolog’s Search Strategy (cont’d.)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p:txBody>
          <a:bodyPr/>
          <a:lstStyle/>
          <a:p>
            <a:r>
              <a:rPr lang="en-US" smtClean="0"/>
              <a:t>Example: same clauses in different order</a:t>
            </a:r>
          </a:p>
          <a:p>
            <a:endParaRPr lang="en-US" smtClean="0"/>
          </a:p>
          <a:p>
            <a:endParaRPr lang="en-US" smtClean="0"/>
          </a:p>
          <a:p>
            <a:endParaRPr lang="en-US" smtClean="0"/>
          </a:p>
          <a:p>
            <a:r>
              <a:rPr lang="en-US" smtClean="0"/>
              <a:t>Causes Prolog to go into an infinite loop attempting to satisfy </a:t>
            </a:r>
            <a:r>
              <a:rPr lang="en-US" i="1" smtClean="0"/>
              <a:t>ancestor (Z, Y)</a:t>
            </a:r>
            <a:r>
              <a:rPr lang="en-US" smtClean="0"/>
              <a:t>, continually reusing the first clause</a:t>
            </a:r>
          </a:p>
          <a:p>
            <a:r>
              <a:rPr lang="en-US" smtClean="0"/>
              <a:t>Breadth-first search would always find solutions if they exist</a:t>
            </a:r>
          </a:p>
          <a:p>
            <a:pPr lvl="1"/>
            <a:r>
              <a:rPr lang="en-US" smtClean="0"/>
              <a:t>Far more expensive than depth-first, so not used</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9ECC8E5B-B3A5-4E32-99C2-89A3508FDAA7}" type="slidenum">
              <a:rPr lang="en-US" smtClean="0"/>
              <a:pPr>
                <a:defRPr/>
              </a:pPr>
              <a:t>53</a:t>
            </a:fld>
            <a:endParaRPr lang="en-US" dirty="0"/>
          </a:p>
        </p:txBody>
      </p:sp>
      <p:sp>
        <p:nvSpPr>
          <p:cNvPr id="56322" name="Title 1"/>
          <p:cNvSpPr>
            <a:spLocks noGrp="1"/>
          </p:cNvSpPr>
          <p:nvPr>
            <p:ph type="title"/>
          </p:nvPr>
        </p:nvSpPr>
        <p:spPr/>
        <p:txBody>
          <a:bodyPr>
            <a:normAutofit fontScale="90000"/>
          </a:bodyPr>
          <a:lstStyle/>
          <a:p>
            <a:r>
              <a:rPr lang="en-US" smtClean="0"/>
              <a:t>Prolog’s Search Strategy (cont’d.)</a:t>
            </a:r>
          </a:p>
        </p:txBody>
      </p:sp>
      <p:pic>
        <p:nvPicPr>
          <p:cNvPr id="56326" name="Picture 2"/>
          <p:cNvPicPr>
            <a:picLocks noChangeAspect="1" noChangeArrowheads="1"/>
          </p:cNvPicPr>
          <p:nvPr/>
        </p:nvPicPr>
        <p:blipFill>
          <a:blip r:embed="rId2"/>
          <a:srcRect/>
          <a:stretch>
            <a:fillRect/>
          </a:stretch>
        </p:blipFill>
        <p:spPr bwMode="auto">
          <a:xfrm>
            <a:off x="1371600" y="1905000"/>
            <a:ext cx="6923087"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p:txBody>
          <a:bodyPr/>
          <a:lstStyle/>
          <a:p>
            <a:r>
              <a:rPr lang="en-US" smtClean="0"/>
              <a:t>Can use the backtracking of Prolog to perform loops and repetitive searches</a:t>
            </a:r>
          </a:p>
          <a:p>
            <a:pPr lvl="1"/>
            <a:r>
              <a:rPr lang="en-US" smtClean="0"/>
              <a:t>Must force backtracking even when a solution is found by using the built-in predicate </a:t>
            </a:r>
            <a:r>
              <a:rPr lang="en-US" i="1" smtClean="0"/>
              <a:t>fail</a:t>
            </a:r>
          </a:p>
          <a:p>
            <a:r>
              <a:rPr lang="en-US" smtClean="0"/>
              <a:t>Example:</a:t>
            </a:r>
          </a:p>
          <a:p>
            <a:pPr lvl="1"/>
            <a:endParaRPr lang="en-US"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A1DD0993-015B-4476-9FA1-B761021AB36B}" type="slidenum">
              <a:rPr lang="en-US" smtClean="0"/>
              <a:pPr>
                <a:defRPr/>
              </a:pPr>
              <a:t>54</a:t>
            </a:fld>
            <a:endParaRPr lang="en-US" dirty="0"/>
          </a:p>
        </p:txBody>
      </p:sp>
      <p:sp>
        <p:nvSpPr>
          <p:cNvPr id="57346" name="Title 1"/>
          <p:cNvSpPr>
            <a:spLocks noGrp="1"/>
          </p:cNvSpPr>
          <p:nvPr>
            <p:ph type="title"/>
          </p:nvPr>
        </p:nvSpPr>
        <p:spPr/>
        <p:txBody>
          <a:bodyPr/>
          <a:lstStyle/>
          <a:p>
            <a:r>
              <a:rPr lang="en-US" smtClean="0"/>
              <a:t>Loops and Control Structures</a:t>
            </a:r>
          </a:p>
        </p:txBody>
      </p:sp>
      <p:pic>
        <p:nvPicPr>
          <p:cNvPr id="57350" name="Picture 2"/>
          <p:cNvPicPr>
            <a:picLocks noChangeAspect="1" noChangeArrowheads="1"/>
          </p:cNvPicPr>
          <p:nvPr/>
        </p:nvPicPr>
        <p:blipFill>
          <a:blip r:embed="rId2"/>
          <a:srcRect/>
          <a:stretch>
            <a:fillRect/>
          </a:stretch>
        </p:blipFill>
        <p:spPr bwMode="auto">
          <a:xfrm>
            <a:off x="2590800" y="3505200"/>
            <a:ext cx="4559300" cy="1463675"/>
          </a:xfrm>
          <a:prstGeom prst="rect">
            <a:avLst/>
          </a:prstGeom>
          <a:noFill/>
          <a:ln w="9525">
            <a:noFill/>
            <a:miter lim="800000"/>
            <a:headEnd/>
            <a:tailEnd/>
          </a:ln>
        </p:spPr>
      </p:pic>
      <p:pic>
        <p:nvPicPr>
          <p:cNvPr id="57351" name="Picture 3"/>
          <p:cNvPicPr>
            <a:picLocks noChangeAspect="1" noChangeArrowheads="1"/>
          </p:cNvPicPr>
          <p:nvPr/>
        </p:nvPicPr>
        <p:blipFill>
          <a:blip r:embed="rId3"/>
          <a:srcRect/>
          <a:stretch>
            <a:fillRect/>
          </a:stretch>
        </p:blipFill>
        <p:spPr bwMode="auto">
          <a:xfrm>
            <a:off x="3962400" y="5105400"/>
            <a:ext cx="3087688" cy="146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p:txBody>
          <a:bodyPr/>
          <a:lstStyle/>
          <a:p>
            <a:r>
              <a:rPr lang="en-US" smtClean="0"/>
              <a:t>Use this technique also to get repetitive computations</a:t>
            </a:r>
          </a:p>
          <a:p>
            <a:r>
              <a:rPr lang="en-US" smtClean="0"/>
              <a:t>Example: these clauses generate all integers greater than or equal to 0 as solutions to the goal </a:t>
            </a:r>
            <a:r>
              <a:rPr lang="en-US" i="1" smtClean="0"/>
              <a:t>num(X)</a:t>
            </a:r>
          </a:p>
          <a:p>
            <a:endParaRPr lang="en-US" i="1" smtClean="0"/>
          </a:p>
          <a:p>
            <a:endParaRPr lang="en-US" i="1" smtClean="0"/>
          </a:p>
          <a:p>
            <a:r>
              <a:rPr lang="en-US" smtClean="0"/>
              <a:t>The search tree has an infinite branch to the right</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BCC17095-8008-49AA-BBD7-F20487599B1D}" type="slidenum">
              <a:rPr lang="en-US" smtClean="0"/>
              <a:pPr>
                <a:defRPr/>
              </a:pPr>
              <a:t>55</a:t>
            </a:fld>
            <a:endParaRPr lang="en-US" dirty="0"/>
          </a:p>
        </p:txBody>
      </p:sp>
      <p:sp>
        <p:nvSpPr>
          <p:cNvPr id="58370" name="Title 1"/>
          <p:cNvSpPr>
            <a:spLocks noGrp="1"/>
          </p:cNvSpPr>
          <p:nvPr>
            <p:ph type="title"/>
          </p:nvPr>
        </p:nvSpPr>
        <p:spPr/>
        <p:txBody>
          <a:bodyPr>
            <a:normAutofit fontScale="90000"/>
          </a:bodyPr>
          <a:lstStyle/>
          <a:p>
            <a:r>
              <a:rPr lang="en-US" smtClean="0"/>
              <a:t>Loops and Control Structures (cont’d.)</a:t>
            </a:r>
          </a:p>
        </p:txBody>
      </p:sp>
      <p:pic>
        <p:nvPicPr>
          <p:cNvPr id="58374" name="Picture 2"/>
          <p:cNvPicPr>
            <a:picLocks noChangeAspect="1" noChangeArrowheads="1"/>
          </p:cNvPicPr>
          <p:nvPr/>
        </p:nvPicPr>
        <p:blipFill>
          <a:blip r:embed="rId2"/>
          <a:srcRect/>
          <a:stretch>
            <a:fillRect/>
          </a:stretch>
        </p:blipFill>
        <p:spPr bwMode="auto">
          <a:xfrm>
            <a:off x="1143000" y="3581400"/>
            <a:ext cx="5659437"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6B64F54D-A2CE-4C4E-B860-4E37AB3FFCCC}" type="slidenum">
              <a:rPr lang="en-US" smtClean="0"/>
              <a:pPr>
                <a:defRPr/>
              </a:pPr>
              <a:t>56</a:t>
            </a:fld>
            <a:endParaRPr lang="en-US" dirty="0"/>
          </a:p>
        </p:txBody>
      </p:sp>
      <p:sp>
        <p:nvSpPr>
          <p:cNvPr id="59394" name="Title 1"/>
          <p:cNvSpPr>
            <a:spLocks noGrp="1"/>
          </p:cNvSpPr>
          <p:nvPr>
            <p:ph type="title"/>
          </p:nvPr>
        </p:nvSpPr>
        <p:spPr/>
        <p:txBody>
          <a:bodyPr>
            <a:normAutofit fontScale="90000"/>
          </a:bodyPr>
          <a:lstStyle/>
          <a:p>
            <a:r>
              <a:rPr lang="en-US" smtClean="0"/>
              <a:t>Loops and Control Structures (cont’d.)</a:t>
            </a:r>
          </a:p>
        </p:txBody>
      </p:sp>
      <p:pic>
        <p:nvPicPr>
          <p:cNvPr id="59397" name="Picture 2"/>
          <p:cNvPicPr>
            <a:picLocks noChangeAspect="1" noChangeArrowheads="1"/>
          </p:cNvPicPr>
          <p:nvPr/>
        </p:nvPicPr>
        <p:blipFill>
          <a:blip r:embed="rId2"/>
          <a:srcRect/>
          <a:stretch>
            <a:fillRect/>
          </a:stretch>
        </p:blipFill>
        <p:spPr bwMode="auto">
          <a:xfrm>
            <a:off x="266700" y="1571625"/>
            <a:ext cx="8610600"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p:txBody>
          <a:bodyPr/>
          <a:lstStyle/>
          <a:p>
            <a:r>
              <a:rPr lang="en-US" dirty="0" smtClean="0"/>
              <a:t>Example: trying to generate integers from 1 to 10</a:t>
            </a:r>
          </a:p>
          <a:p>
            <a:endParaRPr lang="en-US" dirty="0" smtClean="0"/>
          </a:p>
          <a:p>
            <a:endParaRPr lang="en-US" dirty="0" smtClean="0"/>
          </a:p>
          <a:p>
            <a:endParaRPr lang="en-US" dirty="0" smtClean="0"/>
          </a:p>
          <a:p>
            <a:endParaRPr lang="en-US" dirty="0" smtClean="0"/>
          </a:p>
          <a:p>
            <a:r>
              <a:rPr lang="en-US" dirty="0" smtClean="0"/>
              <a:t>Causes an infinite loop after </a:t>
            </a:r>
            <a:r>
              <a:rPr lang="en-US" dirty="0" smtClean="0">
                <a:latin typeface="Courier New" pitchFamily="49" charset="0"/>
                <a:cs typeface="Courier New" pitchFamily="49" charset="0"/>
              </a:rPr>
              <a:t>X = 10</a:t>
            </a:r>
            <a:r>
              <a:rPr lang="en-US" dirty="0" smtClean="0"/>
              <a:t>, even though </a:t>
            </a:r>
            <a:r>
              <a:rPr lang="en-US" dirty="0" smtClean="0">
                <a:latin typeface="Courier New" pitchFamily="49" charset="0"/>
                <a:cs typeface="Courier New" pitchFamily="49" charset="0"/>
              </a:rPr>
              <a:t>X =&lt; 10 </a:t>
            </a:r>
            <a:r>
              <a:rPr lang="en-US" dirty="0" smtClean="0"/>
              <a:t>will never succeed</a:t>
            </a:r>
          </a:p>
          <a:p>
            <a:r>
              <a:rPr lang="en-US" b="1" dirty="0" smtClean="0">
                <a:cs typeface="Courier New" pitchFamily="49" charset="0"/>
              </a:rPr>
              <a:t>cut</a:t>
            </a:r>
            <a:r>
              <a:rPr lang="en-US" b="1" dirty="0" smtClean="0"/>
              <a:t> </a:t>
            </a:r>
            <a:r>
              <a:rPr lang="en-US" dirty="0" smtClean="0"/>
              <a:t>operator (written as </a:t>
            </a:r>
            <a:r>
              <a:rPr lang="en-US" dirty="0" smtClean="0">
                <a:latin typeface="Courier New" pitchFamily="49" charset="0"/>
                <a:cs typeface="Courier New" pitchFamily="49" charset="0"/>
              </a:rPr>
              <a:t>!</a:t>
            </a:r>
            <a:r>
              <a:rPr lang="en-US" dirty="0" smtClean="0"/>
              <a:t>) freezes a choice when it is encountered</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470665F-C690-4033-97B1-128A16ACA1C4}" type="slidenum">
              <a:rPr lang="en-US" smtClean="0"/>
              <a:pPr>
                <a:defRPr/>
              </a:pPr>
              <a:t>57</a:t>
            </a:fld>
            <a:endParaRPr lang="en-US" dirty="0"/>
          </a:p>
        </p:txBody>
      </p:sp>
      <p:sp>
        <p:nvSpPr>
          <p:cNvPr id="60418" name="Title 1"/>
          <p:cNvSpPr>
            <a:spLocks noGrp="1"/>
          </p:cNvSpPr>
          <p:nvPr>
            <p:ph type="title"/>
          </p:nvPr>
        </p:nvSpPr>
        <p:spPr/>
        <p:txBody>
          <a:bodyPr>
            <a:normAutofit fontScale="90000"/>
          </a:bodyPr>
          <a:lstStyle/>
          <a:p>
            <a:r>
              <a:rPr lang="en-US" smtClean="0"/>
              <a:t>Loops and Control Structures (cont’d.)</a:t>
            </a:r>
          </a:p>
        </p:txBody>
      </p:sp>
      <p:pic>
        <p:nvPicPr>
          <p:cNvPr id="60422" name="Picture 2"/>
          <p:cNvPicPr>
            <a:picLocks noChangeAspect="1" noChangeArrowheads="1"/>
          </p:cNvPicPr>
          <p:nvPr/>
        </p:nvPicPr>
        <p:blipFill>
          <a:blip r:embed="rId2"/>
          <a:srcRect/>
          <a:stretch>
            <a:fillRect/>
          </a:stretch>
        </p:blipFill>
        <p:spPr bwMode="auto">
          <a:xfrm>
            <a:off x="1676400" y="2286000"/>
            <a:ext cx="4056062"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2938272"/>
          </a:xfrm>
        </p:spPr>
        <p:txBody>
          <a:bodyPr/>
          <a:lstStyle/>
          <a:p>
            <a:r>
              <a:rPr lang="en-US" dirty="0" smtClean="0">
                <a:solidFill>
                  <a:schemeClr val="bg2">
                    <a:lumMod val="50000"/>
                  </a:schemeClr>
                </a:solidFill>
              </a:rPr>
              <a:t>?-  max(2,3,3)</a:t>
            </a:r>
          </a:p>
          <a:p>
            <a:r>
              <a:rPr lang="en-US" dirty="0" smtClean="0">
                <a:solidFill>
                  <a:schemeClr val="bg2">
                    <a:lumMod val="50000"/>
                  </a:schemeClr>
                </a:solidFill>
              </a:rPr>
              <a:t>?-  max(3,2,3)</a:t>
            </a:r>
          </a:p>
          <a:p>
            <a:r>
              <a:rPr lang="en-US" dirty="0" smtClean="0">
                <a:solidFill>
                  <a:schemeClr val="bg2">
                    <a:lumMod val="50000"/>
                  </a:schemeClr>
                </a:solidFill>
              </a:rPr>
              <a:t>?-  max(3,3,3)</a:t>
            </a:r>
          </a:p>
          <a:p>
            <a:r>
              <a:rPr lang="en-US" dirty="0" smtClean="0"/>
              <a:t>?-  max(2,3,2)</a:t>
            </a:r>
          </a:p>
          <a:p>
            <a:r>
              <a:rPr lang="en-US" dirty="0" smtClean="0"/>
              <a:t>?-  max(2,3,5)</a:t>
            </a:r>
          </a:p>
          <a:p>
            <a:r>
              <a:rPr lang="en-US" dirty="0" smtClean="0">
                <a:solidFill>
                  <a:srgbClr val="92D050"/>
                </a:solidFill>
              </a:rPr>
              <a:t>?-  max(2,3,X)</a:t>
            </a:r>
            <a:endParaRPr lang="en-US" dirty="0">
              <a:solidFill>
                <a:srgbClr val="92D050"/>
              </a:solidFill>
            </a:endParaRPr>
          </a:p>
        </p:txBody>
      </p:sp>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A8A64A6E-A7FB-4211-9E0A-88DF928F5509}" type="slidenum">
              <a:rPr lang="en-US" smtClean="0"/>
              <a:pPr>
                <a:defRPr/>
              </a:pPr>
              <a:t>58</a:t>
            </a:fld>
            <a:endParaRPr lang="en-US" dirty="0"/>
          </a:p>
        </p:txBody>
      </p:sp>
      <p:sp>
        <p:nvSpPr>
          <p:cNvPr id="6" name="TextBox 5"/>
          <p:cNvSpPr txBox="1"/>
          <p:nvPr/>
        </p:nvSpPr>
        <p:spPr>
          <a:xfrm>
            <a:off x="381000" y="3048000"/>
            <a:ext cx="8458200" cy="707886"/>
          </a:xfrm>
          <a:prstGeom prst="rect">
            <a:avLst/>
          </a:prstGeom>
          <a:noFill/>
        </p:spPr>
        <p:txBody>
          <a:bodyPr wrap="square" rtlCol="0">
            <a:spAutoFit/>
          </a:bodyPr>
          <a:lstStyle/>
          <a:p>
            <a:r>
              <a:rPr lang="es-ES" dirty="0" smtClean="0">
                <a:solidFill>
                  <a:schemeClr val="tx1"/>
                </a:solidFill>
              </a:rPr>
              <a:t> </a:t>
            </a:r>
            <a:r>
              <a:rPr lang="es-ES" dirty="0" err="1" smtClean="0">
                <a:solidFill>
                  <a:schemeClr val="tx1"/>
                </a:solidFill>
              </a:rPr>
              <a:t>max</a:t>
            </a:r>
            <a:r>
              <a:rPr lang="es-ES" dirty="0" smtClean="0">
                <a:solidFill>
                  <a:schemeClr val="tx1"/>
                </a:solidFill>
              </a:rPr>
              <a:t>(X,Y,Y):-  X  =&lt;  Y.                         </a:t>
            </a:r>
            <a:r>
              <a:rPr lang="es-ES" dirty="0" err="1" smtClean="0">
                <a:solidFill>
                  <a:schemeClr val="tx1"/>
                </a:solidFill>
              </a:rPr>
              <a:t>The</a:t>
            </a:r>
            <a:r>
              <a:rPr lang="es-ES" dirty="0" smtClean="0">
                <a:solidFill>
                  <a:schemeClr val="tx1"/>
                </a:solidFill>
              </a:rPr>
              <a:t> </a:t>
            </a:r>
            <a:r>
              <a:rPr lang="es-ES" dirty="0" err="1" smtClean="0">
                <a:solidFill>
                  <a:schemeClr val="tx1"/>
                </a:solidFill>
              </a:rPr>
              <a:t>two</a:t>
            </a:r>
            <a:r>
              <a:rPr lang="es-ES" dirty="0" smtClean="0">
                <a:solidFill>
                  <a:schemeClr val="tx1"/>
                </a:solidFill>
              </a:rPr>
              <a:t> </a:t>
            </a:r>
            <a:r>
              <a:rPr lang="es-ES" dirty="0" err="1" smtClean="0">
                <a:solidFill>
                  <a:schemeClr val="tx1"/>
                </a:solidFill>
              </a:rPr>
              <a:t>clauses</a:t>
            </a:r>
            <a:r>
              <a:rPr lang="es-ES" dirty="0" smtClean="0">
                <a:solidFill>
                  <a:schemeClr val="tx1"/>
                </a:solidFill>
              </a:rPr>
              <a:t> are </a:t>
            </a:r>
            <a:r>
              <a:rPr lang="es-ES" dirty="0" err="1" smtClean="0">
                <a:solidFill>
                  <a:schemeClr val="tx1"/>
                </a:solidFill>
              </a:rPr>
              <a:t>mutually</a:t>
            </a:r>
            <a:r>
              <a:rPr lang="es-ES" dirty="0" smtClean="0">
                <a:solidFill>
                  <a:schemeClr val="tx1"/>
                </a:solidFill>
              </a:rPr>
              <a:t> exclusive! </a:t>
            </a:r>
            <a:br>
              <a:rPr lang="es-ES" dirty="0" smtClean="0">
                <a:solidFill>
                  <a:schemeClr val="tx1"/>
                </a:solidFill>
              </a:rPr>
            </a:br>
            <a:r>
              <a:rPr lang="es-ES" dirty="0" smtClean="0">
                <a:solidFill>
                  <a:schemeClr val="tx1"/>
                </a:solidFill>
              </a:rPr>
              <a:t>   </a:t>
            </a:r>
            <a:r>
              <a:rPr lang="es-ES" dirty="0" err="1" smtClean="0">
                <a:solidFill>
                  <a:schemeClr val="tx1"/>
                </a:solidFill>
              </a:rPr>
              <a:t>max</a:t>
            </a:r>
            <a:r>
              <a:rPr lang="es-ES" dirty="0" smtClean="0">
                <a:solidFill>
                  <a:schemeClr val="tx1"/>
                </a:solidFill>
              </a:rPr>
              <a:t>(X,Y,X):-  X&gt;Y.</a:t>
            </a:r>
            <a:endParaRPr lang="en-US" dirty="0">
              <a:solidFill>
                <a:schemeClr val="tx1"/>
              </a:solidFill>
            </a:endParaRPr>
          </a:p>
        </p:txBody>
      </p:sp>
      <p:sp>
        <p:nvSpPr>
          <p:cNvPr id="7" name="TextBox 6"/>
          <p:cNvSpPr txBox="1"/>
          <p:nvPr/>
        </p:nvSpPr>
        <p:spPr>
          <a:xfrm>
            <a:off x="457200" y="3886200"/>
            <a:ext cx="8458200" cy="1938992"/>
          </a:xfrm>
          <a:prstGeom prst="rect">
            <a:avLst/>
          </a:prstGeom>
          <a:noFill/>
        </p:spPr>
        <p:txBody>
          <a:bodyPr wrap="square" rtlCol="0">
            <a:spAutoFit/>
          </a:bodyPr>
          <a:lstStyle/>
          <a:p>
            <a:r>
              <a:rPr lang="es-ES" dirty="0" smtClean="0">
                <a:solidFill>
                  <a:schemeClr val="tx1"/>
                </a:solidFill>
              </a:rPr>
              <a:t> </a:t>
            </a:r>
            <a:r>
              <a:rPr lang="es-ES" dirty="0" err="1" smtClean="0">
                <a:solidFill>
                  <a:schemeClr val="tx1"/>
                </a:solidFill>
              </a:rPr>
              <a:t>max</a:t>
            </a:r>
            <a:r>
              <a:rPr lang="es-ES" dirty="0" smtClean="0">
                <a:solidFill>
                  <a:schemeClr val="tx1"/>
                </a:solidFill>
              </a:rPr>
              <a:t>(X,Y,Y):-  X  =&lt;  Y,</a:t>
            </a:r>
            <a:r>
              <a:rPr lang="es-ES" b="1" dirty="0" smtClean="0">
                <a:solidFill>
                  <a:srgbClr val="92D050"/>
                </a:solidFill>
              </a:rPr>
              <a:t>!</a:t>
            </a:r>
            <a:r>
              <a:rPr lang="es-ES" dirty="0" smtClean="0">
                <a:solidFill>
                  <a:schemeClr val="tx1"/>
                </a:solidFill>
              </a:rPr>
              <a:t>. </a:t>
            </a:r>
            <a:br>
              <a:rPr lang="es-ES" dirty="0" smtClean="0">
                <a:solidFill>
                  <a:schemeClr val="tx1"/>
                </a:solidFill>
              </a:rPr>
            </a:br>
            <a:r>
              <a:rPr lang="es-ES" dirty="0" smtClean="0">
                <a:solidFill>
                  <a:schemeClr val="tx1"/>
                </a:solidFill>
              </a:rPr>
              <a:t>   </a:t>
            </a:r>
            <a:r>
              <a:rPr lang="es-ES" dirty="0" err="1" smtClean="0">
                <a:solidFill>
                  <a:schemeClr val="tx1"/>
                </a:solidFill>
              </a:rPr>
              <a:t>max</a:t>
            </a:r>
            <a:r>
              <a:rPr lang="es-ES" dirty="0" smtClean="0">
                <a:solidFill>
                  <a:schemeClr val="tx1"/>
                </a:solidFill>
              </a:rPr>
              <a:t>(X,Y,X):-  X&gt;Y.</a:t>
            </a:r>
          </a:p>
          <a:p>
            <a:endParaRPr lang="es-ES" dirty="0" smtClean="0">
              <a:solidFill>
                <a:schemeClr val="tx1"/>
              </a:solidFill>
            </a:endParaRPr>
          </a:p>
          <a:p>
            <a:r>
              <a:rPr lang="es-ES" dirty="0" smtClean="0">
                <a:solidFill>
                  <a:schemeClr val="tx1"/>
                </a:solidFill>
              </a:rPr>
              <a:t>Green </a:t>
            </a:r>
            <a:r>
              <a:rPr lang="es-ES" dirty="0" err="1" smtClean="0">
                <a:solidFill>
                  <a:schemeClr val="tx1"/>
                </a:solidFill>
              </a:rPr>
              <a:t>Cuts</a:t>
            </a:r>
            <a:r>
              <a:rPr lang="es-ES" dirty="0" smtClean="0">
                <a:solidFill>
                  <a:schemeClr val="tx1"/>
                </a:solidFill>
              </a:rPr>
              <a:t>:-</a:t>
            </a:r>
            <a:r>
              <a:rPr lang="en-US" dirty="0" smtClean="0"/>
              <a:t> </a:t>
            </a:r>
            <a:r>
              <a:rPr lang="en-US" dirty="0" smtClean="0">
                <a:solidFill>
                  <a:schemeClr val="tx1"/>
                </a:solidFill>
              </a:rPr>
              <a:t>Cuts like this, which doesn’t change the meaning of a program</a:t>
            </a: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p:txBody>
          <a:bodyPr>
            <a:normAutofit fontScale="92500"/>
          </a:bodyPr>
          <a:lstStyle/>
          <a:p>
            <a:r>
              <a:rPr lang="en-US" dirty="0" smtClean="0"/>
              <a:t>If a cut is reached on backtracking, search of the </a:t>
            </a:r>
            <a:r>
              <a:rPr lang="en-US" dirty="0" err="1" smtClean="0"/>
              <a:t>subtrees</a:t>
            </a:r>
            <a:r>
              <a:rPr lang="en-US" dirty="0" smtClean="0"/>
              <a:t> of the parent node stops, and the search continues with the grandparent node</a:t>
            </a:r>
          </a:p>
          <a:p>
            <a:pPr lvl="1"/>
            <a:r>
              <a:rPr lang="en-US" dirty="0" smtClean="0"/>
              <a:t>Cut prunes the search tree of all other siblings to the right of the node containing the cut</a:t>
            </a:r>
          </a:p>
          <a:p>
            <a:r>
              <a:rPr lang="en-US" dirty="0" smtClean="0"/>
              <a:t>Example:</a:t>
            </a:r>
          </a:p>
          <a:p>
            <a:endParaRPr lang="en-US" dirty="0" smtClean="0"/>
          </a:p>
          <a:p>
            <a:endParaRPr lang="en-US" dirty="0" smtClean="0"/>
          </a:p>
          <a:p>
            <a:pPr lvl="1"/>
            <a:endParaRPr lang="en-US" dirty="0" smtClean="0"/>
          </a:p>
          <a:p>
            <a:pPr lvl="1"/>
            <a:r>
              <a:rPr lang="en-US" dirty="0" smtClean="0"/>
              <a:t>Only </a:t>
            </a:r>
            <a:r>
              <a:rPr lang="en-US" dirty="0" smtClean="0">
                <a:latin typeface="Courier New" pitchFamily="49" charset="0"/>
                <a:cs typeface="Courier New" pitchFamily="49" charset="0"/>
              </a:rPr>
              <a:t>X = </a:t>
            </a:r>
            <a:r>
              <a:rPr lang="en-US" dirty="0" err="1" smtClean="0">
                <a:latin typeface="Courier New" pitchFamily="49" charset="0"/>
                <a:cs typeface="Courier New" pitchFamily="49" charset="0"/>
              </a:rPr>
              <a:t>amy</a:t>
            </a:r>
            <a:r>
              <a:rPr lang="en-US" i="1" dirty="0" smtClean="0"/>
              <a:t> </a:t>
            </a:r>
            <a:r>
              <a:rPr lang="en-US" dirty="0" smtClean="0"/>
              <a:t>will be found since the branch containing </a:t>
            </a:r>
            <a:r>
              <a:rPr lang="en-US" dirty="0" smtClean="0">
                <a:latin typeface="Courier New" pitchFamily="49" charset="0"/>
                <a:cs typeface="Courier New" pitchFamily="49" charset="0"/>
              </a:rPr>
              <a:t>X = bob </a:t>
            </a:r>
            <a:r>
              <a:rPr lang="en-US" dirty="0" smtClean="0"/>
              <a:t>will be pruned</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186A578-7ABC-4F4E-A114-7C03B510BC83}" type="slidenum">
              <a:rPr lang="en-US" smtClean="0"/>
              <a:pPr>
                <a:defRPr/>
              </a:pPr>
              <a:t>59</a:t>
            </a:fld>
            <a:endParaRPr lang="en-US" dirty="0"/>
          </a:p>
        </p:txBody>
      </p:sp>
      <p:sp>
        <p:nvSpPr>
          <p:cNvPr id="61442" name="Title 1"/>
          <p:cNvSpPr>
            <a:spLocks noGrp="1"/>
          </p:cNvSpPr>
          <p:nvPr>
            <p:ph type="title"/>
          </p:nvPr>
        </p:nvSpPr>
        <p:spPr/>
        <p:txBody>
          <a:bodyPr>
            <a:normAutofit fontScale="90000"/>
          </a:bodyPr>
          <a:lstStyle/>
          <a:p>
            <a:r>
              <a:rPr lang="en-US" smtClean="0"/>
              <a:t>Loops and Control Structures (cont’d.)</a:t>
            </a:r>
          </a:p>
        </p:txBody>
      </p:sp>
      <p:pic>
        <p:nvPicPr>
          <p:cNvPr id="61446" name="Picture 2"/>
          <p:cNvPicPr>
            <a:picLocks noChangeAspect="1" noChangeArrowheads="1"/>
          </p:cNvPicPr>
          <p:nvPr/>
        </p:nvPicPr>
        <p:blipFill>
          <a:blip r:embed="rId2"/>
          <a:srcRect/>
          <a:stretch>
            <a:fillRect/>
          </a:stretch>
        </p:blipFill>
        <p:spPr bwMode="auto">
          <a:xfrm>
            <a:off x="1295400" y="3962400"/>
            <a:ext cx="7545387"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lnSpcReduction="10000"/>
          </a:bodyPr>
          <a:lstStyle/>
          <a:p>
            <a:r>
              <a:rPr lang="en-US" smtClean="0"/>
              <a:t>First-order predicate calculus statement parts:</a:t>
            </a:r>
          </a:p>
          <a:p>
            <a:pPr lvl="1"/>
            <a:r>
              <a:rPr lang="en-US" b="1" smtClean="0"/>
              <a:t>Constants</a:t>
            </a:r>
            <a:r>
              <a:rPr lang="en-US" smtClean="0"/>
              <a:t>: usually numbers or names</a:t>
            </a:r>
          </a:p>
          <a:p>
            <a:pPr lvl="1"/>
            <a:r>
              <a:rPr lang="en-US" b="1" smtClean="0"/>
              <a:t>Predicates</a:t>
            </a:r>
            <a:r>
              <a:rPr lang="en-US" smtClean="0"/>
              <a:t>: names for functions that are true or false</a:t>
            </a:r>
          </a:p>
          <a:p>
            <a:pPr lvl="1"/>
            <a:r>
              <a:rPr lang="en-US" b="1" smtClean="0"/>
              <a:t>Functions</a:t>
            </a:r>
            <a:r>
              <a:rPr lang="en-US" smtClean="0"/>
              <a:t>: functions that return non-Boolean values</a:t>
            </a:r>
          </a:p>
          <a:p>
            <a:pPr lvl="1"/>
            <a:r>
              <a:rPr lang="en-US" b="1" smtClean="0"/>
              <a:t>Variables that stand for as yet unspecified quantities</a:t>
            </a:r>
          </a:p>
          <a:p>
            <a:pPr lvl="1"/>
            <a:r>
              <a:rPr lang="en-US" b="1" smtClean="0"/>
              <a:t>Connectives</a:t>
            </a:r>
            <a:r>
              <a:rPr lang="en-US" smtClean="0"/>
              <a:t>: operations such as </a:t>
            </a:r>
            <a:r>
              <a:rPr lang="en-US" i="1" smtClean="0"/>
              <a:t>and</a:t>
            </a:r>
            <a:r>
              <a:rPr lang="en-US" smtClean="0"/>
              <a:t>, </a:t>
            </a:r>
            <a:r>
              <a:rPr lang="en-US" i="1" smtClean="0"/>
              <a:t>or</a:t>
            </a:r>
            <a:r>
              <a:rPr lang="en-US" smtClean="0"/>
              <a:t>, </a:t>
            </a:r>
            <a:r>
              <a:rPr lang="en-US" i="1" smtClean="0"/>
              <a:t>not</a:t>
            </a:r>
            <a:r>
              <a:rPr lang="en-US" smtClean="0"/>
              <a:t>, </a:t>
            </a:r>
            <a:r>
              <a:rPr lang="en-US" i="1" smtClean="0"/>
              <a:t>implication</a:t>
            </a:r>
            <a:r>
              <a:rPr lang="en-US" smtClean="0"/>
              <a:t> (</a:t>
            </a:r>
            <a:r>
              <a:rPr lang="en-US" smtClean="0">
                <a:sym typeface="Wingdings" pitchFamily="2" charset="2"/>
              </a:rPr>
              <a:t>) </a:t>
            </a:r>
            <a:r>
              <a:rPr lang="en-US" i="1" smtClean="0">
                <a:sym typeface="Wingdings" pitchFamily="2" charset="2"/>
              </a:rPr>
              <a:t>equivalence</a:t>
            </a:r>
            <a:r>
              <a:rPr lang="en-US" smtClean="0">
                <a:sym typeface="Wingdings" pitchFamily="2" charset="2"/>
              </a:rPr>
              <a:t> ()</a:t>
            </a:r>
          </a:p>
          <a:p>
            <a:pPr lvl="1"/>
            <a:r>
              <a:rPr lang="en-US" b="1" smtClean="0">
                <a:sym typeface="Wingdings" pitchFamily="2" charset="2"/>
              </a:rPr>
              <a:t>Quantifiers</a:t>
            </a:r>
            <a:r>
              <a:rPr lang="en-US" smtClean="0">
                <a:sym typeface="Wingdings" pitchFamily="2" charset="2"/>
              </a:rPr>
              <a:t>: operations that introduce variables</a:t>
            </a:r>
          </a:p>
          <a:p>
            <a:pPr lvl="1"/>
            <a:r>
              <a:rPr lang="en-US" b="1" smtClean="0">
                <a:sym typeface="Wingdings" pitchFamily="2" charset="2"/>
              </a:rPr>
              <a:t>Punctuation symbols</a:t>
            </a:r>
            <a:r>
              <a:rPr lang="en-US" smtClean="0">
                <a:sym typeface="Wingdings" pitchFamily="2" charset="2"/>
              </a:rPr>
              <a:t>: parentheses, comma, period</a:t>
            </a:r>
            <a:endParaRPr lang="en-US" smtClean="0"/>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D9D6DFD3-3F4E-49CC-B983-412D9DBC57CC}" type="slidenum">
              <a:rPr lang="en-US" smtClean="0"/>
              <a:pPr>
                <a:defRPr/>
              </a:pPr>
              <a:t>6</a:t>
            </a:fld>
            <a:endParaRPr lang="en-US" dirty="0"/>
          </a:p>
        </p:txBody>
      </p:sp>
      <p:sp>
        <p:nvSpPr>
          <p:cNvPr id="9218" name="Rectangle 2"/>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B9AB0193-E40C-43D2-8AD7-B1761BE0F605}" type="slidenum">
              <a:rPr lang="en-US" smtClean="0"/>
              <a:pPr>
                <a:defRPr/>
              </a:pPr>
              <a:t>60</a:t>
            </a:fld>
            <a:endParaRPr lang="en-US" dirty="0"/>
          </a:p>
        </p:txBody>
      </p:sp>
      <p:sp>
        <p:nvSpPr>
          <p:cNvPr id="62466" name="Title 1"/>
          <p:cNvSpPr>
            <a:spLocks noGrp="1"/>
          </p:cNvSpPr>
          <p:nvPr>
            <p:ph type="title"/>
          </p:nvPr>
        </p:nvSpPr>
        <p:spPr/>
        <p:txBody>
          <a:bodyPr>
            <a:normAutofit fontScale="90000"/>
          </a:bodyPr>
          <a:lstStyle/>
          <a:p>
            <a:r>
              <a:rPr lang="en-US" smtClean="0"/>
              <a:t>Loops and Control Structures (cont’d.)</a:t>
            </a:r>
          </a:p>
        </p:txBody>
      </p:sp>
      <p:pic>
        <p:nvPicPr>
          <p:cNvPr id="62469" name="Picture 2"/>
          <p:cNvPicPr>
            <a:picLocks noChangeAspect="1" noChangeArrowheads="1"/>
          </p:cNvPicPr>
          <p:nvPr/>
        </p:nvPicPr>
        <p:blipFill>
          <a:blip r:embed="rId2"/>
          <a:srcRect/>
          <a:stretch>
            <a:fillRect/>
          </a:stretch>
        </p:blipFill>
        <p:spPr bwMode="auto">
          <a:xfrm>
            <a:off x="403225" y="1419225"/>
            <a:ext cx="8247063"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idx="1"/>
          </p:nvPr>
        </p:nvSpPr>
        <p:spPr/>
        <p:txBody>
          <a:bodyPr/>
          <a:lstStyle/>
          <a:p>
            <a:r>
              <a:rPr lang="en-US" smtClean="0"/>
              <a:t>Rewriting this example:</a:t>
            </a:r>
          </a:p>
          <a:p>
            <a:endParaRPr lang="en-US" smtClean="0"/>
          </a:p>
          <a:p>
            <a:endParaRPr lang="en-US" smtClean="0"/>
          </a:p>
          <a:p>
            <a:endParaRPr lang="en-US" smtClean="0"/>
          </a:p>
          <a:p>
            <a:pPr lvl="1"/>
            <a:r>
              <a:rPr lang="en-US" smtClean="0"/>
              <a:t>No solutions will be found</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934A79A4-83CD-4096-9E61-2136F0C60C54}" type="slidenum">
              <a:rPr lang="en-US" smtClean="0"/>
              <a:pPr>
                <a:defRPr/>
              </a:pPr>
              <a:t>61</a:t>
            </a:fld>
            <a:endParaRPr lang="en-US" dirty="0"/>
          </a:p>
        </p:txBody>
      </p:sp>
      <p:sp>
        <p:nvSpPr>
          <p:cNvPr id="63490" name="Title 1"/>
          <p:cNvSpPr>
            <a:spLocks noGrp="1"/>
          </p:cNvSpPr>
          <p:nvPr>
            <p:ph type="title"/>
          </p:nvPr>
        </p:nvSpPr>
        <p:spPr/>
        <p:txBody>
          <a:bodyPr>
            <a:normAutofit fontScale="90000"/>
          </a:bodyPr>
          <a:lstStyle/>
          <a:p>
            <a:r>
              <a:rPr lang="en-US" smtClean="0"/>
              <a:t>Loops and Control Structures (cont’d.)</a:t>
            </a:r>
          </a:p>
        </p:txBody>
      </p:sp>
      <p:pic>
        <p:nvPicPr>
          <p:cNvPr id="63494" name="Picture 2"/>
          <p:cNvPicPr>
            <a:picLocks noChangeAspect="1" noChangeArrowheads="1"/>
          </p:cNvPicPr>
          <p:nvPr/>
        </p:nvPicPr>
        <p:blipFill>
          <a:blip r:embed="rId2"/>
          <a:srcRect/>
          <a:stretch>
            <a:fillRect/>
          </a:stretch>
        </p:blipFill>
        <p:spPr bwMode="auto">
          <a:xfrm>
            <a:off x="1295400" y="2286000"/>
            <a:ext cx="75057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860DF9F4-D0F0-453C-B236-D5817BFE6BA6}" type="slidenum">
              <a:rPr lang="en-US" smtClean="0"/>
              <a:pPr>
                <a:defRPr/>
              </a:pPr>
              <a:t>62</a:t>
            </a:fld>
            <a:endParaRPr lang="en-US" dirty="0"/>
          </a:p>
        </p:txBody>
      </p:sp>
      <p:sp>
        <p:nvSpPr>
          <p:cNvPr id="64514" name="Title 1"/>
          <p:cNvSpPr>
            <a:spLocks noGrp="1"/>
          </p:cNvSpPr>
          <p:nvPr>
            <p:ph type="title"/>
          </p:nvPr>
        </p:nvSpPr>
        <p:spPr/>
        <p:txBody>
          <a:bodyPr>
            <a:normAutofit fontScale="90000"/>
          </a:bodyPr>
          <a:lstStyle/>
          <a:p>
            <a:r>
              <a:rPr lang="en-US" smtClean="0"/>
              <a:t>Loops and Control Structures (cont’d.)</a:t>
            </a:r>
          </a:p>
        </p:txBody>
      </p:sp>
      <p:pic>
        <p:nvPicPr>
          <p:cNvPr id="64517" name="Picture 2"/>
          <p:cNvPicPr>
            <a:picLocks noChangeAspect="1" noChangeArrowheads="1"/>
          </p:cNvPicPr>
          <p:nvPr/>
        </p:nvPicPr>
        <p:blipFill>
          <a:blip r:embed="rId2"/>
          <a:srcRect/>
          <a:stretch>
            <a:fillRect/>
          </a:stretch>
        </p:blipFill>
        <p:spPr bwMode="auto">
          <a:xfrm>
            <a:off x="620713" y="1533525"/>
            <a:ext cx="7989887"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p:txBody>
          <a:bodyPr>
            <a:normAutofit fontScale="92500"/>
          </a:bodyPr>
          <a:lstStyle/>
          <a:p>
            <a:r>
              <a:rPr lang="en-US" dirty="0" smtClean="0"/>
              <a:t>Rewriting again:</a:t>
            </a:r>
          </a:p>
          <a:p>
            <a:endParaRPr lang="en-US" dirty="0" smtClean="0"/>
          </a:p>
          <a:p>
            <a:endParaRPr lang="en-US" dirty="0" smtClean="0"/>
          </a:p>
          <a:p>
            <a:endParaRPr lang="en-US" dirty="0" smtClean="0"/>
          </a:p>
          <a:p>
            <a:pPr lvl="1"/>
            <a:r>
              <a:rPr lang="en-US" dirty="0" smtClean="0"/>
              <a:t>Both solutions will still be found since the right </a:t>
            </a:r>
            <a:r>
              <a:rPr lang="en-US" dirty="0" err="1" smtClean="0"/>
              <a:t>subtree</a:t>
            </a:r>
            <a:r>
              <a:rPr lang="en-US" dirty="0" smtClean="0"/>
              <a:t> of </a:t>
            </a:r>
            <a:r>
              <a:rPr lang="en-US" dirty="0" smtClean="0">
                <a:latin typeface="Courier New" pitchFamily="49" charset="0"/>
                <a:cs typeface="Courier New" pitchFamily="49" charset="0"/>
              </a:rPr>
              <a:t>ancestor(X, bob)</a:t>
            </a:r>
            <a:r>
              <a:rPr lang="en-US" i="1" dirty="0" smtClean="0"/>
              <a:t> </a:t>
            </a:r>
            <a:r>
              <a:rPr lang="en-US" dirty="0" smtClean="0"/>
              <a:t>is not pruned</a:t>
            </a:r>
          </a:p>
          <a:p>
            <a:r>
              <a:rPr lang="en-US" dirty="0" smtClean="0"/>
              <a:t>Cut can be used to reduce the number of branches in the </a:t>
            </a:r>
            <a:r>
              <a:rPr lang="en-US" dirty="0" err="1" smtClean="0"/>
              <a:t>subtree</a:t>
            </a:r>
            <a:r>
              <a:rPr lang="en-US" dirty="0" smtClean="0"/>
              <a:t> that need to be followed</a:t>
            </a:r>
          </a:p>
          <a:p>
            <a:r>
              <a:rPr lang="en-US" dirty="0" smtClean="0"/>
              <a:t>Also solves the problem of the infinite loop in the program to print numbers between </a:t>
            </a:r>
            <a:r>
              <a:rPr lang="en-US" dirty="0" smtClean="0">
                <a:latin typeface="Courier New" pitchFamily="49" charset="0"/>
                <a:cs typeface="Courier New" pitchFamily="49" charset="0"/>
              </a:rPr>
              <a:t>I</a:t>
            </a:r>
            <a:r>
              <a:rPr lang="en-US" dirty="0" smtClean="0"/>
              <a:t> and </a:t>
            </a:r>
            <a:r>
              <a:rPr lang="en-US" dirty="0" smtClean="0">
                <a:latin typeface="Courier New" pitchFamily="49" charset="0"/>
                <a:cs typeface="Courier New" pitchFamily="49" charset="0"/>
              </a:rPr>
              <a:t>J</a:t>
            </a:r>
            <a:r>
              <a:rPr lang="en-US" dirty="0" smtClean="0"/>
              <a:t> shown earlier</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C52FEE5F-4918-46EC-B314-947792503E04}" type="slidenum">
              <a:rPr lang="en-US" smtClean="0"/>
              <a:pPr>
                <a:defRPr/>
              </a:pPr>
              <a:t>63</a:t>
            </a:fld>
            <a:endParaRPr lang="en-US" dirty="0"/>
          </a:p>
        </p:txBody>
      </p:sp>
      <p:sp>
        <p:nvSpPr>
          <p:cNvPr id="65538" name="Title 1"/>
          <p:cNvSpPr>
            <a:spLocks noGrp="1"/>
          </p:cNvSpPr>
          <p:nvPr>
            <p:ph type="title"/>
          </p:nvPr>
        </p:nvSpPr>
        <p:spPr/>
        <p:txBody>
          <a:bodyPr>
            <a:normAutofit fontScale="90000"/>
          </a:bodyPr>
          <a:lstStyle/>
          <a:p>
            <a:r>
              <a:rPr lang="en-US" smtClean="0"/>
              <a:t>Loops and Control Structures (cont’d.)</a:t>
            </a:r>
          </a:p>
        </p:txBody>
      </p:sp>
      <p:pic>
        <p:nvPicPr>
          <p:cNvPr id="65542" name="Picture 2"/>
          <p:cNvPicPr>
            <a:picLocks noChangeAspect="1" noChangeArrowheads="1"/>
          </p:cNvPicPr>
          <p:nvPr/>
        </p:nvPicPr>
        <p:blipFill>
          <a:blip r:embed="rId2"/>
          <a:srcRect/>
          <a:stretch>
            <a:fillRect/>
          </a:stretch>
        </p:blipFill>
        <p:spPr bwMode="auto">
          <a:xfrm>
            <a:off x="1219200" y="2057400"/>
            <a:ext cx="7580312"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p:txBody>
          <a:bodyPr>
            <a:normAutofit lnSpcReduction="10000"/>
          </a:bodyPr>
          <a:lstStyle/>
          <a:p>
            <a:r>
              <a:rPr lang="en-US" dirty="0" smtClean="0"/>
              <a:t>One solution to infinite loop shown earlier:</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latin typeface="Courier New" pitchFamily="49" charset="0"/>
                <a:cs typeface="Courier New" pitchFamily="49" charset="0"/>
              </a:rPr>
              <a:t>X = J </a:t>
            </a:r>
            <a:r>
              <a:rPr lang="en-US" dirty="0" smtClean="0"/>
              <a:t>will succeed when the upper-bound </a:t>
            </a:r>
            <a:r>
              <a:rPr lang="en-US" dirty="0" smtClean="0">
                <a:latin typeface="Courier New" pitchFamily="49" charset="0"/>
                <a:cs typeface="Courier New" pitchFamily="49" charset="0"/>
              </a:rPr>
              <a:t>J</a:t>
            </a:r>
            <a:r>
              <a:rPr lang="en-US" dirty="0" smtClean="0"/>
              <a:t> is reached</a:t>
            </a:r>
          </a:p>
          <a:p>
            <a:pPr lvl="1"/>
            <a:r>
              <a:rPr lang="en-US" dirty="0" smtClean="0"/>
              <a:t>The cut will cause backtracking to fail, halting the search for new values of </a:t>
            </a:r>
            <a:r>
              <a:rPr lang="en-US" dirty="0" smtClean="0">
                <a:latin typeface="Courier New" pitchFamily="49" charset="0"/>
                <a:cs typeface="Courier New" pitchFamily="49" charset="0"/>
              </a:rPr>
              <a:t>X</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F53B9DAC-E06D-4D8F-A693-7860E5DA754B}" type="slidenum">
              <a:rPr lang="en-US" smtClean="0"/>
              <a:pPr>
                <a:defRPr/>
              </a:pPr>
              <a:t>64</a:t>
            </a:fld>
            <a:endParaRPr lang="en-US" dirty="0"/>
          </a:p>
        </p:txBody>
      </p:sp>
      <p:sp>
        <p:nvSpPr>
          <p:cNvPr id="66562" name="Title 1"/>
          <p:cNvSpPr>
            <a:spLocks noGrp="1"/>
          </p:cNvSpPr>
          <p:nvPr>
            <p:ph type="title"/>
          </p:nvPr>
        </p:nvSpPr>
        <p:spPr/>
        <p:txBody>
          <a:bodyPr>
            <a:normAutofit fontScale="90000"/>
          </a:bodyPr>
          <a:lstStyle/>
          <a:p>
            <a:r>
              <a:rPr lang="en-US" smtClean="0"/>
              <a:t>Loops and Control Structures (cont’d.)</a:t>
            </a:r>
          </a:p>
        </p:txBody>
      </p:sp>
      <p:pic>
        <p:nvPicPr>
          <p:cNvPr id="66566" name="Picture 2"/>
          <p:cNvPicPr>
            <a:picLocks noChangeAspect="1" noChangeArrowheads="1"/>
          </p:cNvPicPr>
          <p:nvPr/>
        </p:nvPicPr>
        <p:blipFill>
          <a:blip r:embed="rId2"/>
          <a:srcRect/>
          <a:stretch>
            <a:fillRect/>
          </a:stretch>
        </p:blipFill>
        <p:spPr bwMode="auto">
          <a:xfrm>
            <a:off x="1371600" y="1905000"/>
            <a:ext cx="4572000" cy="245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Can also use cut to imitate </a:t>
            </a:r>
            <a:r>
              <a:rPr lang="en-US" i="1" dirty="0" smtClean="0"/>
              <a:t>if-else</a:t>
            </a:r>
            <a:r>
              <a:rPr lang="en-US" dirty="0" smtClean="0"/>
              <a:t> constructs in imperative and functional languages, such as:</a:t>
            </a:r>
          </a:p>
          <a:p>
            <a:pPr marL="0" indent="0">
              <a:buFontTx/>
              <a:buNone/>
              <a:defRPr/>
            </a:pPr>
            <a:r>
              <a:rPr lang="en-US" dirty="0"/>
              <a:t>	</a:t>
            </a:r>
            <a:r>
              <a:rPr lang="en-US" dirty="0" smtClean="0"/>
              <a:t> </a:t>
            </a:r>
            <a:r>
              <a:rPr lang="en-US" i="1" dirty="0" smtClean="0"/>
              <a:t>D = if A then B else C</a:t>
            </a:r>
            <a:endParaRPr lang="en-US" i="1" dirty="0"/>
          </a:p>
          <a:p>
            <a:pPr>
              <a:defRPr/>
            </a:pPr>
            <a:r>
              <a:rPr lang="en-US" dirty="0" smtClean="0"/>
              <a:t>Prolog code:</a:t>
            </a:r>
          </a:p>
          <a:p>
            <a:pPr>
              <a:defRPr/>
            </a:pPr>
            <a:endParaRPr lang="en-US" dirty="0"/>
          </a:p>
          <a:p>
            <a:pPr>
              <a:defRPr/>
            </a:pPr>
            <a:endParaRPr lang="en-US" dirty="0" smtClean="0"/>
          </a:p>
          <a:p>
            <a:pPr>
              <a:defRPr/>
            </a:pPr>
            <a:r>
              <a:rPr lang="en-US" dirty="0" smtClean="0"/>
              <a:t>Could achieve almost same result without the cut, but </a:t>
            </a:r>
            <a:r>
              <a:rPr lang="en-US" i="1" dirty="0" smtClean="0"/>
              <a:t>A</a:t>
            </a:r>
            <a:r>
              <a:rPr lang="en-US" dirty="0" smtClean="0"/>
              <a:t> would be executed twice</a:t>
            </a:r>
            <a:endParaRPr lang="en-US" dirty="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A309A29D-CCB5-418E-87E3-49EBFD48A512}" type="slidenum">
              <a:rPr lang="en-US" smtClean="0"/>
              <a:pPr>
                <a:defRPr/>
              </a:pPr>
              <a:t>65</a:t>
            </a:fld>
            <a:endParaRPr lang="en-US" dirty="0"/>
          </a:p>
        </p:txBody>
      </p:sp>
      <p:sp>
        <p:nvSpPr>
          <p:cNvPr id="67586" name="Title 1"/>
          <p:cNvSpPr>
            <a:spLocks noGrp="1"/>
          </p:cNvSpPr>
          <p:nvPr>
            <p:ph type="title"/>
          </p:nvPr>
        </p:nvSpPr>
        <p:spPr/>
        <p:txBody>
          <a:bodyPr>
            <a:normAutofit fontScale="90000"/>
          </a:bodyPr>
          <a:lstStyle/>
          <a:p>
            <a:r>
              <a:rPr lang="en-US" smtClean="0"/>
              <a:t>Loops and Control Structures (cont’d.)</a:t>
            </a:r>
          </a:p>
        </p:txBody>
      </p:sp>
      <p:pic>
        <p:nvPicPr>
          <p:cNvPr id="67590" name="Picture 2"/>
          <p:cNvPicPr>
            <a:picLocks noChangeAspect="1" noChangeArrowheads="1"/>
          </p:cNvPicPr>
          <p:nvPr/>
        </p:nvPicPr>
        <p:blipFill>
          <a:blip r:embed="rId2"/>
          <a:srcRect/>
          <a:stretch>
            <a:fillRect/>
          </a:stretch>
        </p:blipFill>
        <p:spPr bwMode="auto">
          <a:xfrm>
            <a:off x="1566863" y="3581400"/>
            <a:ext cx="2319337" cy="688975"/>
          </a:xfrm>
          <a:prstGeom prst="rect">
            <a:avLst/>
          </a:prstGeom>
          <a:noFill/>
          <a:ln w="9525">
            <a:noFill/>
            <a:miter lim="800000"/>
            <a:headEnd/>
            <a:tailEnd/>
          </a:ln>
        </p:spPr>
      </p:pic>
      <p:pic>
        <p:nvPicPr>
          <p:cNvPr id="67591" name="Picture 3"/>
          <p:cNvPicPr>
            <a:picLocks noChangeAspect="1" noChangeArrowheads="1"/>
          </p:cNvPicPr>
          <p:nvPr/>
        </p:nvPicPr>
        <p:blipFill>
          <a:blip r:embed="rId3"/>
          <a:srcRect/>
          <a:stretch>
            <a:fillRect/>
          </a:stretch>
        </p:blipFill>
        <p:spPr bwMode="auto">
          <a:xfrm>
            <a:off x="1676400" y="5410200"/>
            <a:ext cx="2438400" cy="71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Programming Languages, Third Edition</a:t>
            </a:r>
            <a:endParaRPr lang="en-US"/>
          </a:p>
        </p:txBody>
      </p:sp>
      <p:sp>
        <p:nvSpPr>
          <p:cNvPr id="4" name="Slide Number Placeholder 3"/>
          <p:cNvSpPr>
            <a:spLocks noGrp="1"/>
          </p:cNvSpPr>
          <p:nvPr>
            <p:ph type="sldNum" sz="quarter" idx="12"/>
          </p:nvPr>
        </p:nvSpPr>
        <p:spPr/>
        <p:txBody>
          <a:bodyPr/>
          <a:lstStyle/>
          <a:p>
            <a:pPr>
              <a:defRPr/>
            </a:pPr>
            <a:fld id="{57DE1178-778E-4AC3-B2FC-7E074013C05C}" type="slidenum">
              <a:rPr lang="en-US" smtClean="0"/>
              <a:pPr>
                <a:defRPr/>
              </a:pPr>
              <a:t>66</a:t>
            </a:fld>
            <a:endParaRPr lang="en-US" dirty="0"/>
          </a:p>
        </p:txBody>
      </p:sp>
      <p:sp>
        <p:nvSpPr>
          <p:cNvPr id="68610" name="Title 1"/>
          <p:cNvSpPr>
            <a:spLocks noGrp="1"/>
          </p:cNvSpPr>
          <p:nvPr>
            <p:ph type="title"/>
          </p:nvPr>
        </p:nvSpPr>
        <p:spPr/>
        <p:txBody>
          <a:bodyPr>
            <a:normAutofit fontScale="90000"/>
          </a:bodyPr>
          <a:lstStyle/>
          <a:p>
            <a:r>
              <a:rPr lang="en-US" smtClean="0"/>
              <a:t>Loops and Control Structures (cont’d.)</a:t>
            </a:r>
          </a:p>
        </p:txBody>
      </p:sp>
      <p:pic>
        <p:nvPicPr>
          <p:cNvPr id="68613" name="Picture 2"/>
          <p:cNvPicPr>
            <a:picLocks noChangeAspect="1" noChangeArrowheads="1"/>
          </p:cNvPicPr>
          <p:nvPr/>
        </p:nvPicPr>
        <p:blipFill>
          <a:blip r:embed="rId2"/>
          <a:srcRect/>
          <a:stretch>
            <a:fillRect/>
          </a:stretch>
        </p:blipFill>
        <p:spPr bwMode="auto">
          <a:xfrm>
            <a:off x="247650" y="1257300"/>
            <a:ext cx="8667750" cy="506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2"/>
          <p:cNvSpPr>
            <a:spLocks noGrp="1"/>
          </p:cNvSpPr>
          <p:nvPr>
            <p:ph idx="1"/>
          </p:nvPr>
        </p:nvSpPr>
        <p:spPr/>
        <p:txBody>
          <a:bodyPr>
            <a:normAutofit fontScale="92500" lnSpcReduction="20000"/>
          </a:bodyPr>
          <a:lstStyle/>
          <a:p>
            <a:r>
              <a:rPr lang="en-US" dirty="0" smtClean="0"/>
              <a:t>Original goal of logic programming was to make programming a specification activity</a:t>
            </a:r>
          </a:p>
          <a:p>
            <a:endParaRPr lang="en-US" dirty="0" smtClean="0"/>
          </a:p>
          <a:p>
            <a:pPr lvl="1"/>
            <a:r>
              <a:rPr lang="en-US" dirty="0" smtClean="0"/>
              <a:t>Allow the programmer to specify only the properties of a solution and let the language implementation provide the actual method for computing the solution</a:t>
            </a:r>
          </a:p>
          <a:p>
            <a:pPr lvl="1"/>
            <a:endParaRPr lang="en-US" dirty="0" smtClean="0"/>
          </a:p>
          <a:p>
            <a:r>
              <a:rPr lang="en-US" b="1" dirty="0" smtClean="0"/>
              <a:t>Declarative programming</a:t>
            </a:r>
            <a:r>
              <a:rPr lang="en-US" dirty="0" smtClean="0"/>
              <a:t>: program describes </a:t>
            </a:r>
            <a:r>
              <a:rPr lang="en-US" i="1" dirty="0" smtClean="0"/>
              <a:t>what</a:t>
            </a:r>
            <a:r>
              <a:rPr lang="en-US" dirty="0" smtClean="0"/>
              <a:t> a solution to a given problem is, not </a:t>
            </a:r>
            <a:r>
              <a:rPr lang="en-US" i="1" dirty="0" smtClean="0"/>
              <a:t>how</a:t>
            </a:r>
            <a:r>
              <a:rPr lang="en-US" dirty="0" smtClean="0"/>
              <a:t> the problem is solved</a:t>
            </a:r>
          </a:p>
          <a:p>
            <a:endParaRPr lang="en-US" dirty="0" smtClean="0"/>
          </a:p>
          <a:p>
            <a:r>
              <a:rPr lang="en-US" dirty="0" smtClean="0"/>
              <a:t>Logic programming languages, especially Prolog, have only partially met this goal</a:t>
            </a:r>
          </a:p>
          <a:p>
            <a:pPr marL="914400" lvl="2" indent="0">
              <a:buFontTx/>
              <a:buNone/>
            </a:pPr>
            <a:r>
              <a:rPr lang="en-US" dirty="0" smtClean="0"/>
              <a:t>	</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EBEADC9A-70D3-4EC3-8D2E-484EC4B99AE9}" type="slidenum">
              <a:rPr lang="en-US" smtClean="0"/>
              <a:pPr>
                <a:defRPr/>
              </a:pPr>
              <a:t>67</a:t>
            </a:fld>
            <a:endParaRPr lang="en-US" dirty="0"/>
          </a:p>
        </p:txBody>
      </p:sp>
      <p:sp>
        <p:nvSpPr>
          <p:cNvPr id="69634" name="Title 1"/>
          <p:cNvSpPr>
            <a:spLocks noGrp="1"/>
          </p:cNvSpPr>
          <p:nvPr>
            <p:ph type="title"/>
          </p:nvPr>
        </p:nvSpPr>
        <p:spPr/>
        <p:txBody>
          <a:bodyPr>
            <a:normAutofit fontScale="90000"/>
          </a:bodyPr>
          <a:lstStyle/>
          <a:p>
            <a:r>
              <a:rPr lang="en-US" smtClean="0"/>
              <a:t>Problems with Logic Programming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r>
              <a:rPr lang="en-US" dirty="0" smtClean="0"/>
              <a:t>The programmer must be aware of the pitfalls in the nature of the algorithms used by logic programming systems</a:t>
            </a:r>
          </a:p>
          <a:p>
            <a:endParaRPr lang="en-US" dirty="0" smtClean="0"/>
          </a:p>
          <a:p>
            <a:r>
              <a:rPr lang="en-US" dirty="0" smtClean="0"/>
              <a:t>The programmer must sometimes take an even lower-level perspective of a program, such as exploiting the underlying backtrack mechanism to implement a cut/fail loop</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6512E324-4101-442E-827F-0A4606D16161}" type="slidenum">
              <a:rPr lang="en-US" smtClean="0"/>
              <a:pPr>
                <a:defRPr/>
              </a:pPr>
              <a:t>68</a:t>
            </a:fld>
            <a:endParaRPr lang="en-US" dirty="0"/>
          </a:p>
        </p:txBody>
      </p:sp>
      <p:sp>
        <p:nvSpPr>
          <p:cNvPr id="70658" name="Title 1"/>
          <p:cNvSpPr>
            <a:spLocks noGrp="1"/>
          </p:cNvSpPr>
          <p:nvPr>
            <p:ph type="title"/>
          </p:nvPr>
        </p:nvSpPr>
        <p:spPr/>
        <p:txBody>
          <a:bodyPr>
            <a:normAutofit fontScale="90000"/>
          </a:bodyPr>
          <a:lstStyle/>
          <a:p>
            <a:r>
              <a:rPr lang="en-US" smtClean="0"/>
              <a:t>Problems with Logic Programming (cont’d.)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lstStyle/>
          <a:p>
            <a:r>
              <a:rPr lang="en-US" b="1" smtClean="0"/>
              <a:t>Occur-check problem</a:t>
            </a:r>
            <a:r>
              <a:rPr lang="en-US" smtClean="0"/>
              <a:t>: when unifying a variable with a term, Prolog does not check whether the variable itself occurs in the term it is being instantiated to</a:t>
            </a:r>
          </a:p>
          <a:p>
            <a:r>
              <a:rPr lang="en-US" smtClean="0"/>
              <a:t>Example:</a:t>
            </a:r>
          </a:p>
          <a:p>
            <a:endParaRPr lang="en-US" smtClean="0"/>
          </a:p>
          <a:p>
            <a:r>
              <a:rPr lang="en-US" smtClean="0"/>
              <a:t>This will be true if there exists an </a:t>
            </a:r>
            <a:r>
              <a:rPr lang="en-US" smtClean="0">
                <a:latin typeface="Courier New" pitchFamily="49" charset="0"/>
                <a:cs typeface="Courier New" pitchFamily="49" charset="0"/>
              </a:rPr>
              <a:t>X</a:t>
            </a:r>
            <a:r>
              <a:rPr lang="en-US" smtClean="0"/>
              <a:t> for which </a:t>
            </a:r>
            <a:r>
              <a:rPr lang="en-US" smtClean="0">
                <a:latin typeface="Courier New" pitchFamily="49" charset="0"/>
                <a:cs typeface="Courier New" pitchFamily="49" charset="0"/>
              </a:rPr>
              <a:t>X</a:t>
            </a:r>
            <a:r>
              <a:rPr lang="en-US" smtClean="0"/>
              <a:t> is its own successor</a:t>
            </a:r>
          </a:p>
          <a:p>
            <a:r>
              <a:rPr lang="en-US" smtClean="0"/>
              <a:t>But even in the absence of any other clauses for successor, Prolog answers yes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C8F1EA75-0F41-4707-9DD2-E9389A169761}" type="slidenum">
              <a:rPr lang="en-US" smtClean="0"/>
              <a:pPr>
                <a:defRPr/>
              </a:pPr>
              <a:t>69</a:t>
            </a:fld>
            <a:endParaRPr lang="en-US" dirty="0"/>
          </a:p>
        </p:txBody>
      </p:sp>
      <p:sp>
        <p:nvSpPr>
          <p:cNvPr id="71682" name="Title 1"/>
          <p:cNvSpPr>
            <a:spLocks noGrp="1"/>
          </p:cNvSpPr>
          <p:nvPr>
            <p:ph type="title"/>
          </p:nvPr>
        </p:nvSpPr>
        <p:spPr/>
        <p:txBody>
          <a:bodyPr>
            <a:normAutofit fontScale="90000"/>
          </a:bodyPr>
          <a:lstStyle/>
          <a:p>
            <a:r>
              <a:rPr lang="en-US" smtClean="0"/>
              <a:t>The Occur-Check Problem in Unification</a:t>
            </a:r>
          </a:p>
        </p:txBody>
      </p:sp>
      <p:pic>
        <p:nvPicPr>
          <p:cNvPr id="71686" name="Picture 2"/>
          <p:cNvPicPr>
            <a:picLocks noChangeAspect="1" noChangeArrowheads="1"/>
          </p:cNvPicPr>
          <p:nvPr/>
        </p:nvPicPr>
        <p:blipFill>
          <a:blip r:embed="rId2"/>
          <a:srcRect/>
          <a:stretch>
            <a:fillRect/>
          </a:stretch>
        </p:blipFill>
        <p:spPr bwMode="auto">
          <a:xfrm>
            <a:off x="1295400" y="3657600"/>
            <a:ext cx="65024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idx="1"/>
          </p:nvPr>
        </p:nvSpPr>
        <p:spPr/>
        <p:txBody>
          <a:bodyPr/>
          <a:lstStyle/>
          <a:p>
            <a:pPr>
              <a:defRPr/>
            </a:pPr>
            <a:r>
              <a:rPr lang="en-US" dirty="0" smtClean="0"/>
              <a:t>Example 1: </a:t>
            </a:r>
          </a:p>
          <a:p>
            <a:pPr lvl="1">
              <a:defRPr/>
            </a:pPr>
            <a:r>
              <a:rPr lang="en-US" dirty="0" smtClean="0"/>
              <a:t>These English statements are logical statements:</a:t>
            </a:r>
          </a:p>
          <a:p>
            <a:pPr marL="0" indent="0">
              <a:buFontTx/>
              <a:buNone/>
              <a:defRPr/>
            </a:pPr>
            <a:r>
              <a:rPr lang="en-US" dirty="0"/>
              <a:t>	</a:t>
            </a:r>
            <a:endParaRPr lang="en-US" dirty="0" smtClean="0"/>
          </a:p>
          <a:p>
            <a:pPr marL="0" indent="0">
              <a:buFontTx/>
              <a:buNone/>
              <a:defRPr/>
            </a:pPr>
            <a:endParaRPr lang="en-US" dirty="0"/>
          </a:p>
          <a:p>
            <a:pPr marL="0" indent="0">
              <a:buFontTx/>
              <a:buNone/>
              <a:defRPr/>
            </a:pPr>
            <a:endParaRPr lang="en-US" dirty="0" smtClean="0"/>
          </a:p>
          <a:p>
            <a:pPr lvl="1">
              <a:defRPr/>
            </a:pPr>
            <a:r>
              <a:rPr lang="en-US" dirty="0" smtClean="0"/>
              <a:t>Translation into predicate calculus:</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C1F28CF6-DFCA-4FB5-9B87-AA16D69C98E0}" type="slidenum">
              <a:rPr lang="en-US" smtClean="0"/>
              <a:pPr>
                <a:defRPr/>
              </a:pPr>
              <a:t>7</a:t>
            </a:fld>
            <a:endParaRPr lang="en-US" dirty="0"/>
          </a:p>
        </p:txBody>
      </p:sp>
      <p:sp>
        <p:nvSpPr>
          <p:cNvPr id="10242" name="Rectangle 5"/>
          <p:cNvSpPr>
            <a:spLocks noGrp="1" noChangeArrowheads="1"/>
          </p:cNvSpPr>
          <p:nvPr>
            <p:ph type="title"/>
          </p:nvPr>
        </p:nvSpPr>
        <p:spPr/>
        <p:txBody>
          <a:bodyPr>
            <a:normAutofit fontScale="90000"/>
          </a:bodyPr>
          <a:lstStyle/>
          <a:p>
            <a:r>
              <a:rPr lang="en-US" smtClean="0"/>
              <a:t>Logic and Logic Programs (cont’d.)</a:t>
            </a:r>
          </a:p>
        </p:txBody>
      </p:sp>
      <p:pic>
        <p:nvPicPr>
          <p:cNvPr id="10246" name="Picture 7"/>
          <p:cNvPicPr>
            <a:picLocks noChangeAspect="1" noChangeArrowheads="1"/>
          </p:cNvPicPr>
          <p:nvPr/>
        </p:nvPicPr>
        <p:blipFill>
          <a:blip r:embed="rId3"/>
          <a:srcRect/>
          <a:stretch>
            <a:fillRect/>
          </a:stretch>
        </p:blipFill>
        <p:spPr bwMode="auto">
          <a:xfrm>
            <a:off x="1143000" y="4343400"/>
            <a:ext cx="7540625" cy="1447800"/>
          </a:xfrm>
          <a:prstGeom prst="rect">
            <a:avLst/>
          </a:prstGeom>
          <a:noFill/>
          <a:ln w="9525">
            <a:noFill/>
            <a:miter lim="800000"/>
            <a:headEnd/>
            <a:tailEnd/>
          </a:ln>
        </p:spPr>
      </p:pic>
      <p:pic>
        <p:nvPicPr>
          <p:cNvPr id="10247" name="Picture 8"/>
          <p:cNvPicPr>
            <a:picLocks noChangeAspect="1" noChangeArrowheads="1"/>
          </p:cNvPicPr>
          <p:nvPr/>
        </p:nvPicPr>
        <p:blipFill>
          <a:blip r:embed="rId4"/>
          <a:srcRect/>
          <a:stretch>
            <a:fillRect/>
          </a:stretch>
        </p:blipFill>
        <p:spPr bwMode="auto">
          <a:xfrm>
            <a:off x="1627188" y="2286000"/>
            <a:ext cx="7516812" cy="146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idx="1"/>
          </p:nvPr>
        </p:nvSpPr>
        <p:spPr/>
        <p:txBody>
          <a:bodyPr/>
          <a:lstStyle/>
          <a:p>
            <a:r>
              <a:rPr lang="en-US" smtClean="0"/>
              <a:t>This becomes apparent if we make Prolog try to print such an X: </a:t>
            </a:r>
          </a:p>
          <a:p>
            <a:endParaRPr lang="en-US" smtClean="0"/>
          </a:p>
          <a:p>
            <a:pPr lvl="1"/>
            <a:r>
              <a:rPr lang="en-US" smtClean="0"/>
              <a:t>Prolog responds with an infinite loop because unification has constructed </a:t>
            </a:r>
            <a:r>
              <a:rPr lang="en-US" i="1" smtClean="0"/>
              <a:t>X</a:t>
            </a:r>
            <a:r>
              <a:rPr lang="en-US" smtClean="0"/>
              <a:t> as a circular structure</a:t>
            </a:r>
          </a:p>
          <a:p>
            <a:pPr lvl="1"/>
            <a:r>
              <a:rPr lang="en-US" smtClean="0"/>
              <a:t>What should be logically false now becomes a programming error</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CC6F14B-7EFC-4C27-9DC4-60D5CF00F11D}" type="slidenum">
              <a:rPr lang="en-US" smtClean="0"/>
              <a:pPr>
                <a:defRPr/>
              </a:pPr>
              <a:t>70</a:t>
            </a:fld>
            <a:endParaRPr lang="en-US" dirty="0"/>
          </a:p>
        </p:txBody>
      </p:sp>
      <p:sp>
        <p:nvSpPr>
          <p:cNvPr id="72706" name="Title 1"/>
          <p:cNvSpPr>
            <a:spLocks noGrp="1"/>
          </p:cNvSpPr>
          <p:nvPr>
            <p:ph type="title"/>
          </p:nvPr>
        </p:nvSpPr>
        <p:spPr/>
        <p:txBody>
          <a:bodyPr>
            <a:normAutofit fontScale="90000"/>
          </a:bodyPr>
          <a:lstStyle/>
          <a:p>
            <a:r>
              <a:rPr lang="en-US" smtClean="0"/>
              <a:t>The Occur-Check Problem in Unification (cont’d.)</a:t>
            </a:r>
          </a:p>
        </p:txBody>
      </p:sp>
      <p:pic>
        <p:nvPicPr>
          <p:cNvPr id="72710" name="Picture 2"/>
          <p:cNvPicPr>
            <a:picLocks noChangeAspect="1" noChangeArrowheads="1"/>
          </p:cNvPicPr>
          <p:nvPr/>
        </p:nvPicPr>
        <p:blipFill>
          <a:blip r:embed="rId2"/>
          <a:srcRect/>
          <a:stretch>
            <a:fillRect/>
          </a:stretch>
        </p:blipFill>
        <p:spPr bwMode="auto">
          <a:xfrm>
            <a:off x="1295400" y="2362200"/>
            <a:ext cx="6505575" cy="304800"/>
          </a:xfrm>
          <a:prstGeom prst="rect">
            <a:avLst/>
          </a:prstGeom>
          <a:noFill/>
          <a:ln w="9525">
            <a:noFill/>
            <a:miter lim="800000"/>
            <a:headEnd/>
            <a:tailEnd/>
          </a:ln>
        </p:spPr>
      </p:pic>
      <p:pic>
        <p:nvPicPr>
          <p:cNvPr id="72711" name="Picture 3"/>
          <p:cNvPicPr>
            <a:picLocks noChangeAspect="1" noChangeArrowheads="1"/>
          </p:cNvPicPr>
          <p:nvPr/>
        </p:nvPicPr>
        <p:blipFill>
          <a:blip r:embed="rId3"/>
          <a:srcRect/>
          <a:stretch>
            <a:fillRect/>
          </a:stretch>
        </p:blipFill>
        <p:spPr bwMode="auto">
          <a:xfrm>
            <a:off x="1295400" y="4876800"/>
            <a:ext cx="6577013"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p:txBody>
          <a:bodyPr>
            <a:normAutofit fontScale="92500"/>
          </a:bodyPr>
          <a:lstStyle/>
          <a:p>
            <a:r>
              <a:rPr lang="en-US" b="1" dirty="0" smtClean="0"/>
              <a:t>Closed-world assumption</a:t>
            </a:r>
            <a:r>
              <a:rPr lang="en-US" dirty="0" smtClean="0"/>
              <a:t>: something that cannot be proved to be true is assumed to be false</a:t>
            </a:r>
          </a:p>
          <a:p>
            <a:pPr lvl="1"/>
            <a:r>
              <a:rPr lang="en-US" dirty="0" smtClean="0"/>
              <a:t>Is a basic property of all logic programming systems</a:t>
            </a:r>
          </a:p>
          <a:p>
            <a:r>
              <a:rPr lang="en-US" b="1" dirty="0" smtClean="0"/>
              <a:t>Negation as failure</a:t>
            </a:r>
            <a:r>
              <a:rPr lang="en-US" dirty="0" smtClean="0"/>
              <a:t>: the goal </a:t>
            </a:r>
            <a:r>
              <a:rPr lang="en-US" dirty="0" smtClean="0">
                <a:latin typeface="Courier New" pitchFamily="49" charset="0"/>
                <a:cs typeface="Courier New" pitchFamily="49" charset="0"/>
              </a:rPr>
              <a:t>not(X)</a:t>
            </a:r>
            <a:r>
              <a:rPr lang="en-US" dirty="0" smtClean="0"/>
              <a:t> succeeds whenever the goal </a:t>
            </a:r>
            <a:r>
              <a:rPr lang="en-US" dirty="0" smtClean="0">
                <a:latin typeface="Courier New" pitchFamily="49" charset="0"/>
                <a:cs typeface="Courier New" pitchFamily="49" charset="0"/>
              </a:rPr>
              <a:t>X</a:t>
            </a:r>
            <a:r>
              <a:rPr lang="en-US" dirty="0" smtClean="0"/>
              <a:t> fails</a:t>
            </a:r>
          </a:p>
          <a:p>
            <a:r>
              <a:rPr lang="en-US" dirty="0" smtClean="0"/>
              <a:t>Example: program with one clause:</a:t>
            </a:r>
          </a:p>
          <a:p>
            <a:r>
              <a:rPr lang="en-US" dirty="0" smtClean="0"/>
              <a:t>If we ask: </a:t>
            </a:r>
          </a:p>
          <a:p>
            <a:pPr lvl="1"/>
            <a:r>
              <a:rPr lang="en-US" dirty="0" smtClean="0"/>
              <a:t>The answer is </a:t>
            </a:r>
            <a:r>
              <a:rPr lang="en-US" dirty="0" smtClean="0">
                <a:latin typeface="Courier New" pitchFamily="49" charset="0"/>
                <a:cs typeface="Courier New" pitchFamily="49" charset="0"/>
              </a:rPr>
              <a:t>yes</a:t>
            </a:r>
            <a:r>
              <a:rPr lang="en-US" dirty="0" smtClean="0"/>
              <a:t> since the system has no knowledge of </a:t>
            </a:r>
            <a:r>
              <a:rPr lang="en-US" dirty="0" smtClean="0">
                <a:latin typeface="Courier New" pitchFamily="49" charset="0"/>
                <a:cs typeface="Courier New" pitchFamily="49" charset="0"/>
              </a:rPr>
              <a:t>mother</a:t>
            </a:r>
          </a:p>
          <a:p>
            <a:pPr lvl="1"/>
            <a:r>
              <a:rPr lang="en-US" dirty="0" smtClean="0"/>
              <a:t>If we add facts about </a:t>
            </a:r>
            <a:r>
              <a:rPr lang="en-US" dirty="0" smtClean="0">
                <a:latin typeface="Courier New" pitchFamily="49" charset="0"/>
                <a:cs typeface="Courier New" pitchFamily="49" charset="0"/>
              </a:rPr>
              <a:t>mother</a:t>
            </a:r>
            <a:r>
              <a:rPr lang="en-US" dirty="0" smtClean="0"/>
              <a:t>, this would no longer be true</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DF352AC2-9A9D-4D93-A05A-4DB82B75C3EF}" type="slidenum">
              <a:rPr lang="en-US" smtClean="0"/>
              <a:pPr>
                <a:defRPr/>
              </a:pPr>
              <a:t>71</a:t>
            </a:fld>
            <a:endParaRPr lang="en-US" dirty="0"/>
          </a:p>
        </p:txBody>
      </p:sp>
      <p:sp>
        <p:nvSpPr>
          <p:cNvPr id="73730" name="Title 1"/>
          <p:cNvSpPr>
            <a:spLocks noGrp="1"/>
          </p:cNvSpPr>
          <p:nvPr>
            <p:ph type="title"/>
          </p:nvPr>
        </p:nvSpPr>
        <p:spPr/>
        <p:txBody>
          <a:bodyPr/>
          <a:lstStyle/>
          <a:p>
            <a:r>
              <a:rPr lang="en-US" smtClean="0"/>
              <a:t>Negation as Failure</a:t>
            </a:r>
          </a:p>
        </p:txBody>
      </p:sp>
      <p:pic>
        <p:nvPicPr>
          <p:cNvPr id="73734" name="Picture 2"/>
          <p:cNvPicPr>
            <a:picLocks noChangeAspect="1" noChangeArrowheads="1"/>
          </p:cNvPicPr>
          <p:nvPr/>
        </p:nvPicPr>
        <p:blipFill>
          <a:blip r:embed="rId2"/>
          <a:srcRect/>
          <a:stretch>
            <a:fillRect/>
          </a:stretch>
        </p:blipFill>
        <p:spPr bwMode="auto">
          <a:xfrm>
            <a:off x="6300788" y="3962400"/>
            <a:ext cx="2690812" cy="381000"/>
          </a:xfrm>
          <a:prstGeom prst="rect">
            <a:avLst/>
          </a:prstGeom>
          <a:noFill/>
          <a:ln w="9525">
            <a:noFill/>
            <a:miter lim="800000"/>
            <a:headEnd/>
            <a:tailEnd/>
          </a:ln>
        </p:spPr>
      </p:pic>
      <p:pic>
        <p:nvPicPr>
          <p:cNvPr id="73735" name="Picture 3"/>
          <p:cNvPicPr>
            <a:picLocks noChangeAspect="1" noChangeArrowheads="1"/>
          </p:cNvPicPr>
          <p:nvPr/>
        </p:nvPicPr>
        <p:blipFill>
          <a:blip r:embed="rId3"/>
          <a:srcRect/>
          <a:stretch>
            <a:fillRect/>
          </a:stretch>
        </p:blipFill>
        <p:spPr bwMode="auto">
          <a:xfrm>
            <a:off x="2286000" y="3962400"/>
            <a:ext cx="4119562"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p:txBody>
          <a:bodyPr/>
          <a:lstStyle/>
          <a:p>
            <a:r>
              <a:rPr lang="en-US" b="1" smtClean="0"/>
              <a:t>Nonmonotonic reasoning</a:t>
            </a:r>
            <a:r>
              <a:rPr lang="en-US" smtClean="0"/>
              <a:t>: the property that adding information to a system can reduce the number of things that can be proved</a:t>
            </a:r>
          </a:p>
          <a:p>
            <a:pPr lvl="1"/>
            <a:r>
              <a:rPr lang="en-US" smtClean="0"/>
              <a:t>This is a consequence of the closed-world assumption</a:t>
            </a:r>
          </a:p>
          <a:p>
            <a:r>
              <a:rPr lang="en-US" smtClean="0"/>
              <a:t>A related problem is that failure causes instantiation of variables to be released by backtracking</a:t>
            </a:r>
          </a:p>
          <a:p>
            <a:pPr lvl="1"/>
            <a:r>
              <a:rPr lang="en-US" smtClean="0"/>
              <a:t>A variable may no longer have an appropriate value after failure</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11AA956C-8D7C-4B26-BE90-35CA5ECAEF29}" type="slidenum">
              <a:rPr lang="en-US" smtClean="0"/>
              <a:pPr>
                <a:defRPr/>
              </a:pPr>
              <a:t>72</a:t>
            </a:fld>
            <a:endParaRPr lang="en-US" dirty="0"/>
          </a:p>
        </p:txBody>
      </p:sp>
      <p:sp>
        <p:nvSpPr>
          <p:cNvPr id="74754" name="Title 1"/>
          <p:cNvSpPr>
            <a:spLocks noGrp="1"/>
          </p:cNvSpPr>
          <p:nvPr>
            <p:ph type="title"/>
          </p:nvPr>
        </p:nvSpPr>
        <p:spPr/>
        <p:txBody>
          <a:bodyPr/>
          <a:lstStyle/>
          <a:p>
            <a:r>
              <a:rPr lang="en-US" smtClean="0"/>
              <a:t>Negation as Failure (cont’d.)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Content Placeholder 2"/>
          <p:cNvSpPr>
            <a:spLocks noGrp="1"/>
          </p:cNvSpPr>
          <p:nvPr>
            <p:ph idx="1"/>
          </p:nvPr>
        </p:nvSpPr>
        <p:spPr/>
        <p:txBody>
          <a:bodyPr/>
          <a:lstStyle/>
          <a:p>
            <a:r>
              <a:rPr lang="en-US" dirty="0" smtClean="0"/>
              <a:t>Example: assumes the fact </a:t>
            </a:r>
            <a:r>
              <a:rPr lang="en-US" i="1" dirty="0" smtClean="0"/>
              <a:t>human(bob)</a:t>
            </a:r>
          </a:p>
          <a:p>
            <a:endParaRPr lang="en-US" i="1" dirty="0" smtClean="0"/>
          </a:p>
          <a:p>
            <a:endParaRPr lang="en-US" i="1" dirty="0" smtClean="0"/>
          </a:p>
          <a:p>
            <a:endParaRPr lang="en-US" i="1" dirty="0" smtClean="0"/>
          </a:p>
          <a:p>
            <a:endParaRPr lang="en-US" i="1" dirty="0" smtClean="0"/>
          </a:p>
          <a:p>
            <a:r>
              <a:rPr lang="en-US" dirty="0" smtClean="0"/>
              <a:t>The goal </a:t>
            </a:r>
            <a:r>
              <a:rPr lang="en-US" dirty="0" smtClean="0">
                <a:latin typeface="Courier New" pitchFamily="49" charset="0"/>
                <a:cs typeface="Courier New" pitchFamily="49" charset="0"/>
              </a:rPr>
              <a:t>not(not(human(X)))</a:t>
            </a:r>
            <a:r>
              <a:rPr lang="en-US" i="1" dirty="0" smtClean="0"/>
              <a:t> </a:t>
            </a:r>
            <a:r>
              <a:rPr lang="en-US" dirty="0" smtClean="0"/>
              <a:t>succeeds because </a:t>
            </a:r>
            <a:r>
              <a:rPr lang="en-US" dirty="0" smtClean="0">
                <a:latin typeface="Courier New" pitchFamily="49" charset="0"/>
                <a:cs typeface="Courier New" pitchFamily="49" charset="0"/>
              </a:rPr>
              <a:t>not(human(X))</a:t>
            </a:r>
            <a:r>
              <a:rPr lang="en-US" dirty="0" smtClean="0"/>
              <a:t> fails, but the instantiation of </a:t>
            </a:r>
            <a:r>
              <a:rPr lang="en-US" dirty="0" smtClean="0">
                <a:latin typeface="Courier New" pitchFamily="49" charset="0"/>
                <a:cs typeface="Courier New" pitchFamily="49" charset="0"/>
              </a:rPr>
              <a:t>X</a:t>
            </a:r>
            <a:r>
              <a:rPr lang="en-US" dirty="0" smtClean="0"/>
              <a:t> to </a:t>
            </a:r>
            <a:r>
              <a:rPr lang="en-US" dirty="0" smtClean="0">
                <a:latin typeface="Courier New" pitchFamily="49" charset="0"/>
                <a:cs typeface="Courier New" pitchFamily="49" charset="0"/>
              </a:rPr>
              <a:t>bob</a:t>
            </a:r>
            <a:r>
              <a:rPr lang="en-US" dirty="0" smtClean="0"/>
              <a:t> is released </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5F0583AC-8502-4D37-908D-0F2972FC4A1A}" type="slidenum">
              <a:rPr lang="en-US" smtClean="0"/>
              <a:pPr>
                <a:defRPr/>
              </a:pPr>
              <a:t>73</a:t>
            </a:fld>
            <a:endParaRPr lang="en-US" dirty="0"/>
          </a:p>
        </p:txBody>
      </p:sp>
      <p:sp>
        <p:nvSpPr>
          <p:cNvPr id="75778" name="Title 1"/>
          <p:cNvSpPr>
            <a:spLocks noGrp="1"/>
          </p:cNvSpPr>
          <p:nvPr>
            <p:ph type="title"/>
          </p:nvPr>
        </p:nvSpPr>
        <p:spPr/>
        <p:txBody>
          <a:bodyPr/>
          <a:lstStyle/>
          <a:p>
            <a:r>
              <a:rPr lang="en-US" smtClean="0"/>
              <a:t>Negation as Failure (cont’d.)</a:t>
            </a:r>
          </a:p>
        </p:txBody>
      </p:sp>
      <p:pic>
        <p:nvPicPr>
          <p:cNvPr id="75782" name="Picture 2"/>
          <p:cNvPicPr>
            <a:picLocks noChangeAspect="1" noChangeArrowheads="1"/>
          </p:cNvPicPr>
          <p:nvPr/>
        </p:nvPicPr>
        <p:blipFill>
          <a:blip r:embed="rId2"/>
          <a:srcRect/>
          <a:stretch>
            <a:fillRect/>
          </a:stretch>
        </p:blipFill>
        <p:spPr bwMode="auto">
          <a:xfrm>
            <a:off x="914400" y="1981200"/>
            <a:ext cx="3352800" cy="169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Content Placeholder 2"/>
          <p:cNvSpPr>
            <a:spLocks noGrp="1"/>
          </p:cNvSpPr>
          <p:nvPr>
            <p:ph idx="1"/>
          </p:nvPr>
        </p:nvSpPr>
        <p:spPr/>
        <p:txBody>
          <a:bodyPr/>
          <a:lstStyle/>
          <a:p>
            <a:r>
              <a:rPr lang="en-US" dirty="0" smtClean="0"/>
              <a:t>Example:</a:t>
            </a:r>
          </a:p>
          <a:p>
            <a:endParaRPr lang="en-US" i="1" dirty="0" smtClean="0"/>
          </a:p>
          <a:p>
            <a:endParaRPr lang="en-US" i="1" dirty="0" smtClean="0"/>
          </a:p>
          <a:p>
            <a:endParaRPr lang="en-US" i="1" dirty="0" smtClean="0"/>
          </a:p>
          <a:p>
            <a:endParaRPr lang="en-US" i="1" dirty="0" smtClean="0"/>
          </a:p>
          <a:p>
            <a:pPr lvl="1"/>
            <a:r>
              <a:rPr lang="en-US" dirty="0" smtClean="0"/>
              <a:t>The second pair of goals fails because </a:t>
            </a:r>
            <a:r>
              <a:rPr lang="en-US" i="1" dirty="0" smtClean="0"/>
              <a:t>X</a:t>
            </a:r>
            <a:r>
              <a:rPr lang="en-US" dirty="0" smtClean="0"/>
              <a:t> is instantiated to </a:t>
            </a:r>
            <a:r>
              <a:rPr lang="en-US" dirty="0" smtClean="0">
                <a:latin typeface="Courier New" pitchFamily="49" charset="0"/>
                <a:cs typeface="Courier New" pitchFamily="49" charset="0"/>
              </a:rPr>
              <a:t>1</a:t>
            </a:r>
            <a:r>
              <a:rPr lang="en-US" dirty="0" smtClean="0"/>
              <a:t> to make </a:t>
            </a:r>
            <a:r>
              <a:rPr lang="en-US" dirty="0" smtClean="0">
                <a:latin typeface="Courier New" pitchFamily="49" charset="0"/>
                <a:cs typeface="Courier New" pitchFamily="49" charset="0"/>
              </a:rPr>
              <a:t>X = 1</a:t>
            </a:r>
            <a:r>
              <a:rPr lang="en-US" dirty="0" smtClean="0">
                <a:cs typeface="Courier New" pitchFamily="49" charset="0"/>
              </a:rPr>
              <a:t> </a:t>
            </a:r>
            <a:r>
              <a:rPr lang="en-US" dirty="0" smtClean="0"/>
              <a:t>succeed, and then  </a:t>
            </a:r>
            <a:r>
              <a:rPr lang="en-US" dirty="0" smtClean="0">
                <a:latin typeface="Courier New" pitchFamily="49" charset="0"/>
                <a:cs typeface="Courier New" pitchFamily="49" charset="0"/>
              </a:rPr>
              <a:t>not(X=1)</a:t>
            </a:r>
            <a:r>
              <a:rPr lang="en-US" i="1" dirty="0" smtClean="0"/>
              <a:t> </a:t>
            </a:r>
            <a:r>
              <a:rPr lang="en-US" dirty="0" smtClean="0"/>
              <a:t> fails</a:t>
            </a:r>
          </a:p>
          <a:p>
            <a:pPr lvl="1"/>
            <a:r>
              <a:rPr lang="en-US" dirty="0" smtClean="0"/>
              <a:t>The goal </a:t>
            </a:r>
            <a:r>
              <a:rPr lang="en-US" dirty="0" smtClean="0">
                <a:latin typeface="Courier New" pitchFamily="49" charset="0"/>
                <a:cs typeface="Courier New" pitchFamily="49" charset="0"/>
              </a:rPr>
              <a:t>X = 0</a:t>
            </a:r>
            <a:r>
              <a:rPr lang="en-US" dirty="0" smtClean="0">
                <a:cs typeface="Courier New" pitchFamily="49" charset="0"/>
              </a:rPr>
              <a:t> </a:t>
            </a:r>
            <a:r>
              <a:rPr lang="en-US" dirty="0" smtClean="0"/>
              <a:t>is never reached </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57889FC8-FC1A-4FBD-9160-506D88EFF3F9}" type="slidenum">
              <a:rPr lang="en-US" smtClean="0"/>
              <a:pPr>
                <a:defRPr/>
              </a:pPr>
              <a:t>74</a:t>
            </a:fld>
            <a:endParaRPr lang="en-US" dirty="0"/>
          </a:p>
        </p:txBody>
      </p:sp>
      <p:sp>
        <p:nvSpPr>
          <p:cNvPr id="76802" name="Title 1"/>
          <p:cNvSpPr>
            <a:spLocks noGrp="1"/>
          </p:cNvSpPr>
          <p:nvPr>
            <p:ph type="title"/>
          </p:nvPr>
        </p:nvSpPr>
        <p:spPr/>
        <p:txBody>
          <a:bodyPr/>
          <a:lstStyle/>
          <a:p>
            <a:r>
              <a:rPr lang="en-US" smtClean="0"/>
              <a:t>Negation as Failure (cont’d.)</a:t>
            </a:r>
          </a:p>
        </p:txBody>
      </p:sp>
      <p:pic>
        <p:nvPicPr>
          <p:cNvPr id="76806" name="Picture 2"/>
          <p:cNvPicPr>
            <a:picLocks noChangeAspect="1" noChangeArrowheads="1"/>
          </p:cNvPicPr>
          <p:nvPr/>
        </p:nvPicPr>
        <p:blipFill>
          <a:blip r:embed="rId2"/>
          <a:srcRect/>
          <a:stretch>
            <a:fillRect/>
          </a:stretch>
        </p:blipFill>
        <p:spPr bwMode="auto">
          <a:xfrm>
            <a:off x="990600" y="1905000"/>
            <a:ext cx="341788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p:cNvSpPr>
            <a:spLocks noGrp="1"/>
          </p:cNvSpPr>
          <p:nvPr>
            <p:ph idx="1"/>
          </p:nvPr>
        </p:nvSpPr>
        <p:spPr/>
        <p:txBody>
          <a:bodyPr/>
          <a:lstStyle/>
          <a:p>
            <a:r>
              <a:rPr lang="en-US" dirty="0" smtClean="0"/>
              <a:t>Not every logical statement can be turned into Horn clauses</a:t>
            </a:r>
          </a:p>
          <a:p>
            <a:pPr lvl="1"/>
            <a:r>
              <a:rPr lang="en-US" dirty="0" smtClean="0"/>
              <a:t>Statements with quantifiers may be problematic</a:t>
            </a:r>
          </a:p>
          <a:p>
            <a:r>
              <a:rPr lang="en-US" dirty="0" smtClean="0"/>
              <a:t>Example:</a:t>
            </a:r>
          </a:p>
          <a:p>
            <a:endParaRPr lang="en-US" dirty="0" smtClean="0"/>
          </a:p>
          <a:p>
            <a:r>
              <a:rPr lang="en-US" dirty="0" smtClean="0"/>
              <a:t>Attempting to use Prolog, we might write:</a:t>
            </a:r>
          </a:p>
          <a:p>
            <a:endParaRPr lang="en-US" dirty="0" smtClean="0"/>
          </a:p>
          <a:p>
            <a:pPr lvl="1"/>
            <a:endParaRPr lang="en-US" dirty="0" smtClean="0"/>
          </a:p>
          <a:p>
            <a:pPr lvl="1"/>
            <a:r>
              <a:rPr lang="en-US" dirty="0" smtClean="0"/>
              <a:t>Causes an error: trying to redefine the </a:t>
            </a:r>
            <a:r>
              <a:rPr lang="en-US" i="1" dirty="0" smtClean="0"/>
              <a:t>not</a:t>
            </a:r>
            <a:r>
              <a:rPr lang="en-US" dirty="0" smtClean="0"/>
              <a:t> operator</a:t>
            </a:r>
          </a:p>
          <a:p>
            <a:endParaRPr lang="en-US" dirty="0" smtClean="0"/>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6036B7AE-FAEF-4DFA-A1F4-490DCDFF2848}" type="slidenum">
              <a:rPr lang="en-US" smtClean="0"/>
              <a:pPr>
                <a:defRPr/>
              </a:pPr>
              <a:t>75</a:t>
            </a:fld>
            <a:endParaRPr lang="en-US" dirty="0"/>
          </a:p>
        </p:txBody>
      </p:sp>
      <p:sp>
        <p:nvSpPr>
          <p:cNvPr id="77826" name="Title 1"/>
          <p:cNvSpPr>
            <a:spLocks noGrp="1"/>
          </p:cNvSpPr>
          <p:nvPr>
            <p:ph type="title"/>
          </p:nvPr>
        </p:nvSpPr>
        <p:spPr/>
        <p:txBody>
          <a:bodyPr>
            <a:normAutofit fontScale="90000"/>
          </a:bodyPr>
          <a:lstStyle/>
          <a:p>
            <a:r>
              <a:rPr lang="en-US" smtClean="0"/>
              <a:t>Horn Clauses Do Not Express </a:t>
            </a:r>
            <a:br>
              <a:rPr lang="en-US" smtClean="0"/>
            </a:br>
            <a:r>
              <a:rPr lang="en-US" smtClean="0"/>
              <a:t>All of Logic</a:t>
            </a:r>
          </a:p>
        </p:txBody>
      </p:sp>
      <p:pic>
        <p:nvPicPr>
          <p:cNvPr id="77830" name="Picture 2"/>
          <p:cNvPicPr>
            <a:picLocks noChangeAspect="1" noChangeArrowheads="1"/>
          </p:cNvPicPr>
          <p:nvPr/>
        </p:nvPicPr>
        <p:blipFill>
          <a:blip r:embed="rId2"/>
          <a:srcRect/>
          <a:stretch>
            <a:fillRect/>
          </a:stretch>
        </p:blipFill>
        <p:spPr bwMode="auto">
          <a:xfrm>
            <a:off x="990600" y="3276600"/>
            <a:ext cx="4495800" cy="392112"/>
          </a:xfrm>
          <a:prstGeom prst="rect">
            <a:avLst/>
          </a:prstGeom>
          <a:noFill/>
          <a:ln w="9525">
            <a:noFill/>
            <a:miter lim="800000"/>
            <a:headEnd/>
            <a:tailEnd/>
          </a:ln>
        </p:spPr>
      </p:pic>
      <p:pic>
        <p:nvPicPr>
          <p:cNvPr id="77831" name="Picture 3"/>
          <p:cNvPicPr>
            <a:picLocks noChangeAspect="1" noChangeArrowheads="1"/>
          </p:cNvPicPr>
          <p:nvPr/>
        </p:nvPicPr>
        <p:blipFill>
          <a:blip r:embed="rId3"/>
          <a:srcRect/>
          <a:stretch>
            <a:fillRect/>
          </a:stretch>
        </p:blipFill>
        <p:spPr bwMode="auto">
          <a:xfrm>
            <a:off x="1219200" y="4114800"/>
            <a:ext cx="1665287"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idx="1"/>
          </p:nvPr>
        </p:nvSpPr>
        <p:spPr/>
        <p:txBody>
          <a:bodyPr/>
          <a:lstStyle/>
          <a:p>
            <a:r>
              <a:rPr lang="en-US" smtClean="0"/>
              <a:t>A better approximation would be simply </a:t>
            </a:r>
            <a:r>
              <a:rPr lang="en-US" i="1" smtClean="0"/>
              <a:t>p(a)</a:t>
            </a:r>
          </a:p>
          <a:p>
            <a:pPr lvl="1"/>
            <a:r>
              <a:rPr lang="en-US" smtClean="0"/>
              <a:t>Closed-world assumption will force </a:t>
            </a:r>
            <a:r>
              <a:rPr lang="en-US" i="1" smtClean="0"/>
              <a:t>not(p(X)) </a:t>
            </a:r>
            <a:r>
              <a:rPr lang="en-US" smtClean="0"/>
              <a:t>to be true for all </a:t>
            </a:r>
            <a:r>
              <a:rPr lang="en-US" i="1" smtClean="0"/>
              <a:t>X</a:t>
            </a:r>
            <a:r>
              <a:rPr lang="en-US" smtClean="0"/>
              <a:t> not equal to </a:t>
            </a:r>
            <a:r>
              <a:rPr lang="en-US" i="1" smtClean="0"/>
              <a:t>a</a:t>
            </a:r>
          </a:p>
          <a:p>
            <a:pPr lvl="1"/>
            <a:r>
              <a:rPr lang="en-US" smtClean="0"/>
              <a:t>But this is really the logical equivalent of:</a:t>
            </a:r>
          </a:p>
          <a:p>
            <a:pPr lvl="1"/>
            <a:endParaRPr lang="en-US" smtClean="0"/>
          </a:p>
          <a:p>
            <a:pPr lvl="1"/>
            <a:r>
              <a:rPr lang="en-US" smtClean="0"/>
              <a:t>This is not the same as the original statement</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B7FFC7C9-533C-4855-9F7D-C8D6C16FD984}" type="slidenum">
              <a:rPr lang="en-US" smtClean="0"/>
              <a:pPr>
                <a:defRPr/>
              </a:pPr>
              <a:t>76</a:t>
            </a:fld>
            <a:endParaRPr lang="en-US" dirty="0"/>
          </a:p>
        </p:txBody>
      </p:sp>
      <p:sp>
        <p:nvSpPr>
          <p:cNvPr id="78850" name="Title 1"/>
          <p:cNvSpPr>
            <a:spLocks noGrp="1"/>
          </p:cNvSpPr>
          <p:nvPr>
            <p:ph type="title"/>
          </p:nvPr>
        </p:nvSpPr>
        <p:spPr/>
        <p:txBody>
          <a:bodyPr>
            <a:normAutofit fontScale="90000"/>
          </a:bodyPr>
          <a:lstStyle/>
          <a:p>
            <a:r>
              <a:rPr lang="en-US" smtClean="0"/>
              <a:t>Horn Clauses Do Not Express </a:t>
            </a:r>
            <a:br>
              <a:rPr lang="en-US" smtClean="0"/>
            </a:br>
            <a:r>
              <a:rPr lang="en-US" smtClean="0"/>
              <a:t>All of Logic (cont’d.)</a:t>
            </a:r>
          </a:p>
        </p:txBody>
      </p:sp>
      <p:pic>
        <p:nvPicPr>
          <p:cNvPr id="78854" name="Picture 2"/>
          <p:cNvPicPr>
            <a:picLocks noChangeAspect="1" noChangeArrowheads="1"/>
          </p:cNvPicPr>
          <p:nvPr/>
        </p:nvPicPr>
        <p:blipFill>
          <a:blip r:embed="rId2"/>
          <a:srcRect/>
          <a:stretch>
            <a:fillRect/>
          </a:stretch>
        </p:blipFill>
        <p:spPr bwMode="auto">
          <a:xfrm>
            <a:off x="1600200" y="3124200"/>
            <a:ext cx="5986462"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a:xfrm>
            <a:off x="457200" y="1481328"/>
            <a:ext cx="8229600" cy="4767072"/>
          </a:xfrm>
        </p:spPr>
        <p:txBody>
          <a:bodyPr>
            <a:normAutofit/>
          </a:bodyPr>
          <a:lstStyle/>
          <a:p>
            <a:pPr algn="just">
              <a:spcBef>
                <a:spcPts val="600"/>
              </a:spcBef>
              <a:spcAft>
                <a:spcPts val="600"/>
              </a:spcAft>
            </a:pPr>
            <a:r>
              <a:rPr lang="en-US" sz="2000" dirty="0" smtClean="0"/>
              <a:t>Because of its depth-first search strategy and linear processing of goals and statements, Prolog programs also contain implicit information on control that can cause programs to fail</a:t>
            </a:r>
          </a:p>
          <a:p>
            <a:pPr lvl="1" algn="just">
              <a:spcBef>
                <a:spcPts val="600"/>
              </a:spcBef>
              <a:spcAft>
                <a:spcPts val="600"/>
              </a:spcAft>
            </a:pPr>
            <a:r>
              <a:rPr lang="en-US" sz="2000" dirty="0" smtClean="0"/>
              <a:t>Changing the order of the right-hand side of a clause may cause an infinite loop</a:t>
            </a:r>
          </a:p>
          <a:p>
            <a:pPr lvl="1" algn="just">
              <a:spcBef>
                <a:spcPts val="600"/>
              </a:spcBef>
              <a:spcAft>
                <a:spcPts val="600"/>
              </a:spcAft>
            </a:pPr>
            <a:r>
              <a:rPr lang="en-US" sz="2000" dirty="0" smtClean="0"/>
              <a:t>Changing the order of clauses may find all solutions but still go into an infinite loop searching for further (nonexistent) solutions</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C0BA450E-4DCE-40D0-B32C-0A9FE4A3B0F9}" type="slidenum">
              <a:rPr lang="en-US" smtClean="0"/>
              <a:pPr>
                <a:defRPr/>
              </a:pPr>
              <a:t>77</a:t>
            </a:fld>
            <a:endParaRPr lang="en-US" dirty="0"/>
          </a:p>
        </p:txBody>
      </p:sp>
      <p:sp>
        <p:nvSpPr>
          <p:cNvPr id="79874" name="Title 1"/>
          <p:cNvSpPr>
            <a:spLocks noGrp="1"/>
          </p:cNvSpPr>
          <p:nvPr>
            <p:ph type="title"/>
          </p:nvPr>
        </p:nvSpPr>
        <p:spPr/>
        <p:txBody>
          <a:bodyPr>
            <a:normAutofit/>
          </a:bodyPr>
          <a:lstStyle/>
          <a:p>
            <a:r>
              <a:rPr lang="en-US" sz="2800" dirty="0" smtClean="0"/>
              <a:t>Control Information </a:t>
            </a:r>
            <a:r>
              <a:rPr lang="en-US" sz="2800" dirty="0" smtClean="0"/>
              <a:t>in </a:t>
            </a:r>
            <a:r>
              <a:rPr lang="en-US" sz="2800" dirty="0" smtClean="0"/>
              <a:t>Logic Programming</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Content Placeholder 2"/>
          <p:cNvSpPr>
            <a:spLocks noGrp="1"/>
          </p:cNvSpPr>
          <p:nvPr>
            <p:ph idx="1"/>
          </p:nvPr>
        </p:nvSpPr>
        <p:spPr/>
        <p:txBody>
          <a:bodyPr>
            <a:normAutofit/>
          </a:bodyPr>
          <a:lstStyle/>
          <a:p>
            <a:pPr>
              <a:spcBef>
                <a:spcPts val="600"/>
              </a:spcBef>
              <a:spcAft>
                <a:spcPts val="600"/>
              </a:spcAft>
            </a:pPr>
            <a:r>
              <a:rPr lang="en-US" sz="2000" dirty="0" smtClean="0"/>
              <a:t>One </a:t>
            </a:r>
            <a:r>
              <a:rPr lang="en-US" sz="2000" dirty="0" smtClean="0"/>
              <a:t>would want a logic programming system to accept a mathematical definition and find an efficient algorithm to compute it </a:t>
            </a:r>
          </a:p>
          <a:p>
            <a:pPr>
              <a:spcBef>
                <a:spcPts val="600"/>
              </a:spcBef>
              <a:spcAft>
                <a:spcPts val="600"/>
              </a:spcAft>
            </a:pPr>
            <a:r>
              <a:rPr lang="en-US" sz="2000" dirty="0" smtClean="0"/>
              <a:t>Instead, we must specify actual steps in the algorithm to get a reasonable efficient sort</a:t>
            </a:r>
          </a:p>
        </p:txBody>
      </p:sp>
      <p:sp>
        <p:nvSpPr>
          <p:cNvPr id="4" name="Footer Placeholder 3"/>
          <p:cNvSpPr>
            <a:spLocks noGrp="1"/>
          </p:cNvSpPr>
          <p:nvPr>
            <p:ph type="ftr" sz="quarter" idx="11"/>
          </p:nvPr>
        </p:nvSpPr>
        <p:spPr/>
        <p:txBody>
          <a:bodyPr/>
          <a:lstStyle/>
          <a:p>
            <a:pPr>
              <a:defRPr/>
            </a:pPr>
            <a:r>
              <a:rPr lang="en-US" smtClean="0"/>
              <a:t>Programming Languages, Third Edition</a:t>
            </a:r>
            <a:endParaRPr lang="en-US"/>
          </a:p>
        </p:txBody>
      </p:sp>
      <p:sp>
        <p:nvSpPr>
          <p:cNvPr id="5" name="Slide Number Placeholder 4"/>
          <p:cNvSpPr>
            <a:spLocks noGrp="1"/>
          </p:cNvSpPr>
          <p:nvPr>
            <p:ph type="sldNum" sz="quarter" idx="12"/>
          </p:nvPr>
        </p:nvSpPr>
        <p:spPr/>
        <p:txBody>
          <a:bodyPr/>
          <a:lstStyle/>
          <a:p>
            <a:pPr>
              <a:defRPr/>
            </a:pPr>
            <a:fld id="{D0428B1B-884E-46B3-9FAC-62A0A1475A8C}" type="slidenum">
              <a:rPr lang="en-US" smtClean="0"/>
              <a:pPr>
                <a:defRPr/>
              </a:pPr>
              <a:t>78</a:t>
            </a:fld>
            <a:endParaRPr lang="en-US" dirty="0"/>
          </a:p>
        </p:txBody>
      </p:sp>
      <p:sp>
        <p:nvSpPr>
          <p:cNvPr id="81922" name="Title 1"/>
          <p:cNvSpPr>
            <a:spLocks noGrp="1"/>
          </p:cNvSpPr>
          <p:nvPr>
            <p:ph type="title"/>
          </p:nvPr>
        </p:nvSpPr>
        <p:spPr/>
        <p:txBody>
          <a:bodyPr>
            <a:normAutofit/>
          </a:bodyPr>
          <a:lstStyle/>
          <a:p>
            <a:r>
              <a:rPr lang="en-US" sz="2800" dirty="0" smtClean="0"/>
              <a:t>Control Information </a:t>
            </a:r>
            <a:r>
              <a:rPr lang="en-US" sz="2800" dirty="0" smtClean="0"/>
              <a:t>in </a:t>
            </a:r>
            <a:r>
              <a:rPr lang="en-US" sz="2800" dirty="0" smtClean="0"/>
              <a:t>Logic </a:t>
            </a:r>
            <a:r>
              <a:rPr lang="en-US" sz="2800" dirty="0" smtClean="0"/>
              <a:t>Programming</a:t>
            </a:r>
            <a:endParaRPr lang="en-US" sz="28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Quick sort.jpg"/>
          <p:cNvPicPr>
            <a:picLocks noGrp="1" noChangeAspect="1"/>
          </p:cNvPicPr>
          <p:nvPr>
            <p:ph idx="1"/>
          </p:nvPr>
        </p:nvPicPr>
        <p:blipFill>
          <a:blip r:embed="rId2"/>
          <a:stretch>
            <a:fillRect/>
          </a:stretch>
        </p:blipFill>
        <p:spPr>
          <a:xfrm>
            <a:off x="300964" y="2971800"/>
            <a:ext cx="8843036" cy="2296319"/>
          </a:xfrm>
        </p:spPr>
      </p:pic>
      <p:sp>
        <p:nvSpPr>
          <p:cNvPr id="4" name="Slide Number Placeholder 3"/>
          <p:cNvSpPr>
            <a:spLocks noGrp="1"/>
          </p:cNvSpPr>
          <p:nvPr>
            <p:ph type="sldNum" sz="quarter" idx="12"/>
          </p:nvPr>
        </p:nvSpPr>
        <p:spPr/>
        <p:txBody>
          <a:bodyPr/>
          <a:lstStyle/>
          <a:p>
            <a:pPr>
              <a:defRPr/>
            </a:pPr>
            <a:fld id="{A8A64A6E-A7FB-4211-9E0A-88DF928F5509}" type="slidenum">
              <a:rPr lang="en-US" smtClean="0"/>
              <a:pPr>
                <a:defRPr/>
              </a:pPr>
              <a:t>79</a:t>
            </a:fld>
            <a:endParaRPr lang="en-US" dirty="0"/>
          </a:p>
        </p:txBody>
      </p:sp>
      <p:sp>
        <p:nvSpPr>
          <p:cNvPr id="5" name="Title 4"/>
          <p:cNvSpPr>
            <a:spLocks noGrp="1"/>
          </p:cNvSpPr>
          <p:nvPr>
            <p:ph type="title"/>
          </p:nvPr>
        </p:nvSpPr>
        <p:spPr>
          <a:xfrm>
            <a:off x="457200" y="274638"/>
            <a:ext cx="8229600" cy="715962"/>
          </a:xfrm>
        </p:spPr>
        <p:txBody>
          <a:bodyPr>
            <a:normAutofit fontScale="90000"/>
          </a:bodyPr>
          <a:lstStyle/>
          <a:p>
            <a:r>
              <a:rPr lang="en-US" dirty="0" smtClean="0"/>
              <a:t>Quick sort</a:t>
            </a:r>
            <a:endParaRPr lang="en-US" dirty="0"/>
          </a:p>
        </p:txBody>
      </p:sp>
      <p:sp>
        <p:nvSpPr>
          <p:cNvPr id="7" name="TextBox 6"/>
          <p:cNvSpPr txBox="1"/>
          <p:nvPr/>
        </p:nvSpPr>
        <p:spPr>
          <a:xfrm>
            <a:off x="304800" y="1219200"/>
            <a:ext cx="8534400" cy="1323439"/>
          </a:xfrm>
          <a:prstGeom prst="rect">
            <a:avLst/>
          </a:prstGeom>
          <a:noFill/>
          <a:ln>
            <a:solidFill>
              <a:schemeClr val="accent1"/>
            </a:solidFill>
          </a:ln>
        </p:spPr>
        <p:txBody>
          <a:bodyPr wrap="square" rtlCol="0">
            <a:spAutoFit/>
          </a:bodyPr>
          <a:lstStyle/>
          <a:p>
            <a:pPr algn="just"/>
            <a:r>
              <a:rPr lang="en-US" dirty="0" smtClean="0">
                <a:solidFill>
                  <a:schemeClr val="tx1"/>
                </a:solidFill>
              </a:rPr>
              <a:t>For the recursive rule, we first remove the Head from the unsorted list and split the Tail into those elements preceding Head </a:t>
            </a:r>
            <a:r>
              <a:rPr lang="en-US" dirty="0" err="1" smtClean="0">
                <a:solidFill>
                  <a:schemeClr val="tx1"/>
                </a:solidFill>
              </a:rPr>
              <a:t>wrt</a:t>
            </a:r>
            <a:r>
              <a:rPr lang="en-US" dirty="0" smtClean="0">
                <a:solidFill>
                  <a:schemeClr val="tx1"/>
                </a:solidFill>
              </a:rPr>
              <a:t>. the ordering </a:t>
            </a:r>
            <a:r>
              <a:rPr lang="en-US" dirty="0" err="1" smtClean="0">
                <a:solidFill>
                  <a:schemeClr val="tx1"/>
                </a:solidFill>
              </a:rPr>
              <a:t>Rel</a:t>
            </a:r>
            <a:r>
              <a:rPr lang="en-US" dirty="0" smtClean="0">
                <a:solidFill>
                  <a:schemeClr val="tx1"/>
                </a:solidFill>
              </a:rPr>
              <a:t> (list Left) and the remaining elements (list Right). Then Left and Right are being sorted, and finally everything is put together to return the full sorted list</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lgn="just"/>
            <a:r>
              <a:rPr lang="en-US" dirty="0" smtClean="0"/>
              <a:t>Example 1 (cont’d.):</a:t>
            </a:r>
          </a:p>
          <a:p>
            <a:pPr lvl="1" algn="just"/>
            <a:r>
              <a:rPr lang="en-US" dirty="0" smtClean="0"/>
              <a:t>First and third statements are axioms</a:t>
            </a:r>
          </a:p>
          <a:p>
            <a:pPr lvl="1" algn="just"/>
            <a:r>
              <a:rPr lang="en-US" dirty="0" smtClean="0"/>
              <a:t>Second statement can be proved since:</a:t>
            </a:r>
          </a:p>
          <a:p>
            <a:pPr lvl="1" algn="just"/>
            <a:endParaRPr lang="en-US" dirty="0" smtClean="0"/>
          </a:p>
          <a:p>
            <a:pPr lvl="1" algn="just"/>
            <a:endParaRPr lang="en-US" dirty="0" smtClean="0"/>
          </a:p>
          <a:p>
            <a:pPr lvl="1" algn="just"/>
            <a:endParaRPr lang="en-US" dirty="0" smtClean="0"/>
          </a:p>
          <a:p>
            <a:pPr lvl="1" algn="just"/>
            <a:r>
              <a:rPr lang="en-US" i="1" dirty="0" smtClean="0">
                <a:cs typeface="Courier New" pitchFamily="49" charset="0"/>
              </a:rPr>
              <a:t>x</a:t>
            </a:r>
            <a:r>
              <a:rPr lang="en-US" i="1" dirty="0" smtClean="0"/>
              <a:t> </a:t>
            </a:r>
            <a:r>
              <a:rPr lang="en-US" dirty="0" smtClean="0"/>
              <a:t>in the third statement is a variable that stands for an as yet unspecified quantity</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DBDC70E9-F59B-4C0C-8E62-1F85F4E2C391}" type="slidenum">
              <a:rPr lang="en-US" smtClean="0"/>
              <a:pPr>
                <a:defRPr/>
              </a:pPr>
              <a:t>8</a:t>
            </a:fld>
            <a:endParaRPr lang="en-US" dirty="0"/>
          </a:p>
        </p:txBody>
      </p:sp>
      <p:sp>
        <p:nvSpPr>
          <p:cNvPr id="11266" name="Rectangle 2"/>
          <p:cNvSpPr>
            <a:spLocks noGrp="1" noChangeArrowheads="1"/>
          </p:cNvSpPr>
          <p:nvPr>
            <p:ph type="title"/>
          </p:nvPr>
        </p:nvSpPr>
        <p:spPr/>
        <p:txBody>
          <a:bodyPr>
            <a:normAutofit fontScale="90000"/>
          </a:bodyPr>
          <a:lstStyle/>
          <a:p>
            <a:r>
              <a:rPr lang="en-US" smtClean="0"/>
              <a:t>Logic and Logic Programs (cont’d.)</a:t>
            </a:r>
          </a:p>
        </p:txBody>
      </p:sp>
      <p:pic>
        <p:nvPicPr>
          <p:cNvPr id="11270" name="Picture 7"/>
          <p:cNvPicPr>
            <a:picLocks noChangeAspect="1" noChangeArrowheads="1"/>
          </p:cNvPicPr>
          <p:nvPr/>
        </p:nvPicPr>
        <p:blipFill>
          <a:blip r:embed="rId3"/>
          <a:srcRect/>
          <a:stretch>
            <a:fillRect/>
          </a:stretch>
        </p:blipFill>
        <p:spPr bwMode="auto">
          <a:xfrm>
            <a:off x="1371600" y="2667000"/>
            <a:ext cx="4645025" cy="361950"/>
          </a:xfrm>
          <a:prstGeom prst="rect">
            <a:avLst/>
          </a:prstGeom>
          <a:noFill/>
          <a:ln w="9525">
            <a:noFill/>
            <a:miter lim="800000"/>
            <a:headEnd/>
            <a:tailEnd/>
          </a:ln>
        </p:spPr>
      </p:pic>
      <p:pic>
        <p:nvPicPr>
          <p:cNvPr id="11271" name="Picture 8"/>
          <p:cNvPicPr>
            <a:picLocks noChangeAspect="1" noChangeArrowheads="1"/>
          </p:cNvPicPr>
          <p:nvPr/>
        </p:nvPicPr>
        <p:blipFill>
          <a:blip r:embed="rId4"/>
          <a:srcRect/>
          <a:stretch>
            <a:fillRect/>
          </a:stretch>
        </p:blipFill>
        <p:spPr bwMode="auto">
          <a:xfrm>
            <a:off x="1295400" y="3048000"/>
            <a:ext cx="6718300" cy="325438"/>
          </a:xfrm>
          <a:prstGeom prst="rect">
            <a:avLst/>
          </a:prstGeom>
          <a:noFill/>
          <a:ln w="9525">
            <a:noFill/>
            <a:miter lim="800000"/>
            <a:headEnd/>
            <a:tailEnd/>
          </a:ln>
        </p:spPr>
      </p:pic>
      <p:pic>
        <p:nvPicPr>
          <p:cNvPr id="11272" name="Picture 9"/>
          <p:cNvPicPr>
            <a:picLocks noChangeAspect="1" noChangeArrowheads="1"/>
          </p:cNvPicPr>
          <p:nvPr/>
        </p:nvPicPr>
        <p:blipFill>
          <a:blip r:embed="rId5"/>
          <a:srcRect/>
          <a:stretch>
            <a:fillRect/>
          </a:stretch>
        </p:blipFill>
        <p:spPr bwMode="auto">
          <a:xfrm>
            <a:off x="1371600" y="3352800"/>
            <a:ext cx="1860550" cy="312738"/>
          </a:xfrm>
          <a:prstGeom prst="rect">
            <a:avLst/>
          </a:prstGeom>
          <a:noFill/>
          <a:ln w="9525">
            <a:noFill/>
            <a:miter lim="800000"/>
            <a:headEnd/>
            <a:tailEnd/>
          </a:ln>
        </p:spPr>
      </p:pic>
      <p:pic>
        <p:nvPicPr>
          <p:cNvPr id="11273" name="Picture 10"/>
          <p:cNvPicPr>
            <a:picLocks noChangeAspect="1" noChangeArrowheads="1"/>
          </p:cNvPicPr>
          <p:nvPr/>
        </p:nvPicPr>
        <p:blipFill>
          <a:blip r:embed="rId6"/>
          <a:srcRect/>
          <a:stretch>
            <a:fillRect/>
          </a:stretch>
        </p:blipFill>
        <p:spPr bwMode="auto">
          <a:xfrm>
            <a:off x="2971800" y="3352800"/>
            <a:ext cx="4495800" cy="34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Quick sort split.jpg"/>
          <p:cNvPicPr>
            <a:picLocks noGrp="1" noChangeAspect="1"/>
          </p:cNvPicPr>
          <p:nvPr>
            <p:ph idx="1"/>
          </p:nvPr>
        </p:nvPicPr>
        <p:blipFill>
          <a:blip r:embed="rId2"/>
          <a:stretch>
            <a:fillRect/>
          </a:stretch>
        </p:blipFill>
        <p:spPr>
          <a:xfrm>
            <a:off x="304800" y="1828800"/>
            <a:ext cx="8345251" cy="3201194"/>
          </a:xfrm>
        </p:spPr>
      </p:pic>
      <p:sp>
        <p:nvSpPr>
          <p:cNvPr id="4" name="Slide Number Placeholder 3"/>
          <p:cNvSpPr>
            <a:spLocks noGrp="1"/>
          </p:cNvSpPr>
          <p:nvPr>
            <p:ph type="sldNum" sz="quarter" idx="12"/>
          </p:nvPr>
        </p:nvSpPr>
        <p:spPr/>
        <p:txBody>
          <a:bodyPr/>
          <a:lstStyle/>
          <a:p>
            <a:pPr>
              <a:defRPr/>
            </a:pPr>
            <a:fld id="{A8A64A6E-A7FB-4211-9E0A-88DF928F5509}" type="slidenum">
              <a:rPr lang="en-US" smtClean="0"/>
              <a:pPr>
                <a:defRPr/>
              </a:pPr>
              <a:t>80</a:t>
            </a:fld>
            <a:endParaRPr lang="en-US" dirty="0"/>
          </a:p>
        </p:txBody>
      </p:sp>
      <p:sp>
        <p:nvSpPr>
          <p:cNvPr id="5" name="Title 4"/>
          <p:cNvSpPr>
            <a:spLocks noGrp="1"/>
          </p:cNvSpPr>
          <p:nvPr>
            <p:ph type="title"/>
          </p:nvPr>
        </p:nvSpPr>
        <p:spPr/>
        <p:txBody>
          <a:bodyPr/>
          <a:lstStyle/>
          <a:p>
            <a:r>
              <a:rPr lang="en-US" dirty="0" smtClean="0"/>
              <a:t>Quick Sort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idx="1"/>
          </p:nvPr>
        </p:nvSpPr>
        <p:spPr/>
        <p:txBody>
          <a:bodyPr/>
          <a:lstStyle/>
          <a:p>
            <a:r>
              <a:rPr lang="en-US" b="1" dirty="0" smtClean="0"/>
              <a:t>Universal quantifier</a:t>
            </a:r>
            <a:r>
              <a:rPr lang="en-US" dirty="0" smtClean="0"/>
              <a:t>: a relationship among predicates is true for all things in the universe named by the variable</a:t>
            </a:r>
          </a:p>
          <a:p>
            <a:pPr lvl="1"/>
            <a:r>
              <a:rPr lang="en-US" dirty="0" smtClean="0"/>
              <a:t>Ex: </a:t>
            </a:r>
            <a:r>
              <a:rPr lang="en-US" i="1" dirty="0" smtClean="0"/>
              <a:t>for all x</a:t>
            </a:r>
          </a:p>
          <a:p>
            <a:r>
              <a:rPr lang="en-US" b="1" dirty="0" smtClean="0"/>
              <a:t>Existential quantifier</a:t>
            </a:r>
            <a:r>
              <a:rPr lang="en-US" dirty="0" smtClean="0"/>
              <a:t>: a predicate is true for at least one thing in the universe indicated by the variable</a:t>
            </a:r>
          </a:p>
          <a:p>
            <a:pPr lvl="1"/>
            <a:r>
              <a:rPr lang="en-US" dirty="0" smtClean="0"/>
              <a:t>Ex: </a:t>
            </a:r>
            <a:r>
              <a:rPr lang="en-US" i="1" dirty="0" smtClean="0"/>
              <a:t>there exists x</a:t>
            </a:r>
          </a:p>
          <a:p>
            <a:r>
              <a:rPr lang="en-US" dirty="0" smtClean="0"/>
              <a:t>A variable introduced by a quantifier is said to be </a:t>
            </a:r>
            <a:r>
              <a:rPr lang="en-US" b="1" dirty="0" smtClean="0"/>
              <a:t>bound</a:t>
            </a:r>
            <a:r>
              <a:rPr lang="en-US" dirty="0" smtClean="0"/>
              <a:t> by the quantifier</a:t>
            </a:r>
          </a:p>
        </p:txBody>
      </p:sp>
      <p:sp>
        <p:nvSpPr>
          <p:cNvPr id="4" name="Footer Placeholder 3"/>
          <p:cNvSpPr>
            <a:spLocks noGrp="1"/>
          </p:cNvSpPr>
          <p:nvPr>
            <p:ph type="ftr" sz="quarter" idx="11"/>
          </p:nvPr>
        </p:nvSpPr>
        <p:spPr/>
        <p:txBody>
          <a:bodyPr/>
          <a:lstStyle/>
          <a:p>
            <a:pPr>
              <a:defRPr/>
            </a:pPr>
            <a:r>
              <a:rPr lang="en-US"/>
              <a:t>Programming Languages, Third Edition</a:t>
            </a:r>
          </a:p>
        </p:txBody>
      </p:sp>
      <p:sp>
        <p:nvSpPr>
          <p:cNvPr id="5" name="Slide Number Placeholder 4"/>
          <p:cNvSpPr>
            <a:spLocks noGrp="1"/>
          </p:cNvSpPr>
          <p:nvPr>
            <p:ph type="sldNum" sz="quarter" idx="12"/>
          </p:nvPr>
        </p:nvSpPr>
        <p:spPr/>
        <p:txBody>
          <a:bodyPr/>
          <a:lstStyle/>
          <a:p>
            <a:pPr>
              <a:defRPr/>
            </a:pPr>
            <a:fld id="{CC4AA10C-9EFD-4110-93BA-E9CAA338491F}" type="slidenum">
              <a:rPr lang="en-US" smtClean="0"/>
              <a:pPr>
                <a:defRPr/>
              </a:pPr>
              <a:t>9</a:t>
            </a:fld>
            <a:endParaRPr lang="en-US" dirty="0"/>
          </a:p>
        </p:txBody>
      </p:sp>
      <p:sp>
        <p:nvSpPr>
          <p:cNvPr id="12290" name="Rectangle 4"/>
          <p:cNvSpPr>
            <a:spLocks noGrp="1" noChangeArrowheads="1"/>
          </p:cNvSpPr>
          <p:nvPr>
            <p:ph type="title"/>
          </p:nvPr>
        </p:nvSpPr>
        <p:spPr/>
        <p:txBody>
          <a:bodyPr>
            <a:normAutofit fontScale="90000"/>
          </a:bodyPr>
          <a:lstStyle/>
          <a:p>
            <a:r>
              <a:rPr lang="en-US" smtClean="0"/>
              <a:t>Logic and Logic Programs (cont’d.)</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3898</Words>
  <Application>Microsoft Office PowerPoint</Application>
  <PresentationFormat>On-screen Show (4:3)</PresentationFormat>
  <Paragraphs>666</Paragraphs>
  <Slides>80</Slides>
  <Notes>23</Notes>
  <HiddenSlides>0</HiddenSlides>
  <MMClips>0</MMClips>
  <ScaleCrop>false</ScaleCrop>
  <HeadingPairs>
    <vt:vector size="4" baseType="variant">
      <vt:variant>
        <vt:lpstr>Theme</vt:lpstr>
      </vt:variant>
      <vt:variant>
        <vt:i4>2</vt:i4>
      </vt:variant>
      <vt:variant>
        <vt:lpstr>Slide Titles</vt:lpstr>
      </vt:variant>
      <vt:variant>
        <vt:i4>80</vt:i4>
      </vt:variant>
    </vt:vector>
  </HeadingPairs>
  <TitlesOfParts>
    <vt:vector size="82" baseType="lpstr">
      <vt:lpstr>3_Default Design</vt:lpstr>
      <vt:lpstr>Concourse</vt:lpstr>
      <vt:lpstr>Logic Programming</vt:lpstr>
      <vt:lpstr>Objectives</vt:lpstr>
      <vt:lpstr>Introduction</vt:lpstr>
      <vt:lpstr>Introduction (cont’d.)</vt:lpstr>
      <vt:lpstr>Logic and Logic Programs</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Logic and Logic Programs (cont’d.)</vt:lpstr>
      <vt:lpstr>Horn Clauses</vt:lpstr>
      <vt:lpstr>Horn Clauses (cont’d.)</vt:lpstr>
      <vt:lpstr>Horn Clauses (cont’d.)</vt:lpstr>
      <vt:lpstr>Horn Clauses (cont’d.)</vt:lpstr>
      <vt:lpstr>Horn Clauses (cont’d.)</vt:lpstr>
      <vt:lpstr>Horn Clauses (cont’d.)</vt:lpstr>
      <vt:lpstr>Horn Clauses (cont’d.)</vt:lpstr>
      <vt:lpstr>Horn Clauses (cont’d.)</vt:lpstr>
      <vt:lpstr>Horn Clauses (cont’d.)</vt:lpstr>
      <vt:lpstr>Horn Clauses (cont’d.)</vt:lpstr>
      <vt:lpstr>Resolution and Unification</vt:lpstr>
      <vt:lpstr>Resolution and Unification (cont’d.)</vt:lpstr>
      <vt:lpstr>Resolution and Unification (cont’d.)</vt:lpstr>
      <vt:lpstr>Resolution and Unification (cont’d.)</vt:lpstr>
      <vt:lpstr>Resolution and Unification (cont’d.)</vt:lpstr>
      <vt:lpstr>Resolution and Unification (cont’d.)</vt:lpstr>
      <vt:lpstr>The Language Prolog</vt:lpstr>
      <vt:lpstr>Notation and Data Structures</vt:lpstr>
      <vt:lpstr>Notation and Data Structures (cont’d.)</vt:lpstr>
      <vt:lpstr>Execution in Prolog</vt:lpstr>
      <vt:lpstr>Execution in Prolog (cont’d.)</vt:lpstr>
      <vt:lpstr>Execution in Prolog (cont’d.)</vt:lpstr>
      <vt:lpstr>Arithmetic</vt:lpstr>
      <vt:lpstr>Arithmetic (cont’d.)</vt:lpstr>
      <vt:lpstr>Unification</vt:lpstr>
      <vt:lpstr>Unification (cont’d.)</vt:lpstr>
      <vt:lpstr>Unification (cont’d.)</vt:lpstr>
      <vt:lpstr>Unification (cont’d.)</vt:lpstr>
      <vt:lpstr>Unification (cont’d.)</vt:lpstr>
      <vt:lpstr>Unification (cont’d.)</vt:lpstr>
      <vt:lpstr>Reverse Clause</vt:lpstr>
      <vt:lpstr>Unification (cont’d.)</vt:lpstr>
      <vt:lpstr>Prolog’s Search Strategy</vt:lpstr>
      <vt:lpstr>Prolog’s Search Strategy (cont’d.)</vt:lpstr>
      <vt:lpstr>Prolog’s Search Strategy (cont’d.)</vt:lpstr>
      <vt:lpstr>Prolog’s Search Strategy (cont’d.)</vt:lpstr>
      <vt:lpstr>Loops and Control Structures</vt:lpstr>
      <vt:lpstr>Loops and Control Structures (cont’d.)</vt:lpstr>
      <vt:lpstr>Loops and Control Structures (cont’d.)</vt:lpstr>
      <vt:lpstr>Loops and Control Structures (cont’d.)</vt:lpstr>
      <vt:lpstr>Slide 58</vt:lpstr>
      <vt:lpstr>Loops and Control Structures (cont’d.)</vt:lpstr>
      <vt:lpstr>Loops and Control Structures (cont’d.)</vt:lpstr>
      <vt:lpstr>Loops and Control Structures (cont’d.)</vt:lpstr>
      <vt:lpstr>Loops and Control Structures (cont’d.)</vt:lpstr>
      <vt:lpstr>Loops and Control Structures (cont’d.)</vt:lpstr>
      <vt:lpstr>Loops and Control Structures (cont’d.)</vt:lpstr>
      <vt:lpstr>Loops and Control Structures (cont’d.)</vt:lpstr>
      <vt:lpstr>Loops and Control Structures (cont’d.)</vt:lpstr>
      <vt:lpstr>Problems with Logic Programming</vt:lpstr>
      <vt:lpstr>Problems with Logic Programming (cont’d.)</vt:lpstr>
      <vt:lpstr>The Occur-Check Problem in Unification</vt:lpstr>
      <vt:lpstr>The Occur-Check Problem in Unification (cont’d.)</vt:lpstr>
      <vt:lpstr>Negation as Failure</vt:lpstr>
      <vt:lpstr>Negation as Failure (cont’d.)</vt:lpstr>
      <vt:lpstr>Negation as Failure (cont’d.)</vt:lpstr>
      <vt:lpstr>Negation as Failure (cont’d.)</vt:lpstr>
      <vt:lpstr>Horn Clauses Do Not Express  All of Logic</vt:lpstr>
      <vt:lpstr>Horn Clauses Do Not Express  All of Logic (cont’d.)</vt:lpstr>
      <vt:lpstr>Control Information in Logic Programming</vt:lpstr>
      <vt:lpstr>Control Information in Logic Programming</vt:lpstr>
      <vt:lpstr>Quick sort</vt:lpstr>
      <vt:lpstr>Quick Sort</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537</cp:revision>
  <dcterms:created xsi:type="dcterms:W3CDTF">2002-09-27T23:29:22Z</dcterms:created>
  <dcterms:modified xsi:type="dcterms:W3CDTF">2017-03-21T04:30:56Z</dcterms:modified>
</cp:coreProperties>
</file>