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777B3FB-6486-4007-8D6C-7225AC66A7A4}" type="datetimeFigureOut">
              <a:rPr lang="en-US" smtClean="0"/>
              <a:pPr/>
              <a:t>4/12/2017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AF3D348-C6EF-4AA2-8FDF-6BBCC7F00BD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77B3FB-6486-4007-8D6C-7225AC66A7A4}" type="datetimeFigureOut">
              <a:rPr lang="en-US" smtClean="0"/>
              <a:pPr/>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3D348-C6EF-4AA2-8FDF-6BBCC7F00BD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77B3FB-6486-4007-8D6C-7225AC66A7A4}" type="datetimeFigureOut">
              <a:rPr lang="en-US" smtClean="0"/>
              <a:pPr/>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3D348-C6EF-4AA2-8FDF-6BBCC7F00BD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77B3FB-6486-4007-8D6C-7225AC66A7A4}" type="datetimeFigureOut">
              <a:rPr lang="en-US" smtClean="0"/>
              <a:pPr/>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3D348-C6EF-4AA2-8FDF-6BBCC7F00BD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777B3FB-6486-4007-8D6C-7225AC66A7A4}" type="datetimeFigureOut">
              <a:rPr lang="en-US" smtClean="0"/>
              <a:pPr/>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3D348-C6EF-4AA2-8FDF-6BBCC7F00BD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777B3FB-6486-4007-8D6C-7225AC66A7A4}" type="datetimeFigureOut">
              <a:rPr lang="en-US" smtClean="0"/>
              <a:pPr/>
              <a:t>4/12/2017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3D348-C6EF-4AA2-8FDF-6BBCC7F00BD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777B3FB-6486-4007-8D6C-7225AC66A7A4}" type="datetimeFigureOut">
              <a:rPr lang="en-US" smtClean="0"/>
              <a:pPr/>
              <a:t>4/12/2017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F3D348-C6EF-4AA2-8FDF-6BBCC7F00BD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777B3FB-6486-4007-8D6C-7225AC66A7A4}" type="datetimeFigureOut">
              <a:rPr lang="en-US" smtClean="0"/>
              <a:pPr/>
              <a:t>4/12/2017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F3D348-C6EF-4AA2-8FDF-6BBCC7F00BD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77B3FB-6486-4007-8D6C-7225AC66A7A4}" type="datetimeFigureOut">
              <a:rPr lang="en-US" smtClean="0"/>
              <a:pPr/>
              <a:t>4/12/2017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F3D348-C6EF-4AA2-8FDF-6BBCC7F00BD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777B3FB-6486-4007-8D6C-7225AC66A7A4}" type="datetimeFigureOut">
              <a:rPr lang="en-US" smtClean="0"/>
              <a:pPr/>
              <a:t>4/12/2017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3D348-C6EF-4AA2-8FDF-6BBCC7F00BD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777B3FB-6486-4007-8D6C-7225AC66A7A4}" type="datetimeFigureOut">
              <a:rPr lang="en-US" smtClean="0"/>
              <a:pPr/>
              <a:t>4/12/2017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AF3D348-C6EF-4AA2-8FDF-6BBCC7F00BD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777B3FB-6486-4007-8D6C-7225AC66A7A4}" type="datetimeFigureOut">
              <a:rPr lang="en-US" smtClean="0"/>
              <a:pPr/>
              <a:t>4/12/2017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AF3D348-C6EF-4AA2-8FDF-6BBCC7F00BD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Oriented Design Issues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Extensibility</a:t>
            </a:r>
            <a:endParaRPr lang="en-US" dirty="0"/>
          </a:p>
        </p:txBody>
      </p:sp>
      <p:sp>
        <p:nvSpPr>
          <p:cNvPr id="3" name="Content Placeholder 2"/>
          <p:cNvSpPr>
            <a:spLocks noGrp="1"/>
          </p:cNvSpPr>
          <p:nvPr>
            <p:ph idx="1"/>
          </p:nvPr>
        </p:nvSpPr>
        <p:spPr>
          <a:xfrm>
            <a:off x="457200" y="1524000"/>
            <a:ext cx="8229600" cy="4800600"/>
          </a:xfrm>
        </p:spPr>
        <p:txBody>
          <a:bodyPr/>
          <a:lstStyle/>
          <a:p>
            <a:r>
              <a:rPr lang="en-US" dirty="0" smtClean="0"/>
              <a:t>Adding a new operation is easy following functional approach</a:t>
            </a:r>
          </a:p>
          <a:p>
            <a:endParaRPr lang="en-US" dirty="0" smtClean="0"/>
          </a:p>
          <a:p>
            <a:endParaRPr lang="en-US" dirty="0" smtClean="0"/>
          </a:p>
          <a:p>
            <a:endParaRPr lang="en-US" dirty="0" smtClean="0"/>
          </a:p>
          <a:p>
            <a:endParaRPr lang="en-US" dirty="0" smtClean="0"/>
          </a:p>
          <a:p>
            <a:r>
              <a:rPr lang="en-US" dirty="0" smtClean="0"/>
              <a:t>Adding a new data variant, such as </a:t>
            </a:r>
            <a:r>
              <a:rPr lang="en-US" dirty="0" err="1" smtClean="0"/>
              <a:t>Mult</a:t>
            </a:r>
            <a:r>
              <a:rPr lang="en-US" dirty="0" smtClean="0"/>
              <a:t> of exp * exp is less pleasant</a:t>
            </a:r>
          </a:p>
          <a:p>
            <a:r>
              <a:rPr lang="en-US" dirty="0" smtClean="0"/>
              <a:t>In OOP approach it is just the opposite</a:t>
            </a:r>
          </a:p>
          <a:p>
            <a:endParaRPr lang="en-US" dirty="0" smtClean="0"/>
          </a:p>
          <a:p>
            <a:endParaRPr lang="en-US" dirty="0" smtClean="0"/>
          </a:p>
          <a:p>
            <a:endParaRPr lang="en-US" dirty="0"/>
          </a:p>
        </p:txBody>
      </p:sp>
      <p:pic>
        <p:nvPicPr>
          <p:cNvPr id="20482" name="Picture 2"/>
          <p:cNvPicPr>
            <a:picLocks noChangeAspect="1" noChangeArrowheads="1"/>
          </p:cNvPicPr>
          <p:nvPr/>
        </p:nvPicPr>
        <p:blipFill>
          <a:blip r:embed="rId2" cstate="print"/>
          <a:srcRect/>
          <a:stretch>
            <a:fillRect/>
          </a:stretch>
        </p:blipFill>
        <p:spPr bwMode="auto">
          <a:xfrm>
            <a:off x="1066800" y="2590800"/>
            <a:ext cx="6953250" cy="129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rmAutofit fontScale="90000"/>
          </a:bodyPr>
          <a:lstStyle/>
          <a:p>
            <a:r>
              <a:rPr lang="en-US" dirty="0" smtClean="0"/>
              <a:t>Plan for Unplanned Extensions</a:t>
            </a:r>
            <a:endParaRPr lang="en-US" dirty="0"/>
          </a:p>
        </p:txBody>
      </p:sp>
      <p:sp>
        <p:nvSpPr>
          <p:cNvPr id="3" name="Content Placeholder 2"/>
          <p:cNvSpPr>
            <a:spLocks noGrp="1"/>
          </p:cNvSpPr>
          <p:nvPr>
            <p:ph idx="1"/>
          </p:nvPr>
        </p:nvSpPr>
        <p:spPr>
          <a:xfrm>
            <a:off x="457200" y="1524000"/>
            <a:ext cx="8229600" cy="4800600"/>
          </a:xfrm>
        </p:spPr>
        <p:txBody>
          <a:bodyPr/>
          <a:lstStyle/>
          <a:p>
            <a:r>
              <a:rPr lang="en-US" dirty="0" smtClean="0"/>
              <a:t>Making software that is both robust and extensible is valuable but difficult </a:t>
            </a:r>
          </a:p>
          <a:p>
            <a:r>
              <a:rPr lang="en-US" dirty="0" smtClean="0"/>
              <a:t>Extensibility can make the original code more work to develop, harder to reason about locally, and harder to change(without breaking extensions)</a:t>
            </a:r>
          </a:p>
          <a:p>
            <a:r>
              <a:rPr lang="en-US" dirty="0" smtClean="0"/>
              <a:t>In fact, languages often provide constructs exactly to </a:t>
            </a:r>
            <a:r>
              <a:rPr lang="en-US" i="1" dirty="0" smtClean="0"/>
              <a:t>prevent extensibility</a:t>
            </a:r>
          </a:p>
          <a:p>
            <a:pPr lvl="1"/>
            <a:r>
              <a:rPr lang="en-US" i="1" dirty="0" smtClean="0"/>
              <a:t>Final </a:t>
            </a:r>
            <a:r>
              <a:rPr lang="en-US" dirty="0" smtClean="0"/>
              <a:t>class cannot be extended</a:t>
            </a:r>
            <a:endParaRPr lang="en-US" i="1"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67512"/>
          </a:xfrm>
        </p:spPr>
        <p:txBody>
          <a:bodyPr>
            <a:normAutofit fontScale="90000"/>
          </a:bodyPr>
          <a:lstStyle/>
          <a:p>
            <a:r>
              <a:rPr lang="en-US" dirty="0" smtClean="0"/>
              <a:t>More Extensions to the Problem</a:t>
            </a:r>
            <a:endParaRPr lang="en-US" dirty="0"/>
          </a:p>
        </p:txBody>
      </p:sp>
      <p:sp>
        <p:nvSpPr>
          <p:cNvPr id="3" name="Content Placeholder 2"/>
          <p:cNvSpPr>
            <a:spLocks noGrp="1"/>
          </p:cNvSpPr>
          <p:nvPr>
            <p:ph idx="1"/>
          </p:nvPr>
        </p:nvSpPr>
        <p:spPr>
          <a:xfrm>
            <a:off x="457200" y="1143000"/>
            <a:ext cx="8229600" cy="4800600"/>
          </a:xfrm>
        </p:spPr>
        <p:txBody>
          <a:bodyPr/>
          <a:lstStyle/>
          <a:p>
            <a:pPr algn="just"/>
            <a:r>
              <a:rPr lang="en-US" dirty="0" smtClean="0"/>
              <a:t>The methods may take two or more arguments or evaluating the expressions can be more complicated if different kinds of data are considered</a:t>
            </a:r>
          </a:p>
          <a:p>
            <a:pPr algn="just"/>
            <a:r>
              <a:rPr lang="en-US" dirty="0" smtClean="0"/>
              <a:t>Add can be modified as follows</a:t>
            </a:r>
          </a:p>
          <a:p>
            <a:pPr lvl="1" algn="just"/>
            <a:r>
              <a:rPr lang="en-US" dirty="0" smtClean="0"/>
              <a:t>If the arguments are </a:t>
            </a:r>
            <a:r>
              <a:rPr lang="en-US" dirty="0" err="1" smtClean="0"/>
              <a:t>ints</a:t>
            </a:r>
            <a:r>
              <a:rPr lang="en-US" dirty="0" smtClean="0"/>
              <a:t> or </a:t>
            </a:r>
            <a:r>
              <a:rPr lang="en-US" dirty="0" err="1" smtClean="0"/>
              <a:t>rationals</a:t>
            </a:r>
            <a:r>
              <a:rPr lang="en-US" dirty="0" smtClean="0"/>
              <a:t>, do the appropriate arithmetic</a:t>
            </a:r>
          </a:p>
          <a:p>
            <a:pPr lvl="1" algn="just"/>
            <a:r>
              <a:rPr lang="en-US" dirty="0" smtClean="0"/>
              <a:t>If either argument is a string, convert the other argument to a string (unless it already is one) and return the concatenation of the strings.</a:t>
            </a:r>
          </a:p>
          <a:p>
            <a:pPr algn="just"/>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048000" y="4876800"/>
            <a:ext cx="4791576" cy="1543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More Extensions to the Problem</a:t>
            </a:r>
            <a:endParaRPr lang="en-US" dirty="0"/>
          </a:p>
        </p:txBody>
      </p:sp>
      <p:sp>
        <p:nvSpPr>
          <p:cNvPr id="3" name="Content Placeholder 2"/>
          <p:cNvSpPr>
            <a:spLocks noGrp="1"/>
          </p:cNvSpPr>
          <p:nvPr>
            <p:ph idx="1"/>
          </p:nvPr>
        </p:nvSpPr>
        <p:spPr>
          <a:xfrm>
            <a:off x="457200" y="3048000"/>
            <a:ext cx="8229600" cy="1828800"/>
          </a:xfrm>
        </p:spPr>
        <p:txBody>
          <a:bodyPr>
            <a:normAutofit fontScale="85000" lnSpcReduction="20000"/>
          </a:bodyPr>
          <a:lstStyle/>
          <a:p>
            <a:r>
              <a:rPr lang="en-US" dirty="0" smtClean="0"/>
              <a:t>If many cases work the same way, we can use wildcard patterns and/or helper functions to avoid redundancy</a:t>
            </a:r>
          </a:p>
          <a:p>
            <a:r>
              <a:rPr lang="en-US" dirty="0" smtClean="0"/>
              <a:t>One common source of redundancy is </a:t>
            </a:r>
            <a:r>
              <a:rPr lang="en-US" i="1" dirty="0" err="1" smtClean="0"/>
              <a:t>commutativity</a:t>
            </a:r>
            <a:r>
              <a:rPr lang="en-US" i="1" dirty="0" smtClean="0"/>
              <a:t>, i.e., the order of values not mattering</a:t>
            </a:r>
          </a:p>
          <a:p>
            <a:pPr lvl="1"/>
            <a:r>
              <a:rPr lang="en-US" dirty="0" smtClean="0"/>
              <a:t>adding a rational and an </a:t>
            </a:r>
            <a:r>
              <a:rPr lang="en-US" dirty="0" err="1" smtClean="0"/>
              <a:t>int</a:t>
            </a:r>
            <a:r>
              <a:rPr lang="en-US" dirty="0" smtClean="0"/>
              <a:t> is the same as adding an </a:t>
            </a:r>
            <a:r>
              <a:rPr lang="en-US" dirty="0" err="1" smtClean="0"/>
              <a:t>int</a:t>
            </a:r>
            <a:r>
              <a:rPr lang="en-US" dirty="0" smtClean="0"/>
              <a:t> and a rational</a:t>
            </a:r>
          </a:p>
          <a:p>
            <a:pPr lvl="1"/>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362200" y="1447800"/>
            <a:ext cx="4791576" cy="1543050"/>
          </a:xfrm>
          <a:prstGeom prst="rect">
            <a:avLst/>
          </a:prstGeom>
          <a:noFill/>
          <a:ln w="9525">
            <a:noFill/>
            <a:miter lim="800000"/>
            <a:headEnd/>
            <a:tailEnd/>
          </a:ln>
          <a:effectLst/>
        </p:spPr>
      </p:pic>
      <p:sp>
        <p:nvSpPr>
          <p:cNvPr id="5" name="TextBox 4"/>
          <p:cNvSpPr txBox="1"/>
          <p:nvPr/>
        </p:nvSpPr>
        <p:spPr>
          <a:xfrm>
            <a:off x="1600200" y="5029200"/>
            <a:ext cx="6540830" cy="923330"/>
          </a:xfrm>
          <a:prstGeom prst="rect">
            <a:avLst/>
          </a:prstGeom>
          <a:noFill/>
        </p:spPr>
        <p:txBody>
          <a:bodyPr wrap="none" rtlCol="0">
            <a:spAutoFit/>
          </a:bodyPr>
          <a:lstStyle/>
          <a:p>
            <a:r>
              <a:rPr lang="en-US" dirty="0" smtClean="0"/>
              <a:t>Value </a:t>
            </a:r>
            <a:r>
              <a:rPr lang="en-US" dirty="0" err="1" smtClean="0"/>
              <a:t>eval</a:t>
            </a:r>
            <a:r>
              <a:rPr lang="en-US" dirty="0" smtClean="0"/>
              <a:t>() {</a:t>
            </a:r>
          </a:p>
          <a:p>
            <a:r>
              <a:rPr lang="en-US" dirty="0" smtClean="0"/>
              <a:t>	return new </a:t>
            </a:r>
            <a:r>
              <a:rPr lang="en-US" dirty="0" err="1" smtClean="0"/>
              <a:t>Int</a:t>
            </a:r>
            <a:r>
              <a:rPr lang="en-US" dirty="0" smtClean="0"/>
              <a:t>(((</a:t>
            </a:r>
            <a:r>
              <a:rPr lang="en-US" dirty="0" err="1" smtClean="0"/>
              <a:t>Int</a:t>
            </a:r>
            <a:r>
              <a:rPr lang="en-US" dirty="0" smtClean="0"/>
              <a:t>)(e1.eval())).</a:t>
            </a:r>
            <a:r>
              <a:rPr lang="en-US" dirty="0" err="1" smtClean="0"/>
              <a:t>i</a:t>
            </a:r>
            <a:r>
              <a:rPr lang="en-US" dirty="0" smtClean="0"/>
              <a:t> + ((</a:t>
            </a:r>
            <a:r>
              <a:rPr lang="en-US" dirty="0" err="1" smtClean="0"/>
              <a:t>Int</a:t>
            </a:r>
            <a:r>
              <a:rPr lang="en-US" dirty="0" smtClean="0"/>
              <a:t>)(e2.eval())).</a:t>
            </a:r>
            <a:r>
              <a:rPr lang="en-US" dirty="0" err="1" smtClean="0"/>
              <a:t>i</a:t>
            </a:r>
            <a:r>
              <a:rPr lang="en-US" dirty="0" smtClean="0"/>
              <a:t>);</a:t>
            </a:r>
          </a:p>
          <a:p>
            <a:r>
              <a:rPr lang="en-US" dirty="0" smtClean="0"/>
              <a: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43712"/>
          </a:xfrm>
        </p:spPr>
        <p:txBody>
          <a:bodyPr>
            <a:normAutofit fontScale="90000"/>
          </a:bodyPr>
          <a:lstStyle/>
          <a:p>
            <a:r>
              <a:rPr lang="en-US" dirty="0" smtClean="0"/>
              <a:t>Binary methods in OOP</a:t>
            </a:r>
            <a:endParaRPr lang="en-US" dirty="0"/>
          </a:p>
        </p:txBody>
      </p:sp>
      <p:sp>
        <p:nvSpPr>
          <p:cNvPr id="3" name="Content Placeholder 2"/>
          <p:cNvSpPr>
            <a:spLocks noGrp="1"/>
          </p:cNvSpPr>
          <p:nvPr>
            <p:ph idx="1"/>
          </p:nvPr>
        </p:nvSpPr>
        <p:spPr>
          <a:xfrm>
            <a:off x="457200" y="2895600"/>
            <a:ext cx="8305800" cy="3048000"/>
          </a:xfrm>
        </p:spPr>
        <p:txBody>
          <a:bodyPr/>
          <a:lstStyle/>
          <a:p>
            <a:pPr algn="just"/>
            <a:r>
              <a:rPr lang="en-US" dirty="0" smtClean="0"/>
              <a:t>An </a:t>
            </a:r>
            <a:r>
              <a:rPr lang="en-US" dirty="0" err="1" smtClean="0"/>
              <a:t>Int</a:t>
            </a:r>
            <a:r>
              <a:rPr lang="en-US" dirty="0" smtClean="0"/>
              <a:t>, </a:t>
            </a:r>
            <a:r>
              <a:rPr lang="en-US" dirty="0" err="1" smtClean="0"/>
              <a:t>MyRational</a:t>
            </a:r>
            <a:r>
              <a:rPr lang="en-US" dirty="0" smtClean="0"/>
              <a:t>, or </a:t>
            </a:r>
            <a:r>
              <a:rPr lang="en-US" dirty="0" err="1" smtClean="0"/>
              <a:t>MyString</a:t>
            </a:r>
            <a:r>
              <a:rPr lang="en-US" dirty="0" smtClean="0"/>
              <a:t> should “know how to add itself to another value”</a:t>
            </a:r>
          </a:p>
          <a:p>
            <a:pPr algn="just"/>
            <a:r>
              <a:rPr lang="en-US" dirty="0" smtClean="0"/>
              <a:t>By putting </a:t>
            </a:r>
            <a:r>
              <a:rPr lang="en-US" dirty="0" err="1" smtClean="0"/>
              <a:t>add_values</a:t>
            </a:r>
            <a:r>
              <a:rPr lang="en-US" dirty="0" smtClean="0"/>
              <a:t> methods in the </a:t>
            </a:r>
            <a:r>
              <a:rPr lang="en-US" dirty="0" err="1" smtClean="0"/>
              <a:t>Int</a:t>
            </a:r>
            <a:r>
              <a:rPr lang="en-US" dirty="0" smtClean="0"/>
              <a:t>, </a:t>
            </a:r>
            <a:r>
              <a:rPr lang="en-US" dirty="0" err="1" smtClean="0"/>
              <a:t>MyString</a:t>
            </a:r>
            <a:r>
              <a:rPr lang="en-US" dirty="0" smtClean="0"/>
              <a:t>, and </a:t>
            </a:r>
            <a:r>
              <a:rPr lang="en-US" dirty="0" err="1" smtClean="0"/>
              <a:t>MyRational</a:t>
            </a:r>
            <a:r>
              <a:rPr lang="en-US" dirty="0" smtClean="0"/>
              <a:t> classes, the work is divided into three pieces using dynamic dispatch depending on the class of the object that e1.eval returns, i.e., the receiver of the </a:t>
            </a:r>
            <a:r>
              <a:rPr lang="en-US" dirty="0" err="1" smtClean="0"/>
              <a:t>add_values</a:t>
            </a:r>
            <a:r>
              <a:rPr lang="en-US" dirty="0" smtClean="0"/>
              <a:t> call in the </a:t>
            </a:r>
            <a:r>
              <a:rPr lang="en-US" dirty="0" err="1" smtClean="0"/>
              <a:t>eval</a:t>
            </a:r>
            <a:r>
              <a:rPr lang="en-US" dirty="0" smtClean="0"/>
              <a:t> method in Add</a:t>
            </a:r>
          </a:p>
          <a:p>
            <a:pPr algn="just"/>
            <a:endParaRPr lang="en-US" dirty="0" smtClean="0"/>
          </a:p>
          <a:p>
            <a:pPr algn="just"/>
            <a:endParaRPr lang="en-US" dirty="0"/>
          </a:p>
        </p:txBody>
      </p:sp>
      <p:sp>
        <p:nvSpPr>
          <p:cNvPr id="4" name="TextBox 3"/>
          <p:cNvSpPr txBox="1"/>
          <p:nvPr/>
        </p:nvSpPr>
        <p:spPr>
          <a:xfrm>
            <a:off x="1676400" y="1905000"/>
            <a:ext cx="4893071" cy="1200329"/>
          </a:xfrm>
          <a:prstGeom prst="rect">
            <a:avLst/>
          </a:prstGeom>
          <a:noFill/>
        </p:spPr>
        <p:txBody>
          <a:bodyPr wrap="none" rtlCol="0">
            <a:spAutoFit/>
          </a:bodyPr>
          <a:lstStyle/>
          <a:p>
            <a:r>
              <a:rPr lang="en-US" dirty="0" smtClean="0"/>
              <a:t>Value </a:t>
            </a:r>
            <a:r>
              <a:rPr lang="en-US" dirty="0" err="1" smtClean="0"/>
              <a:t>eval</a:t>
            </a:r>
            <a:r>
              <a:rPr lang="en-US" dirty="0" smtClean="0"/>
              <a:t>() {</a:t>
            </a:r>
          </a:p>
          <a:p>
            <a:r>
              <a:rPr lang="en-US" dirty="0" smtClean="0"/>
              <a:t>	return e1.eval().</a:t>
            </a:r>
            <a:r>
              <a:rPr lang="en-US" dirty="0" err="1" smtClean="0"/>
              <a:t>add_values</a:t>
            </a:r>
            <a:r>
              <a:rPr lang="en-US" dirty="0" smtClean="0"/>
              <a:t> (e2.eval());</a:t>
            </a:r>
          </a:p>
          <a:p>
            <a:r>
              <a:rPr lang="en-US" dirty="0" smtClean="0"/>
              <a:t>}</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r>
              <a:rPr lang="en-US" sz="3200" dirty="0" smtClean="0"/>
              <a:t>Binary methods in OOP</a:t>
            </a:r>
            <a:endParaRPr lang="en-US" sz="3200" dirty="0"/>
          </a:p>
        </p:txBody>
      </p:sp>
      <p:sp>
        <p:nvSpPr>
          <p:cNvPr id="3" name="Content Placeholder 2"/>
          <p:cNvSpPr>
            <a:spLocks noGrp="1"/>
          </p:cNvSpPr>
          <p:nvPr>
            <p:ph idx="1"/>
          </p:nvPr>
        </p:nvSpPr>
        <p:spPr>
          <a:xfrm>
            <a:off x="457200" y="1600200"/>
            <a:ext cx="8229600" cy="4724400"/>
          </a:xfrm>
        </p:spPr>
        <p:txBody>
          <a:bodyPr>
            <a:normAutofit/>
          </a:bodyPr>
          <a:lstStyle/>
          <a:p>
            <a:pPr algn="just"/>
            <a:r>
              <a:rPr lang="en-US" sz="2400" dirty="0" smtClean="0"/>
              <a:t>But then each of these three needs to handle three of the nine cases, based on the class of the second argument</a:t>
            </a:r>
          </a:p>
          <a:p>
            <a:pPr lvl="1" algn="just"/>
            <a:r>
              <a:rPr lang="en-US" sz="2200" dirty="0" smtClean="0"/>
              <a:t>Any of </a:t>
            </a:r>
            <a:r>
              <a:rPr lang="en-US" sz="2200" dirty="0" err="1" smtClean="0"/>
              <a:t>addInt</a:t>
            </a:r>
            <a:r>
              <a:rPr lang="en-US" sz="2200" dirty="0" smtClean="0"/>
              <a:t>(..), </a:t>
            </a:r>
            <a:r>
              <a:rPr lang="en-US" sz="2200" dirty="0" err="1" smtClean="0"/>
              <a:t>addMyString</a:t>
            </a:r>
            <a:r>
              <a:rPr lang="en-US" sz="2200" dirty="0" smtClean="0"/>
              <a:t>(..), </a:t>
            </a:r>
            <a:r>
              <a:rPr lang="en-US" sz="2200" dirty="0" err="1" smtClean="0"/>
              <a:t>addMyRational</a:t>
            </a:r>
            <a:r>
              <a:rPr lang="en-US" sz="2200" dirty="0" smtClean="0"/>
              <a:t>(…) of </a:t>
            </a:r>
            <a:r>
              <a:rPr lang="en-US" sz="2200" dirty="0" err="1" smtClean="0"/>
              <a:t>Int</a:t>
            </a:r>
            <a:r>
              <a:rPr lang="en-US" sz="2200" dirty="0" smtClean="0"/>
              <a:t> class would be called if the first argument is </a:t>
            </a:r>
            <a:r>
              <a:rPr lang="en-US" sz="2200" dirty="0" err="1" smtClean="0"/>
              <a:t>Int</a:t>
            </a:r>
            <a:endParaRPr lang="en-US" sz="2200" dirty="0" smtClean="0"/>
          </a:p>
          <a:p>
            <a:pPr algn="just"/>
            <a:r>
              <a:rPr lang="en-US" sz="2400" dirty="0" smtClean="0"/>
              <a:t>While this approach works, it is really not object-oriented programming. Rather, it is a mix of object-oriented decomposition (dynamic dispatch on the first argument) and functional decomposition (using </a:t>
            </a:r>
            <a:r>
              <a:rPr lang="en-US" sz="2400" dirty="0" err="1" smtClean="0"/>
              <a:t>is_a</a:t>
            </a:r>
            <a:r>
              <a:rPr lang="en-US" sz="2400" dirty="0" smtClean="0"/>
              <a:t>? to figure out the cases in each method)</a:t>
            </a:r>
          </a:p>
          <a:p>
            <a:pPr algn="just"/>
            <a:endParaRPr lang="en-US" sz="2400" dirty="0" smtClean="0"/>
          </a:p>
          <a:p>
            <a:pPr algn="just"/>
            <a:r>
              <a:rPr lang="en-US" sz="2400" dirty="0" smtClean="0"/>
              <a:t>The extensibility advantage of OOP is lost!</a:t>
            </a:r>
          </a:p>
          <a:p>
            <a:pPr algn="just"/>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Autofit/>
          </a:bodyPr>
          <a:lstStyle/>
          <a:p>
            <a:r>
              <a:rPr lang="en-US" sz="3200" dirty="0" err="1" smtClean="0"/>
              <a:t>Multimethods</a:t>
            </a:r>
            <a:endParaRPr lang="en-US" sz="3200" dirty="0"/>
          </a:p>
        </p:txBody>
      </p:sp>
      <p:sp>
        <p:nvSpPr>
          <p:cNvPr id="3" name="Content Placeholder 2"/>
          <p:cNvSpPr>
            <a:spLocks noGrp="1"/>
          </p:cNvSpPr>
          <p:nvPr>
            <p:ph idx="1"/>
          </p:nvPr>
        </p:nvSpPr>
        <p:spPr>
          <a:xfrm>
            <a:off x="533400" y="1371600"/>
            <a:ext cx="8229600" cy="4389120"/>
          </a:xfrm>
        </p:spPr>
        <p:txBody>
          <a:bodyPr>
            <a:normAutofit/>
          </a:bodyPr>
          <a:lstStyle/>
          <a:p>
            <a:pPr algn="just"/>
            <a:r>
              <a:rPr lang="en-IN" sz="2400" dirty="0" smtClean="0"/>
              <a:t>OOP languages with </a:t>
            </a:r>
            <a:r>
              <a:rPr lang="en-IN" sz="2400" i="1" dirty="0" err="1" smtClean="0"/>
              <a:t>multimethods</a:t>
            </a:r>
            <a:r>
              <a:rPr lang="en-IN" sz="2400" i="1" dirty="0" smtClean="0"/>
              <a:t>, do not require the manual double dispatch</a:t>
            </a:r>
          </a:p>
          <a:p>
            <a:pPr algn="just"/>
            <a:r>
              <a:rPr lang="en-IN" sz="2400" dirty="0" smtClean="0"/>
              <a:t>Each </a:t>
            </a:r>
            <a:r>
              <a:rPr lang="en-IN" sz="2400" dirty="0" err="1" smtClean="0"/>
              <a:t>add_values</a:t>
            </a:r>
            <a:r>
              <a:rPr lang="en-IN" sz="2400" dirty="0" smtClean="0"/>
              <a:t> method would indicate the class it expects for its argument</a:t>
            </a:r>
          </a:p>
          <a:p>
            <a:pPr algn="just"/>
            <a:r>
              <a:rPr lang="en-IN" sz="2400" dirty="0" smtClean="0"/>
              <a:t>Then e1.eval.add_values e2.eval would pick the right one of the 9 by, at run-time, considering the class of the result of e1.eval </a:t>
            </a:r>
            <a:r>
              <a:rPr lang="en-IN" sz="2400" i="1" dirty="0" smtClean="0"/>
              <a:t>and the class of the result of e2.eval</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err="1" smtClean="0"/>
              <a:t>Multimethods</a:t>
            </a:r>
            <a:endParaRPr lang="en-IN" dirty="0"/>
          </a:p>
        </p:txBody>
      </p:sp>
      <p:sp>
        <p:nvSpPr>
          <p:cNvPr id="3" name="Content Placeholder 2"/>
          <p:cNvSpPr>
            <a:spLocks noGrp="1"/>
          </p:cNvSpPr>
          <p:nvPr>
            <p:ph idx="1"/>
          </p:nvPr>
        </p:nvSpPr>
        <p:spPr>
          <a:xfrm>
            <a:off x="457200" y="1524000"/>
            <a:ext cx="8229600" cy="4800600"/>
          </a:xfrm>
        </p:spPr>
        <p:txBody>
          <a:bodyPr>
            <a:normAutofit lnSpcReduction="10000"/>
          </a:bodyPr>
          <a:lstStyle/>
          <a:p>
            <a:pPr algn="just"/>
            <a:r>
              <a:rPr lang="en-IN" sz="2400" dirty="0" smtClean="0"/>
              <a:t>In languages that support </a:t>
            </a:r>
            <a:r>
              <a:rPr lang="en-IN" sz="2400" dirty="0" err="1" smtClean="0"/>
              <a:t>multimethods</a:t>
            </a:r>
            <a:r>
              <a:rPr lang="en-IN" sz="2400" dirty="0" smtClean="0"/>
              <a:t>, one </a:t>
            </a:r>
            <a:r>
              <a:rPr lang="en-IN" sz="2400" i="1" dirty="0" smtClean="0"/>
              <a:t>can have multiple methods in a class </a:t>
            </a:r>
            <a:r>
              <a:rPr lang="en-IN" sz="2400" dirty="0" smtClean="0"/>
              <a:t>with the same name and the method-call semantics does use the types of the arguments to choose what method to call</a:t>
            </a:r>
          </a:p>
          <a:p>
            <a:pPr algn="just"/>
            <a:endParaRPr lang="en-IN" sz="2400" dirty="0" smtClean="0"/>
          </a:p>
          <a:p>
            <a:pPr algn="just"/>
            <a:r>
              <a:rPr lang="en-IN" sz="2400" dirty="0" smtClean="0"/>
              <a:t>But it uses the </a:t>
            </a:r>
            <a:r>
              <a:rPr lang="en-IN" sz="2400" i="1" dirty="0" smtClean="0"/>
              <a:t>types of the arguments, which are determined at compile-time and not the </a:t>
            </a:r>
            <a:r>
              <a:rPr lang="en-IN" sz="2400" dirty="0" smtClean="0"/>
              <a:t>run-time class of the result of evaluating the arguments. This semantics is called </a:t>
            </a:r>
            <a:r>
              <a:rPr lang="en-IN" sz="2400" i="1" dirty="0" smtClean="0"/>
              <a:t>static overloading</a:t>
            </a:r>
          </a:p>
          <a:p>
            <a:pPr algn="just"/>
            <a:endParaRPr lang="en-IN" sz="2400" i="1" dirty="0" smtClean="0"/>
          </a:p>
          <a:p>
            <a:pPr algn="just"/>
            <a:r>
              <a:rPr lang="en-IN" sz="2400" i="1" dirty="0" smtClean="0"/>
              <a:t>Static overloading is </a:t>
            </a:r>
            <a:r>
              <a:rPr lang="en-IN" sz="2400" dirty="0" smtClean="0"/>
              <a:t>considered useful and convenient, but it is not </a:t>
            </a:r>
            <a:r>
              <a:rPr lang="en-IN" sz="2400" dirty="0" err="1" smtClean="0"/>
              <a:t>multimethods</a:t>
            </a:r>
            <a:r>
              <a:rPr lang="en-IN" sz="2400" dirty="0" smtClean="0"/>
              <a:t> and does not avoid needing double dispatch</a:t>
            </a:r>
            <a:endParaRPr lang="en-IN"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smtClean="0"/>
              <a:t>Interfaces-Multiple Inheritance</a:t>
            </a:r>
            <a:endParaRPr lang="en-IN" dirty="0"/>
          </a:p>
        </p:txBody>
      </p:sp>
      <p:sp>
        <p:nvSpPr>
          <p:cNvPr id="3" name="Content Placeholder 2"/>
          <p:cNvSpPr>
            <a:spLocks noGrp="1"/>
          </p:cNvSpPr>
          <p:nvPr>
            <p:ph idx="1"/>
          </p:nvPr>
        </p:nvSpPr>
        <p:spPr>
          <a:xfrm>
            <a:off x="457200" y="1600200"/>
            <a:ext cx="8229600" cy="4724400"/>
          </a:xfrm>
        </p:spPr>
        <p:txBody>
          <a:bodyPr>
            <a:normAutofit fontScale="92500"/>
          </a:bodyPr>
          <a:lstStyle/>
          <a:p>
            <a:r>
              <a:rPr lang="en-IN" dirty="0" smtClean="0"/>
              <a:t>Implementing interfaces does not inherit code</a:t>
            </a:r>
          </a:p>
          <a:p>
            <a:r>
              <a:rPr lang="en-IN" dirty="0" smtClean="0"/>
              <a:t>It is purely related to type-checking in statically typed languages like Java and C#</a:t>
            </a:r>
          </a:p>
          <a:p>
            <a:r>
              <a:rPr lang="en-IN" dirty="0" smtClean="0"/>
              <a:t>It makes the type systems in these languages more flexible</a:t>
            </a:r>
          </a:p>
          <a:p>
            <a:r>
              <a:rPr lang="en-IN" dirty="0" smtClean="0"/>
              <a:t>So Ruby- dynamically typed language, does not need interfaces</a:t>
            </a:r>
          </a:p>
          <a:p>
            <a:r>
              <a:rPr lang="en-IN" dirty="0" smtClean="0"/>
              <a:t>If two interfaces have a method-name </a:t>
            </a:r>
            <a:r>
              <a:rPr lang="en-IN" smtClean="0"/>
              <a:t>conflict, it </a:t>
            </a:r>
            <a:r>
              <a:rPr lang="en-IN" dirty="0" smtClean="0"/>
              <a:t>does not matter — a class can still implement them both</a:t>
            </a:r>
          </a:p>
          <a:p>
            <a:r>
              <a:rPr lang="en-IN" dirty="0" smtClean="0"/>
              <a:t>If two interfaces disagree on a method’s type, then no class can possibly implement them both but the type-checker will catch that</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r>
              <a:rPr lang="en-US" sz="3200" dirty="0" smtClean="0"/>
              <a:t>Abstract Class</a:t>
            </a:r>
            <a:endParaRPr lang="en-IN" sz="3200" dirty="0"/>
          </a:p>
        </p:txBody>
      </p:sp>
      <p:sp>
        <p:nvSpPr>
          <p:cNvPr id="3" name="Content Placeholder 2"/>
          <p:cNvSpPr>
            <a:spLocks noGrp="1"/>
          </p:cNvSpPr>
          <p:nvPr>
            <p:ph idx="1"/>
          </p:nvPr>
        </p:nvSpPr>
        <p:spPr>
          <a:xfrm>
            <a:off x="457200" y="1371600"/>
            <a:ext cx="8229600" cy="4953000"/>
          </a:xfrm>
        </p:spPr>
        <p:txBody>
          <a:bodyPr/>
          <a:lstStyle/>
          <a:p>
            <a:pPr algn="just"/>
            <a:r>
              <a:rPr lang="en-IN" dirty="0" smtClean="0"/>
              <a:t>We can have expressions with the </a:t>
            </a:r>
            <a:r>
              <a:rPr lang="en-IN" i="1" dirty="0" smtClean="0"/>
              <a:t>type of the </a:t>
            </a:r>
            <a:r>
              <a:rPr lang="en-IN" i="1" dirty="0" err="1" smtClean="0"/>
              <a:t>superclass</a:t>
            </a:r>
            <a:r>
              <a:rPr lang="en-IN" i="1" dirty="0" smtClean="0"/>
              <a:t> </a:t>
            </a:r>
            <a:r>
              <a:rPr lang="en-IN" dirty="0" smtClean="0"/>
              <a:t>and know that at run-time the object will actually be one of the subclasses</a:t>
            </a:r>
          </a:p>
          <a:p>
            <a:pPr algn="just"/>
            <a:endParaRPr lang="en-IN" dirty="0" smtClean="0"/>
          </a:p>
          <a:p>
            <a:pPr algn="just"/>
            <a:r>
              <a:rPr lang="en-IN" dirty="0" smtClean="0"/>
              <a:t>Furthermore, type-checking ensures the object’s class has implemented all the abstract methods, so it is safe to call these methods</a:t>
            </a:r>
          </a:p>
          <a:p>
            <a:pPr algn="just"/>
            <a:endParaRPr lang="en-IN" dirty="0" smtClean="0"/>
          </a:p>
          <a:p>
            <a:pPr algn="just"/>
            <a:r>
              <a:rPr lang="en-IN" dirty="0" smtClean="0"/>
              <a:t>In C++, abstract methods are called “pure virtual methods” and serve much the same purpose</a:t>
            </a:r>
          </a:p>
          <a:p>
            <a:pPr algn="just"/>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FP </a:t>
            </a:r>
            <a:r>
              <a:rPr lang="en-US" dirty="0" err="1" smtClean="0"/>
              <a:t>vs</a:t>
            </a:r>
            <a:r>
              <a:rPr lang="en-US" dirty="0" smtClean="0"/>
              <a:t> OOP</a:t>
            </a:r>
            <a:endParaRPr lang="en-US" dirty="0"/>
          </a:p>
        </p:txBody>
      </p:sp>
      <p:sp>
        <p:nvSpPr>
          <p:cNvPr id="3" name="Content Placeholder 2"/>
          <p:cNvSpPr>
            <a:spLocks noGrp="1"/>
          </p:cNvSpPr>
          <p:nvPr>
            <p:ph idx="1"/>
          </p:nvPr>
        </p:nvSpPr>
        <p:spPr>
          <a:xfrm>
            <a:off x="457200" y="1295400"/>
            <a:ext cx="8229600" cy="5105400"/>
          </a:xfrm>
        </p:spPr>
        <p:txBody>
          <a:bodyPr>
            <a:normAutofit/>
          </a:bodyPr>
          <a:lstStyle/>
          <a:p>
            <a:pPr algn="just"/>
            <a:r>
              <a:rPr lang="en-US" sz="2400" dirty="0" smtClean="0"/>
              <a:t>In FP (and procedural), programs break down into functions that perform some operations</a:t>
            </a:r>
          </a:p>
          <a:p>
            <a:pPr lvl="1" algn="just"/>
            <a:r>
              <a:rPr lang="en-US" sz="2400" dirty="0" smtClean="0"/>
              <a:t>Functions may take one or more arguments</a:t>
            </a:r>
          </a:p>
          <a:p>
            <a:pPr lvl="1" algn="just"/>
            <a:endParaRPr lang="en-US" sz="2400" dirty="0" smtClean="0"/>
          </a:p>
          <a:p>
            <a:pPr algn="just"/>
            <a:r>
              <a:rPr lang="en-US" sz="2400" dirty="0" smtClean="0"/>
              <a:t>In OOP, programs break down into classes that give behavior to some kind of data</a:t>
            </a:r>
          </a:p>
          <a:p>
            <a:pPr algn="just"/>
            <a:endParaRPr lang="en-US" sz="2400" dirty="0" smtClean="0"/>
          </a:p>
          <a:p>
            <a:pPr algn="just"/>
            <a:r>
              <a:rPr lang="en-US" sz="2400" dirty="0" smtClean="0"/>
              <a:t>These two approaches are exactly opposite and provide complementary perspectives to the same problem</a:t>
            </a:r>
          </a:p>
          <a:p>
            <a:pPr algn="just"/>
            <a:endParaRPr lang="en-US" sz="2400" dirty="0" smtClean="0"/>
          </a:p>
          <a:p>
            <a:pPr algn="just"/>
            <a:r>
              <a:rPr lang="en-US" sz="2400" dirty="0" smtClean="0"/>
              <a:t>Which approach to take depends on how the software is planned to be extended</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43712"/>
          </a:xfrm>
        </p:spPr>
        <p:txBody>
          <a:bodyPr>
            <a:normAutofit/>
          </a:bodyPr>
          <a:lstStyle/>
          <a:p>
            <a:r>
              <a:rPr lang="en-US" sz="3200" dirty="0" smtClean="0"/>
              <a:t>Abstract Methods </a:t>
            </a:r>
            <a:r>
              <a:rPr lang="en-US" sz="3200" dirty="0" err="1" smtClean="0"/>
              <a:t>vs</a:t>
            </a:r>
            <a:r>
              <a:rPr lang="en-US" sz="3200" dirty="0" smtClean="0"/>
              <a:t> Higher Order Functions</a:t>
            </a:r>
            <a:endParaRPr lang="en-IN" sz="3200" dirty="0"/>
          </a:p>
        </p:txBody>
      </p:sp>
      <p:sp>
        <p:nvSpPr>
          <p:cNvPr id="3" name="Content Placeholder 2"/>
          <p:cNvSpPr>
            <a:spLocks noGrp="1"/>
          </p:cNvSpPr>
          <p:nvPr>
            <p:ph idx="1"/>
          </p:nvPr>
        </p:nvSpPr>
        <p:spPr>
          <a:xfrm>
            <a:off x="457200" y="1447800"/>
            <a:ext cx="8229600" cy="4876800"/>
          </a:xfrm>
        </p:spPr>
        <p:txBody>
          <a:bodyPr>
            <a:normAutofit/>
          </a:bodyPr>
          <a:lstStyle/>
          <a:p>
            <a:pPr algn="just"/>
            <a:r>
              <a:rPr lang="en-IN" sz="2400" dirty="0" smtClean="0"/>
              <a:t>The language supports a programming pattern where some code is passed other code in a flexible and reusable way</a:t>
            </a:r>
          </a:p>
          <a:p>
            <a:pPr algn="just"/>
            <a:endParaRPr lang="en-IN" sz="2400" dirty="0" smtClean="0"/>
          </a:p>
          <a:p>
            <a:pPr algn="just"/>
            <a:r>
              <a:rPr lang="en-IN" sz="2400" dirty="0" smtClean="0"/>
              <a:t>In OOP, different subclasses can implement an abstract method in different ways and code in the </a:t>
            </a:r>
            <a:r>
              <a:rPr lang="en-IN" sz="2400" dirty="0" err="1" smtClean="0"/>
              <a:t>superclass</a:t>
            </a:r>
            <a:r>
              <a:rPr lang="en-IN" sz="2400" dirty="0" smtClean="0"/>
              <a:t>, via dynamic dispatch, can then uses these different implementations</a:t>
            </a:r>
          </a:p>
          <a:p>
            <a:pPr algn="just"/>
            <a:endParaRPr lang="en-IN" sz="2400" dirty="0" smtClean="0"/>
          </a:p>
          <a:p>
            <a:pPr algn="just"/>
            <a:r>
              <a:rPr lang="en-IN" sz="2400" dirty="0" smtClean="0"/>
              <a:t>With higher-order functions, if a function takes another function as an argument, different callers can provide different implementations that are then used in the function body</a:t>
            </a:r>
            <a:endParaRPr lang="en-IN"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19912"/>
          </a:xfrm>
        </p:spPr>
        <p:txBody>
          <a:bodyPr>
            <a:normAutofit/>
          </a:bodyPr>
          <a:lstStyle/>
          <a:p>
            <a:r>
              <a:rPr lang="en-US" sz="3200" dirty="0" smtClean="0"/>
              <a:t>Subtyping</a:t>
            </a:r>
            <a:endParaRPr lang="en-IN" sz="3200" dirty="0"/>
          </a:p>
        </p:txBody>
      </p:sp>
      <p:sp>
        <p:nvSpPr>
          <p:cNvPr id="3" name="Content Placeholder 2"/>
          <p:cNvSpPr>
            <a:spLocks noGrp="1"/>
          </p:cNvSpPr>
          <p:nvPr>
            <p:ph idx="1"/>
          </p:nvPr>
        </p:nvSpPr>
        <p:spPr>
          <a:xfrm>
            <a:off x="228600" y="1219200"/>
            <a:ext cx="8458200" cy="5410200"/>
          </a:xfrm>
        </p:spPr>
        <p:txBody>
          <a:bodyPr>
            <a:normAutofit fontScale="85000" lnSpcReduction="10000"/>
          </a:bodyPr>
          <a:lstStyle/>
          <a:p>
            <a:pPr algn="just">
              <a:spcAft>
                <a:spcPts val="600"/>
              </a:spcAft>
            </a:pPr>
            <a:r>
              <a:rPr lang="en-IN" dirty="0" smtClean="0"/>
              <a:t>Static types for object-oriented programs, such as those found in Java is important</a:t>
            </a:r>
          </a:p>
          <a:p>
            <a:pPr algn="just">
              <a:spcAft>
                <a:spcPts val="600"/>
              </a:spcAft>
            </a:pPr>
            <a:r>
              <a:rPr lang="en-IN" dirty="0" smtClean="0"/>
              <a:t>If everything is an object (which is less true in Java than in Ruby), then the main thing we would want our type system to prevent is “method missing” errors, i.e., sending a message to an object that has no method for that message</a:t>
            </a:r>
          </a:p>
          <a:p>
            <a:pPr algn="just">
              <a:spcAft>
                <a:spcPts val="600"/>
              </a:spcAft>
            </a:pPr>
            <a:r>
              <a:rPr lang="en-IN" dirty="0" smtClean="0"/>
              <a:t>If objects have fields accessible from outside the object (e.g., in Java), then we also want to prevent “method missing" errors</a:t>
            </a:r>
          </a:p>
          <a:p>
            <a:pPr algn="just">
              <a:spcAft>
                <a:spcPts val="600"/>
              </a:spcAft>
            </a:pPr>
            <a:r>
              <a:rPr lang="en-IN" dirty="0" smtClean="0"/>
              <a:t>There are other possible errors as well, like calling a method with the wrong number of arguments</a:t>
            </a:r>
          </a:p>
          <a:p>
            <a:pPr algn="just">
              <a:spcAft>
                <a:spcPts val="600"/>
              </a:spcAft>
            </a:pPr>
            <a:r>
              <a:rPr lang="en-IN" dirty="0" smtClean="0"/>
              <a:t>While languages like Java and C# have generics these days, the source of type-system expressiveness most fundamental to object-oriented style is subtype polymorphism, also known as </a:t>
            </a:r>
            <a:r>
              <a:rPr lang="en-IN" dirty="0" err="1" smtClean="0"/>
              <a:t>subtyping</a:t>
            </a:r>
            <a:endParaRPr lang="en-IN" dirty="0" smtClean="0"/>
          </a:p>
          <a:p>
            <a:pPr algn="just">
              <a:spcAft>
                <a:spcPts val="600"/>
              </a:spcAft>
            </a:pPr>
            <a:r>
              <a:rPr lang="en-IN" dirty="0" smtClean="0"/>
              <a:t>A key source of expressiveness in ML‘s type system is parametric polymorphism, also known as generics</a:t>
            </a:r>
          </a:p>
          <a:p>
            <a:pPr algn="just">
              <a:spcAft>
                <a:spcPts val="600"/>
              </a:spcAft>
            </a:pP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438912"/>
          </a:xfrm>
        </p:spPr>
        <p:txBody>
          <a:bodyPr>
            <a:normAutofit fontScale="90000"/>
          </a:bodyPr>
          <a:lstStyle/>
          <a:p>
            <a:r>
              <a:rPr lang="en-US" sz="3200" dirty="0" err="1" smtClean="0"/>
              <a:t>Subtyping</a:t>
            </a:r>
            <a:r>
              <a:rPr lang="en-US" sz="3200" dirty="0" smtClean="0"/>
              <a:t>-small example</a:t>
            </a:r>
            <a:endParaRPr lang="en-US" sz="3200" dirty="0"/>
          </a:p>
        </p:txBody>
      </p:sp>
      <p:sp>
        <p:nvSpPr>
          <p:cNvPr id="3" name="Content Placeholder 2"/>
          <p:cNvSpPr>
            <a:spLocks noGrp="1"/>
          </p:cNvSpPr>
          <p:nvPr>
            <p:ph idx="1"/>
          </p:nvPr>
        </p:nvSpPr>
        <p:spPr>
          <a:xfrm>
            <a:off x="457200" y="1066800"/>
            <a:ext cx="8686800" cy="5562600"/>
          </a:xfrm>
        </p:spPr>
        <p:txBody>
          <a:bodyPr>
            <a:normAutofit fontScale="85000" lnSpcReduction="10000"/>
          </a:bodyPr>
          <a:lstStyle/>
          <a:p>
            <a:r>
              <a:rPr lang="en-US" dirty="0" smtClean="0"/>
              <a:t>In the expression {f1=e1, f2=e2, ..., fn=en}, each </a:t>
            </a:r>
            <a:r>
              <a:rPr lang="en-US" dirty="0" err="1" smtClean="0"/>
              <a:t>fi</a:t>
            </a:r>
            <a:r>
              <a:rPr lang="en-US" dirty="0" smtClean="0"/>
              <a:t> is a field name and each </a:t>
            </a:r>
            <a:r>
              <a:rPr lang="en-US" dirty="0" err="1" smtClean="0"/>
              <a:t>ei</a:t>
            </a:r>
            <a:r>
              <a:rPr lang="en-US" dirty="0" smtClean="0"/>
              <a:t> is an expression. </a:t>
            </a:r>
          </a:p>
          <a:p>
            <a:pPr lvl="1"/>
            <a:r>
              <a:rPr lang="en-US" dirty="0" smtClean="0"/>
              <a:t>The semantics is to evaluate each </a:t>
            </a:r>
            <a:r>
              <a:rPr lang="en-US" dirty="0" err="1" smtClean="0"/>
              <a:t>ei</a:t>
            </a:r>
            <a:r>
              <a:rPr lang="en-US" dirty="0" smtClean="0"/>
              <a:t> to a value vi and the result is the record value {f1=v1, f2=v2, ..., fn=</a:t>
            </a:r>
            <a:r>
              <a:rPr lang="en-US" dirty="0" err="1" smtClean="0"/>
              <a:t>vn</a:t>
            </a:r>
            <a:r>
              <a:rPr lang="en-US" dirty="0" smtClean="0"/>
              <a:t>}</a:t>
            </a:r>
          </a:p>
          <a:p>
            <a:pPr lvl="1"/>
            <a:r>
              <a:rPr lang="en-US" dirty="0" smtClean="0"/>
              <a:t>So a record value is just a collection of fields, where each field has a name and a content</a:t>
            </a:r>
            <a:endParaRPr lang="bn-IN" dirty="0" smtClean="0"/>
          </a:p>
          <a:p>
            <a:pPr lvl="1"/>
            <a:endParaRPr lang="en-US" dirty="0" smtClean="0"/>
          </a:p>
          <a:p>
            <a:r>
              <a:rPr lang="en-US" dirty="0" smtClean="0"/>
              <a:t> For the expression </a:t>
            </a:r>
            <a:r>
              <a:rPr lang="en-US" dirty="0" err="1" smtClean="0"/>
              <a:t>e.f</a:t>
            </a:r>
            <a:r>
              <a:rPr lang="en-US" dirty="0" smtClean="0"/>
              <a:t>, we evaluate e to a value v. </a:t>
            </a:r>
          </a:p>
          <a:p>
            <a:pPr lvl="1"/>
            <a:r>
              <a:rPr lang="en-US" dirty="0" smtClean="0"/>
              <a:t>If v is a record with an f field, then the result is the contents of the f field</a:t>
            </a:r>
          </a:p>
          <a:p>
            <a:pPr lvl="1"/>
            <a:r>
              <a:rPr lang="en-US" dirty="0" smtClean="0"/>
              <a:t>Our type system will ensure v has an f field</a:t>
            </a:r>
            <a:endParaRPr lang="bn-IN" dirty="0" smtClean="0"/>
          </a:p>
          <a:p>
            <a:pPr lvl="1"/>
            <a:endParaRPr lang="en-US" dirty="0" smtClean="0"/>
          </a:p>
          <a:p>
            <a:r>
              <a:rPr lang="en-US" dirty="0" smtClean="0"/>
              <a:t>For the expression e1.f = e2, we evaluate e1 and e2 to values v1 and v2</a:t>
            </a:r>
          </a:p>
          <a:p>
            <a:pPr lvl="1"/>
            <a:r>
              <a:rPr lang="en-US" dirty="0" smtClean="0"/>
              <a:t>If v1 is a record with an f field, then we update the f field to have v2 for its contents. </a:t>
            </a:r>
          </a:p>
          <a:p>
            <a:pPr lvl="1"/>
            <a:r>
              <a:rPr lang="en-US" dirty="0" smtClean="0"/>
              <a:t>Our type system will ensure v1 has an f field</a:t>
            </a:r>
          </a:p>
          <a:p>
            <a:pPr lvl="2"/>
            <a:r>
              <a:rPr lang="en-US" dirty="0" smtClean="0"/>
              <a:t>Like in Java, we will choose to have the result of e1.f = e2 be v2, though usually we do not use the result of a field-update</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43712"/>
          </a:xfrm>
        </p:spPr>
        <p:txBody>
          <a:bodyPr>
            <a:normAutofit fontScale="90000"/>
          </a:bodyPr>
          <a:lstStyle/>
          <a:p>
            <a:r>
              <a:rPr lang="en-US" dirty="0" smtClean="0"/>
              <a:t>Type System</a:t>
            </a:r>
            <a:endParaRPr lang="en-US" dirty="0"/>
          </a:p>
        </p:txBody>
      </p:sp>
      <p:sp>
        <p:nvSpPr>
          <p:cNvPr id="3" name="Content Placeholder 2"/>
          <p:cNvSpPr>
            <a:spLocks noGrp="1"/>
          </p:cNvSpPr>
          <p:nvPr>
            <p:ph idx="1"/>
          </p:nvPr>
        </p:nvSpPr>
        <p:spPr>
          <a:xfrm>
            <a:off x="381000" y="1752600"/>
            <a:ext cx="8305800" cy="4572000"/>
          </a:xfrm>
        </p:spPr>
        <p:txBody>
          <a:bodyPr>
            <a:normAutofit/>
          </a:bodyPr>
          <a:lstStyle/>
          <a:p>
            <a:r>
              <a:rPr lang="en-US" sz="2400" dirty="0" smtClean="0"/>
              <a:t>{x : real, y : real} would describe records with two fields named x and y that hold contents of type real</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a:p>
        </p:txBody>
      </p:sp>
      <p:pic>
        <p:nvPicPr>
          <p:cNvPr id="1026" name="Picture 2"/>
          <p:cNvPicPr>
            <a:picLocks noChangeAspect="1" noChangeArrowheads="1"/>
          </p:cNvPicPr>
          <p:nvPr/>
        </p:nvPicPr>
        <p:blipFill>
          <a:blip r:embed="rId2" cstate="print"/>
          <a:srcRect/>
          <a:stretch>
            <a:fillRect/>
          </a:stretch>
        </p:blipFill>
        <p:spPr bwMode="auto">
          <a:xfrm>
            <a:off x="0" y="2895600"/>
            <a:ext cx="9144000" cy="182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609600"/>
          </a:xfrm>
        </p:spPr>
        <p:txBody>
          <a:bodyPr>
            <a:normAutofit fontScale="90000"/>
          </a:bodyPr>
          <a:lstStyle/>
          <a:p>
            <a:r>
              <a:rPr lang="en-US" dirty="0" smtClean="0"/>
              <a:t>Problem of Type System</a:t>
            </a:r>
            <a:endParaRPr lang="en-US" dirty="0"/>
          </a:p>
        </p:txBody>
      </p:sp>
      <p:sp>
        <p:nvSpPr>
          <p:cNvPr id="3" name="Content Placeholder 2"/>
          <p:cNvSpPr>
            <a:spLocks noGrp="1"/>
          </p:cNvSpPr>
          <p:nvPr>
            <p:ph idx="1"/>
          </p:nvPr>
        </p:nvSpPr>
        <p:spPr>
          <a:xfrm>
            <a:off x="457200" y="1066800"/>
            <a:ext cx="8229600" cy="5257800"/>
          </a:xfrm>
        </p:spPr>
        <p:txBody>
          <a:bodyPr>
            <a:normAutofit lnSpcReduction="10000"/>
          </a:bodyPr>
          <a:lstStyle/>
          <a:p>
            <a:pPr algn="just"/>
            <a:r>
              <a:rPr lang="en-US" sz="2000" dirty="0" smtClean="0"/>
              <a:t>With these typing rules the program would not type-check </a:t>
            </a:r>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r>
              <a:rPr lang="en-US" sz="2000" dirty="0" smtClean="0"/>
              <a:t>In the call </a:t>
            </a:r>
            <a:r>
              <a:rPr lang="en-US" sz="2000" dirty="0" err="1" smtClean="0"/>
              <a:t>distToOrigin</a:t>
            </a:r>
            <a:r>
              <a:rPr lang="en-US" sz="2000" dirty="0" smtClean="0"/>
              <a:t>(c), the type of the argument is {x:real,y:real,color:string} and the type the function expects is {x:real,y:real}, breaking the typing rule that functions must be called with the type of argument they expect</a:t>
            </a:r>
          </a:p>
          <a:p>
            <a:pPr algn="just"/>
            <a:endParaRPr lang="en-US" sz="2000" dirty="0" smtClean="0"/>
          </a:p>
          <a:p>
            <a:pPr algn="just"/>
            <a:r>
              <a:rPr lang="en-US" sz="2000" dirty="0" smtClean="0"/>
              <a:t>Yet the program above is safe: running it would not lead to accessing a field that does not exist.</a:t>
            </a:r>
          </a:p>
          <a:p>
            <a:pPr algn="just"/>
            <a:endParaRPr lang="en-US" sz="2000" dirty="0"/>
          </a:p>
        </p:txBody>
      </p:sp>
      <p:pic>
        <p:nvPicPr>
          <p:cNvPr id="4" name="Picture 3"/>
          <p:cNvPicPr>
            <a:picLocks noChangeAspect="1" noChangeArrowheads="1"/>
          </p:cNvPicPr>
          <p:nvPr/>
        </p:nvPicPr>
        <p:blipFill>
          <a:blip r:embed="rId2" cstate="print"/>
          <a:srcRect/>
          <a:stretch>
            <a:fillRect/>
          </a:stretch>
        </p:blipFill>
        <p:spPr bwMode="auto">
          <a:xfrm>
            <a:off x="385082" y="1828800"/>
            <a:ext cx="8758918" cy="1495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Subtyping</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Requires addition of </a:t>
            </a:r>
          </a:p>
          <a:p>
            <a:pPr lvl="1"/>
            <a:r>
              <a:rPr lang="en-US" dirty="0" smtClean="0"/>
              <a:t>If some expression has a record type {f1:t1, ..., </a:t>
            </a:r>
            <a:r>
              <a:rPr lang="en-US" dirty="0" err="1" smtClean="0"/>
              <a:t>fn:tn</a:t>
            </a:r>
            <a:r>
              <a:rPr lang="en-US" dirty="0" smtClean="0"/>
              <a:t>}, then let the expression also have a type where some of the fields are removed</a:t>
            </a:r>
          </a:p>
          <a:p>
            <a:r>
              <a:rPr lang="en-US" dirty="0" smtClean="0"/>
              <a:t>Letting an expression that has one type also have another type that has less information is the idea of subtyping </a:t>
            </a:r>
          </a:p>
          <a:p>
            <a:pPr lvl="1"/>
            <a:r>
              <a:rPr lang="en-US" dirty="0" smtClean="0"/>
              <a:t>A subtype has more information</a:t>
            </a:r>
          </a:p>
          <a:p>
            <a:pPr lvl="1"/>
            <a:r>
              <a:rPr lang="en-US" dirty="0" smtClean="0"/>
              <a:t>There are “fewer" values of the subtype than of the </a:t>
            </a:r>
            <a:r>
              <a:rPr lang="en-US" dirty="0" err="1" smtClean="0"/>
              <a:t>supertype</a:t>
            </a:r>
            <a:r>
              <a:rPr lang="en-US" dirty="0" smtClean="0"/>
              <a:t> because values of the subtype have more obligations, e.g., having more fields</a:t>
            </a:r>
          </a:p>
          <a:p>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Autofit/>
          </a:bodyPr>
          <a:lstStyle/>
          <a:p>
            <a:r>
              <a:rPr lang="en-US" sz="3200" dirty="0" smtClean="0"/>
              <a:t>Subtyping rule</a:t>
            </a:r>
            <a:endParaRPr lang="en-US" sz="3200" dirty="0"/>
          </a:p>
        </p:txBody>
      </p:sp>
      <p:sp>
        <p:nvSpPr>
          <p:cNvPr id="3" name="Content Placeholder 2"/>
          <p:cNvSpPr>
            <a:spLocks noGrp="1"/>
          </p:cNvSpPr>
          <p:nvPr>
            <p:ph idx="1"/>
          </p:nvPr>
        </p:nvSpPr>
        <p:spPr>
          <a:xfrm>
            <a:off x="457200" y="1371600"/>
            <a:ext cx="8229600" cy="4953000"/>
          </a:xfrm>
        </p:spPr>
        <p:txBody>
          <a:bodyPr/>
          <a:lstStyle/>
          <a:p>
            <a:r>
              <a:rPr lang="en-US" dirty="0" smtClean="0"/>
              <a:t>The subtyping rule added to the type system is</a:t>
            </a:r>
          </a:p>
          <a:p>
            <a:endParaRPr lang="en-US" dirty="0" smtClean="0"/>
          </a:p>
          <a:p>
            <a:endParaRPr lang="en-US" dirty="0" smtClean="0"/>
          </a:p>
          <a:p>
            <a:endParaRPr lang="en-US" dirty="0" smtClean="0"/>
          </a:p>
          <a:p>
            <a:endParaRPr lang="en-US" dirty="0" smtClean="0"/>
          </a:p>
          <a:p>
            <a:r>
              <a:rPr lang="en-US" dirty="0" smtClean="0"/>
              <a:t>Now t1&lt;: t2 needs to be defined</a:t>
            </a:r>
          </a:p>
          <a:p>
            <a:r>
              <a:rPr lang="en-US" dirty="0" smtClean="0"/>
              <a:t>We have separated the idea of subtyping into a single binary relation that we can define separately from the rest of the type system</a:t>
            </a:r>
          </a:p>
          <a:p>
            <a:endParaRPr lang="en-US" dirty="0" smtClean="0"/>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0" y="2057400"/>
            <a:ext cx="9143999" cy="144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43712"/>
          </a:xfrm>
        </p:spPr>
        <p:txBody>
          <a:bodyPr>
            <a:normAutofit fontScale="90000"/>
          </a:bodyPr>
          <a:lstStyle/>
          <a:p>
            <a:r>
              <a:rPr lang="en-US" dirty="0" smtClean="0"/>
              <a:t>Defining Subtype</a:t>
            </a:r>
            <a:endParaRPr lang="en-US" dirty="0"/>
          </a:p>
        </p:txBody>
      </p:sp>
      <p:sp>
        <p:nvSpPr>
          <p:cNvPr id="3" name="Content Placeholder 2"/>
          <p:cNvSpPr>
            <a:spLocks noGrp="1"/>
          </p:cNvSpPr>
          <p:nvPr>
            <p:ph idx="1"/>
          </p:nvPr>
        </p:nvSpPr>
        <p:spPr>
          <a:xfrm>
            <a:off x="457200" y="1447800"/>
            <a:ext cx="8458200" cy="5105400"/>
          </a:xfrm>
        </p:spPr>
        <p:txBody>
          <a:bodyPr>
            <a:normAutofit/>
          </a:bodyPr>
          <a:lstStyle/>
          <a:p>
            <a:pPr algn="just"/>
            <a:r>
              <a:rPr lang="en-US" sz="2400" dirty="0" smtClean="0"/>
              <a:t>One guiding principle for defining subtyping rule is substitutability</a:t>
            </a:r>
          </a:p>
          <a:p>
            <a:pPr lvl="1" algn="just"/>
            <a:r>
              <a:rPr lang="en-US" dirty="0" smtClean="0"/>
              <a:t>If we allow t1 &lt;: t2, then any value of type t1 must be able to be used in every way a t2 can be</a:t>
            </a:r>
          </a:p>
          <a:p>
            <a:pPr lvl="1" algn="just"/>
            <a:r>
              <a:rPr lang="en-US" dirty="0" smtClean="0"/>
              <a:t>For records, that means t1 should have all the fields that t2 has and with the same types</a:t>
            </a:r>
          </a:p>
          <a:p>
            <a:pPr algn="just"/>
            <a:endParaRPr lang="en-US" dirty="0" smtClean="0"/>
          </a:p>
          <a:p>
            <a:pPr lvl="1" algn="just"/>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91312"/>
          </a:xfrm>
        </p:spPr>
        <p:txBody>
          <a:bodyPr>
            <a:normAutofit/>
          </a:bodyPr>
          <a:lstStyle/>
          <a:p>
            <a:r>
              <a:rPr lang="en-US" sz="3200" dirty="0" smtClean="0"/>
              <a:t>Subtyping Rules</a:t>
            </a:r>
            <a:endParaRPr lang="en-US" sz="3200"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0" y="990600"/>
            <a:ext cx="9036257" cy="2667000"/>
          </a:xfrm>
          <a:prstGeom prst="rect">
            <a:avLst/>
          </a:prstGeom>
          <a:noFill/>
          <a:ln w="9525">
            <a:noFill/>
            <a:miter lim="800000"/>
            <a:headEnd/>
            <a:tailEnd/>
          </a:ln>
          <a:effectLst/>
        </p:spPr>
      </p:pic>
      <p:sp>
        <p:nvSpPr>
          <p:cNvPr id="5" name="Rectangular Callout 4"/>
          <p:cNvSpPr/>
          <p:nvPr/>
        </p:nvSpPr>
        <p:spPr>
          <a:xfrm>
            <a:off x="5867400" y="2362200"/>
            <a:ext cx="3048000" cy="1600200"/>
          </a:xfrm>
          <a:prstGeom prst="wedgeRectCallout">
            <a:avLst>
              <a:gd name="adj1" fmla="val -87097"/>
              <a:gd name="adj2" fmla="val 60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These 2 rules are common in any language with subtyping because they combine well with other rules</a:t>
            </a:r>
          </a:p>
          <a:p>
            <a:pPr algn="ctr"/>
            <a:endParaRPr lang="en-US" dirty="0"/>
          </a:p>
        </p:txBody>
      </p:sp>
      <p:sp>
        <p:nvSpPr>
          <p:cNvPr id="6" name="Rectangle 5"/>
          <p:cNvSpPr/>
          <p:nvPr/>
        </p:nvSpPr>
        <p:spPr>
          <a:xfrm>
            <a:off x="381000" y="4495800"/>
            <a:ext cx="8534400" cy="1708160"/>
          </a:xfrm>
          <a:prstGeom prst="rect">
            <a:avLst/>
          </a:prstGeom>
          <a:ln>
            <a:solidFill>
              <a:schemeClr val="accent1"/>
            </a:solidFill>
          </a:ln>
        </p:spPr>
        <p:txBody>
          <a:bodyPr wrap="square">
            <a:spAutoFit/>
          </a:bodyPr>
          <a:lstStyle/>
          <a:p>
            <a:pPr algn="just">
              <a:spcAft>
                <a:spcPts val="600"/>
              </a:spcAft>
              <a:buFont typeface="Arial" pitchFamily="34" charset="0"/>
              <a:buChar char="•"/>
            </a:pPr>
            <a:r>
              <a:rPr lang="en-US" dirty="0" smtClean="0"/>
              <a:t> Width subtyping lets us forget fields</a:t>
            </a:r>
          </a:p>
          <a:p>
            <a:pPr algn="just">
              <a:spcAft>
                <a:spcPts val="600"/>
              </a:spcAft>
              <a:buFont typeface="Arial" pitchFamily="34" charset="0"/>
              <a:buChar char="•"/>
            </a:pPr>
            <a:r>
              <a:rPr lang="en-US" dirty="0" smtClean="0"/>
              <a:t> Permutation subtyping lets us reorder fields </a:t>
            </a:r>
          </a:p>
          <a:p>
            <a:pPr lvl="1" algn="just">
              <a:spcAft>
                <a:spcPts val="600"/>
              </a:spcAft>
              <a:buFont typeface="Arial" pitchFamily="34" charset="0"/>
              <a:buChar char="•"/>
            </a:pPr>
            <a:r>
              <a:rPr lang="en-US" dirty="0" smtClean="0"/>
              <a:t>we can pass a {x:real,y:real} in place of a {y:real,x:real}) and transitivity with those rules lets us do both</a:t>
            </a:r>
          </a:p>
          <a:p>
            <a:pPr lvl="1" algn="just">
              <a:spcAft>
                <a:spcPts val="600"/>
              </a:spcAft>
              <a:buFont typeface="Arial" pitchFamily="34" charset="0"/>
              <a:buChar char="•"/>
            </a:pPr>
            <a:r>
              <a:rPr lang="en-US" dirty="0" smtClean="0"/>
              <a:t>we can pass a {x:real,foo:string,y:real} in place of a {y:real,x:real})</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fontScale="90000"/>
          </a:bodyPr>
          <a:lstStyle/>
          <a:p>
            <a:r>
              <a:rPr lang="en-US" dirty="0" smtClean="0"/>
              <a:t>Depth Subtyping</a:t>
            </a:r>
            <a:endParaRPr lang="en-US" dirty="0"/>
          </a:p>
        </p:txBody>
      </p:sp>
      <p:sp>
        <p:nvSpPr>
          <p:cNvPr id="3" name="Content Placeholder 2"/>
          <p:cNvSpPr>
            <a:spLocks noGrp="1"/>
          </p:cNvSpPr>
          <p:nvPr>
            <p:ph idx="1"/>
          </p:nvPr>
        </p:nvSpPr>
        <p:spPr>
          <a:xfrm>
            <a:off x="457200" y="1371600"/>
            <a:ext cx="8229600" cy="4953000"/>
          </a:xfrm>
        </p:spPr>
        <p:txBody>
          <a:bodyPr/>
          <a:lstStyle/>
          <a:p>
            <a:r>
              <a:rPr lang="en-US" dirty="0" smtClean="0"/>
              <a:t>Subtyping rules do not allow</a:t>
            </a:r>
          </a:p>
          <a:p>
            <a:endParaRPr lang="en-US" dirty="0" smtClean="0"/>
          </a:p>
          <a:p>
            <a:endParaRPr lang="en-US" dirty="0" smtClean="0"/>
          </a:p>
          <a:p>
            <a:r>
              <a:rPr lang="en-US" dirty="0" smtClean="0"/>
              <a:t>To allow depth subtyping :</a:t>
            </a:r>
          </a:p>
          <a:p>
            <a:endParaRPr lang="en-US" dirty="0" smtClean="0"/>
          </a:p>
          <a:p>
            <a:endParaRPr lang="en-US" dirty="0" smtClean="0"/>
          </a:p>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533400" y="1981200"/>
            <a:ext cx="8010525" cy="4572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cstate="print"/>
          <a:srcRect/>
          <a:stretch>
            <a:fillRect/>
          </a:stretch>
        </p:blipFill>
        <p:spPr bwMode="auto">
          <a:xfrm>
            <a:off x="191545" y="3352800"/>
            <a:ext cx="8952455" cy="5572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3200" dirty="0" smtClean="0"/>
              <a:t>Example of a Common Programming Pattern</a:t>
            </a:r>
            <a:endParaRPr lang="en-US" sz="3200" dirty="0"/>
          </a:p>
        </p:txBody>
      </p:sp>
      <p:pic>
        <p:nvPicPr>
          <p:cNvPr id="1026" name="Picture 2"/>
          <p:cNvPicPr>
            <a:picLocks noChangeAspect="1" noChangeArrowheads="1"/>
          </p:cNvPicPr>
          <p:nvPr/>
        </p:nvPicPr>
        <p:blipFill>
          <a:blip r:embed="rId2" cstate="print"/>
          <a:srcRect/>
          <a:stretch>
            <a:fillRect/>
          </a:stretch>
        </p:blipFill>
        <p:spPr bwMode="auto">
          <a:xfrm>
            <a:off x="57150" y="1676400"/>
            <a:ext cx="8934450" cy="1524000"/>
          </a:xfrm>
          <a:prstGeom prst="rect">
            <a:avLst/>
          </a:prstGeom>
          <a:noFill/>
          <a:ln w="9525">
            <a:noFill/>
            <a:miter lim="800000"/>
            <a:headEnd/>
            <a:tailEnd/>
          </a:ln>
          <a:effectLst/>
        </p:spPr>
      </p:pic>
      <p:pic>
        <p:nvPicPr>
          <p:cNvPr id="1027" name="Picture 3"/>
          <p:cNvPicPr>
            <a:picLocks noGrp="1" noChangeAspect="1" noChangeArrowheads="1"/>
          </p:cNvPicPr>
          <p:nvPr>
            <p:ph idx="1"/>
          </p:nvPr>
        </p:nvPicPr>
        <p:blipFill>
          <a:blip r:embed="rId3" cstate="print"/>
          <a:srcRect/>
          <a:stretch>
            <a:fillRect/>
          </a:stretch>
        </p:blipFill>
        <p:spPr bwMode="auto">
          <a:xfrm>
            <a:off x="1219200" y="3733800"/>
            <a:ext cx="6172197" cy="205739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strips(downLeft)">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Depth Subtyping</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pPr algn="just">
              <a:spcAft>
                <a:spcPts val="600"/>
              </a:spcAft>
            </a:pPr>
            <a:r>
              <a:rPr lang="en-US" dirty="0" smtClean="0"/>
              <a:t>In a language with records (or objects) with getters and setters for fields, depth subtyping is unsound; you cannot have a different type for a field in the subtype and the </a:t>
            </a:r>
            <a:r>
              <a:rPr lang="en-US" dirty="0" err="1" smtClean="0"/>
              <a:t>supertype</a:t>
            </a:r>
            <a:endParaRPr lang="en-US" dirty="0" smtClean="0"/>
          </a:p>
          <a:p>
            <a:pPr algn="just">
              <a:spcAft>
                <a:spcPts val="600"/>
              </a:spcAft>
            </a:pPr>
            <a:r>
              <a:rPr lang="en-US" dirty="0" smtClean="0"/>
              <a:t>However, if a field is not settable (i.e., it is immutable), then the depth subtyping rule is sound </a:t>
            </a:r>
          </a:p>
          <a:p>
            <a:pPr algn="just">
              <a:spcAft>
                <a:spcPts val="600"/>
              </a:spcAft>
            </a:pPr>
            <a:r>
              <a:rPr lang="en-US" dirty="0" smtClean="0"/>
              <a:t>So this is yet another example of how not having mutation makes programming easier. In this case, it allows more subtyping, which lets us reuse code more.</a:t>
            </a:r>
          </a:p>
          <a:p>
            <a:pPr algn="just">
              <a:spcAft>
                <a:spcPts val="600"/>
              </a:spcAft>
            </a:pPr>
            <a:r>
              <a:rPr lang="en-US" dirty="0" smtClean="0"/>
              <a:t>Another way to look at the issue is that given the three features of </a:t>
            </a:r>
          </a:p>
          <a:p>
            <a:pPr lvl="1" algn="just">
              <a:spcAft>
                <a:spcPts val="600"/>
              </a:spcAft>
            </a:pPr>
            <a:r>
              <a:rPr lang="en-US" dirty="0" smtClean="0"/>
              <a:t>(1) setting a field, </a:t>
            </a:r>
          </a:p>
          <a:p>
            <a:pPr lvl="1" algn="just">
              <a:spcAft>
                <a:spcPts val="600"/>
              </a:spcAft>
            </a:pPr>
            <a:r>
              <a:rPr lang="en-US" dirty="0" smtClean="0"/>
              <a:t>(2) letting depth subtyping change the type of a field, and </a:t>
            </a:r>
          </a:p>
          <a:p>
            <a:pPr lvl="1" algn="just">
              <a:spcAft>
                <a:spcPts val="600"/>
              </a:spcAft>
            </a:pPr>
            <a:r>
              <a:rPr lang="en-US" dirty="0" smtClean="0"/>
              <a:t>(3) having a type system actually prevent field-missing errors, </a:t>
            </a:r>
          </a:p>
          <a:p>
            <a:pPr algn="just">
              <a:spcAft>
                <a:spcPts val="600"/>
              </a:spcAft>
            </a:pPr>
            <a:r>
              <a:rPr lang="en-US" dirty="0" smtClean="0"/>
              <a:t>we can have any two of the three.</a:t>
            </a:r>
          </a:p>
          <a:p>
            <a:pPr algn="just">
              <a:spcAft>
                <a:spcPts val="600"/>
              </a:spcAft>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04088"/>
            <a:ext cx="8229600" cy="667512"/>
          </a:xfrm>
        </p:spPr>
        <p:txBody>
          <a:bodyPr>
            <a:normAutofit fontScale="90000"/>
          </a:bodyPr>
          <a:lstStyle/>
          <a:p>
            <a:r>
              <a:rPr lang="en-US" dirty="0" smtClean="0"/>
              <a:t>Java Perspective</a:t>
            </a:r>
            <a:endParaRPr lang="en-US" dirty="0"/>
          </a:p>
        </p:txBody>
      </p:sp>
      <p:sp>
        <p:nvSpPr>
          <p:cNvPr id="5" name="Content Placeholder 4"/>
          <p:cNvSpPr>
            <a:spLocks noGrp="1"/>
          </p:cNvSpPr>
          <p:nvPr>
            <p:ph idx="1"/>
          </p:nvPr>
        </p:nvSpPr>
        <p:spPr/>
        <p:txBody>
          <a:bodyPr/>
          <a:lstStyle/>
          <a:p>
            <a:r>
              <a:rPr lang="en-US" dirty="0" smtClean="0"/>
              <a:t>Subtyping, even depth subtyping is implemented in java with mutable fields at the cost of runtime checks</a:t>
            </a:r>
          </a:p>
          <a:p>
            <a:pPr lvl="1"/>
            <a:r>
              <a:rPr lang="en-US" dirty="0" smtClean="0"/>
              <a:t>Adds flexibility to the language as the same sort methods could sort both Point and </a:t>
            </a:r>
            <a:r>
              <a:rPr lang="en-US" dirty="0" err="1" smtClean="0"/>
              <a:t>ColorPoint</a:t>
            </a:r>
            <a:r>
              <a:rPr lang="en-US" dirty="0" smtClean="0"/>
              <a:t> objects</a:t>
            </a:r>
          </a:p>
          <a:p>
            <a:r>
              <a:rPr lang="en-US" dirty="0" smtClean="0"/>
              <a:t>A better solution is generics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43712"/>
          </a:xfrm>
        </p:spPr>
        <p:txBody>
          <a:bodyPr>
            <a:normAutofit fontScale="90000"/>
          </a:bodyPr>
          <a:lstStyle/>
          <a:p>
            <a:r>
              <a:rPr lang="en-US" dirty="0" smtClean="0"/>
              <a:t>Function Subtyping</a:t>
            </a:r>
            <a:endParaRPr lang="en-US" dirty="0"/>
          </a:p>
        </p:txBody>
      </p:sp>
      <p:sp>
        <p:nvSpPr>
          <p:cNvPr id="3" name="Content Placeholder 2"/>
          <p:cNvSpPr>
            <a:spLocks noGrp="1"/>
          </p:cNvSpPr>
          <p:nvPr>
            <p:ph idx="1"/>
          </p:nvPr>
        </p:nvSpPr>
        <p:spPr>
          <a:xfrm>
            <a:off x="381000" y="1371600"/>
            <a:ext cx="8534400" cy="4953000"/>
          </a:xfrm>
        </p:spPr>
        <p:txBody>
          <a:bodyPr>
            <a:normAutofit/>
          </a:bodyPr>
          <a:lstStyle/>
          <a:p>
            <a:r>
              <a:rPr lang="en-US" sz="2400" dirty="0" smtClean="0"/>
              <a:t>it is safe to pass in a function with a return type that promises more, i.e., returns a subtype of the needed return type for the function </a:t>
            </a:r>
          </a:p>
          <a:p>
            <a:pPr lvl="1"/>
            <a:r>
              <a:rPr lang="en-US" dirty="0" smtClean="0"/>
              <a:t>Returns </a:t>
            </a:r>
            <a:r>
              <a:rPr lang="en-US" dirty="0" err="1" smtClean="0"/>
              <a:t>ColorPoint</a:t>
            </a:r>
            <a:r>
              <a:rPr lang="en-US" dirty="0" smtClean="0"/>
              <a:t> instead of Point</a:t>
            </a:r>
          </a:p>
          <a:p>
            <a:pPr lvl="1"/>
            <a:endParaRPr lang="en-US" dirty="0" smtClean="0"/>
          </a:p>
          <a:p>
            <a:r>
              <a:rPr lang="en-US" sz="2400" dirty="0" smtClean="0"/>
              <a:t>In general, the rule here is </a:t>
            </a:r>
          </a:p>
          <a:p>
            <a:pPr lvl="1"/>
            <a:r>
              <a:rPr lang="en-US" dirty="0" smtClean="0"/>
              <a:t>if </a:t>
            </a:r>
            <a:r>
              <a:rPr lang="en-US" dirty="0" err="1" smtClean="0"/>
              <a:t>ta</a:t>
            </a:r>
            <a:r>
              <a:rPr lang="en-US" dirty="0" smtClean="0"/>
              <a:t> &lt;: </a:t>
            </a:r>
            <a:r>
              <a:rPr lang="en-US" dirty="0" err="1" smtClean="0"/>
              <a:t>tb</a:t>
            </a:r>
            <a:r>
              <a:rPr lang="en-US" dirty="0" smtClean="0"/>
              <a:t>, then t -&gt; </a:t>
            </a:r>
            <a:r>
              <a:rPr lang="en-US" dirty="0" err="1" smtClean="0"/>
              <a:t>ta</a:t>
            </a:r>
            <a:r>
              <a:rPr lang="en-US" dirty="0" smtClean="0"/>
              <a:t> &lt;: t -&gt; </a:t>
            </a:r>
            <a:r>
              <a:rPr lang="en-US" dirty="0" err="1" smtClean="0"/>
              <a:t>tb</a:t>
            </a:r>
            <a:r>
              <a:rPr lang="en-US" dirty="0" smtClean="0"/>
              <a:t>, i.e., the subtype can have a return type that is a subtype of the supertype's return type</a:t>
            </a:r>
          </a:p>
          <a:p>
            <a:pPr lvl="1"/>
            <a:endParaRPr lang="en-US" dirty="0" smtClean="0"/>
          </a:p>
          <a:p>
            <a:r>
              <a:rPr lang="en-US" sz="2400" dirty="0" smtClean="0"/>
              <a:t>Return  types are covariant for function subtyping meaning the subtyping for the return types works \the same way" (co) as for the types overall.</a:t>
            </a:r>
          </a:p>
          <a:p>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Function Subtyping</a:t>
            </a:r>
            <a:endParaRPr lang="en-US" dirty="0"/>
          </a:p>
        </p:txBody>
      </p:sp>
      <p:sp>
        <p:nvSpPr>
          <p:cNvPr id="3" name="Content Placeholder 2"/>
          <p:cNvSpPr>
            <a:spLocks noGrp="1"/>
          </p:cNvSpPr>
          <p:nvPr>
            <p:ph idx="1"/>
          </p:nvPr>
        </p:nvSpPr>
        <p:spPr>
          <a:xfrm>
            <a:off x="457200" y="1295400"/>
            <a:ext cx="8458200" cy="5334000"/>
          </a:xfrm>
        </p:spPr>
        <p:txBody>
          <a:bodyPr>
            <a:normAutofit fontScale="85000" lnSpcReduction="10000"/>
          </a:bodyPr>
          <a:lstStyle/>
          <a:p>
            <a:r>
              <a:rPr lang="en-US" sz="2400" dirty="0" smtClean="0"/>
              <a:t>Argument types are not covariant for function subtyping</a:t>
            </a:r>
          </a:p>
          <a:p>
            <a:r>
              <a:rPr lang="en-US" sz="2400" dirty="0" smtClean="0"/>
              <a:t>For arguments </a:t>
            </a:r>
          </a:p>
          <a:p>
            <a:pPr lvl="1"/>
            <a:r>
              <a:rPr lang="en-US" dirty="0" err="1" smtClean="0"/>
              <a:t>ta</a:t>
            </a:r>
            <a:r>
              <a:rPr lang="en-US" dirty="0" smtClean="0"/>
              <a:t> &lt;: </a:t>
            </a:r>
            <a:r>
              <a:rPr lang="en-US" dirty="0" err="1" smtClean="0"/>
              <a:t>tb</a:t>
            </a:r>
            <a:r>
              <a:rPr lang="en-US" dirty="0" smtClean="0"/>
              <a:t>, does not mean </a:t>
            </a:r>
            <a:r>
              <a:rPr lang="en-US" dirty="0" err="1" smtClean="0"/>
              <a:t>ta</a:t>
            </a:r>
            <a:r>
              <a:rPr lang="en-US" dirty="0" smtClean="0"/>
              <a:t> -&gt; t &lt;: </a:t>
            </a:r>
            <a:r>
              <a:rPr lang="en-US" dirty="0" err="1" smtClean="0"/>
              <a:t>tb</a:t>
            </a:r>
            <a:r>
              <a:rPr lang="en-US" dirty="0" smtClean="0"/>
              <a:t> -&gt; t</a:t>
            </a:r>
          </a:p>
          <a:p>
            <a:pPr lvl="1"/>
            <a:endParaRPr lang="en-US" dirty="0" smtClean="0"/>
          </a:p>
          <a:p>
            <a:r>
              <a:rPr lang="en-US" sz="2400" dirty="0" smtClean="0"/>
              <a:t>The treatment of argument types for function subtyping is “backwards“</a:t>
            </a:r>
          </a:p>
          <a:p>
            <a:pPr lvl="1"/>
            <a:r>
              <a:rPr lang="en-US" dirty="0" smtClean="0"/>
              <a:t>If </a:t>
            </a:r>
            <a:r>
              <a:rPr lang="en-US" dirty="0" err="1" smtClean="0"/>
              <a:t>tb</a:t>
            </a:r>
            <a:r>
              <a:rPr lang="en-US" dirty="0" smtClean="0"/>
              <a:t> &lt;: </a:t>
            </a:r>
            <a:r>
              <a:rPr lang="en-US" dirty="0" err="1" smtClean="0"/>
              <a:t>ta</a:t>
            </a:r>
            <a:r>
              <a:rPr lang="en-US" dirty="0" smtClean="0"/>
              <a:t>, </a:t>
            </a:r>
            <a:r>
              <a:rPr lang="fr-FR" dirty="0" err="1" smtClean="0"/>
              <a:t>then</a:t>
            </a:r>
            <a:r>
              <a:rPr lang="fr-FR" dirty="0" smtClean="0"/>
              <a:t> ta -&gt; t &lt;: </a:t>
            </a:r>
            <a:r>
              <a:rPr lang="fr-FR" dirty="0" err="1" smtClean="0"/>
              <a:t>tb</a:t>
            </a:r>
            <a:r>
              <a:rPr lang="fr-FR" dirty="0" smtClean="0"/>
              <a:t> -&gt; t</a:t>
            </a:r>
          </a:p>
          <a:p>
            <a:r>
              <a:rPr lang="en-US" sz="2400" dirty="0" smtClean="0"/>
              <a:t>Contravariance, meaning the subtyping for argument types is the reverse (contra) of the subtyping for the types overall</a:t>
            </a:r>
          </a:p>
          <a:p>
            <a:endParaRPr lang="en-US" sz="2400" dirty="0" smtClean="0"/>
          </a:p>
          <a:p>
            <a:r>
              <a:rPr lang="en-US" sz="2400" dirty="0" smtClean="0"/>
              <a:t>The general rule is</a:t>
            </a:r>
          </a:p>
          <a:p>
            <a:pPr lvl="1"/>
            <a:r>
              <a:rPr lang="en-US" sz="2000" dirty="0" smtClean="0"/>
              <a:t>If t3 &lt;: t1 and t2 &lt;: t4, then t1-&gt;t2 &lt;: t3-&gt;t4</a:t>
            </a:r>
          </a:p>
          <a:p>
            <a:pPr lvl="1"/>
            <a:r>
              <a:rPr lang="en-US" dirty="0" smtClean="0"/>
              <a:t>{x:real} -&gt; {x:real,y:real,color:string} is a subtype of</a:t>
            </a:r>
          </a:p>
          <a:p>
            <a:pPr lvl="1"/>
            <a:r>
              <a:rPr lang="en-US" dirty="0" smtClean="0"/>
              <a:t>{x:real,y:real} -&gt; {x:real,y:real}</a:t>
            </a:r>
          </a:p>
          <a:p>
            <a:pPr lvl="1"/>
            <a:endParaRPr lang="en-US" dirty="0" smtClean="0"/>
          </a:p>
          <a:p>
            <a:r>
              <a:rPr lang="en-US" dirty="0" smtClean="0"/>
              <a:t>Function subtyping is needed for higher-order functions or for storing functions themselves in records</a:t>
            </a:r>
          </a:p>
          <a:p>
            <a:endParaRPr lang="en-US" dirty="0" smtClean="0"/>
          </a:p>
          <a:p>
            <a:pPr lvl="1"/>
            <a:endParaRPr lang="en-US" dirty="0" smtClean="0"/>
          </a:p>
          <a:p>
            <a:pPr lvl="1"/>
            <a:endParaRPr lang="en-US" dirty="0" smtClean="0"/>
          </a:p>
          <a:p>
            <a:pPr lvl="1"/>
            <a:endParaRPr lang="fr-FR" dirty="0" smtClean="0"/>
          </a:p>
          <a:p>
            <a:endParaRPr lang="en-US" sz="2400" dirty="0" smtClean="0"/>
          </a:p>
          <a:p>
            <a:endParaRPr lang="en-US" sz="2400" dirty="0" smtClean="0"/>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67512"/>
          </a:xfrm>
        </p:spPr>
        <p:txBody>
          <a:bodyPr>
            <a:normAutofit/>
          </a:bodyPr>
          <a:lstStyle/>
          <a:p>
            <a:r>
              <a:rPr lang="en-US" sz="3200" dirty="0" smtClean="0"/>
              <a:t>Function Subtyping in Java/C#</a:t>
            </a:r>
            <a:endParaRPr lang="en-US" sz="3200" dirty="0"/>
          </a:p>
        </p:txBody>
      </p:sp>
      <p:sp>
        <p:nvSpPr>
          <p:cNvPr id="3" name="Content Placeholder 2"/>
          <p:cNvSpPr>
            <a:spLocks noGrp="1"/>
          </p:cNvSpPr>
          <p:nvPr>
            <p:ph idx="1"/>
          </p:nvPr>
        </p:nvSpPr>
        <p:spPr>
          <a:xfrm>
            <a:off x="0" y="838200"/>
            <a:ext cx="9144000" cy="5562600"/>
          </a:xfrm>
        </p:spPr>
        <p:txBody>
          <a:bodyPr>
            <a:noAutofit/>
          </a:bodyPr>
          <a:lstStyle/>
          <a:p>
            <a:r>
              <a:rPr lang="en-US" sz="2000" dirty="0" smtClean="0"/>
              <a:t>In Java/C#, subtyping rules soundly prevents \</a:t>
            </a:r>
            <a:r>
              <a:rPr lang="en-US" sz="2000" dirty="0" err="1" smtClean="0"/>
              <a:t>eld</a:t>
            </a:r>
            <a:r>
              <a:rPr lang="en-US" sz="2000" dirty="0" smtClean="0"/>
              <a:t> missing" and \method missing" errors</a:t>
            </a:r>
          </a:p>
          <a:p>
            <a:pPr lvl="1"/>
            <a:r>
              <a:rPr lang="en-US" sz="2000" dirty="0" smtClean="0"/>
              <a:t>A subclass can add </a:t>
            </a:r>
            <a:r>
              <a:rPr lang="en-US" sz="2000" dirty="0" err="1" smtClean="0"/>
              <a:t>elds</a:t>
            </a:r>
            <a:r>
              <a:rPr lang="en-US" sz="2000" dirty="0" smtClean="0"/>
              <a:t> but not remove them</a:t>
            </a:r>
          </a:p>
          <a:p>
            <a:pPr lvl="1"/>
            <a:r>
              <a:rPr lang="en-US" sz="2000" dirty="0" smtClean="0"/>
              <a:t>A subclass can add methods but not remove them</a:t>
            </a:r>
          </a:p>
          <a:p>
            <a:pPr lvl="1"/>
            <a:r>
              <a:rPr lang="en-US" sz="2000" dirty="0" smtClean="0"/>
              <a:t> A subclass can override a method with a covariant return type</a:t>
            </a:r>
          </a:p>
          <a:p>
            <a:pPr lvl="1"/>
            <a:r>
              <a:rPr lang="en-US" sz="2000" dirty="0" smtClean="0"/>
              <a:t> A class can implement more methods than an interface requires or implement a required method with a covariant return type</a:t>
            </a:r>
          </a:p>
          <a:p>
            <a:pPr lvl="1"/>
            <a:endParaRPr lang="en-US" sz="2000" dirty="0" smtClean="0"/>
          </a:p>
          <a:p>
            <a:r>
              <a:rPr lang="en-US" sz="2000" dirty="0" smtClean="0"/>
              <a:t>A class defines an object's behavior</a:t>
            </a:r>
          </a:p>
          <a:p>
            <a:r>
              <a:rPr lang="en-US" sz="2000" dirty="0" err="1" smtClean="0"/>
              <a:t>Subclassing</a:t>
            </a:r>
            <a:r>
              <a:rPr lang="en-US" sz="2000" dirty="0" smtClean="0"/>
              <a:t> inherits behavior, modifying behavior via extension and override</a:t>
            </a:r>
          </a:p>
          <a:p>
            <a:endParaRPr lang="en-US" sz="2000" dirty="0" smtClean="0"/>
          </a:p>
          <a:p>
            <a:r>
              <a:rPr lang="en-US" sz="2000" dirty="0" smtClean="0"/>
              <a:t> A type describes what fields an object has and what messages it can respond to</a:t>
            </a:r>
          </a:p>
          <a:p>
            <a:r>
              <a:rPr lang="en-US" sz="2000" dirty="0" smtClean="0"/>
              <a:t>Subtyping is a question of substitutability and checking for  a type error</a:t>
            </a:r>
          </a:p>
          <a:p>
            <a:endParaRPr lang="en-US" sz="2000" dirty="0" smtClean="0"/>
          </a:p>
          <a:p>
            <a:r>
              <a:rPr lang="en-US" sz="2000" dirty="0" smtClean="0"/>
              <a:t>In Java/C#, every class declaration introduces a class an a type with the same name</a:t>
            </a:r>
          </a:p>
          <a:p>
            <a:endParaRPr lang="en-US" sz="2000" dirty="0" smtClean="0"/>
          </a:p>
          <a:p>
            <a:endParaRPr lang="en-US" sz="2000" dirty="0" smtClean="0"/>
          </a:p>
          <a:p>
            <a:pPr lvl="1"/>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67512"/>
          </a:xfrm>
        </p:spPr>
        <p:txBody>
          <a:bodyPr>
            <a:normAutofit/>
          </a:bodyPr>
          <a:lstStyle/>
          <a:p>
            <a:r>
              <a:rPr lang="en-US" sz="3200" dirty="0" smtClean="0"/>
              <a:t>Generics </a:t>
            </a:r>
            <a:r>
              <a:rPr lang="en-US" sz="3200" dirty="0" err="1" smtClean="0"/>
              <a:t>vs</a:t>
            </a:r>
            <a:r>
              <a:rPr lang="en-US" sz="3200" dirty="0" smtClean="0"/>
              <a:t> Subtyping</a:t>
            </a:r>
            <a:endParaRPr lang="en-US" sz="3200" dirty="0"/>
          </a:p>
        </p:txBody>
      </p:sp>
      <p:sp>
        <p:nvSpPr>
          <p:cNvPr id="3" name="Content Placeholder 2"/>
          <p:cNvSpPr>
            <a:spLocks noGrp="1"/>
          </p:cNvSpPr>
          <p:nvPr>
            <p:ph idx="1"/>
          </p:nvPr>
        </p:nvSpPr>
        <p:spPr>
          <a:xfrm>
            <a:off x="76200" y="990600"/>
            <a:ext cx="8915400" cy="5638800"/>
          </a:xfrm>
        </p:spPr>
        <p:txBody>
          <a:bodyPr>
            <a:noAutofit/>
          </a:bodyPr>
          <a:lstStyle/>
          <a:p>
            <a:r>
              <a:rPr lang="en-US" sz="2400" dirty="0" smtClean="0"/>
              <a:t>Generics are good for functions that operate over collections/containers where different collections/containers can hold values of different types:</a:t>
            </a:r>
          </a:p>
          <a:p>
            <a:pPr lvl="1"/>
            <a:r>
              <a:rPr lang="en-US" dirty="0" smtClean="0"/>
              <a:t> length of a list or swapping two elements of a list</a:t>
            </a:r>
          </a:p>
          <a:p>
            <a:pPr lvl="1"/>
            <a:endParaRPr lang="en-US" sz="1000" dirty="0" smtClean="0"/>
          </a:p>
          <a:p>
            <a:r>
              <a:rPr lang="en-US" sz="2400" dirty="0" smtClean="0"/>
              <a:t>Subtyping works well in graphical user interfaces</a:t>
            </a:r>
          </a:p>
          <a:p>
            <a:pPr lvl="1"/>
            <a:r>
              <a:rPr lang="en-US" dirty="0" smtClean="0"/>
              <a:t>Much of the code for graphics libraries works fine for any sort of graphical element (“paint it on the screen," “change the background color," “report if the mouse is clicked on it," etc.) where different elements such as buttons, slider bars, or text boxes can then be subtypes</a:t>
            </a:r>
          </a:p>
          <a:p>
            <a:endParaRPr lang="en-US" sz="1000" dirty="0" smtClean="0"/>
          </a:p>
          <a:p>
            <a:r>
              <a:rPr lang="en-US" sz="2400" dirty="0" smtClean="0"/>
              <a:t>In a language with generics (and no subtyping), higher order functions can be used for code reuse but it may become cumbersome</a:t>
            </a:r>
          </a:p>
          <a:p>
            <a:endParaRPr lang="en-US" sz="2400" dirty="0" smtClean="0"/>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Autofit/>
          </a:bodyPr>
          <a:lstStyle/>
          <a:p>
            <a:r>
              <a:rPr lang="en-US" sz="3200" dirty="0" smtClean="0"/>
              <a:t>Bounded Polymorphism</a:t>
            </a:r>
            <a:endParaRPr lang="en-US" sz="3200" dirty="0"/>
          </a:p>
        </p:txBody>
      </p:sp>
      <p:sp>
        <p:nvSpPr>
          <p:cNvPr id="3" name="Content Placeholder 2"/>
          <p:cNvSpPr>
            <a:spLocks noGrp="1"/>
          </p:cNvSpPr>
          <p:nvPr>
            <p:ph idx="1"/>
          </p:nvPr>
        </p:nvSpPr>
        <p:spPr>
          <a:xfrm>
            <a:off x="457200" y="1295400"/>
            <a:ext cx="8229600" cy="5029200"/>
          </a:xfrm>
        </p:spPr>
        <p:txBody>
          <a:bodyPr>
            <a:normAutofit/>
          </a:bodyPr>
          <a:lstStyle/>
          <a:p>
            <a:r>
              <a:rPr lang="en-US" sz="2400" dirty="0" smtClean="0"/>
              <a:t>The key idea is to have bounded generic types, where instead of just saying “a subtype of T" or “for all types 'a," we can say, “for all types 'a that are a subtype of T“</a:t>
            </a:r>
          </a:p>
          <a:p>
            <a:endParaRPr lang="en-US" sz="2400" dirty="0" smtClean="0"/>
          </a:p>
          <a:p>
            <a:endParaRPr lang="en-US" sz="2400" dirty="0"/>
          </a:p>
        </p:txBody>
      </p:sp>
      <p:pic>
        <p:nvPicPr>
          <p:cNvPr id="1026" name="Picture 2"/>
          <p:cNvPicPr>
            <a:picLocks noChangeAspect="1" noChangeArrowheads="1"/>
          </p:cNvPicPr>
          <p:nvPr/>
        </p:nvPicPr>
        <p:blipFill>
          <a:blip r:embed="rId2" cstate="print"/>
          <a:srcRect/>
          <a:stretch>
            <a:fillRect/>
          </a:stretch>
        </p:blipFill>
        <p:spPr bwMode="auto">
          <a:xfrm>
            <a:off x="0" y="2514600"/>
            <a:ext cx="9144000" cy="1676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0" y="4267200"/>
            <a:ext cx="9144000" cy="20628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err="1" smtClean="0"/>
              <a:t>Nongeneric</a:t>
            </a:r>
            <a:r>
              <a:rPr lang="en-US" dirty="0" smtClean="0"/>
              <a:t> Method</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381000" y="1676400"/>
            <a:ext cx="8545099" cy="16859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381001" y="3429001"/>
            <a:ext cx="4190999" cy="110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Bounded polymorphism</a:t>
            </a:r>
            <a:endParaRPr lang="en-US" dirty="0"/>
          </a:p>
        </p:txBody>
      </p:sp>
      <p:pic>
        <p:nvPicPr>
          <p:cNvPr id="3074" name="Picture 2"/>
          <p:cNvPicPr>
            <a:picLocks noGrp="1" noChangeAspect="1" noChangeArrowheads="1"/>
          </p:cNvPicPr>
          <p:nvPr>
            <p:ph idx="1"/>
          </p:nvPr>
        </p:nvPicPr>
        <p:blipFill>
          <a:blip r:embed="rId2" cstate="print"/>
          <a:stretch>
            <a:fillRect/>
          </a:stretch>
        </p:blipFill>
        <p:spPr bwMode="auto">
          <a:xfrm>
            <a:off x="457200" y="1676400"/>
            <a:ext cx="8229600" cy="1673817"/>
          </a:xfrm>
          <a:prstGeom prst="rect">
            <a:avLst/>
          </a:prstGeom>
          <a:noFill/>
          <a:ln w="9525">
            <a:noFill/>
            <a:miter lim="800000"/>
            <a:headEnd/>
            <a:tailEnd/>
          </a:ln>
          <a:effectLst/>
        </p:spPr>
      </p:pic>
      <p:sp>
        <p:nvSpPr>
          <p:cNvPr id="5" name="Rectangle 4"/>
          <p:cNvSpPr/>
          <p:nvPr/>
        </p:nvSpPr>
        <p:spPr>
          <a:xfrm>
            <a:off x="457200" y="3810000"/>
            <a:ext cx="8077200" cy="646331"/>
          </a:xfrm>
          <a:prstGeom prst="rect">
            <a:avLst/>
          </a:prstGeom>
        </p:spPr>
        <p:txBody>
          <a:bodyPr wrap="square">
            <a:spAutoFit/>
          </a:bodyPr>
          <a:lstStyle/>
          <a:p>
            <a:r>
              <a:rPr lang="en-US" dirty="0" smtClean="0"/>
              <a:t>if center has type Pt, then the call </a:t>
            </a:r>
            <a:r>
              <a:rPr lang="en-US" dirty="0" err="1" smtClean="0"/>
              <a:t>result.add</a:t>
            </a:r>
            <a:r>
              <a:rPr lang="en-US" dirty="0" smtClean="0"/>
              <a:t>(center) does not type-check since Pt may not be a subtype of 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Thank you</a:t>
            </a:r>
            <a:endParaRPr lang="en-IN" dirty="0"/>
          </a:p>
        </p:txBody>
      </p:sp>
      <p:sp>
        <p:nvSpPr>
          <p:cNvPr id="5" name="Text Placeholder 4"/>
          <p:cNvSpPr>
            <a:spLocks noGrp="1"/>
          </p:cNvSpPr>
          <p:nvPr>
            <p:ph type="body" idx="1"/>
          </p:nvPr>
        </p:nvSpPr>
        <p:spPr/>
        <p:txBody>
          <a:bodyPr/>
          <a:lstStyle/>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Common Programming Pattern</a:t>
            </a:r>
            <a:endParaRPr lang="en-US" dirty="0"/>
          </a:p>
        </p:txBody>
      </p:sp>
      <p:sp>
        <p:nvSpPr>
          <p:cNvPr id="3" name="Content Placeholder 2"/>
          <p:cNvSpPr>
            <a:spLocks noGrp="1"/>
          </p:cNvSpPr>
          <p:nvPr>
            <p:ph idx="1"/>
          </p:nvPr>
        </p:nvSpPr>
        <p:spPr>
          <a:xfrm>
            <a:off x="457200" y="1600200"/>
            <a:ext cx="8229600" cy="4724400"/>
          </a:xfrm>
        </p:spPr>
        <p:txBody>
          <a:bodyPr/>
          <a:lstStyle/>
          <a:p>
            <a:r>
              <a:rPr lang="en-US" dirty="0" smtClean="0"/>
              <a:t>Conceptual matrix must be solved to decide the entry of each grid of the matrix</a:t>
            </a:r>
          </a:p>
          <a:p>
            <a:endParaRPr lang="en-US" dirty="0" smtClean="0"/>
          </a:p>
          <a:p>
            <a:endParaRPr lang="en-US" dirty="0"/>
          </a:p>
        </p:txBody>
      </p:sp>
      <p:pic>
        <p:nvPicPr>
          <p:cNvPr id="4" name="Picture 3"/>
          <p:cNvPicPr>
            <a:picLocks noChangeAspect="1" noChangeArrowheads="1"/>
          </p:cNvPicPr>
          <p:nvPr/>
        </p:nvPicPr>
        <p:blipFill>
          <a:blip r:embed="rId2" cstate="print"/>
          <a:srcRect/>
          <a:stretch>
            <a:fillRect/>
          </a:stretch>
        </p:blipFill>
        <p:spPr bwMode="auto">
          <a:xfrm>
            <a:off x="1219200" y="3733800"/>
            <a:ext cx="6172197" cy="2057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67512"/>
          </a:xfrm>
        </p:spPr>
        <p:txBody>
          <a:bodyPr>
            <a:normAutofit fontScale="90000"/>
          </a:bodyPr>
          <a:lstStyle/>
          <a:p>
            <a:r>
              <a:rPr lang="en-US" dirty="0" smtClean="0"/>
              <a:t>Functional Approach</a:t>
            </a:r>
            <a:endParaRPr lang="en-US" dirty="0"/>
          </a:p>
        </p:txBody>
      </p:sp>
      <p:sp>
        <p:nvSpPr>
          <p:cNvPr id="3" name="Content Placeholder 2"/>
          <p:cNvSpPr>
            <a:spLocks noGrp="1"/>
          </p:cNvSpPr>
          <p:nvPr>
            <p:ph idx="1"/>
          </p:nvPr>
        </p:nvSpPr>
        <p:spPr>
          <a:xfrm>
            <a:off x="457200" y="1371600"/>
            <a:ext cx="8229600" cy="4953000"/>
          </a:xfrm>
        </p:spPr>
        <p:txBody>
          <a:bodyPr>
            <a:normAutofit/>
          </a:bodyPr>
          <a:lstStyle/>
          <a:p>
            <a:r>
              <a:rPr lang="en-US" dirty="0" smtClean="0"/>
              <a:t>Define a </a:t>
            </a:r>
            <a:r>
              <a:rPr lang="en-US" i="1" dirty="0" err="1" smtClean="0"/>
              <a:t>datatype</a:t>
            </a:r>
            <a:r>
              <a:rPr lang="en-US" i="1" dirty="0" smtClean="0"/>
              <a:t> for expressions, with one constructor for each variant</a:t>
            </a:r>
          </a:p>
          <a:p>
            <a:r>
              <a:rPr lang="en-US" dirty="0" smtClean="0"/>
              <a:t>Define a </a:t>
            </a:r>
            <a:r>
              <a:rPr lang="en-US" i="1" dirty="0" smtClean="0"/>
              <a:t>function for each operation</a:t>
            </a:r>
          </a:p>
          <a:p>
            <a:r>
              <a:rPr lang="en-US" dirty="0" smtClean="0"/>
              <a:t>In each function, have a branch (e.g., via pattern-matching) for each variant of data</a:t>
            </a:r>
          </a:p>
          <a:p>
            <a:pPr lvl="1"/>
            <a:r>
              <a:rPr lang="en-US" dirty="0" smtClean="0"/>
              <a:t> If there is a default for many variants, we can use something like a wildcard pattern to avoid enumerating all the branches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2" cstate="print"/>
          <a:srcRect/>
          <a:stretch>
            <a:fillRect/>
          </a:stretch>
        </p:blipFill>
        <p:spPr bwMode="auto">
          <a:xfrm>
            <a:off x="533400" y="0"/>
            <a:ext cx="7807878" cy="5257799"/>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cstate="print"/>
          <a:srcRect/>
          <a:stretch>
            <a:fillRect/>
          </a:stretch>
        </p:blipFill>
        <p:spPr bwMode="auto">
          <a:xfrm>
            <a:off x="685800" y="5467601"/>
            <a:ext cx="6553200" cy="1390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228600"/>
            <a:ext cx="8382000" cy="369332"/>
          </a:xfrm>
          <a:prstGeom prst="rect">
            <a:avLst/>
          </a:prstGeom>
          <a:noFill/>
        </p:spPr>
        <p:txBody>
          <a:bodyPr wrap="square" rtlCol="0">
            <a:spAutoFit/>
          </a:bodyPr>
          <a:lstStyle/>
          <a:p>
            <a:endParaRPr lang="en-US" dirty="0"/>
          </a:p>
        </p:txBody>
      </p:sp>
      <p:sp>
        <p:nvSpPr>
          <p:cNvPr id="6" name="Title 5"/>
          <p:cNvSpPr>
            <a:spLocks noGrp="1"/>
          </p:cNvSpPr>
          <p:nvPr>
            <p:ph type="title"/>
          </p:nvPr>
        </p:nvSpPr>
        <p:spPr>
          <a:xfrm>
            <a:off x="457200" y="304800"/>
            <a:ext cx="8229600" cy="667512"/>
          </a:xfrm>
        </p:spPr>
        <p:txBody>
          <a:bodyPr>
            <a:normAutofit fontScale="90000"/>
          </a:bodyPr>
          <a:lstStyle/>
          <a:p>
            <a:r>
              <a:rPr lang="en-US" dirty="0" smtClean="0"/>
              <a:t>Object Oriented Approach</a:t>
            </a:r>
            <a:endParaRPr lang="en-US" dirty="0"/>
          </a:p>
        </p:txBody>
      </p:sp>
      <p:sp>
        <p:nvSpPr>
          <p:cNvPr id="7" name="Content Placeholder 6"/>
          <p:cNvSpPr>
            <a:spLocks noGrp="1"/>
          </p:cNvSpPr>
          <p:nvPr>
            <p:ph idx="1"/>
          </p:nvPr>
        </p:nvSpPr>
        <p:spPr>
          <a:xfrm>
            <a:off x="457200" y="1143000"/>
            <a:ext cx="8229600" cy="5181600"/>
          </a:xfrm>
        </p:spPr>
        <p:txBody>
          <a:bodyPr>
            <a:normAutofit/>
          </a:bodyPr>
          <a:lstStyle/>
          <a:p>
            <a:pPr algn="just"/>
            <a:r>
              <a:rPr lang="en-US" sz="2400" dirty="0" smtClean="0"/>
              <a:t>Define a </a:t>
            </a:r>
            <a:r>
              <a:rPr lang="en-US" sz="2400" i="1" dirty="0" smtClean="0"/>
              <a:t>class for expressions, with one abstract method for each operation </a:t>
            </a:r>
          </a:p>
          <a:p>
            <a:pPr algn="just"/>
            <a:r>
              <a:rPr lang="en-US" sz="2400" dirty="0" smtClean="0"/>
              <a:t>Define a </a:t>
            </a:r>
            <a:r>
              <a:rPr lang="en-US" sz="2400" i="1" dirty="0" smtClean="0"/>
              <a:t>subclass for each variant of data</a:t>
            </a:r>
          </a:p>
          <a:p>
            <a:pPr algn="just"/>
            <a:r>
              <a:rPr lang="en-US" sz="2400" dirty="0" smtClean="0"/>
              <a:t>In each subclass, have a method definition for each operation</a:t>
            </a:r>
          </a:p>
          <a:p>
            <a:pPr lvl="1" algn="just"/>
            <a:r>
              <a:rPr lang="en-US" dirty="0" smtClean="0"/>
              <a:t>If there is a default for many variants we can use a method definition in the </a:t>
            </a:r>
            <a:r>
              <a:rPr lang="en-US" dirty="0" err="1" smtClean="0"/>
              <a:t>superclass</a:t>
            </a:r>
            <a:r>
              <a:rPr lang="en-US" dirty="0" smtClean="0"/>
              <a:t> so that via inheritance we can avoid enumerating all the branches</a:t>
            </a:r>
          </a:p>
          <a:p>
            <a:pPr algn="just"/>
            <a:r>
              <a:rPr lang="en-US" sz="2400" dirty="0" smtClean="0"/>
              <a:t>This approach is data-oriented decomposition: breaking the problem down into classes corresponding to each data variant</a:t>
            </a:r>
          </a:p>
          <a:p>
            <a:pPr algn="just"/>
            <a:endParaRPr lang="en-US" sz="2400" dirty="0" smtClean="0"/>
          </a:p>
          <a:p>
            <a:pPr algn="just"/>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685800"/>
          </a:xfrm>
        </p:spPr>
        <p:txBody>
          <a:bodyPr>
            <a:normAutofit fontScale="90000"/>
          </a:bodyPr>
          <a:lstStyle/>
          <a:p>
            <a:r>
              <a:rPr lang="en-US" dirty="0" smtClean="0"/>
              <a:t>Comparison</a:t>
            </a:r>
            <a:endParaRPr lang="en-US" dirty="0"/>
          </a:p>
        </p:txBody>
      </p:sp>
      <p:sp>
        <p:nvSpPr>
          <p:cNvPr id="3" name="Content Placeholder 2"/>
          <p:cNvSpPr>
            <a:spLocks noGrp="1"/>
          </p:cNvSpPr>
          <p:nvPr>
            <p:ph idx="1"/>
          </p:nvPr>
        </p:nvSpPr>
        <p:spPr>
          <a:xfrm>
            <a:off x="457200" y="1447800"/>
            <a:ext cx="8229600" cy="4876800"/>
          </a:xfrm>
        </p:spPr>
        <p:txBody>
          <a:bodyPr>
            <a:normAutofit/>
          </a:bodyPr>
          <a:lstStyle/>
          <a:p>
            <a:pPr algn="just"/>
            <a:r>
              <a:rPr lang="en-US" sz="2400" dirty="0" smtClean="0"/>
              <a:t>Functional decomposition breaks programs down into functions that perform some operation and object-oriented decomposition breaks programs down into classes that give behavior to some kind of data</a:t>
            </a:r>
          </a:p>
          <a:p>
            <a:pPr algn="just"/>
            <a:r>
              <a:rPr lang="en-US" sz="2400" dirty="0" smtClean="0"/>
              <a:t>Its about deciding whether to lay out a program “by column” or “by row”</a:t>
            </a:r>
          </a:p>
          <a:p>
            <a:pPr algn="just"/>
            <a:r>
              <a:rPr lang="en-US" sz="2400" dirty="0" smtClean="0"/>
              <a:t>This is needed in conceptualizing software or deciding how to decompose a problem</a:t>
            </a:r>
          </a:p>
          <a:p>
            <a:pPr algn="just"/>
            <a:r>
              <a:rPr lang="en-US" sz="2400" dirty="0" smtClean="0"/>
              <a:t>Various tools and IDEs help to view a program in a way different than how the code is decomposed</a:t>
            </a:r>
          </a:p>
          <a:p>
            <a:pPr algn="just"/>
            <a:endParaRPr lang="en-US" sz="2400" dirty="0" smtClean="0"/>
          </a:p>
          <a:p>
            <a:pPr algn="just"/>
            <a:endParaRPr lang="en-US" sz="2400" dirty="0" smtClean="0"/>
          </a:p>
          <a:p>
            <a:pPr algn="just"/>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85800"/>
          </a:xfrm>
        </p:spPr>
        <p:txBody>
          <a:bodyPr>
            <a:normAutofit/>
          </a:bodyPr>
          <a:lstStyle/>
          <a:p>
            <a:r>
              <a:rPr lang="en-US" sz="3600" dirty="0" smtClean="0"/>
              <a:t>Comparison: Context of the Example</a:t>
            </a:r>
            <a:endParaRPr lang="en-US" sz="3600" dirty="0"/>
          </a:p>
        </p:txBody>
      </p:sp>
      <p:sp>
        <p:nvSpPr>
          <p:cNvPr id="3" name="Content Placeholder 2"/>
          <p:cNvSpPr>
            <a:spLocks noGrp="1"/>
          </p:cNvSpPr>
          <p:nvPr>
            <p:ph idx="1"/>
          </p:nvPr>
        </p:nvSpPr>
        <p:spPr>
          <a:xfrm>
            <a:off x="457200" y="1447800"/>
            <a:ext cx="8382000" cy="5029200"/>
          </a:xfrm>
        </p:spPr>
        <p:txBody>
          <a:bodyPr>
            <a:normAutofit/>
          </a:bodyPr>
          <a:lstStyle/>
          <a:p>
            <a:pPr algn="just"/>
            <a:r>
              <a:rPr lang="en-US" sz="2400" dirty="0" smtClean="0"/>
              <a:t>It is “more natural” to have the cases for </a:t>
            </a:r>
            <a:r>
              <a:rPr lang="en-US" sz="2400" dirty="0" err="1" smtClean="0"/>
              <a:t>eval</a:t>
            </a:r>
            <a:r>
              <a:rPr lang="en-US" sz="2400" dirty="0" smtClean="0"/>
              <a:t> together rather than the operations for Negate together</a:t>
            </a:r>
          </a:p>
          <a:p>
            <a:pPr algn="just"/>
            <a:endParaRPr lang="en-US" sz="2400" dirty="0" smtClean="0"/>
          </a:p>
          <a:p>
            <a:pPr algn="just"/>
            <a:r>
              <a:rPr lang="en-US" sz="2400" dirty="0" smtClean="0"/>
              <a:t>For problems like implementing graphical user interfaces, the object-oriented approach is probably more popular</a:t>
            </a:r>
          </a:p>
          <a:p>
            <a:pPr lvl="1" algn="just"/>
            <a:r>
              <a:rPr lang="en-US" dirty="0" smtClean="0"/>
              <a:t>It is “more natural” to have the operations for a kind of data (like a </a:t>
            </a:r>
            <a:r>
              <a:rPr lang="en-US" dirty="0" err="1" smtClean="0"/>
              <a:t>MenuBar</a:t>
            </a:r>
            <a:r>
              <a:rPr lang="en-US" dirty="0" smtClean="0"/>
              <a:t>) together (such as </a:t>
            </a:r>
            <a:r>
              <a:rPr lang="en-US" dirty="0" err="1" smtClean="0"/>
              <a:t>backgroundColor</a:t>
            </a:r>
            <a:r>
              <a:rPr lang="en-US" dirty="0" smtClean="0"/>
              <a:t>, height, and </a:t>
            </a:r>
            <a:r>
              <a:rPr lang="en-US" dirty="0" err="1" smtClean="0"/>
              <a:t>doIfMouseIsClicked</a:t>
            </a:r>
            <a:r>
              <a:rPr lang="en-US" dirty="0" smtClean="0"/>
              <a:t> rather than have the cases for </a:t>
            </a:r>
            <a:r>
              <a:rPr lang="en-US" dirty="0" err="1" smtClean="0"/>
              <a:t>doIfMouseIsClicked</a:t>
            </a:r>
            <a:r>
              <a:rPr lang="en-US" dirty="0" smtClean="0"/>
              <a:t> together (for </a:t>
            </a:r>
            <a:r>
              <a:rPr lang="en-US" dirty="0" err="1" smtClean="0"/>
              <a:t>MenuBar</a:t>
            </a:r>
            <a:r>
              <a:rPr lang="en-US" dirty="0" smtClean="0"/>
              <a:t>, </a:t>
            </a:r>
            <a:r>
              <a:rPr lang="en-US" dirty="0" err="1" smtClean="0"/>
              <a:t>TextBox</a:t>
            </a:r>
            <a:r>
              <a:rPr lang="en-US" dirty="0" smtClean="0"/>
              <a:t>, </a:t>
            </a:r>
            <a:r>
              <a:rPr lang="en-US" dirty="0" err="1" smtClean="0"/>
              <a:t>SliderBar</a:t>
            </a:r>
            <a:r>
              <a:rPr lang="en-US" dirty="0" smtClean="0"/>
              <a:t>, etc.)</a:t>
            </a:r>
          </a:p>
          <a:p>
            <a:pPr algn="just"/>
            <a:endParaRPr lang="en-US" sz="2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684</TotalTime>
  <Words>2651</Words>
  <Application>Microsoft Office PowerPoint</Application>
  <PresentationFormat>On-screen Show (4:3)</PresentationFormat>
  <Paragraphs>244</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Flow</vt:lpstr>
      <vt:lpstr>Object Oriented Design Issues</vt:lpstr>
      <vt:lpstr>FP vs OOP</vt:lpstr>
      <vt:lpstr>Example of a Common Programming Pattern</vt:lpstr>
      <vt:lpstr>Common Programming Pattern</vt:lpstr>
      <vt:lpstr>Functional Approach</vt:lpstr>
      <vt:lpstr>Slide 6</vt:lpstr>
      <vt:lpstr>Object Oriented Approach</vt:lpstr>
      <vt:lpstr>Comparison</vt:lpstr>
      <vt:lpstr>Comparison: Context of the Example</vt:lpstr>
      <vt:lpstr>Extensibility</vt:lpstr>
      <vt:lpstr>Plan for Unplanned Extensions</vt:lpstr>
      <vt:lpstr>More Extensions to the Problem</vt:lpstr>
      <vt:lpstr>More Extensions to the Problem</vt:lpstr>
      <vt:lpstr>Binary methods in OOP</vt:lpstr>
      <vt:lpstr>Binary methods in OOP</vt:lpstr>
      <vt:lpstr>Multimethods</vt:lpstr>
      <vt:lpstr>Multimethods</vt:lpstr>
      <vt:lpstr>Interfaces-Multiple Inheritance</vt:lpstr>
      <vt:lpstr>Abstract Class</vt:lpstr>
      <vt:lpstr>Abstract Methods vs Higher Order Functions</vt:lpstr>
      <vt:lpstr>Subtyping</vt:lpstr>
      <vt:lpstr>Subtyping-small example</vt:lpstr>
      <vt:lpstr>Type System</vt:lpstr>
      <vt:lpstr>Problem of Type System</vt:lpstr>
      <vt:lpstr>Subtyping</vt:lpstr>
      <vt:lpstr>Subtyping rule</vt:lpstr>
      <vt:lpstr>Defining Subtype</vt:lpstr>
      <vt:lpstr>Subtyping Rules</vt:lpstr>
      <vt:lpstr>Depth Subtyping</vt:lpstr>
      <vt:lpstr>Depth Subtyping</vt:lpstr>
      <vt:lpstr>Java Perspective</vt:lpstr>
      <vt:lpstr>Function Subtyping</vt:lpstr>
      <vt:lpstr>Function Subtyping</vt:lpstr>
      <vt:lpstr>Function Subtyping in Java/C#</vt:lpstr>
      <vt:lpstr>Generics vs Subtyping</vt:lpstr>
      <vt:lpstr>Bounded Polymorphism</vt:lpstr>
      <vt:lpstr>Nongeneric Method</vt:lpstr>
      <vt:lpstr>Bounded polymorphism</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Design Issues</dc:title>
  <dc:creator>LENOVO</dc:creator>
  <cp:lastModifiedBy>user</cp:lastModifiedBy>
  <cp:revision>72</cp:revision>
  <dcterms:created xsi:type="dcterms:W3CDTF">2017-04-04T03:53:47Z</dcterms:created>
  <dcterms:modified xsi:type="dcterms:W3CDTF">2017-04-12T12:56:02Z</dcterms:modified>
</cp:coreProperties>
</file>