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60" r:id="rId6"/>
    <p:sldId id="261" r:id="rId7"/>
    <p:sldId id="262"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byayan Mondal" initials="DM" lastIdx="1" clrIdx="0">
    <p:extLst>
      <p:ext uri="{19B8F6BF-5375-455C-9EA6-DF929625EA0E}">
        <p15:presenceInfo xmlns:p15="http://schemas.microsoft.com/office/powerpoint/2012/main" userId="f8a1351ed145b9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224148910_High-Performance_Computing_with_Accelerators" TargetMode="External"/><Relationship Id="rId2" Type="http://schemas.openxmlformats.org/officeDocument/2006/relationships/hyperlink" Target="https://ieeexplore.ieee.org/document/5492949" TargetMode="External"/><Relationship Id="rId1" Type="http://schemas.openxmlformats.org/officeDocument/2006/relationships/slideLayout" Target="../slideLayouts/slideLayout2.xml"/><Relationship Id="rId4" Type="http://schemas.openxmlformats.org/officeDocument/2006/relationships/hyperlink" Target="http://www.ncsa.illinois.edu/People/kindr/projects/hpca/"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3.xml"/><Relationship Id="rId5" Type="http://schemas.openxmlformats.org/officeDocument/2006/relationships/slide" Target="slide6.xml"/><Relationship Id="rId15" Type="http://schemas.openxmlformats.org/officeDocument/2006/relationships/slide" Target="slide17.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 Id="rId14" Type="http://schemas.openxmlformats.org/officeDocument/2006/relationships/slide" Target="slide1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ECFF-6783-4C7A-A2A2-651A8E731BD4}"/>
              </a:ext>
            </a:extLst>
          </p:cNvPr>
          <p:cNvSpPr>
            <a:spLocks noGrp="1"/>
          </p:cNvSpPr>
          <p:nvPr>
            <p:ph type="ctrTitle"/>
          </p:nvPr>
        </p:nvSpPr>
        <p:spPr/>
        <p:txBody>
          <a:bodyPr/>
          <a:lstStyle/>
          <a:p>
            <a:r>
              <a:rPr lang="en-IN" sz="3600" b="1" dirty="0">
                <a:effectLst>
                  <a:outerShdw blurRad="38100" dist="38100" dir="2700000" algn="tl">
                    <a:srgbClr val="000000">
                      <a:alpha val="43137"/>
                    </a:srgbClr>
                  </a:outerShdw>
                </a:effectLst>
              </a:rPr>
              <a:t>HIGH PERFORMANCE COMPUTING</a:t>
            </a:r>
            <a:br>
              <a:rPr lang="en-IN" sz="3600" b="1" dirty="0">
                <a:effectLst>
                  <a:outerShdw blurRad="38100" dist="38100" dir="2700000" algn="tl">
                    <a:srgbClr val="000000">
                      <a:alpha val="43137"/>
                    </a:srgbClr>
                  </a:outerShdw>
                </a:effectLst>
              </a:rPr>
            </a:br>
            <a:r>
              <a:rPr lang="en-IN" sz="3600" b="1" dirty="0">
                <a:effectLst>
                  <a:outerShdw blurRad="38100" dist="38100" dir="2700000" algn="tl">
                    <a:srgbClr val="000000">
                      <a:alpha val="43137"/>
                    </a:srgbClr>
                  </a:outerShdw>
                </a:effectLst>
              </a:rPr>
              <a:t>WITH</a:t>
            </a:r>
            <a:br>
              <a:rPr lang="en-IN" sz="3600" b="1" dirty="0">
                <a:effectLst>
                  <a:outerShdw blurRad="38100" dist="38100" dir="2700000" algn="tl">
                    <a:srgbClr val="000000">
                      <a:alpha val="43137"/>
                    </a:srgbClr>
                  </a:outerShdw>
                </a:effectLst>
              </a:rPr>
            </a:br>
            <a:r>
              <a:rPr lang="en-IN" sz="3600" b="1" dirty="0">
                <a:effectLst>
                  <a:outerShdw blurRad="38100" dist="38100" dir="2700000" algn="tl">
                    <a:srgbClr val="000000">
                      <a:alpha val="43137"/>
                    </a:srgbClr>
                  </a:outerShdw>
                </a:effectLst>
              </a:rPr>
              <a:t>ACCELERATORS</a:t>
            </a:r>
            <a:endParaRPr lang="en-IN" sz="36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7B35371-66CA-4E9A-95B4-07240566FF07}"/>
              </a:ext>
            </a:extLst>
          </p:cNvPr>
          <p:cNvSpPr>
            <a:spLocks noGrp="1"/>
          </p:cNvSpPr>
          <p:nvPr>
            <p:ph type="subTitle" idx="1"/>
          </p:nvPr>
        </p:nvSpPr>
        <p:spPr/>
        <p:txBody>
          <a:bodyPr>
            <a:normAutofit lnSpcReduction="10000"/>
          </a:bodyPr>
          <a:lstStyle/>
          <a:p>
            <a:pPr algn="l"/>
            <a:r>
              <a:rPr lang="en-IN" dirty="0"/>
              <a:t>Name – </a:t>
            </a:r>
            <a:r>
              <a:rPr lang="en-IN" dirty="0" err="1"/>
              <a:t>Sakil</a:t>
            </a:r>
            <a:r>
              <a:rPr lang="en-IN" dirty="0"/>
              <a:t> Mallick</a:t>
            </a:r>
          </a:p>
          <a:p>
            <a:pPr algn="l"/>
            <a:r>
              <a:rPr lang="en-IN" dirty="0"/>
              <a:t>Roll No. – 001510501050</a:t>
            </a:r>
          </a:p>
          <a:p>
            <a:pPr algn="l"/>
            <a:r>
              <a:rPr lang="en-IN" dirty="0"/>
              <a:t>BCSE - IV</a:t>
            </a:r>
          </a:p>
        </p:txBody>
      </p:sp>
    </p:spTree>
    <p:extLst>
      <p:ext uri="{BB962C8B-B14F-4D97-AF65-F5344CB8AC3E}">
        <p14:creationId xmlns:p14="http://schemas.microsoft.com/office/powerpoint/2010/main" val="1122109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70E8-D75B-496B-B660-FFD16DFC1D83}"/>
              </a:ext>
            </a:extLst>
          </p:cNvPr>
          <p:cNvSpPr>
            <a:spLocks noGrp="1"/>
          </p:cNvSpPr>
          <p:nvPr>
            <p:ph type="title"/>
          </p:nvPr>
        </p:nvSpPr>
        <p:spPr/>
        <p:txBody>
          <a:bodyPr/>
          <a:lstStyle/>
          <a:p>
            <a:r>
              <a:rPr lang="en-IN" b="1" dirty="0"/>
              <a:t>High Performance Computing Considerations</a:t>
            </a:r>
            <a:endParaRPr lang="en-IN" dirty="0"/>
          </a:p>
        </p:txBody>
      </p:sp>
      <p:sp>
        <p:nvSpPr>
          <p:cNvPr id="3" name="Content Placeholder 2">
            <a:extLst>
              <a:ext uri="{FF2B5EF4-FFF2-40B4-BE49-F238E27FC236}">
                <a16:creationId xmlns:a16="http://schemas.microsoft.com/office/drawing/2014/main" id="{7113EB77-0406-4152-9F76-B60D92B32E3E}"/>
              </a:ext>
            </a:extLst>
          </p:cNvPr>
          <p:cNvSpPr>
            <a:spLocks noGrp="1"/>
          </p:cNvSpPr>
          <p:nvPr>
            <p:ph idx="1"/>
          </p:nvPr>
        </p:nvSpPr>
        <p:spPr/>
        <p:txBody>
          <a:bodyPr/>
          <a:lstStyle/>
          <a:p>
            <a:pPr algn="just"/>
            <a:r>
              <a:rPr lang="en-US" dirty="0"/>
              <a:t>Price/performance (want to increase </a:t>
            </a:r>
            <a:r>
              <a:rPr lang="en-US" dirty="0" err="1"/>
              <a:t>Gflop</a:t>
            </a:r>
            <a:r>
              <a:rPr lang="en-US" dirty="0"/>
              <a:t>/s / $) – the more costly the accelerator, the faster it must be to succeed.</a:t>
            </a:r>
          </a:p>
          <a:p>
            <a:pPr algn="just"/>
            <a:r>
              <a:rPr lang="en-US" dirty="0"/>
              <a:t>Computational density for system (want to increase </a:t>
            </a:r>
            <a:r>
              <a:rPr lang="en-US" dirty="0" err="1"/>
              <a:t>Gflop</a:t>
            </a:r>
            <a:r>
              <a:rPr lang="en-US" dirty="0"/>
              <a:t>/s / cubic meter) – accelerators </a:t>
            </a:r>
            <a:r>
              <a:rPr lang="en-IN" dirty="0"/>
              <a:t>can improve this significantly.</a:t>
            </a:r>
          </a:p>
          <a:p>
            <a:pPr algn="just"/>
            <a:r>
              <a:rPr lang="en-US" dirty="0"/>
              <a:t>Power considerations (want to increase </a:t>
            </a:r>
            <a:r>
              <a:rPr lang="en-US" dirty="0" err="1"/>
              <a:t>Gflop</a:t>
            </a:r>
            <a:r>
              <a:rPr lang="en-US" dirty="0"/>
              <a:t>/s / watt) – some technologies require very little power while other require so much they can’t be used in low power systems.</a:t>
            </a:r>
          </a:p>
          <a:p>
            <a:pPr algn="just"/>
            <a:r>
              <a:rPr lang="en-US" dirty="0"/>
              <a:t>Cluster system Mean Time Between Failure (want to increase </a:t>
            </a:r>
            <a:r>
              <a:rPr lang="en-US" dirty="0" err="1"/>
              <a:t>Gflop</a:t>
            </a:r>
            <a:r>
              <a:rPr lang="en-US" dirty="0"/>
              <a:t>/s * MTBF) – if accelerators allow a reduction in node count, the MTBF may improve significantly.</a:t>
            </a:r>
            <a:endParaRPr lang="en-IN" dirty="0"/>
          </a:p>
        </p:txBody>
      </p:sp>
    </p:spTree>
    <p:extLst>
      <p:ext uri="{BB962C8B-B14F-4D97-AF65-F5344CB8AC3E}">
        <p14:creationId xmlns:p14="http://schemas.microsoft.com/office/powerpoint/2010/main" val="3563066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2312-A95F-4FAB-AA29-7ED8CD3F51B5}"/>
              </a:ext>
            </a:extLst>
          </p:cNvPr>
          <p:cNvSpPr>
            <a:spLocks noGrp="1"/>
          </p:cNvSpPr>
          <p:nvPr>
            <p:ph type="title"/>
          </p:nvPr>
        </p:nvSpPr>
        <p:spPr/>
        <p:txBody>
          <a:bodyPr>
            <a:normAutofit fontScale="90000"/>
          </a:bodyPr>
          <a:lstStyle/>
          <a:p>
            <a:r>
              <a:rPr lang="en-US" dirty="0"/>
              <a:t>General purpose Graphical Processing units</a:t>
            </a:r>
            <a:br>
              <a:rPr lang="en-US" dirty="0"/>
            </a:br>
            <a:r>
              <a:rPr lang="en-US" dirty="0"/>
              <a:t>(GPGPUs)</a:t>
            </a:r>
            <a:br>
              <a:rPr lang="en-US" dirty="0"/>
            </a:br>
            <a:endParaRPr lang="en-IN" dirty="0"/>
          </a:p>
        </p:txBody>
      </p:sp>
      <p:sp>
        <p:nvSpPr>
          <p:cNvPr id="3" name="Content Placeholder 2">
            <a:extLst>
              <a:ext uri="{FF2B5EF4-FFF2-40B4-BE49-F238E27FC236}">
                <a16:creationId xmlns:a16="http://schemas.microsoft.com/office/drawing/2014/main" id="{40796928-761A-4F5A-B054-3E19C4E13A39}"/>
              </a:ext>
            </a:extLst>
          </p:cNvPr>
          <p:cNvSpPr>
            <a:spLocks noGrp="1"/>
          </p:cNvSpPr>
          <p:nvPr>
            <p:ph idx="1"/>
          </p:nvPr>
        </p:nvSpPr>
        <p:spPr>
          <a:xfrm>
            <a:off x="677334" y="1695635"/>
            <a:ext cx="8596668" cy="4345727"/>
          </a:xfrm>
        </p:spPr>
        <p:txBody>
          <a:bodyPr/>
          <a:lstStyle/>
          <a:p>
            <a:pPr algn="just"/>
            <a:r>
              <a:rPr lang="en-US" b="1" dirty="0"/>
              <a:t>General-purpose GPU computing or GPGPU</a:t>
            </a:r>
            <a:r>
              <a:rPr lang="en-US" dirty="0"/>
              <a:t> computing is the use of a GPU (graphics processing unit) to do general purpose scientific and engineering computing.</a:t>
            </a:r>
          </a:p>
          <a:p>
            <a:pPr algn="just"/>
            <a:r>
              <a:rPr lang="en-US" dirty="0"/>
              <a:t>The model for GPU computing is to use a CPU and GPU together in a heterogeneous co-processing computing model. The sequential part of the application runs on the CPU and the computationally-intensive part is accelerated by the GPU. From the user’s perspective, the application just runs faster because it is using the high-performance of the GPU to boost </a:t>
            </a:r>
            <a:r>
              <a:rPr lang="en-US" dirty="0" smtClean="0"/>
              <a:t>execution.</a:t>
            </a:r>
            <a:endParaRPr lang="en-US" dirty="0"/>
          </a:p>
          <a:p>
            <a:endParaRPr lang="en-IN" dirty="0"/>
          </a:p>
        </p:txBody>
      </p:sp>
      <p:sp>
        <p:nvSpPr>
          <p:cNvPr id="4" name="AutoShape 2" descr="http://www.hpc.cineca.it/system/files/u1/gpgpu.jpg">
            <a:extLst>
              <a:ext uri="{FF2B5EF4-FFF2-40B4-BE49-F238E27FC236}">
                <a16:creationId xmlns:a16="http://schemas.microsoft.com/office/drawing/2014/main" id="{1DB2D0CD-C7D9-43F7-991E-BE109DCD3A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70AABC91-5A3A-421F-B490-552440417DB1}"/>
              </a:ext>
            </a:extLst>
          </p:cNvPr>
          <p:cNvPicPr>
            <a:picLocks noChangeAspect="1"/>
          </p:cNvPicPr>
          <p:nvPr/>
        </p:nvPicPr>
        <p:blipFill>
          <a:blip r:embed="rId2"/>
          <a:stretch>
            <a:fillRect/>
          </a:stretch>
        </p:blipFill>
        <p:spPr>
          <a:xfrm>
            <a:off x="2664984" y="4200987"/>
            <a:ext cx="5191755" cy="2282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807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B955-A3B0-4115-9247-8B04CA0D6079}"/>
              </a:ext>
            </a:extLst>
          </p:cNvPr>
          <p:cNvSpPr>
            <a:spLocks noGrp="1"/>
          </p:cNvSpPr>
          <p:nvPr>
            <p:ph type="title"/>
          </p:nvPr>
        </p:nvSpPr>
        <p:spPr/>
        <p:txBody>
          <a:bodyPr/>
          <a:lstStyle/>
          <a:p>
            <a:r>
              <a:rPr lang="en-US" dirty="0"/>
              <a:t>Field Programmable Gate arrays( FPGAs)</a:t>
            </a:r>
            <a:endParaRPr lang="en-IN" dirty="0"/>
          </a:p>
        </p:txBody>
      </p:sp>
      <p:sp>
        <p:nvSpPr>
          <p:cNvPr id="3" name="Content Placeholder 2">
            <a:extLst>
              <a:ext uri="{FF2B5EF4-FFF2-40B4-BE49-F238E27FC236}">
                <a16:creationId xmlns:a16="http://schemas.microsoft.com/office/drawing/2014/main" id="{ACA20279-7887-4E18-B3F9-405DA0B7A40F}"/>
              </a:ext>
            </a:extLst>
          </p:cNvPr>
          <p:cNvSpPr>
            <a:spLocks noGrp="1"/>
          </p:cNvSpPr>
          <p:nvPr>
            <p:ph idx="1"/>
          </p:nvPr>
        </p:nvSpPr>
        <p:spPr>
          <a:xfrm>
            <a:off x="677334" y="1789611"/>
            <a:ext cx="8596668" cy="4291593"/>
          </a:xfrm>
        </p:spPr>
        <p:txBody>
          <a:bodyPr>
            <a:normAutofit lnSpcReduction="10000"/>
          </a:bodyPr>
          <a:lstStyle/>
          <a:p>
            <a:pPr algn="just"/>
            <a:r>
              <a:rPr lang="en-US" dirty="0"/>
              <a:t>A </a:t>
            </a:r>
            <a:r>
              <a:rPr lang="en-US" b="1" dirty="0"/>
              <a:t>field-programmable gate array</a:t>
            </a:r>
            <a:r>
              <a:rPr lang="en-US" dirty="0"/>
              <a:t> (</a:t>
            </a:r>
            <a:r>
              <a:rPr lang="en-US" b="1" dirty="0"/>
              <a:t>FPGA</a:t>
            </a:r>
            <a:r>
              <a:rPr lang="en-US" dirty="0"/>
              <a:t>) is an integrated circuit designed to be configured by a customer or a designer after manufacturing – hence "field-programmable</a:t>
            </a:r>
            <a:r>
              <a:rPr lang="en-US" dirty="0" smtClean="0"/>
              <a:t>".</a:t>
            </a:r>
          </a:p>
          <a:p>
            <a:r>
              <a:rPr lang="en-IN" dirty="0"/>
              <a:t>CPU socket plug-ins and PCI-based </a:t>
            </a:r>
            <a:r>
              <a:rPr lang="en-IN" dirty="0" smtClean="0"/>
              <a:t>accelerator boards </a:t>
            </a:r>
            <a:r>
              <a:rPr lang="en-IN" dirty="0"/>
              <a:t>offered by a number of vendors</a:t>
            </a:r>
            <a:endParaRPr lang="en-US" dirty="0"/>
          </a:p>
          <a:p>
            <a:endParaRPr lang="en-IN" dirty="0"/>
          </a:p>
          <a:p>
            <a:endParaRPr lang="en-IN" dirty="0"/>
          </a:p>
          <a:p>
            <a:endParaRPr lang="en-IN" dirty="0"/>
          </a:p>
          <a:p>
            <a:endParaRPr lang="en-IN" dirty="0"/>
          </a:p>
          <a:p>
            <a:endParaRPr lang="en-IN" dirty="0"/>
          </a:p>
          <a:p>
            <a:endParaRPr lang="en-IN" dirty="0"/>
          </a:p>
          <a:p>
            <a:pPr marL="0" indent="0">
              <a:buNone/>
            </a:pPr>
            <a:r>
              <a:rPr lang="en-IN" dirty="0"/>
              <a:t>                       </a:t>
            </a:r>
            <a:r>
              <a:rPr lang="en-IN" sz="1400" b="1" dirty="0">
                <a:latin typeface="Arial Narrow" panose="020B0606020202030204" pitchFamily="34" charset="0"/>
              </a:rPr>
              <a:t>A Stratix IV FPGA from Altera                                        </a:t>
            </a:r>
            <a:r>
              <a:rPr lang="en-US" sz="1400" b="1" dirty="0">
                <a:latin typeface="Arial Narrow" panose="020B0606020202030204" pitchFamily="34" charset="0"/>
              </a:rPr>
              <a:t>A Spartan FPGA from Xilinx</a:t>
            </a:r>
            <a:endParaRPr lang="en-IN" sz="1400" b="1" dirty="0">
              <a:latin typeface="Arial Narrow" panose="020B0606020202030204" pitchFamily="34" charset="0"/>
            </a:endParaRPr>
          </a:p>
        </p:txBody>
      </p:sp>
      <p:pic>
        <p:nvPicPr>
          <p:cNvPr id="9" name="Picture 8">
            <a:extLst>
              <a:ext uri="{FF2B5EF4-FFF2-40B4-BE49-F238E27FC236}">
                <a16:creationId xmlns:a16="http://schemas.microsoft.com/office/drawing/2014/main" id="{8EAF7B43-04FE-45FF-934F-69D7B1195EAA}"/>
              </a:ext>
            </a:extLst>
          </p:cNvPr>
          <p:cNvPicPr>
            <a:picLocks noChangeAspect="1"/>
          </p:cNvPicPr>
          <p:nvPr/>
        </p:nvPicPr>
        <p:blipFill>
          <a:blip r:embed="rId2"/>
          <a:stretch>
            <a:fillRect/>
          </a:stretch>
        </p:blipFill>
        <p:spPr>
          <a:xfrm>
            <a:off x="2038536" y="3619964"/>
            <a:ext cx="2692665" cy="1803270"/>
          </a:xfrm>
          <a:prstGeom prst="rect">
            <a:avLst/>
          </a:prstGeom>
        </p:spPr>
      </p:pic>
      <p:pic>
        <p:nvPicPr>
          <p:cNvPr id="11" name="Picture 10">
            <a:extLst>
              <a:ext uri="{FF2B5EF4-FFF2-40B4-BE49-F238E27FC236}">
                <a16:creationId xmlns:a16="http://schemas.microsoft.com/office/drawing/2014/main" id="{9031722D-1DF4-4E24-B3A1-092923F55BA0}"/>
              </a:ext>
            </a:extLst>
          </p:cNvPr>
          <p:cNvPicPr>
            <a:picLocks noChangeAspect="1"/>
          </p:cNvPicPr>
          <p:nvPr/>
        </p:nvPicPr>
        <p:blipFill>
          <a:blip r:embed="rId3"/>
          <a:stretch>
            <a:fillRect/>
          </a:stretch>
        </p:blipFill>
        <p:spPr>
          <a:xfrm>
            <a:off x="6092403" y="3614754"/>
            <a:ext cx="1676400" cy="1808480"/>
          </a:xfrm>
          <a:prstGeom prst="rect">
            <a:avLst/>
          </a:prstGeom>
        </p:spPr>
      </p:pic>
    </p:spTree>
    <p:extLst>
      <p:ext uri="{BB962C8B-B14F-4D97-AF65-F5344CB8AC3E}">
        <p14:creationId xmlns:p14="http://schemas.microsoft.com/office/powerpoint/2010/main" val="188208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062E-11E1-42A5-AA5D-A8B6DCC242DB}"/>
              </a:ext>
            </a:extLst>
          </p:cNvPr>
          <p:cNvSpPr>
            <a:spLocks noGrp="1"/>
          </p:cNvSpPr>
          <p:nvPr>
            <p:ph type="title"/>
          </p:nvPr>
        </p:nvSpPr>
        <p:spPr/>
        <p:txBody>
          <a:bodyPr/>
          <a:lstStyle/>
          <a:p>
            <a:r>
              <a:rPr lang="en-US" dirty="0"/>
              <a:t>Clear Speed Floating point accelerators</a:t>
            </a:r>
            <a:endParaRPr lang="en-IN" dirty="0"/>
          </a:p>
        </p:txBody>
      </p:sp>
      <p:sp>
        <p:nvSpPr>
          <p:cNvPr id="3" name="Content Placeholder 2">
            <a:extLst>
              <a:ext uri="{FF2B5EF4-FFF2-40B4-BE49-F238E27FC236}">
                <a16:creationId xmlns:a16="http://schemas.microsoft.com/office/drawing/2014/main" id="{971072A4-5B04-4B70-B62B-4BC52873C1D7}"/>
              </a:ext>
            </a:extLst>
          </p:cNvPr>
          <p:cNvSpPr>
            <a:spLocks noGrp="1"/>
          </p:cNvSpPr>
          <p:nvPr>
            <p:ph idx="1"/>
          </p:nvPr>
        </p:nvSpPr>
        <p:spPr/>
        <p:txBody>
          <a:bodyPr/>
          <a:lstStyle/>
          <a:p>
            <a:pPr algn="just"/>
            <a:r>
              <a:rPr lang="en-US" dirty="0" err="1"/>
              <a:t>ClearSpeed</a:t>
            </a:r>
            <a:r>
              <a:rPr lang="en-US" dirty="0"/>
              <a:t> Technology produces a board that is designed to accelerate floating-point </a:t>
            </a:r>
            <a:r>
              <a:rPr lang="en-IN" dirty="0"/>
              <a:t>calculations.</a:t>
            </a:r>
          </a:p>
          <a:p>
            <a:pPr algn="just"/>
            <a:r>
              <a:rPr lang="en-US" dirty="0"/>
              <a:t>This board plugs into a PCI-X slot, has a clock cycle of 500 MHz, and contains 96 floating-point functional units that can each perform a double precision </a:t>
            </a:r>
            <a:r>
              <a:rPr lang="en-IN" dirty="0"/>
              <a:t>multiply-add in one cycle.</a:t>
            </a:r>
          </a:p>
          <a:p>
            <a:pPr algn="just"/>
            <a:r>
              <a:rPr lang="en-US" dirty="0"/>
              <a:t>In stark contrast to </a:t>
            </a:r>
            <a:r>
              <a:rPr lang="en-US" dirty="0" err="1"/>
              <a:t>nVidia</a:t>
            </a:r>
            <a:r>
              <a:rPr lang="en-US" dirty="0"/>
              <a:t> and ATI/AMD </a:t>
            </a:r>
            <a:r>
              <a:rPr lang="en-US" dirty="0" err="1"/>
              <a:t>ClearSpeed</a:t>
            </a:r>
            <a:r>
              <a:rPr lang="en-US" dirty="0"/>
              <a:t> offered single and double precision from the very beginning, aiming specifically at general purpose computational acceleration but at a cost.</a:t>
            </a:r>
          </a:p>
          <a:p>
            <a:pPr algn="just"/>
            <a:r>
              <a:rPr lang="en-US" dirty="0"/>
              <a:t>One of the key </a:t>
            </a:r>
            <a:r>
              <a:rPr lang="en-US" dirty="0" err="1"/>
              <a:t>ClearSpeed</a:t>
            </a:r>
            <a:r>
              <a:rPr lang="en-US" dirty="0"/>
              <a:t> points is very low power and therefore potential for very high computing density.</a:t>
            </a:r>
            <a:endParaRPr lang="en-IN" dirty="0"/>
          </a:p>
        </p:txBody>
      </p:sp>
    </p:spTree>
    <p:extLst>
      <p:ext uri="{BB962C8B-B14F-4D97-AF65-F5344CB8AC3E}">
        <p14:creationId xmlns:p14="http://schemas.microsoft.com/office/powerpoint/2010/main" val="365390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98FC-B004-4589-BBB9-94032E35442E}"/>
              </a:ext>
            </a:extLst>
          </p:cNvPr>
          <p:cNvSpPr>
            <a:spLocks noGrp="1"/>
          </p:cNvSpPr>
          <p:nvPr>
            <p:ph type="title"/>
          </p:nvPr>
        </p:nvSpPr>
        <p:spPr/>
        <p:txBody>
          <a:bodyPr/>
          <a:lstStyle/>
          <a:p>
            <a:r>
              <a:rPr lang="en-IN" dirty="0"/>
              <a:t>IBM Cell processors</a:t>
            </a:r>
          </a:p>
        </p:txBody>
      </p:sp>
      <p:sp>
        <p:nvSpPr>
          <p:cNvPr id="4" name="Content Placeholder 3">
            <a:extLst>
              <a:ext uri="{FF2B5EF4-FFF2-40B4-BE49-F238E27FC236}">
                <a16:creationId xmlns:a16="http://schemas.microsoft.com/office/drawing/2014/main" id="{95D4A43D-6BDB-46C3-921F-A99CA4DD9F79}"/>
              </a:ext>
            </a:extLst>
          </p:cNvPr>
          <p:cNvSpPr>
            <a:spLocks noGrp="1"/>
          </p:cNvSpPr>
          <p:nvPr>
            <p:ph sz="half" idx="1"/>
          </p:nvPr>
        </p:nvSpPr>
        <p:spPr/>
        <p:txBody>
          <a:bodyPr>
            <a:normAutofit lnSpcReduction="10000"/>
          </a:bodyPr>
          <a:lstStyle/>
          <a:p>
            <a:r>
              <a:rPr lang="en-US" b="1" dirty="0"/>
              <a:t>Cell</a:t>
            </a:r>
            <a:r>
              <a:rPr lang="en-US" dirty="0"/>
              <a:t> is a multi-core microprocessor </a:t>
            </a:r>
            <a:r>
              <a:rPr lang="en-US" dirty="0" smtClean="0"/>
              <a:t>microarchitecture </a:t>
            </a:r>
            <a:r>
              <a:rPr lang="en-US" dirty="0"/>
              <a:t>that combines a general-purpose Power Architecture core of modest performance with streamlined coprocessing </a:t>
            </a:r>
            <a:r>
              <a:rPr lang="en-US" dirty="0" smtClean="0"/>
              <a:t>elements which greatly accelerate</a:t>
            </a:r>
            <a:r>
              <a:rPr lang="en-US" dirty="0"/>
              <a:t> multimedia and vector processing applications, as well as many other forms of dedicated computation. Cell is shorthand for </a:t>
            </a:r>
            <a:r>
              <a:rPr lang="en-US" b="1" dirty="0"/>
              <a:t>Cell Broadband Engine Architecture</a:t>
            </a:r>
            <a:r>
              <a:rPr lang="en-US" dirty="0"/>
              <a:t>, commonly abbreviated </a:t>
            </a:r>
            <a:r>
              <a:rPr lang="en-US" i="1" dirty="0"/>
              <a:t>CBEA</a:t>
            </a:r>
            <a:r>
              <a:rPr lang="en-US" dirty="0"/>
              <a:t> in full or </a:t>
            </a:r>
            <a:r>
              <a:rPr lang="en-US" i="1" dirty="0"/>
              <a:t>Cell BE</a:t>
            </a:r>
            <a:r>
              <a:rPr lang="en-US" dirty="0"/>
              <a:t> in part.</a:t>
            </a:r>
            <a:endParaRPr lang="en-IN" dirty="0"/>
          </a:p>
          <a:p>
            <a:endParaRPr lang="en-IN" dirty="0"/>
          </a:p>
        </p:txBody>
      </p:sp>
      <p:sp>
        <p:nvSpPr>
          <p:cNvPr id="5" name="Content Placeholder 4">
            <a:extLst>
              <a:ext uri="{FF2B5EF4-FFF2-40B4-BE49-F238E27FC236}">
                <a16:creationId xmlns:a16="http://schemas.microsoft.com/office/drawing/2014/main" id="{00649A79-550C-4846-86B8-827FE441EBF1}"/>
              </a:ext>
            </a:extLst>
          </p:cNvPr>
          <p:cNvSpPr>
            <a:spLocks noGrp="1"/>
          </p:cNvSpPr>
          <p:nvPr>
            <p:ph sz="half" idx="2"/>
          </p:nvPr>
        </p:nvSpPr>
        <p:spPr/>
        <p:txBody>
          <a:bodyPr>
            <a:normAutofit lnSpcReduction="10000"/>
          </a:bodyPr>
          <a:lstStyle/>
          <a:p>
            <a:pPr marL="0" indent="0">
              <a:buNone/>
            </a:pPr>
            <a:r>
              <a:rPr lang="en-US" sz="1400" dirty="0">
                <a:latin typeface="Arial Narrow" panose="020B0606020202030204" pitchFamily="34" charset="0"/>
              </a:rPr>
              <a:t>Cell BE as it appears in the PS3 on the motherboard</a:t>
            </a:r>
          </a:p>
          <a:p>
            <a:pPr marL="0" indent="0">
              <a:buNone/>
            </a:pPr>
            <a:endParaRPr lang="en-IN" sz="1400" dirty="0">
              <a:latin typeface="Arial Narrow" panose="020B0606020202030204" pitchFamily="34" charset="0"/>
            </a:endParaRPr>
          </a:p>
        </p:txBody>
      </p:sp>
      <p:pic>
        <p:nvPicPr>
          <p:cNvPr id="11" name="Picture 10">
            <a:extLst>
              <a:ext uri="{FF2B5EF4-FFF2-40B4-BE49-F238E27FC236}">
                <a16:creationId xmlns:a16="http://schemas.microsoft.com/office/drawing/2014/main" id="{AFD4762E-4FAF-4064-A550-D3B4E7BB2ADB}"/>
              </a:ext>
            </a:extLst>
          </p:cNvPr>
          <p:cNvPicPr>
            <a:picLocks noChangeAspect="1"/>
          </p:cNvPicPr>
          <p:nvPr/>
        </p:nvPicPr>
        <p:blipFill>
          <a:blip r:embed="rId2"/>
          <a:stretch>
            <a:fillRect/>
          </a:stretch>
        </p:blipFill>
        <p:spPr>
          <a:xfrm>
            <a:off x="5089970" y="2450237"/>
            <a:ext cx="3879267" cy="2186496"/>
          </a:xfrm>
          <a:prstGeom prst="rect">
            <a:avLst/>
          </a:prstGeom>
        </p:spPr>
      </p:pic>
    </p:spTree>
    <p:extLst>
      <p:ext uri="{BB962C8B-B14F-4D97-AF65-F5344CB8AC3E}">
        <p14:creationId xmlns:p14="http://schemas.microsoft.com/office/powerpoint/2010/main" val="32170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17024B-F4B1-4C82-A0D9-5D51F5CE805D}"/>
              </a:ext>
            </a:extLst>
          </p:cNvPr>
          <p:cNvSpPr>
            <a:spLocks noGrp="1"/>
          </p:cNvSpPr>
          <p:nvPr>
            <p:ph type="title"/>
          </p:nvPr>
        </p:nvSpPr>
        <p:spPr/>
        <p:txBody>
          <a:bodyPr/>
          <a:lstStyle/>
          <a:p>
            <a:r>
              <a:rPr lang="en-IN" dirty="0" smtClean="0"/>
              <a:t>Advantages &amp; Drawbacks</a:t>
            </a:r>
            <a:r>
              <a:rPr lang="en-IN" dirty="0"/>
              <a:t/>
            </a:r>
            <a:br>
              <a:rPr lang="en-IN" dirty="0"/>
            </a:br>
            <a:endParaRPr lang="en-IN" dirty="0"/>
          </a:p>
        </p:txBody>
      </p:sp>
      <p:sp>
        <p:nvSpPr>
          <p:cNvPr id="8" name="Content Placeholder 7">
            <a:extLst>
              <a:ext uri="{FF2B5EF4-FFF2-40B4-BE49-F238E27FC236}">
                <a16:creationId xmlns:a16="http://schemas.microsoft.com/office/drawing/2014/main" id="{D89DC512-6343-4A63-92BF-6DAD5D6E5312}"/>
              </a:ext>
            </a:extLst>
          </p:cNvPr>
          <p:cNvSpPr>
            <a:spLocks noGrp="1"/>
          </p:cNvSpPr>
          <p:nvPr>
            <p:ph idx="1"/>
          </p:nvPr>
        </p:nvSpPr>
        <p:spPr/>
        <p:txBody>
          <a:bodyPr>
            <a:normAutofit fontScale="92500" lnSpcReduction="10000"/>
          </a:bodyPr>
          <a:lstStyle/>
          <a:p>
            <a:pPr marL="0" indent="0" algn="just">
              <a:buNone/>
            </a:pPr>
            <a:r>
              <a:rPr lang="en-US" dirty="0"/>
              <a:t>There are multiple families of accelerators suitable for executing applications from portions of HPC space. These include GPGPUs, FPGAs, </a:t>
            </a:r>
            <a:r>
              <a:rPr lang="en-US" dirty="0" err="1"/>
              <a:t>ClearSpeed</a:t>
            </a:r>
            <a:r>
              <a:rPr lang="en-US" dirty="0"/>
              <a:t> and the Cell processor. Each type is good for specific types of applications, but they all need applications with a high calculation to memory reference ratio.</a:t>
            </a:r>
          </a:p>
          <a:p>
            <a:pPr marL="0" indent="0" algn="just">
              <a:buNone/>
            </a:pPr>
            <a:r>
              <a:rPr lang="en-US" dirty="0"/>
              <a:t>They are best at the following:</a:t>
            </a:r>
          </a:p>
          <a:p>
            <a:pPr algn="just"/>
            <a:r>
              <a:rPr lang="en-US" dirty="0"/>
              <a:t>GPGPUs: graphics, 32-bit floating-point</a:t>
            </a:r>
          </a:p>
          <a:p>
            <a:pPr algn="just"/>
            <a:r>
              <a:rPr lang="en-US" dirty="0"/>
              <a:t>FPGAs: embedded applications, applications that require a small number of bits</a:t>
            </a:r>
          </a:p>
          <a:p>
            <a:pPr algn="just"/>
            <a:r>
              <a:rPr lang="en-US" dirty="0" err="1"/>
              <a:t>ClearSpeed</a:t>
            </a:r>
            <a:r>
              <a:rPr lang="en-US" dirty="0"/>
              <a:t>: matrix-matrix multiplication, 64-bit floating-point</a:t>
            </a:r>
          </a:p>
          <a:p>
            <a:pPr algn="just"/>
            <a:r>
              <a:rPr lang="en-US" dirty="0"/>
              <a:t>Cell: graphics, 32-bit floating-point</a:t>
            </a:r>
          </a:p>
          <a:p>
            <a:pPr marL="0" indent="0" algn="just">
              <a:buNone/>
            </a:pPr>
            <a:r>
              <a:rPr lang="en-US" dirty="0"/>
              <a:t>Common traits for accelerators today include slow clock frequencies, performance is through parallelism, low bandwidth connections to CPU, and the lack of standard software tools.</a:t>
            </a:r>
          </a:p>
        </p:txBody>
      </p:sp>
    </p:spTree>
    <p:extLst>
      <p:ext uri="{BB962C8B-B14F-4D97-AF65-F5344CB8AC3E}">
        <p14:creationId xmlns:p14="http://schemas.microsoft.com/office/powerpoint/2010/main" val="22074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of Application Accelerators in</a:t>
            </a:r>
            <a:br>
              <a:rPr lang="en-IN" b="1" dirty="0"/>
            </a:br>
            <a:r>
              <a:rPr lang="en-US" b="1" dirty="0"/>
              <a:t>HPC</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IN" b="1" dirty="0" smtClean="0"/>
              <a:t>Application </a:t>
            </a:r>
            <a:r>
              <a:rPr lang="en-IN" b="1" dirty="0"/>
              <a:t>accelerators will continue to play a role in </a:t>
            </a:r>
            <a:r>
              <a:rPr lang="en-IN" b="1" dirty="0" smtClean="0"/>
              <a:t>HPC</a:t>
            </a:r>
          </a:p>
          <a:p>
            <a:pPr marL="0" indent="0" algn="just">
              <a:buNone/>
            </a:pPr>
            <a:r>
              <a:rPr lang="en-IN" b="1" dirty="0" smtClean="0"/>
              <a:t>      </a:t>
            </a:r>
            <a:r>
              <a:rPr lang="en-IN" dirty="0" smtClean="0"/>
              <a:t>• </a:t>
            </a:r>
            <a:r>
              <a:rPr lang="en-IN" dirty="0"/>
              <a:t>Cost, power, and size are the driving forces and application accelerators </a:t>
            </a:r>
            <a:r>
              <a:rPr lang="en-IN" dirty="0" smtClean="0"/>
              <a:t>have </a:t>
            </a:r>
            <a:r>
              <a:rPr lang="en-US" dirty="0" smtClean="0"/>
              <a:t>an advantage</a:t>
            </a:r>
            <a:endParaRPr lang="en-US" dirty="0"/>
          </a:p>
          <a:p>
            <a:pPr algn="just"/>
            <a:r>
              <a:rPr lang="en-IN" b="1" dirty="0" smtClean="0"/>
              <a:t>HPC </a:t>
            </a:r>
            <a:r>
              <a:rPr lang="en-IN" b="1" dirty="0"/>
              <a:t>clusters with application accelerators will continue to be </a:t>
            </a:r>
            <a:r>
              <a:rPr lang="en-IN" b="1" dirty="0" smtClean="0"/>
              <a:t>the </a:t>
            </a:r>
            <a:r>
              <a:rPr lang="en-US" b="1" dirty="0" smtClean="0"/>
              <a:t>dominant </a:t>
            </a:r>
            <a:r>
              <a:rPr lang="en-US" b="1" dirty="0"/>
              <a:t>architecture</a:t>
            </a:r>
          </a:p>
          <a:p>
            <a:pPr algn="just"/>
            <a:r>
              <a:rPr lang="en-IN" b="1" dirty="0" smtClean="0"/>
              <a:t>GPUs </a:t>
            </a:r>
            <a:r>
              <a:rPr lang="en-IN" b="1" dirty="0"/>
              <a:t>will continue to dominate the accelerator </a:t>
            </a:r>
            <a:r>
              <a:rPr lang="en-IN" b="1" dirty="0" smtClean="0"/>
              <a:t>market</a:t>
            </a:r>
          </a:p>
          <a:p>
            <a:pPr marL="0" indent="0" algn="just">
              <a:buNone/>
            </a:pPr>
            <a:r>
              <a:rPr lang="en-IN" b="1" dirty="0" smtClean="0"/>
              <a:t>      </a:t>
            </a:r>
            <a:r>
              <a:rPr lang="en-IN" dirty="0" smtClean="0"/>
              <a:t>• </a:t>
            </a:r>
            <a:r>
              <a:rPr lang="en-IN" dirty="0"/>
              <a:t>NVIDIA has a GPU product line specifically designed for HPC</a:t>
            </a:r>
          </a:p>
          <a:p>
            <a:pPr algn="just"/>
            <a:r>
              <a:rPr lang="en-IN" b="1" dirty="0" smtClean="0"/>
              <a:t>New </a:t>
            </a:r>
            <a:r>
              <a:rPr lang="en-IN" b="1" dirty="0"/>
              <a:t>major deployments are coming</a:t>
            </a:r>
          </a:p>
          <a:p>
            <a:pPr marL="0" indent="0" algn="just">
              <a:buNone/>
            </a:pPr>
            <a:r>
              <a:rPr lang="en-IN" dirty="0" smtClean="0"/>
              <a:t>      • </a:t>
            </a:r>
            <a:r>
              <a:rPr lang="en-IN" dirty="0"/>
              <a:t>NSF Track 2D system, </a:t>
            </a:r>
            <a:r>
              <a:rPr lang="en-IN" dirty="0" err="1"/>
              <a:t>Keeneland</a:t>
            </a:r>
            <a:endParaRPr lang="en-IN" dirty="0"/>
          </a:p>
          <a:p>
            <a:pPr algn="just"/>
            <a:r>
              <a:rPr lang="en-IN" b="1" dirty="0" smtClean="0"/>
              <a:t>New </a:t>
            </a:r>
            <a:r>
              <a:rPr lang="en-IN" b="1" dirty="0"/>
              <a:t>accelerator architectures are coming</a:t>
            </a:r>
          </a:p>
          <a:p>
            <a:pPr marL="0" indent="0" algn="just">
              <a:buNone/>
            </a:pPr>
            <a:r>
              <a:rPr lang="en-IN" dirty="0" smtClean="0"/>
              <a:t>      • </a:t>
            </a:r>
            <a:r>
              <a:rPr lang="en-IN" dirty="0"/>
              <a:t>Intel Many Integrated Core (MIC) architecture, AMD Fusion</a:t>
            </a:r>
          </a:p>
          <a:p>
            <a:pPr algn="just"/>
            <a:r>
              <a:rPr lang="en-IN" b="1" dirty="0" smtClean="0"/>
              <a:t>We </a:t>
            </a:r>
            <a:r>
              <a:rPr lang="en-IN" b="1" dirty="0"/>
              <a:t>are starting to see more and more HPC applications ported </a:t>
            </a:r>
            <a:r>
              <a:rPr lang="en-IN" b="1" dirty="0" smtClean="0"/>
              <a:t>to </a:t>
            </a:r>
            <a:r>
              <a:rPr lang="en-US" b="1" dirty="0" smtClean="0"/>
              <a:t>accelerators</a:t>
            </a:r>
            <a:endParaRPr lang="en-US" dirty="0"/>
          </a:p>
        </p:txBody>
      </p:sp>
    </p:spTree>
    <p:extLst>
      <p:ext uri="{BB962C8B-B14F-4D97-AF65-F5344CB8AC3E}">
        <p14:creationId xmlns:p14="http://schemas.microsoft.com/office/powerpoint/2010/main" val="1112392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FFF-2E61-4ACE-9C84-3FFEA9B0873F}"/>
              </a:ext>
            </a:extLst>
          </p:cNvPr>
          <p:cNvSpPr>
            <a:spLocks noGrp="1"/>
          </p:cNvSpPr>
          <p:nvPr>
            <p:ph type="title"/>
          </p:nvPr>
        </p:nvSpPr>
        <p:spPr/>
        <p:txBody>
          <a:bodyPr/>
          <a:lstStyle/>
          <a:p>
            <a:r>
              <a:rPr lang="en-IN" b="1" dirty="0"/>
              <a:t>References</a:t>
            </a:r>
            <a:endParaRPr lang="en-IN" dirty="0"/>
          </a:p>
        </p:txBody>
      </p:sp>
      <p:sp>
        <p:nvSpPr>
          <p:cNvPr id="3" name="Content Placeholder 2">
            <a:extLst>
              <a:ext uri="{FF2B5EF4-FFF2-40B4-BE49-F238E27FC236}">
                <a16:creationId xmlns:a16="http://schemas.microsoft.com/office/drawing/2014/main" id="{E3DEFEE0-A1F8-480E-A3D0-588BEF03C2FF}"/>
              </a:ext>
            </a:extLst>
          </p:cNvPr>
          <p:cNvSpPr>
            <a:spLocks noGrp="1"/>
          </p:cNvSpPr>
          <p:nvPr>
            <p:ph idx="1"/>
          </p:nvPr>
        </p:nvSpPr>
        <p:spPr/>
        <p:txBody>
          <a:bodyPr/>
          <a:lstStyle/>
          <a:p>
            <a:pPr>
              <a:buFont typeface="+mj-lt"/>
              <a:buAutoNum type="arabicPeriod"/>
            </a:pPr>
            <a:r>
              <a:rPr lang="en-IN" dirty="0">
                <a:hlinkClick r:id="rId2"/>
              </a:rPr>
              <a:t>https://</a:t>
            </a:r>
            <a:r>
              <a:rPr lang="en-IN" dirty="0" smtClean="0">
                <a:hlinkClick r:id="rId2"/>
              </a:rPr>
              <a:t>ieeexplore.ieee.org/document/5492949</a:t>
            </a:r>
            <a:endParaRPr lang="en-IN" dirty="0" smtClean="0"/>
          </a:p>
          <a:p>
            <a:pPr>
              <a:buFont typeface="+mj-lt"/>
              <a:buAutoNum type="arabicPeriod"/>
            </a:pPr>
            <a:r>
              <a:rPr lang="en-IN" dirty="0">
                <a:hlinkClick r:id="rId3"/>
              </a:rPr>
              <a:t>https://</a:t>
            </a:r>
            <a:r>
              <a:rPr lang="en-IN" dirty="0" smtClean="0">
                <a:hlinkClick r:id="rId3"/>
              </a:rPr>
              <a:t>www.researchgate.net/publication/224148910_High-Performance_Computing_with_Accelerators</a:t>
            </a:r>
            <a:endParaRPr lang="en-IN" dirty="0" smtClean="0"/>
          </a:p>
          <a:p>
            <a:pPr>
              <a:buFont typeface="+mj-lt"/>
              <a:buAutoNum type="arabicPeriod"/>
            </a:pPr>
            <a:r>
              <a:rPr lang="en-IN" dirty="0">
                <a:hlinkClick r:id="rId4"/>
              </a:rPr>
              <a:t>http://www.ncsa.illinois.edu/People/kindr/projects/hpca</a:t>
            </a:r>
            <a:r>
              <a:rPr lang="en-IN" dirty="0" smtClean="0">
                <a:hlinkClick r:id="rId4"/>
              </a:rPr>
              <a:t>/</a:t>
            </a:r>
            <a:endParaRPr lang="en-IN" dirty="0" smtClean="0"/>
          </a:p>
          <a:p>
            <a:pPr>
              <a:buFont typeface="+mj-lt"/>
              <a:buAutoNum type="arabicPeriod"/>
            </a:pPr>
            <a:r>
              <a:rPr lang="en-IN" u="sng" dirty="0"/>
              <a:t>V. </a:t>
            </a:r>
            <a:r>
              <a:rPr lang="en-IN" u="sng" dirty="0" err="1"/>
              <a:t>Kindratenko</a:t>
            </a:r>
            <a:r>
              <a:rPr lang="en-IN" dirty="0"/>
              <a:t>, </a:t>
            </a:r>
            <a:r>
              <a:rPr lang="en-IN" b="1" dirty="0"/>
              <a:t>High Performance Computing with Application Accelerators</a:t>
            </a:r>
            <a:r>
              <a:rPr lang="en-IN" dirty="0"/>
              <a:t>, </a:t>
            </a:r>
            <a:r>
              <a:rPr lang="en-IN" i="1" dirty="0"/>
              <a:t>High Performance Computing Symposium</a:t>
            </a:r>
            <a:r>
              <a:rPr lang="en-IN" dirty="0"/>
              <a:t>, June 2010, Advanced Digital Sciences </a:t>
            </a:r>
            <a:r>
              <a:rPr lang="en-IN" dirty="0" err="1"/>
              <a:t>Center</a:t>
            </a:r>
            <a:r>
              <a:rPr lang="en-IN" dirty="0"/>
              <a:t>, Singapore </a:t>
            </a:r>
            <a:endParaRPr lang="en-IN" dirty="0" smtClean="0"/>
          </a:p>
          <a:p>
            <a:pPr>
              <a:buFont typeface="+mj-lt"/>
              <a:buAutoNum type="arabicPeriod"/>
            </a:pPr>
            <a:r>
              <a:rPr lang="en-IN" u="sng" dirty="0"/>
              <a:t>V. </a:t>
            </a:r>
            <a:r>
              <a:rPr lang="en-IN" u="sng" dirty="0" err="1"/>
              <a:t>Kindratenko</a:t>
            </a:r>
            <a:r>
              <a:rPr lang="en-IN" dirty="0"/>
              <a:t>, </a:t>
            </a:r>
            <a:r>
              <a:rPr lang="en-IN" b="1" dirty="0"/>
              <a:t>High Performance Computing with Accelerators</a:t>
            </a:r>
            <a:r>
              <a:rPr lang="en-IN" dirty="0"/>
              <a:t>, </a:t>
            </a:r>
            <a:r>
              <a:rPr lang="en-IN" i="1" dirty="0"/>
              <a:t>First workshop of the Joint Laboratory for </a:t>
            </a:r>
            <a:r>
              <a:rPr lang="en-IN" i="1" dirty="0" err="1"/>
              <a:t>Petascale</a:t>
            </a:r>
            <a:r>
              <a:rPr lang="en-IN" i="1" dirty="0"/>
              <a:t> Computing</a:t>
            </a:r>
            <a:r>
              <a:rPr lang="en-IN" dirty="0"/>
              <a:t>, June 2009, Paris, France</a:t>
            </a:r>
            <a:endParaRPr lang="en-IN" dirty="0"/>
          </a:p>
        </p:txBody>
      </p:sp>
    </p:spTree>
    <p:extLst>
      <p:ext uri="{BB962C8B-B14F-4D97-AF65-F5344CB8AC3E}">
        <p14:creationId xmlns:p14="http://schemas.microsoft.com/office/powerpoint/2010/main" val="419858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44434"/>
          </a:xfrm>
        </p:spPr>
        <p:txBody>
          <a:bodyPr/>
          <a:lstStyle/>
          <a:p>
            <a:r>
              <a:rPr lang="en-US" dirty="0" smtClean="0"/>
              <a:t>Agenda</a:t>
            </a:r>
            <a:endParaRPr lang="en-US" dirty="0"/>
          </a:p>
        </p:txBody>
      </p:sp>
      <p:sp>
        <p:nvSpPr>
          <p:cNvPr id="3" name="Content Placeholder 2"/>
          <p:cNvSpPr>
            <a:spLocks noGrp="1"/>
          </p:cNvSpPr>
          <p:nvPr>
            <p:ph idx="1"/>
          </p:nvPr>
        </p:nvSpPr>
        <p:spPr>
          <a:xfrm>
            <a:off x="677334" y="940526"/>
            <a:ext cx="8596668" cy="5525588"/>
          </a:xfrm>
        </p:spPr>
        <p:txBody>
          <a:bodyPr>
            <a:normAutofit lnSpcReduction="10000"/>
          </a:bodyPr>
          <a:lstStyle/>
          <a:p>
            <a:r>
              <a:rPr lang="en-US" dirty="0" smtClean="0">
                <a:hlinkClick r:id="rId2" action="ppaction://hlinksldjump"/>
              </a:rPr>
              <a:t>Introduction</a:t>
            </a:r>
            <a:endParaRPr lang="en-US" dirty="0" smtClean="0"/>
          </a:p>
          <a:p>
            <a:r>
              <a:rPr lang="en-US" dirty="0" smtClean="0">
                <a:hlinkClick r:id="rId3" action="ppaction://hlinksldjump"/>
              </a:rPr>
              <a:t>A Bit of History</a:t>
            </a:r>
            <a:endParaRPr lang="en-US" dirty="0" smtClean="0"/>
          </a:p>
          <a:p>
            <a:r>
              <a:rPr lang="en-US" dirty="0" smtClean="0">
                <a:hlinkClick r:id="rId4" action="ppaction://hlinksldjump"/>
              </a:rPr>
              <a:t>State of Affairs</a:t>
            </a:r>
            <a:endParaRPr lang="en-US" dirty="0" smtClean="0"/>
          </a:p>
          <a:p>
            <a:r>
              <a:rPr lang="en-US" dirty="0" smtClean="0">
                <a:hlinkClick r:id="rId5" action="ppaction://hlinksldjump"/>
              </a:rPr>
              <a:t>Why Accelerators</a:t>
            </a:r>
            <a:endParaRPr lang="en-US" dirty="0" smtClean="0"/>
          </a:p>
          <a:p>
            <a:r>
              <a:rPr lang="en-US" dirty="0" smtClean="0">
                <a:hlinkClick r:id="rId6" action="ppaction://hlinksldjump"/>
              </a:rPr>
              <a:t>Accelerators</a:t>
            </a:r>
            <a:endParaRPr lang="en-US" dirty="0" smtClean="0"/>
          </a:p>
          <a:p>
            <a:r>
              <a:rPr lang="en-US" dirty="0" smtClean="0">
                <a:hlinkClick r:id="rId7" action="ppaction://hlinksldjump"/>
              </a:rPr>
              <a:t>Accelerator Features</a:t>
            </a:r>
            <a:endParaRPr lang="en-US" dirty="0" smtClean="0"/>
          </a:p>
          <a:p>
            <a:r>
              <a:rPr lang="en-US" dirty="0" smtClean="0">
                <a:hlinkClick r:id="rId8" action="ppaction://hlinksldjump"/>
              </a:rPr>
              <a:t>High Performance Computing Considerations</a:t>
            </a:r>
            <a:endParaRPr lang="en-US" dirty="0" smtClean="0"/>
          </a:p>
          <a:p>
            <a:r>
              <a:rPr lang="en-IN" dirty="0" smtClean="0">
                <a:hlinkClick r:id="rId9" action="ppaction://hlinksldjump"/>
              </a:rPr>
              <a:t>General purpose Graphical Processing units (GPGPUs) </a:t>
            </a:r>
            <a:endParaRPr lang="en-IN" dirty="0" smtClean="0"/>
          </a:p>
          <a:p>
            <a:r>
              <a:rPr lang="en-IN" dirty="0" smtClean="0">
                <a:hlinkClick r:id="rId10" action="ppaction://hlinksldjump"/>
              </a:rPr>
              <a:t>Field Programmable Gate arrays( FPGAs)</a:t>
            </a:r>
            <a:endParaRPr lang="en-IN" dirty="0" smtClean="0"/>
          </a:p>
          <a:p>
            <a:r>
              <a:rPr lang="en-IN" dirty="0" smtClean="0">
                <a:hlinkClick r:id="rId11" action="ppaction://hlinksldjump"/>
              </a:rPr>
              <a:t>Clear Speed Floating point accelerators</a:t>
            </a:r>
            <a:endParaRPr lang="en-IN" dirty="0" smtClean="0"/>
          </a:p>
          <a:p>
            <a:r>
              <a:rPr lang="en-US" dirty="0" smtClean="0">
                <a:hlinkClick r:id="rId12" action="ppaction://hlinksldjump"/>
              </a:rPr>
              <a:t>IBM Cell processors</a:t>
            </a:r>
            <a:endParaRPr lang="en-US" dirty="0" smtClean="0"/>
          </a:p>
          <a:p>
            <a:r>
              <a:rPr lang="en-US" dirty="0" smtClean="0">
                <a:hlinkClick r:id="rId13" action="ppaction://hlinksldjump"/>
              </a:rPr>
              <a:t>Advantages &amp; Drawbacks </a:t>
            </a:r>
            <a:endParaRPr lang="en-US" dirty="0" smtClean="0"/>
          </a:p>
          <a:p>
            <a:r>
              <a:rPr lang="en-IN" dirty="0" smtClean="0">
                <a:hlinkClick r:id="rId14" action="ppaction://hlinksldjump"/>
              </a:rPr>
              <a:t>Future of Application Accelerators in HPC</a:t>
            </a:r>
            <a:endParaRPr lang="en-IN" dirty="0" smtClean="0"/>
          </a:p>
          <a:p>
            <a:r>
              <a:rPr lang="en-US" dirty="0" smtClean="0">
                <a:hlinkClick r:id="rId15" action="ppaction://hlinksldjump"/>
              </a:rPr>
              <a:t>References</a:t>
            </a:r>
            <a:endParaRPr lang="en-US" dirty="0"/>
          </a:p>
        </p:txBody>
      </p:sp>
    </p:spTree>
    <p:extLst>
      <p:ext uri="{BB962C8B-B14F-4D97-AF65-F5344CB8AC3E}">
        <p14:creationId xmlns:p14="http://schemas.microsoft.com/office/powerpoint/2010/main" val="419899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4969-82DD-404A-A741-F5227AE94174}"/>
              </a:ext>
            </a:extLst>
          </p:cNvPr>
          <p:cNvSpPr>
            <a:spLocks noGrp="1"/>
          </p:cNvSpPr>
          <p:nvPr>
            <p:ph type="title"/>
          </p:nvPr>
        </p:nvSpPr>
        <p:spPr>
          <a:xfrm>
            <a:off x="473147" y="227860"/>
            <a:ext cx="8596668" cy="1320800"/>
          </a:xfrm>
        </p:spPr>
        <p:txBody>
          <a:bodyPr/>
          <a:lstStyle/>
          <a:p>
            <a:r>
              <a:rPr lang="en-IN" b="1" dirty="0" smtClean="0"/>
              <a:t>Introduction</a:t>
            </a:r>
            <a:endParaRPr lang="en-IN" dirty="0"/>
          </a:p>
        </p:txBody>
      </p:sp>
      <p:pic>
        <p:nvPicPr>
          <p:cNvPr id="9" name="Content Placeholder 8">
            <a:extLst>
              <a:ext uri="{FF2B5EF4-FFF2-40B4-BE49-F238E27FC236}">
                <a16:creationId xmlns:a16="http://schemas.microsoft.com/office/drawing/2014/main" id="{3B74BEB2-CAFF-4E24-9D0B-AED88BB5304C}"/>
              </a:ext>
            </a:extLst>
          </p:cNvPr>
          <p:cNvPicPr>
            <a:picLocks noGrp="1" noChangeAspect="1"/>
          </p:cNvPicPr>
          <p:nvPr>
            <p:ph sz="half" idx="1"/>
          </p:nvPr>
        </p:nvPicPr>
        <p:blipFill>
          <a:blip r:embed="rId2"/>
          <a:stretch>
            <a:fillRect/>
          </a:stretch>
        </p:blipFill>
        <p:spPr>
          <a:xfrm>
            <a:off x="345699" y="1447059"/>
            <a:ext cx="5637852" cy="4660777"/>
          </a:xfrm>
          <a:ln>
            <a:solidFill>
              <a:schemeClr val="tx1"/>
            </a:solidFill>
          </a:ln>
        </p:spPr>
      </p:pic>
      <p:sp>
        <p:nvSpPr>
          <p:cNvPr id="7" name="Content Placeholder 6">
            <a:extLst>
              <a:ext uri="{FF2B5EF4-FFF2-40B4-BE49-F238E27FC236}">
                <a16:creationId xmlns:a16="http://schemas.microsoft.com/office/drawing/2014/main" id="{2EEDE67F-C05C-4B71-BEF0-839B5388D400}"/>
              </a:ext>
            </a:extLst>
          </p:cNvPr>
          <p:cNvSpPr>
            <a:spLocks noGrp="1"/>
          </p:cNvSpPr>
          <p:nvPr>
            <p:ph sz="half" idx="2"/>
          </p:nvPr>
        </p:nvSpPr>
        <p:spPr>
          <a:xfrm>
            <a:off x="6096000" y="1420427"/>
            <a:ext cx="3509638" cy="4660777"/>
          </a:xfrm>
        </p:spPr>
        <p:txBody>
          <a:bodyPr>
            <a:normAutofit fontScale="92500" lnSpcReduction="20000"/>
          </a:bodyPr>
          <a:lstStyle/>
          <a:p>
            <a:r>
              <a:rPr lang="en-US" b="1" dirty="0"/>
              <a:t>High-performance computing (HPC) uses </a:t>
            </a:r>
            <a:r>
              <a:rPr lang="en-US" dirty="0"/>
              <a:t>supercomputers and computer clusters to solve advanced computation problems.</a:t>
            </a:r>
          </a:p>
          <a:p>
            <a:r>
              <a:rPr lang="en-US" dirty="0"/>
              <a:t>Today, computer systems approaching the teraflops-region are counted as HPC-computers. The term is most commonly associated with computing used for scientific research or computational science.</a:t>
            </a:r>
          </a:p>
          <a:p>
            <a:r>
              <a:rPr lang="en-US" dirty="0"/>
              <a:t>Recently, HPC has come to be applied to business uses of cluster-based supercomputers, such as data warehouses, line-of-business (LOB) applications, and transaction processing.</a:t>
            </a:r>
            <a:endParaRPr lang="en-IN" dirty="0"/>
          </a:p>
          <a:p>
            <a:endParaRPr lang="en-IN" dirty="0"/>
          </a:p>
        </p:txBody>
      </p:sp>
    </p:spTree>
    <p:extLst>
      <p:ext uri="{BB962C8B-B14F-4D97-AF65-F5344CB8AC3E}">
        <p14:creationId xmlns:p14="http://schemas.microsoft.com/office/powerpoint/2010/main" val="428102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6BB1-E0F5-440B-92BE-CED1CFE123FC}"/>
              </a:ext>
            </a:extLst>
          </p:cNvPr>
          <p:cNvSpPr>
            <a:spLocks noGrp="1"/>
          </p:cNvSpPr>
          <p:nvPr>
            <p:ph type="title"/>
          </p:nvPr>
        </p:nvSpPr>
        <p:spPr/>
        <p:txBody>
          <a:bodyPr/>
          <a:lstStyle/>
          <a:p>
            <a:r>
              <a:rPr lang="en-US" b="1" dirty="0"/>
              <a:t>A Bit of History</a:t>
            </a:r>
            <a:endParaRPr lang="en-IN" dirty="0"/>
          </a:p>
        </p:txBody>
      </p:sp>
      <p:sp>
        <p:nvSpPr>
          <p:cNvPr id="3" name="Content Placeholder 2">
            <a:extLst>
              <a:ext uri="{FF2B5EF4-FFF2-40B4-BE49-F238E27FC236}">
                <a16:creationId xmlns:a16="http://schemas.microsoft.com/office/drawing/2014/main" id="{599A2B48-11DE-42E4-A97B-82F450405268}"/>
              </a:ext>
            </a:extLst>
          </p:cNvPr>
          <p:cNvSpPr>
            <a:spLocks noGrp="1"/>
          </p:cNvSpPr>
          <p:nvPr>
            <p:ph idx="1"/>
          </p:nvPr>
        </p:nvSpPr>
        <p:spPr/>
        <p:txBody>
          <a:bodyPr>
            <a:normAutofit/>
          </a:bodyPr>
          <a:lstStyle/>
          <a:p>
            <a:r>
              <a:rPr lang="en-IN" b="1" i="1" dirty="0"/>
              <a:t>Application accelerator </a:t>
            </a:r>
            <a:r>
              <a:rPr lang="en-IN" b="1" dirty="0"/>
              <a:t>is not a new </a:t>
            </a:r>
            <a:r>
              <a:rPr lang="en-IN" b="1" dirty="0" smtClean="0"/>
              <a:t>concept</a:t>
            </a:r>
          </a:p>
          <a:p>
            <a:pPr marL="0" indent="0">
              <a:buNone/>
            </a:pPr>
            <a:r>
              <a:rPr lang="en-IN" b="1" dirty="0"/>
              <a:t>	</a:t>
            </a:r>
            <a:r>
              <a:rPr lang="en-US" dirty="0" smtClean="0"/>
              <a:t>• </a:t>
            </a:r>
            <a:r>
              <a:rPr lang="en-US" dirty="0"/>
              <a:t>e.g., Intel C8087 Math </a:t>
            </a:r>
            <a:r>
              <a:rPr lang="en-US" dirty="0" smtClean="0"/>
              <a:t>Coprocessor</a:t>
            </a:r>
          </a:p>
          <a:p>
            <a:r>
              <a:rPr lang="en-IN" b="1" dirty="0"/>
              <a:t>But it received a renewed interest around </a:t>
            </a:r>
            <a:r>
              <a:rPr lang="en-IN" b="1" dirty="0" smtClean="0"/>
              <a:t>2002 due </a:t>
            </a:r>
            <a:r>
              <a:rPr lang="en-IN" b="1" dirty="0"/>
              <a:t>to the single thread performance </a:t>
            </a:r>
            <a:r>
              <a:rPr lang="en-IN" b="1" dirty="0" smtClean="0"/>
              <a:t>stall</a:t>
            </a:r>
          </a:p>
          <a:p>
            <a:pPr marL="0" indent="0">
              <a:buNone/>
            </a:pPr>
            <a:r>
              <a:rPr lang="en-IN" b="1" dirty="0"/>
              <a:t>	</a:t>
            </a:r>
            <a:r>
              <a:rPr lang="en-IN" dirty="0" smtClean="0"/>
              <a:t>• </a:t>
            </a:r>
            <a:r>
              <a:rPr lang="en-IN" dirty="0"/>
              <a:t>Frequency scaling became unsustainable with smaller </a:t>
            </a:r>
            <a:r>
              <a:rPr lang="en-IN" dirty="0" smtClean="0"/>
              <a:t>IC </a:t>
            </a:r>
            <a:r>
              <a:rPr lang="en-US" dirty="0" smtClean="0"/>
              <a:t>feature </a:t>
            </a:r>
            <a:r>
              <a:rPr lang="en-US" dirty="0"/>
              <a:t>sizes</a:t>
            </a:r>
          </a:p>
          <a:p>
            <a:pPr marL="0" indent="0">
              <a:buNone/>
            </a:pPr>
            <a:r>
              <a:rPr lang="en-IN" dirty="0" smtClean="0"/>
              <a:t>	• </a:t>
            </a:r>
            <a:r>
              <a:rPr lang="en-IN" dirty="0"/>
              <a:t>Instruction-level parallelism (IPL) can go only so far</a:t>
            </a:r>
            <a:endParaRPr lang="en-IN" dirty="0"/>
          </a:p>
        </p:txBody>
      </p:sp>
    </p:spTree>
    <p:extLst>
      <p:ext uri="{BB962C8B-B14F-4D97-AF65-F5344CB8AC3E}">
        <p14:creationId xmlns:p14="http://schemas.microsoft.com/office/powerpoint/2010/main" val="2314477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95A1-F988-489C-8617-C7A205F090D1}"/>
              </a:ext>
            </a:extLst>
          </p:cNvPr>
          <p:cNvSpPr>
            <a:spLocks noGrp="1"/>
          </p:cNvSpPr>
          <p:nvPr>
            <p:ph type="title"/>
          </p:nvPr>
        </p:nvSpPr>
        <p:spPr/>
        <p:txBody>
          <a:bodyPr/>
          <a:lstStyle/>
          <a:p>
            <a:r>
              <a:rPr lang="en-IN" b="1" dirty="0" smtClean="0"/>
              <a:t>State of Affairs</a:t>
            </a:r>
            <a:endParaRPr lang="en-IN" dirty="0"/>
          </a:p>
        </p:txBody>
      </p:sp>
      <p:sp>
        <p:nvSpPr>
          <p:cNvPr id="11" name="Content Placeholder 10">
            <a:extLst>
              <a:ext uri="{FF2B5EF4-FFF2-40B4-BE49-F238E27FC236}">
                <a16:creationId xmlns:a16="http://schemas.microsoft.com/office/drawing/2014/main" id="{F4BB9627-2E86-4AF0-8E31-882AAFD7CA35}"/>
              </a:ext>
            </a:extLst>
          </p:cNvPr>
          <p:cNvSpPr>
            <a:spLocks noGrp="1"/>
          </p:cNvSpPr>
          <p:nvPr>
            <p:ph idx="1"/>
          </p:nvPr>
        </p:nvSpPr>
        <p:spPr/>
        <p:txBody>
          <a:bodyPr>
            <a:normAutofit lnSpcReduction="10000"/>
          </a:bodyPr>
          <a:lstStyle/>
          <a:p>
            <a:pPr algn="just"/>
            <a:r>
              <a:rPr lang="en-US" dirty="0"/>
              <a:t>With the introduction of application accelerators, new languages and programming models are emerging that eliminate the option to port code between "standard" and "nonstandard" </a:t>
            </a:r>
            <a:r>
              <a:rPr lang="en-IN" dirty="0"/>
              <a:t>architectures.</a:t>
            </a:r>
          </a:p>
          <a:p>
            <a:pPr algn="just"/>
            <a:r>
              <a:rPr lang="en-US" dirty="0"/>
              <a:t>The community fears that these new architectures will result in the creation of many code branches that are not compatible or portable. Mature codes have also been extensively validated and trusted in the community; porting them to newly emerging accelerator architectures will require yet another round of validation.</a:t>
            </a:r>
          </a:p>
          <a:p>
            <a:pPr algn="just"/>
            <a:r>
              <a:rPr lang="en-IN" dirty="0"/>
              <a:t>In </a:t>
            </a:r>
            <a:r>
              <a:rPr lang="en-US" dirty="0"/>
              <a:t>contrast, early adopters argue that existing HPC resources are insufficient—at least for their applications—and they're willing to rewrite their codes to take advantage of the new systems' capabilities. They're concerned about (but willing to endure) the complexity of porting existing codes or rewriting them from scratch for the new architectures.</a:t>
            </a:r>
            <a:endParaRPr lang="en-IN" dirty="0"/>
          </a:p>
        </p:txBody>
      </p:sp>
    </p:spTree>
    <p:extLst>
      <p:ext uri="{BB962C8B-B14F-4D97-AF65-F5344CB8AC3E}">
        <p14:creationId xmlns:p14="http://schemas.microsoft.com/office/powerpoint/2010/main" val="3858141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9936-813F-4C1A-8651-645D85C33A1A}"/>
              </a:ext>
            </a:extLst>
          </p:cNvPr>
          <p:cNvSpPr>
            <a:spLocks noGrp="1"/>
          </p:cNvSpPr>
          <p:nvPr>
            <p:ph type="title"/>
          </p:nvPr>
        </p:nvSpPr>
        <p:spPr>
          <a:xfrm>
            <a:off x="677335" y="272248"/>
            <a:ext cx="8596668" cy="1320800"/>
          </a:xfrm>
        </p:spPr>
        <p:txBody>
          <a:bodyPr/>
          <a:lstStyle/>
          <a:p>
            <a:r>
              <a:rPr lang="en-IN" b="1" dirty="0" smtClean="0"/>
              <a:t>Why Accelerators</a:t>
            </a:r>
            <a:endParaRPr lang="en-IN" dirty="0"/>
          </a:p>
        </p:txBody>
      </p:sp>
      <p:pic>
        <p:nvPicPr>
          <p:cNvPr id="8" name="Content Placeholder 7">
            <a:extLst>
              <a:ext uri="{FF2B5EF4-FFF2-40B4-BE49-F238E27FC236}">
                <a16:creationId xmlns:a16="http://schemas.microsoft.com/office/drawing/2014/main" id="{D289013D-493D-44BC-904A-146AC07FB933}"/>
              </a:ext>
            </a:extLst>
          </p:cNvPr>
          <p:cNvPicPr>
            <a:picLocks noGrp="1" noChangeAspect="1"/>
          </p:cNvPicPr>
          <p:nvPr>
            <p:ph sz="half" idx="1"/>
          </p:nvPr>
        </p:nvPicPr>
        <p:blipFill>
          <a:blip r:embed="rId2"/>
          <a:stretch>
            <a:fillRect/>
          </a:stretch>
        </p:blipFill>
        <p:spPr>
          <a:xfrm>
            <a:off x="488272" y="1313895"/>
            <a:ext cx="5237823" cy="4223988"/>
          </a:xfrm>
          <a:ln>
            <a:solidFill>
              <a:schemeClr val="tx1"/>
            </a:solidFill>
          </a:ln>
        </p:spPr>
      </p:pic>
      <p:sp>
        <p:nvSpPr>
          <p:cNvPr id="4" name="Content Placeholder 3">
            <a:extLst>
              <a:ext uri="{FF2B5EF4-FFF2-40B4-BE49-F238E27FC236}">
                <a16:creationId xmlns:a16="http://schemas.microsoft.com/office/drawing/2014/main" id="{F8B9DFF8-3DB8-4B65-B223-3257E8D25A87}"/>
              </a:ext>
            </a:extLst>
          </p:cNvPr>
          <p:cNvSpPr>
            <a:spLocks noGrp="1"/>
          </p:cNvSpPr>
          <p:nvPr>
            <p:ph sz="half" idx="2"/>
          </p:nvPr>
        </p:nvSpPr>
        <p:spPr>
          <a:xfrm>
            <a:off x="5726096" y="1313895"/>
            <a:ext cx="3547907" cy="4727467"/>
          </a:xfrm>
        </p:spPr>
        <p:txBody>
          <a:bodyPr>
            <a:normAutofit lnSpcReduction="10000"/>
          </a:bodyPr>
          <a:lstStyle/>
          <a:p>
            <a:r>
              <a:rPr lang="en-US" dirty="0"/>
              <a:t>For many years microprocessor single thread performance has increased at rates consistent with Moore’s Law for transistors.</a:t>
            </a:r>
          </a:p>
          <a:p>
            <a:r>
              <a:rPr lang="en-US" dirty="0"/>
              <a:t>Clock speeds are now improving slowly and microprocessor vendors are increasing the number of cores per chip to obtain </a:t>
            </a:r>
            <a:r>
              <a:rPr lang="en-IN" dirty="0"/>
              <a:t>improved performance.</a:t>
            </a:r>
          </a:p>
          <a:p>
            <a:r>
              <a:rPr lang="en-US" dirty="0"/>
              <a:t>This approach is not allowing microprocessors to increase single thread performance at the rates customers have come to expect.</a:t>
            </a:r>
            <a:endParaRPr lang="en-IN" dirty="0"/>
          </a:p>
          <a:p>
            <a:endParaRPr lang="en-IN" dirty="0"/>
          </a:p>
        </p:txBody>
      </p:sp>
    </p:spTree>
    <p:extLst>
      <p:ext uri="{BB962C8B-B14F-4D97-AF65-F5344CB8AC3E}">
        <p14:creationId xmlns:p14="http://schemas.microsoft.com/office/powerpoint/2010/main" val="3328477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7BBC-A8F0-423B-A530-CB351FF3F0E9}"/>
              </a:ext>
            </a:extLst>
          </p:cNvPr>
          <p:cNvSpPr>
            <a:spLocks noGrp="1"/>
          </p:cNvSpPr>
          <p:nvPr>
            <p:ph type="title"/>
          </p:nvPr>
        </p:nvSpPr>
        <p:spPr/>
        <p:txBody>
          <a:bodyPr/>
          <a:lstStyle/>
          <a:p>
            <a:r>
              <a:rPr lang="en-IN" b="1" dirty="0" smtClean="0"/>
              <a:t>Accelerators</a:t>
            </a:r>
            <a:endParaRPr lang="en-IN" dirty="0"/>
          </a:p>
        </p:txBody>
      </p:sp>
      <p:sp>
        <p:nvSpPr>
          <p:cNvPr id="3" name="Content Placeholder 2">
            <a:extLst>
              <a:ext uri="{FF2B5EF4-FFF2-40B4-BE49-F238E27FC236}">
                <a16:creationId xmlns:a16="http://schemas.microsoft.com/office/drawing/2014/main" id="{07D19FAD-44BA-43E7-9785-A4003E6CE8C3}"/>
              </a:ext>
            </a:extLst>
          </p:cNvPr>
          <p:cNvSpPr>
            <a:spLocks noGrp="1"/>
          </p:cNvSpPr>
          <p:nvPr>
            <p:ph idx="1"/>
          </p:nvPr>
        </p:nvSpPr>
        <p:spPr/>
        <p:txBody>
          <a:bodyPr>
            <a:normAutofit/>
          </a:bodyPr>
          <a:lstStyle/>
          <a:p>
            <a:pPr>
              <a:buFont typeface="Wingdings" panose="05000000000000000000" pitchFamily="2" charset="2"/>
              <a:buChar char="q"/>
            </a:pPr>
            <a:r>
              <a:rPr lang="en-IN" sz="2800" u="sng" dirty="0"/>
              <a:t>Types of accelerators in use:</a:t>
            </a:r>
          </a:p>
          <a:p>
            <a:pPr marL="514350" indent="-514350">
              <a:buFont typeface="+mj-lt"/>
              <a:buAutoNum type="arabicPeriod"/>
            </a:pPr>
            <a:r>
              <a:rPr lang="en-US" dirty="0"/>
              <a:t>General Purpose Graphical Processing Units (GPGPUs)</a:t>
            </a:r>
          </a:p>
          <a:p>
            <a:pPr marL="514350" indent="-514350">
              <a:buFont typeface="+mj-lt"/>
              <a:buAutoNum type="arabicPeriod"/>
            </a:pPr>
            <a:r>
              <a:rPr lang="en-US" dirty="0"/>
              <a:t>Field Programmable Gate Arrays (FPGAs) boards</a:t>
            </a:r>
          </a:p>
          <a:p>
            <a:pPr marL="514350" indent="-514350">
              <a:buFont typeface="+mj-lt"/>
              <a:buAutoNum type="arabicPeriod"/>
            </a:pPr>
            <a:r>
              <a:rPr lang="en-IN" dirty="0" err="1"/>
              <a:t>ClearSpeed’s</a:t>
            </a:r>
            <a:r>
              <a:rPr lang="en-IN" dirty="0"/>
              <a:t> floating-point boards</a:t>
            </a:r>
          </a:p>
          <a:p>
            <a:pPr marL="514350" indent="-514350">
              <a:buFont typeface="+mj-lt"/>
              <a:buAutoNum type="arabicPeriod"/>
            </a:pPr>
            <a:r>
              <a:rPr lang="en-IN" dirty="0"/>
              <a:t>IBM’s Cell processors</a:t>
            </a:r>
          </a:p>
        </p:txBody>
      </p:sp>
    </p:spTree>
    <p:extLst>
      <p:ext uri="{BB962C8B-B14F-4D97-AF65-F5344CB8AC3E}">
        <p14:creationId xmlns:p14="http://schemas.microsoft.com/office/powerpoint/2010/main" val="205181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1F35-B548-4A7C-BD7E-DA5FC84A9D11}"/>
              </a:ext>
            </a:extLst>
          </p:cNvPr>
          <p:cNvSpPr>
            <a:spLocks noGrp="1"/>
          </p:cNvSpPr>
          <p:nvPr>
            <p:ph type="title"/>
          </p:nvPr>
        </p:nvSpPr>
        <p:spPr/>
        <p:txBody>
          <a:bodyPr/>
          <a:lstStyle/>
          <a:p>
            <a:r>
              <a:rPr lang="en-IN" b="1" dirty="0" smtClean="0"/>
              <a:t>Accelerators</a:t>
            </a:r>
            <a:endParaRPr lang="en-IN" dirty="0"/>
          </a:p>
        </p:txBody>
      </p:sp>
      <p:sp>
        <p:nvSpPr>
          <p:cNvPr id="3" name="Content Placeholder 2">
            <a:extLst>
              <a:ext uri="{FF2B5EF4-FFF2-40B4-BE49-F238E27FC236}">
                <a16:creationId xmlns:a16="http://schemas.microsoft.com/office/drawing/2014/main" id="{92A58122-9B44-4FD5-8E9D-CFF9BA9F6E5C}"/>
              </a:ext>
            </a:extLst>
          </p:cNvPr>
          <p:cNvSpPr>
            <a:spLocks noGrp="1"/>
          </p:cNvSpPr>
          <p:nvPr>
            <p:ph idx="1"/>
          </p:nvPr>
        </p:nvSpPr>
        <p:spPr/>
        <p:txBody>
          <a:bodyPr>
            <a:normAutofit/>
          </a:bodyPr>
          <a:lstStyle/>
          <a:p>
            <a:pPr>
              <a:buFont typeface="Wingdings" panose="05000000000000000000" pitchFamily="2" charset="2"/>
              <a:buChar char="q"/>
            </a:pPr>
            <a:r>
              <a:rPr lang="en-IN" sz="2400" u="sng" dirty="0"/>
              <a:t>Characteristics of ideal accelerators:</a:t>
            </a:r>
          </a:p>
          <a:p>
            <a:pPr marL="457200" indent="-457200">
              <a:buFont typeface="+mj-lt"/>
              <a:buAutoNum type="arabicPeriod"/>
            </a:pPr>
            <a:r>
              <a:rPr lang="en-US" dirty="0"/>
              <a:t>Much faster than standard microprocessors for typical HPC workloads</a:t>
            </a:r>
          </a:p>
          <a:p>
            <a:pPr marL="457200" indent="-457200">
              <a:buFont typeface="+mj-lt"/>
              <a:buAutoNum type="arabicPeriod"/>
            </a:pPr>
            <a:r>
              <a:rPr lang="en-IN" dirty="0"/>
              <a:t>Improves price/performance</a:t>
            </a:r>
          </a:p>
          <a:p>
            <a:pPr marL="457200" indent="-457200">
              <a:buFont typeface="+mj-lt"/>
              <a:buAutoNum type="arabicPeriod"/>
            </a:pPr>
            <a:r>
              <a:rPr lang="en-IN" dirty="0"/>
              <a:t>Improves performance/watt</a:t>
            </a:r>
          </a:p>
          <a:p>
            <a:pPr marL="457200" indent="-457200">
              <a:buFont typeface="+mj-lt"/>
              <a:buAutoNum type="arabicPeriod"/>
            </a:pPr>
            <a:r>
              <a:rPr lang="en-IN" dirty="0"/>
              <a:t>Is easy to program</a:t>
            </a:r>
            <a:endParaRPr lang="en-IN" sz="2400" u="sng" dirty="0"/>
          </a:p>
        </p:txBody>
      </p:sp>
    </p:spTree>
    <p:extLst>
      <p:ext uri="{BB962C8B-B14F-4D97-AF65-F5344CB8AC3E}">
        <p14:creationId xmlns:p14="http://schemas.microsoft.com/office/powerpoint/2010/main" val="231976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0516-7D1E-426A-AE33-4726D9B940E6}"/>
              </a:ext>
            </a:extLst>
          </p:cNvPr>
          <p:cNvSpPr>
            <a:spLocks noGrp="1"/>
          </p:cNvSpPr>
          <p:nvPr>
            <p:ph type="title"/>
          </p:nvPr>
        </p:nvSpPr>
        <p:spPr/>
        <p:txBody>
          <a:bodyPr/>
          <a:lstStyle/>
          <a:p>
            <a:r>
              <a:rPr lang="en-IN" b="1" dirty="0"/>
              <a:t>Accelerator </a:t>
            </a:r>
            <a:r>
              <a:rPr lang="en-IN" b="1" dirty="0" smtClean="0"/>
              <a:t>Features</a:t>
            </a:r>
            <a:endParaRPr lang="en-IN" dirty="0"/>
          </a:p>
        </p:txBody>
      </p:sp>
      <p:sp>
        <p:nvSpPr>
          <p:cNvPr id="3" name="Content Placeholder 2">
            <a:extLst>
              <a:ext uri="{FF2B5EF4-FFF2-40B4-BE49-F238E27FC236}">
                <a16:creationId xmlns:a16="http://schemas.microsoft.com/office/drawing/2014/main" id="{A16E622A-748C-4519-9D29-043E675D5AFC}"/>
              </a:ext>
            </a:extLst>
          </p:cNvPr>
          <p:cNvSpPr>
            <a:spLocks noGrp="1"/>
          </p:cNvSpPr>
          <p:nvPr>
            <p:ph idx="1"/>
          </p:nvPr>
        </p:nvSpPr>
        <p:spPr>
          <a:xfrm>
            <a:off x="677334" y="1535837"/>
            <a:ext cx="8596668" cy="4838330"/>
          </a:xfrm>
        </p:spPr>
        <p:txBody>
          <a:bodyPr>
            <a:normAutofit fontScale="92500" lnSpcReduction="10000"/>
          </a:bodyPr>
          <a:lstStyle/>
          <a:p>
            <a:pPr marL="0" indent="0" algn="just">
              <a:buNone/>
            </a:pPr>
            <a:r>
              <a:rPr lang="en-US" dirty="0"/>
              <a:t>Accelerators are computing components containing functional units, together with memory and control systems that can be easily added to computers to speed up portions of applications. They can also be aggregated into groups for supporting acceleration of larger problem sizes. Each accelerator being investigated has many (but not necessarily all) of the following features.</a:t>
            </a:r>
          </a:p>
          <a:p>
            <a:pPr algn="just"/>
            <a:r>
              <a:rPr lang="en-US" dirty="0"/>
              <a:t>A slow clock period compared to CPUs</a:t>
            </a:r>
          </a:p>
          <a:p>
            <a:pPr algn="just"/>
            <a:r>
              <a:rPr lang="en-US" dirty="0"/>
              <a:t>Aggregate high performance is achieved through parallelism</a:t>
            </a:r>
          </a:p>
          <a:p>
            <a:pPr algn="just"/>
            <a:r>
              <a:rPr lang="en-US" dirty="0"/>
              <a:t>Transferring data between the accelerators and CPUs is slow compared to the memory bandwidth available for the primary processors</a:t>
            </a:r>
          </a:p>
          <a:p>
            <a:pPr algn="just"/>
            <a:r>
              <a:rPr lang="en-US" dirty="0"/>
              <a:t>Needs lots of data reuse for good performance</a:t>
            </a:r>
          </a:p>
          <a:p>
            <a:pPr algn="just"/>
            <a:r>
              <a:rPr lang="en-US" dirty="0"/>
              <a:t>The fewer the bits, the better the performance</a:t>
            </a:r>
          </a:p>
          <a:p>
            <a:pPr algn="just"/>
            <a:r>
              <a:rPr lang="en-US" dirty="0"/>
              <a:t>Integer is faster than 32-bit floating-point which is faster than 64-bit floating-point</a:t>
            </a:r>
          </a:p>
          <a:p>
            <a:pPr algn="just"/>
            <a:r>
              <a:rPr lang="en-US" dirty="0"/>
              <a:t>Learning the theoretical peak is difficult</a:t>
            </a:r>
          </a:p>
          <a:p>
            <a:pPr algn="just"/>
            <a:r>
              <a:rPr lang="en-IN" dirty="0"/>
              <a:t>Software tools lacking</a:t>
            </a:r>
          </a:p>
          <a:p>
            <a:pPr algn="just"/>
            <a:r>
              <a:rPr lang="en-US" dirty="0"/>
              <a:t>Requires programming in languages designed for the particular technology</a:t>
            </a:r>
            <a:endParaRPr lang="en-IN" dirty="0"/>
          </a:p>
        </p:txBody>
      </p:sp>
    </p:spTree>
    <p:extLst>
      <p:ext uri="{BB962C8B-B14F-4D97-AF65-F5344CB8AC3E}">
        <p14:creationId xmlns:p14="http://schemas.microsoft.com/office/powerpoint/2010/main" val="26429695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334</TotalTime>
  <Words>1039</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Trebuchet MS</vt:lpstr>
      <vt:lpstr>Wingdings</vt:lpstr>
      <vt:lpstr>Wingdings 3</vt:lpstr>
      <vt:lpstr>Facet</vt:lpstr>
      <vt:lpstr>HIGH PERFORMANCE COMPUTING WITH ACCELERATORS</vt:lpstr>
      <vt:lpstr>Agenda</vt:lpstr>
      <vt:lpstr>Introduction</vt:lpstr>
      <vt:lpstr>A Bit of History</vt:lpstr>
      <vt:lpstr>State of Affairs</vt:lpstr>
      <vt:lpstr>Why Accelerators</vt:lpstr>
      <vt:lpstr>Accelerators</vt:lpstr>
      <vt:lpstr>Accelerators</vt:lpstr>
      <vt:lpstr>Accelerator Features</vt:lpstr>
      <vt:lpstr>High Performance Computing Considerations</vt:lpstr>
      <vt:lpstr>General purpose Graphical Processing units (GPGPUs) </vt:lpstr>
      <vt:lpstr>Field Programmable Gate arrays( FPGAs)</vt:lpstr>
      <vt:lpstr>Clear Speed Floating point accelerators</vt:lpstr>
      <vt:lpstr>IBM Cell processors</vt:lpstr>
      <vt:lpstr>Advantages &amp; Drawbacks </vt:lpstr>
      <vt:lpstr>Future of Application Accelerators in HPC</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COMPUTING WITH ACCELERATORS</dc:title>
  <dc:creator>Dibyayan Mondal</dc:creator>
  <cp:lastModifiedBy>Sakil Mallick</cp:lastModifiedBy>
  <cp:revision>29</cp:revision>
  <dcterms:created xsi:type="dcterms:W3CDTF">2018-11-18T07:49:44Z</dcterms:created>
  <dcterms:modified xsi:type="dcterms:W3CDTF">2018-11-18T17:02:44Z</dcterms:modified>
</cp:coreProperties>
</file>