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5" r:id="rId11"/>
    <p:sldId id="267" r:id="rId12"/>
    <p:sldId id="273" r:id="rId13"/>
    <p:sldId id="268" r:id="rId14"/>
    <p:sldId id="269" r:id="rId15"/>
    <p:sldId id="271" r:id="rId16"/>
    <p:sldId id="270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93" r:id="rId29"/>
    <p:sldId id="294" r:id="rId30"/>
    <p:sldId id="296" r:id="rId31"/>
    <p:sldId id="295" r:id="rId32"/>
    <p:sldId id="284" r:id="rId33"/>
    <p:sldId id="285" r:id="rId34"/>
    <p:sldId id="288" r:id="rId35"/>
    <p:sldId id="286" r:id="rId36"/>
    <p:sldId id="287" r:id="rId37"/>
    <p:sldId id="289" r:id="rId38"/>
    <p:sldId id="290" r:id="rId39"/>
    <p:sldId id="299" r:id="rId40"/>
    <p:sldId id="263" r:id="rId41"/>
    <p:sldId id="292" r:id="rId42"/>
    <p:sldId id="291" r:id="rId43"/>
    <p:sldId id="300" r:id="rId44"/>
    <p:sldId id="297" r:id="rId45"/>
    <p:sldId id="301" r:id="rId46"/>
    <p:sldId id="298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5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2A6E-EEC4-4147-97F3-CE2790EA2CF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854B-7E83-4F33-80BB-0799AF73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1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2A6E-EEC4-4147-97F3-CE2790EA2CF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854B-7E83-4F33-80BB-0799AF73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2A6E-EEC4-4147-97F3-CE2790EA2CF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854B-7E83-4F33-80BB-0799AF73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2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2A6E-EEC4-4147-97F3-CE2790EA2CF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854B-7E83-4F33-80BB-0799AF73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0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2A6E-EEC4-4147-97F3-CE2790EA2CF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854B-7E83-4F33-80BB-0799AF73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8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2A6E-EEC4-4147-97F3-CE2790EA2CF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854B-7E83-4F33-80BB-0799AF73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8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2A6E-EEC4-4147-97F3-CE2790EA2CF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854B-7E83-4F33-80BB-0799AF73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2A6E-EEC4-4147-97F3-CE2790EA2CF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854B-7E83-4F33-80BB-0799AF73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4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2A6E-EEC4-4147-97F3-CE2790EA2CF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854B-7E83-4F33-80BB-0799AF73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6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2A6E-EEC4-4147-97F3-CE2790EA2CF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854B-7E83-4F33-80BB-0799AF73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2A6E-EEC4-4147-97F3-CE2790EA2CF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854B-7E83-4F33-80BB-0799AF73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D2A6E-EEC4-4147-97F3-CE2790EA2CF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D854B-7E83-4F33-80BB-0799AF73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2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Cellular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7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Incoming call to mobile station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goes from PSTN to MTSO </a:t>
            </a:r>
          </a:p>
          <a:p>
            <a:r>
              <a:rPr lang="en-US" dirty="0" smtClean="0"/>
              <a:t>MTSO searches for mobile by PAGING on control channel every active mobile </a:t>
            </a:r>
          </a:p>
          <a:p>
            <a:r>
              <a:rPr lang="en-US" dirty="0" smtClean="0"/>
              <a:t>If found, MTSO rings it and establishes voice channel connection </a:t>
            </a:r>
          </a:p>
          <a:p>
            <a:r>
              <a:rPr lang="en-US" dirty="0" smtClean="0"/>
              <a:t>uses transceiver with strongest signal from mobile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Network </a:t>
            </a:r>
            <a:r>
              <a:rPr lang="en-US" dirty="0" err="1" smtClean="0"/>
              <a:t>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Multiple low powered transmitters</a:t>
            </a:r>
          </a:p>
          <a:p>
            <a:pPr lvl="1"/>
            <a:r>
              <a:rPr lang="en-GB" altLang="en-US" dirty="0" smtClean="0"/>
              <a:t>100w or less</a:t>
            </a:r>
          </a:p>
          <a:p>
            <a:r>
              <a:rPr lang="en-GB" altLang="en-US" dirty="0" smtClean="0"/>
              <a:t>Area divided into cells</a:t>
            </a:r>
          </a:p>
          <a:p>
            <a:pPr lvl="1"/>
            <a:r>
              <a:rPr lang="en-GB" altLang="en-US" dirty="0" smtClean="0"/>
              <a:t>Each with own antenna</a:t>
            </a:r>
          </a:p>
          <a:p>
            <a:pPr lvl="1"/>
            <a:r>
              <a:rPr lang="en-GB" altLang="en-US" dirty="0" smtClean="0"/>
              <a:t>Each with own range of frequencies</a:t>
            </a:r>
          </a:p>
          <a:p>
            <a:pPr lvl="1"/>
            <a:r>
              <a:rPr lang="en-GB" altLang="en-US" dirty="0" smtClean="0"/>
              <a:t>Served by base station</a:t>
            </a:r>
          </a:p>
          <a:p>
            <a:pPr lvl="2"/>
            <a:r>
              <a:rPr lang="en-GB" altLang="en-US" dirty="0" smtClean="0"/>
              <a:t>Transmitter, receiver, control unit</a:t>
            </a:r>
          </a:p>
          <a:p>
            <a:pPr lvl="1"/>
            <a:r>
              <a:rPr lang="en-GB" altLang="en-US" dirty="0" smtClean="0"/>
              <a:t>Adjacent cells on different frequencies to avoid crosstalk</a:t>
            </a:r>
          </a:p>
        </p:txBody>
      </p:sp>
    </p:spTree>
    <p:extLst>
      <p:ext uri="{BB962C8B-B14F-4D97-AF65-F5344CB8AC3E}">
        <p14:creationId xmlns:p14="http://schemas.microsoft.com/office/powerpoint/2010/main" val="35799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Network </a:t>
            </a:r>
            <a:r>
              <a:rPr lang="en-US" dirty="0" err="1" smtClean="0"/>
              <a:t>Organisation</a:t>
            </a:r>
            <a:r>
              <a:rPr lang="en-US" dirty="0" smtClean="0"/>
              <a:t> – possible patterns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0"/>
          <a:stretch/>
        </p:blipFill>
        <p:spPr>
          <a:xfrm>
            <a:off x="1688829" y="2364059"/>
            <a:ext cx="7993062" cy="428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64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69553"/>
            <a:ext cx="10515600" cy="1325563"/>
          </a:xfrm>
        </p:spPr>
        <p:txBody>
          <a:bodyPr/>
          <a:lstStyle/>
          <a:p>
            <a:r>
              <a:rPr lang="en-US" dirty="0" smtClean="0"/>
              <a:t>Cellular Network </a:t>
            </a:r>
            <a:r>
              <a:rPr lang="en-US" dirty="0" err="1" smtClean="0"/>
              <a:t>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50" y="1825625"/>
            <a:ext cx="6511432" cy="4351338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Shape of Cells</a:t>
            </a:r>
          </a:p>
          <a:p>
            <a:pPr lvl="1"/>
            <a:r>
              <a:rPr lang="en-US" altLang="en-US" dirty="0" smtClean="0"/>
              <a:t>Square</a:t>
            </a:r>
          </a:p>
          <a:p>
            <a:pPr lvl="1"/>
            <a:r>
              <a:rPr lang="en-US" altLang="en-US" dirty="0" smtClean="0"/>
              <a:t>Width d cell has four neighbors at distance d and four at distance √2d</a:t>
            </a:r>
          </a:p>
          <a:p>
            <a:pPr lvl="1"/>
            <a:r>
              <a:rPr lang="en-US" altLang="en-US" dirty="0" smtClean="0"/>
              <a:t>Better if all adjacent antennas equidistant</a:t>
            </a:r>
          </a:p>
          <a:p>
            <a:pPr lvl="2"/>
            <a:r>
              <a:rPr lang="en-US" altLang="en-US" dirty="0" smtClean="0"/>
              <a:t>Simplifies choosing and switching to new antenna</a:t>
            </a:r>
          </a:p>
          <a:p>
            <a:endParaRPr lang="en-GB" altLang="en-US" dirty="0" smtClean="0"/>
          </a:p>
        </p:txBody>
      </p:sp>
      <p:pic>
        <p:nvPicPr>
          <p:cNvPr id="4" name="Picture 10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61" b="24446"/>
          <a:stretch/>
        </p:blipFill>
        <p:spPr bwMode="auto">
          <a:xfrm>
            <a:off x="7567499" y="1825625"/>
            <a:ext cx="3773422" cy="443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Network </a:t>
            </a:r>
            <a:r>
              <a:rPr lang="en-US" dirty="0" err="1" smtClean="0"/>
              <a:t>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477000" cy="4775897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Shape of Cells</a:t>
            </a:r>
          </a:p>
          <a:p>
            <a:pPr lvl="1"/>
            <a:r>
              <a:rPr lang="en-US" altLang="en-US" dirty="0" smtClean="0"/>
              <a:t>Hexagon</a:t>
            </a:r>
          </a:p>
          <a:p>
            <a:pPr lvl="1"/>
            <a:r>
              <a:rPr lang="en-US" altLang="en-US" dirty="0" smtClean="0"/>
              <a:t>Provides equidistant antennas</a:t>
            </a:r>
          </a:p>
          <a:p>
            <a:pPr lvl="1"/>
            <a:r>
              <a:rPr lang="en-US" altLang="en-US" dirty="0" smtClean="0"/>
              <a:t>Radius defined as radius of </a:t>
            </a:r>
            <a:r>
              <a:rPr lang="en-US" altLang="en-US" dirty="0" err="1" smtClean="0"/>
              <a:t>circumcircle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Distance from center to vertex equals length of side</a:t>
            </a:r>
          </a:p>
          <a:p>
            <a:pPr lvl="1"/>
            <a:r>
              <a:rPr lang="en-US" altLang="en-US" dirty="0" smtClean="0"/>
              <a:t>Distance between centers of cells radius R is √3R</a:t>
            </a:r>
          </a:p>
          <a:p>
            <a:pPr marL="0" indent="0">
              <a:buNone/>
            </a:pPr>
            <a:endParaRPr lang="en-GB" altLang="en-US" dirty="0" smtClean="0"/>
          </a:p>
          <a:p>
            <a:endParaRPr lang="en-US" dirty="0"/>
          </a:p>
        </p:txBody>
      </p:sp>
      <p:pic>
        <p:nvPicPr>
          <p:cNvPr id="4" name="Picture 10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4" b="24446"/>
          <a:stretch/>
        </p:blipFill>
        <p:spPr bwMode="auto">
          <a:xfrm>
            <a:off x="7623708" y="1825624"/>
            <a:ext cx="3618580" cy="443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0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6"/>
          <a:stretch/>
        </p:blipFill>
        <p:spPr>
          <a:xfrm>
            <a:off x="2319454" y="752707"/>
            <a:ext cx="3228278" cy="497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47732" y="487081"/>
            <a:ext cx="6096000" cy="60631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Not always precise hexagons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Topographical limitations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Local signal propagation conditions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Location of antennas</a:t>
            </a:r>
          </a:p>
          <a:p>
            <a:pPr lvl="2"/>
            <a:endParaRPr lang="en-US" altLang="en-US" sz="3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cs typeface="Times New Roman" panose="02020603050405020304" pitchFamily="18" charset="0"/>
              </a:rPr>
              <a:t>The coverage area of cells is called the </a:t>
            </a:r>
            <a:r>
              <a:rPr lang="en-GB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footprint</a:t>
            </a:r>
            <a:r>
              <a:rPr lang="en-GB" sz="2800" dirty="0" smtClean="0"/>
              <a:t> and </a:t>
            </a:r>
            <a:r>
              <a:rPr lang="en-GB" sz="2800" dirty="0" smtClean="0">
                <a:cs typeface="Times New Roman" panose="02020603050405020304" pitchFamily="18" charset="0"/>
              </a:rPr>
              <a:t>is limited by a boundary so that the same group of frequencies can be used in cells that are far enough apart</a:t>
            </a:r>
            <a:r>
              <a:rPr lang="en-GB" sz="2800" dirty="0" smtClean="0"/>
              <a:t>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3872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Frequency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1" y="1338146"/>
            <a:ext cx="11351942" cy="5218771"/>
          </a:xfrm>
        </p:spPr>
        <p:txBody>
          <a:bodyPr>
            <a:normAutofit/>
          </a:bodyPr>
          <a:lstStyle/>
          <a:p>
            <a:r>
              <a:rPr lang="en-GB" altLang="en-US" sz="2400" dirty="0" smtClean="0"/>
              <a:t>Power of base transceiver is controlled to avoid interference</a:t>
            </a:r>
          </a:p>
          <a:p>
            <a:pPr lvl="1"/>
            <a:r>
              <a:rPr lang="en-GB" altLang="en-US" sz="2000" dirty="0" smtClean="0"/>
              <a:t>Typically 100 w in urban area and 500 w in rural area</a:t>
            </a:r>
          </a:p>
          <a:p>
            <a:pPr lvl="1"/>
            <a:r>
              <a:rPr lang="en-GB" altLang="en-US" sz="2000" dirty="0" smtClean="0"/>
              <a:t>Allows communications within cell on given frequencies</a:t>
            </a:r>
          </a:p>
          <a:p>
            <a:pPr lvl="1"/>
            <a:r>
              <a:rPr lang="en-GB" altLang="en-US" sz="2000" dirty="0" smtClean="0"/>
              <a:t>Allows reuse of frequencies in nearby cells</a:t>
            </a:r>
          </a:p>
          <a:p>
            <a:pPr lvl="1"/>
            <a:r>
              <a:rPr lang="en-GB" altLang="en-US" sz="2000" dirty="0" smtClean="0"/>
              <a:t>Use same frequency for multiple conversations</a:t>
            </a:r>
          </a:p>
          <a:p>
            <a:pPr lvl="1"/>
            <a:r>
              <a:rPr lang="en-GB" altLang="en-US" sz="2000" dirty="0" smtClean="0"/>
              <a:t>10 – 50 frequencies per cell</a:t>
            </a:r>
          </a:p>
          <a:p>
            <a:r>
              <a:rPr lang="en-GB" altLang="en-US" sz="2400" i="1" dirty="0" smtClean="0"/>
              <a:t>Example</a:t>
            </a:r>
          </a:p>
          <a:p>
            <a:pPr lvl="1"/>
            <a:r>
              <a:rPr lang="en-GB" altLang="en-US" sz="2000" i="1" dirty="0" smtClean="0"/>
              <a:t>N </a:t>
            </a:r>
            <a:r>
              <a:rPr lang="en-GB" altLang="en-US" sz="2000" dirty="0" smtClean="0"/>
              <a:t>cells all using same number of frequencies</a:t>
            </a:r>
          </a:p>
          <a:p>
            <a:pPr lvl="1"/>
            <a:r>
              <a:rPr lang="en-GB" altLang="en-US" sz="2000" i="1" dirty="0" smtClean="0"/>
              <a:t>K  </a:t>
            </a:r>
            <a:r>
              <a:rPr lang="en-GB" altLang="en-US" sz="2000" dirty="0" smtClean="0"/>
              <a:t>total number of frequencies used in systems</a:t>
            </a:r>
          </a:p>
          <a:p>
            <a:pPr lvl="1"/>
            <a:r>
              <a:rPr lang="en-GB" altLang="en-US" sz="2000" dirty="0" smtClean="0"/>
              <a:t>Each cell has </a:t>
            </a:r>
            <a:r>
              <a:rPr lang="en-GB" altLang="en-US" sz="2000" i="1" dirty="0" smtClean="0"/>
              <a:t>K/N</a:t>
            </a:r>
            <a:r>
              <a:rPr lang="en-GB" altLang="en-US" sz="2000" dirty="0" smtClean="0"/>
              <a:t>  frequencies</a:t>
            </a:r>
          </a:p>
          <a:p>
            <a:pPr lvl="1"/>
            <a:r>
              <a:rPr lang="en-GB" altLang="en-US" sz="2000" dirty="0" smtClean="0"/>
              <a:t>Advanced Mobile Phone Service (AMPS) </a:t>
            </a:r>
            <a:r>
              <a:rPr lang="en-GB" altLang="en-US" sz="2000" i="1" dirty="0" smtClean="0"/>
              <a:t>K</a:t>
            </a:r>
            <a:r>
              <a:rPr lang="en-GB" altLang="en-US" sz="2000" dirty="0" smtClean="0"/>
              <a:t>=395, </a:t>
            </a:r>
            <a:r>
              <a:rPr lang="en-GB" altLang="en-US" sz="2000" i="1" dirty="0" smtClean="0"/>
              <a:t>N</a:t>
            </a:r>
            <a:r>
              <a:rPr lang="en-GB" altLang="en-US" sz="2000" dirty="0" smtClean="0"/>
              <a:t>=7 giving 57 frequencies per cell on average</a:t>
            </a:r>
          </a:p>
          <a:p>
            <a:pPr lvl="1"/>
            <a:r>
              <a:rPr lang="en-US" sz="2000" dirty="0" smtClean="0"/>
              <a:t>AMPS is standard </a:t>
            </a:r>
            <a:r>
              <a:rPr lang="en-US" sz="2000" dirty="0"/>
              <a:t>system for analog signal cellular </a:t>
            </a:r>
            <a:r>
              <a:rPr lang="en-US" sz="2000" dirty="0" smtClean="0"/>
              <a:t>telephone service</a:t>
            </a:r>
            <a:r>
              <a:rPr lang="en-US" sz="2000" dirty="0"/>
              <a:t> in the United States and is also used in other countries</a:t>
            </a:r>
            <a:endParaRPr lang="en-GB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935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Characterizing Frequency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 = minimum distance between centers of cells that use the same band of frequencies (called </a:t>
            </a:r>
            <a:r>
              <a:rPr lang="en-US" sz="2000" dirty="0" err="1" smtClean="0"/>
              <a:t>cochannels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R = radius of a cell</a:t>
            </a:r>
          </a:p>
          <a:p>
            <a:r>
              <a:rPr lang="en-US" sz="2000" dirty="0" smtClean="0"/>
              <a:t>d = distance between centers of adjacent cells</a:t>
            </a:r>
          </a:p>
          <a:p>
            <a:r>
              <a:rPr lang="en-US" sz="2000" dirty="0" smtClean="0"/>
              <a:t>N = number of cells in repetitious pattern</a:t>
            </a:r>
          </a:p>
          <a:p>
            <a:pPr lvl="1"/>
            <a:r>
              <a:rPr lang="en-US" sz="1800" dirty="0" smtClean="0"/>
              <a:t>Reuse factor</a:t>
            </a:r>
          </a:p>
          <a:p>
            <a:pPr lvl="1"/>
            <a:r>
              <a:rPr lang="en-US" sz="1800" dirty="0" smtClean="0"/>
              <a:t>Each cell in pattern uses unique band of frequencies</a:t>
            </a:r>
          </a:p>
          <a:p>
            <a:r>
              <a:rPr lang="en-US" sz="2000" dirty="0" smtClean="0"/>
              <a:t>D/R= √ (3 x N)</a:t>
            </a:r>
          </a:p>
          <a:p>
            <a:r>
              <a:rPr lang="en-US" sz="2000" dirty="0" smtClean="0"/>
              <a:t>D/d = √ N</a:t>
            </a:r>
          </a:p>
          <a:p>
            <a:endParaRPr lang="en-GB" altLang="en-US" sz="2000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356" y="2458244"/>
            <a:ext cx="2925763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5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3"/>
          <a:stretch/>
        </p:blipFill>
        <p:spPr>
          <a:xfrm>
            <a:off x="658969" y="840346"/>
            <a:ext cx="4891825" cy="497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0961" y="1092311"/>
            <a:ext cx="5980113" cy="5153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99051" y="840346"/>
            <a:ext cx="3712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7</a:t>
            </a:r>
            <a:r>
              <a:rPr lang="en-US" altLang="en-US" sz="2400" dirty="0" smtClean="0"/>
              <a:t>-cell reuse pattern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=2,j=1)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78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3887" y="632790"/>
            <a:ext cx="5801139" cy="523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97216" y="818527"/>
            <a:ext cx="6029739" cy="48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36279" y="6106804"/>
            <a:ext cx="3712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3</a:t>
            </a:r>
            <a:r>
              <a:rPr lang="en-US" altLang="en-US" sz="2400" dirty="0" smtClean="0"/>
              <a:t>-cell reuse pattern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=1,j=1)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699318" y="6106804"/>
            <a:ext cx="3712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4-cell reuse pattern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=2,j=0)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93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err="1" smtClean="0"/>
              <a:t>Organisation</a:t>
            </a:r>
            <a:endParaRPr lang="en-US" dirty="0" smtClean="0"/>
          </a:p>
          <a:p>
            <a:r>
              <a:rPr lang="en-US" dirty="0" smtClean="0"/>
              <a:t>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38530" cy="4351338"/>
          </a:xfrm>
        </p:spPr>
        <p:txBody>
          <a:bodyPr/>
          <a:lstStyle/>
          <a:p>
            <a:r>
              <a:rPr lang="en-US" sz="2000" dirty="0" smtClean="0"/>
              <a:t>Hexagonal cell pattern, following values of N possible</a:t>
            </a:r>
          </a:p>
          <a:p>
            <a:pPr lvl="1"/>
            <a:r>
              <a:rPr lang="en-US" sz="1800" dirty="0" smtClean="0"/>
              <a:t> N = I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+ J</a:t>
            </a:r>
            <a:r>
              <a:rPr lang="en-US" sz="1800" baseline="30000" dirty="0" smtClean="0"/>
              <a:t>2 </a:t>
            </a:r>
            <a:r>
              <a:rPr lang="en-US" sz="1800" dirty="0" smtClean="0"/>
              <a:t>+ (I x J),    I, J = 0, 1, 2, 3, …</a:t>
            </a:r>
          </a:p>
          <a:p>
            <a:r>
              <a:rPr lang="en-US" sz="2000" dirty="0" smtClean="0"/>
              <a:t> Possible values of N are 1, 3, 4, 7, 9, 12, 13, 16, 19, 21, 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0961" y="1092311"/>
            <a:ext cx="5980113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2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94861"/>
            <a:ext cx="5771322" cy="5410200"/>
          </a:xfrm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8522" y="450436"/>
            <a:ext cx="5715000" cy="5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44808" y="5705061"/>
            <a:ext cx="3868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12-cell</a:t>
            </a:r>
            <a:r>
              <a:rPr lang="en-US" altLang="en-US" sz="2400" dirty="0" smtClean="0"/>
              <a:t> reuse pattern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=2,j=2)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925191" y="5797394"/>
            <a:ext cx="3868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19-cell reuse pattern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=3,j=2)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32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Relationship between </a:t>
            </a:r>
            <a:r>
              <a:rPr lang="en-US" altLang="zh-CN" i="1" dirty="0"/>
              <a:t>Q </a:t>
            </a:r>
            <a:r>
              <a:rPr lang="en-US" altLang="zh-CN" dirty="0"/>
              <a:t>and </a:t>
            </a:r>
            <a:r>
              <a:rPr lang="en-US" altLang="zh-CN" i="1" dirty="0"/>
              <a:t>N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690688"/>
            <a:ext cx="75438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3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limiting frequency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79504" cy="4351338"/>
          </a:xfrm>
        </p:spPr>
        <p:txBody>
          <a:bodyPr/>
          <a:lstStyle/>
          <a:p>
            <a:pPr>
              <a:defRPr/>
            </a:pPr>
            <a:r>
              <a:rPr lang="en-US" dirty="0"/>
              <a:t>Co-channel interference </a:t>
            </a:r>
          </a:p>
          <a:p>
            <a:pPr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Adjacent channel </a:t>
            </a:r>
            <a:r>
              <a:rPr lang="en-US" dirty="0" smtClean="0"/>
              <a:t>interference</a:t>
            </a:r>
          </a:p>
          <a:p>
            <a:pPr lvl="1">
              <a:defRPr/>
            </a:pPr>
            <a:r>
              <a:rPr lang="en-US" dirty="0"/>
              <a:t>can be controlled with transmit and receive filters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38148" y="1641476"/>
            <a:ext cx="5832475" cy="453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40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71" y="857044"/>
            <a:ext cx="905827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Increasing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Frequency borrowing</a:t>
            </a:r>
          </a:p>
          <a:p>
            <a:pPr lvl="1"/>
            <a:r>
              <a:rPr lang="en-GB" altLang="en-US" dirty="0" smtClean="0"/>
              <a:t>Frequencies are taken by congested cells from adjacent (relatively empty) cells </a:t>
            </a:r>
          </a:p>
          <a:p>
            <a:pPr lvl="1"/>
            <a:r>
              <a:rPr lang="en-GB" altLang="en-US" dirty="0" smtClean="0"/>
              <a:t>Or assign frequencies dynamically</a:t>
            </a:r>
          </a:p>
          <a:p>
            <a:r>
              <a:rPr lang="en-GB" altLang="en-US" dirty="0" smtClean="0"/>
              <a:t>Cell splitting</a:t>
            </a:r>
          </a:p>
          <a:p>
            <a:pPr lvl="1"/>
            <a:r>
              <a:rPr lang="en-GB" altLang="en-US" dirty="0" smtClean="0"/>
              <a:t>Non-uniform distribution of topography and traffic</a:t>
            </a:r>
          </a:p>
          <a:p>
            <a:pPr lvl="1"/>
            <a:r>
              <a:rPr lang="en-GB" altLang="en-US" dirty="0" smtClean="0"/>
              <a:t>Smaller cells in high use areas</a:t>
            </a:r>
          </a:p>
          <a:p>
            <a:pPr lvl="2"/>
            <a:r>
              <a:rPr lang="en-US" dirty="0" smtClean="0"/>
              <a:t>cells in areas of high usage can be split into smaller cells</a:t>
            </a:r>
            <a:endParaRPr lang="en-GB" altLang="en-US" dirty="0" smtClean="0"/>
          </a:p>
          <a:p>
            <a:pPr lvl="2"/>
            <a:r>
              <a:rPr lang="en-GB" altLang="en-US" dirty="0" smtClean="0"/>
              <a:t>Original cells 6.5 – 13 km</a:t>
            </a:r>
          </a:p>
          <a:p>
            <a:pPr lvl="2"/>
            <a:r>
              <a:rPr lang="en-GB" altLang="en-US" dirty="0" smtClean="0"/>
              <a:t>1.5 km limit in general</a:t>
            </a:r>
          </a:p>
          <a:p>
            <a:pPr lvl="2"/>
            <a:r>
              <a:rPr lang="en-GB" altLang="en-US" dirty="0" smtClean="0"/>
              <a:t>Problems: (</a:t>
            </a:r>
            <a:r>
              <a:rPr lang="en-GB" altLang="en-US" dirty="0" err="1" smtClean="0"/>
              <a:t>i</a:t>
            </a:r>
            <a:r>
              <a:rPr lang="en-GB" altLang="en-US" dirty="0" smtClean="0"/>
              <a:t>) More frequent handoff, (ii) More base stations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83"/>
          <a:stretch>
            <a:fillRect/>
          </a:stretch>
        </p:blipFill>
        <p:spPr bwMode="auto">
          <a:xfrm>
            <a:off x="8958469" y="3513276"/>
            <a:ext cx="3038061" cy="26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6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408"/>
          </a:xfrm>
        </p:spPr>
        <p:txBody>
          <a:bodyPr/>
          <a:lstStyle/>
          <a:p>
            <a:r>
              <a:rPr lang="en-GB" altLang="en-US" dirty="0" smtClean="0"/>
              <a:t>Increasing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470"/>
            <a:ext cx="5589104" cy="4838493"/>
          </a:xfrm>
        </p:spPr>
        <p:txBody>
          <a:bodyPr>
            <a:normAutofit fontScale="92500" lnSpcReduction="10000"/>
          </a:bodyPr>
          <a:lstStyle/>
          <a:p>
            <a:pPr>
              <a:buFont typeface="Symbol" pitchFamily="18" charset="2"/>
              <a:buChar char=""/>
              <a:defRPr/>
            </a:pPr>
            <a:r>
              <a:rPr lang="en-US" dirty="0"/>
              <a:t>Cell sectoring</a:t>
            </a:r>
          </a:p>
          <a:p>
            <a:pPr lvl="1">
              <a:buFont typeface="Symbol" pitchFamily="18" charset="2"/>
              <a:buChar char=""/>
              <a:defRPr/>
            </a:pPr>
            <a:r>
              <a:rPr lang="en-US" dirty="0"/>
              <a:t>cells are divided into a number of wedge-shaped sectors, each with their own set of </a:t>
            </a:r>
            <a:r>
              <a:rPr lang="en-US" dirty="0" smtClean="0"/>
              <a:t>channels</a:t>
            </a:r>
          </a:p>
          <a:p>
            <a:pPr lvl="2">
              <a:buFont typeface="Symbol" pitchFamily="18" charset="2"/>
              <a:buChar char=""/>
              <a:defRPr/>
            </a:pPr>
            <a:r>
              <a:rPr lang="en-GB" altLang="en-US" dirty="0"/>
              <a:t>Subsets of cell’s </a:t>
            </a:r>
            <a:r>
              <a:rPr lang="en-GB" altLang="en-US" dirty="0" smtClean="0"/>
              <a:t>channels</a:t>
            </a:r>
            <a:endParaRPr lang="en-US" dirty="0" smtClean="0"/>
          </a:p>
          <a:p>
            <a:pPr lvl="1"/>
            <a:r>
              <a:rPr lang="en-GB" altLang="en-US" dirty="0" smtClean="0"/>
              <a:t>3 – 6 sectors per cell</a:t>
            </a:r>
          </a:p>
          <a:p>
            <a:pPr lvl="1"/>
            <a:r>
              <a:rPr lang="en-GB" altLang="en-US" dirty="0" smtClean="0"/>
              <a:t>Directional antennas</a:t>
            </a:r>
            <a:endParaRPr lang="en-US" dirty="0"/>
          </a:p>
          <a:p>
            <a:pPr>
              <a:defRPr/>
            </a:pPr>
            <a:r>
              <a:rPr lang="en-US" dirty="0"/>
              <a:t>Microcells</a:t>
            </a:r>
          </a:p>
          <a:p>
            <a:pPr lvl="1">
              <a:defRPr/>
            </a:pPr>
            <a:r>
              <a:rPr lang="en-US" dirty="0"/>
              <a:t>antennas </a:t>
            </a:r>
            <a:r>
              <a:rPr lang="en-US" dirty="0" smtClean="0"/>
              <a:t>are moved </a:t>
            </a:r>
            <a:r>
              <a:rPr lang="en-US" dirty="0"/>
              <a:t>to </a:t>
            </a:r>
            <a:r>
              <a:rPr lang="en-US" dirty="0" smtClean="0"/>
              <a:t>small buildings, </a:t>
            </a:r>
            <a:r>
              <a:rPr lang="en-US" dirty="0"/>
              <a:t>lamp </a:t>
            </a:r>
            <a:r>
              <a:rPr lang="en-US" dirty="0" smtClean="0"/>
              <a:t>posts etc.</a:t>
            </a:r>
          </a:p>
          <a:p>
            <a:pPr lvl="1"/>
            <a:r>
              <a:rPr lang="en-GB" altLang="en-US" dirty="0"/>
              <a:t>f</a:t>
            </a:r>
            <a:r>
              <a:rPr lang="en-GB" altLang="en-US" dirty="0" smtClean="0"/>
              <a:t>orm microcells</a:t>
            </a:r>
          </a:p>
          <a:p>
            <a:pPr lvl="1"/>
            <a:r>
              <a:rPr lang="en-GB" altLang="en-US" dirty="0"/>
              <a:t>r</a:t>
            </a:r>
            <a:r>
              <a:rPr lang="en-GB" altLang="en-US" dirty="0" smtClean="0"/>
              <a:t>educed power</a:t>
            </a:r>
          </a:p>
          <a:p>
            <a:pPr lvl="1"/>
            <a:r>
              <a:rPr lang="en-GB" altLang="en-US" dirty="0"/>
              <a:t>g</a:t>
            </a:r>
            <a:r>
              <a:rPr lang="en-GB" altLang="en-US" dirty="0" smtClean="0"/>
              <a:t>ood for city streets, along roads and inside large buildings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1" r="28957" b="-1"/>
          <a:stretch/>
        </p:blipFill>
        <p:spPr>
          <a:xfrm>
            <a:off x="6427303" y="1536148"/>
            <a:ext cx="5469835" cy="241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9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Operation of Cellular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en-US" sz="2400" dirty="0" smtClean="0"/>
              <a:t>Base station (BS) at </a:t>
            </a:r>
            <a:r>
              <a:rPr lang="en-GB" altLang="en-US" sz="2400" dirty="0" err="1" smtClean="0"/>
              <a:t>center</a:t>
            </a:r>
            <a:r>
              <a:rPr lang="en-GB" altLang="en-US" sz="2400" dirty="0" smtClean="0"/>
              <a:t> of each cell</a:t>
            </a:r>
          </a:p>
          <a:p>
            <a:pPr lvl="1"/>
            <a:r>
              <a:rPr lang="en-GB" altLang="en-US" sz="2000" dirty="0" smtClean="0"/>
              <a:t>Antenna, controller, transceivers</a:t>
            </a:r>
          </a:p>
          <a:p>
            <a:pPr lvl="1"/>
            <a:r>
              <a:rPr lang="en-GB" altLang="en-US" sz="2000" dirty="0" smtClean="0"/>
              <a:t>Controller handles call process</a:t>
            </a:r>
          </a:p>
          <a:p>
            <a:pPr lvl="1"/>
            <a:r>
              <a:rPr lang="en-GB" altLang="en-US" sz="2000" dirty="0" smtClean="0"/>
              <a:t>Number of mobile units may be in use at a time</a:t>
            </a:r>
          </a:p>
          <a:p>
            <a:r>
              <a:rPr lang="en-GB" altLang="en-US" sz="2400" dirty="0" smtClean="0"/>
              <a:t>BS connected to mobile telecommunications switching office (MTSO)</a:t>
            </a:r>
          </a:p>
          <a:p>
            <a:pPr lvl="1"/>
            <a:r>
              <a:rPr lang="en-GB" altLang="en-US" sz="2000" dirty="0" smtClean="0"/>
              <a:t>One MTSO serves multiple BS</a:t>
            </a:r>
          </a:p>
          <a:p>
            <a:pPr lvl="1"/>
            <a:r>
              <a:rPr lang="en-GB" altLang="en-US" sz="2000" dirty="0" smtClean="0"/>
              <a:t>MTSO to BS link by wire or wireless</a:t>
            </a:r>
          </a:p>
          <a:p>
            <a:r>
              <a:rPr lang="en-GB" altLang="en-US" sz="2400" dirty="0" smtClean="0"/>
              <a:t>MTSO:</a:t>
            </a:r>
          </a:p>
          <a:p>
            <a:pPr lvl="1"/>
            <a:r>
              <a:rPr lang="en-GB" altLang="en-US" sz="2000" dirty="0" smtClean="0"/>
              <a:t>Connects calls between mobile units and from mobile to fixed telecommunications network</a:t>
            </a:r>
          </a:p>
          <a:p>
            <a:pPr lvl="1"/>
            <a:r>
              <a:rPr lang="en-GB" altLang="en-US" sz="2000" dirty="0" smtClean="0"/>
              <a:t>Assigns voice channel</a:t>
            </a:r>
          </a:p>
          <a:p>
            <a:pPr lvl="1"/>
            <a:r>
              <a:rPr lang="en-GB" altLang="en-US" sz="2000" dirty="0" smtClean="0"/>
              <a:t>Performs handoffs</a:t>
            </a:r>
          </a:p>
          <a:p>
            <a:pPr lvl="1"/>
            <a:r>
              <a:rPr lang="en-GB" altLang="en-US" sz="2000" dirty="0" smtClean="0"/>
              <a:t>Monitors calls (billing)</a:t>
            </a:r>
          </a:p>
          <a:p>
            <a:r>
              <a:rPr lang="en-GB" altLang="en-US" sz="2400" dirty="0" smtClean="0"/>
              <a:t>Fully automated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9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does the network know where the subscribers are?</a:t>
            </a:r>
          </a:p>
          <a:p>
            <a:pPr lvl="1"/>
            <a:r>
              <a:rPr lang="en-US" dirty="0"/>
              <a:t>The radio network consists of a large number of </a:t>
            </a:r>
            <a:r>
              <a:rPr lang="en-US" dirty="0" err="1"/>
              <a:t>BTSs.</a:t>
            </a:r>
            <a:r>
              <a:rPr lang="en-US" dirty="0"/>
              <a:t> Each of these is given an identity.</a:t>
            </a:r>
          </a:p>
          <a:p>
            <a:pPr lvl="1"/>
            <a:r>
              <a:rPr lang="en-US" dirty="0"/>
              <a:t>The BTSs are grouped in Location Areas which also are given an identity.</a:t>
            </a:r>
          </a:p>
          <a:p>
            <a:pPr lvl="1"/>
            <a:r>
              <a:rPr lang="en-US" dirty="0"/>
              <a:t>Each MSC/VLR (Mobile Services Switching Centre/Visitor Location Register) serves the BTSs in an number of Location Areas</a:t>
            </a:r>
          </a:p>
          <a:p>
            <a:pPr lvl="1"/>
            <a:r>
              <a:rPr lang="en-US" dirty="0"/>
              <a:t>The GSM phones </a:t>
            </a:r>
            <a:r>
              <a:rPr lang="en-US" dirty="0" smtClean="0"/>
              <a:t>report </a:t>
            </a:r>
            <a:r>
              <a:rPr lang="en-US" dirty="0"/>
              <a:t>to the network (VLR) when it moves from a BTS in one Location Area to a BTS in another Location Area.</a:t>
            </a:r>
          </a:p>
          <a:p>
            <a:r>
              <a:rPr lang="en-US" dirty="0"/>
              <a:t>How does the network know where these subscribers are?</a:t>
            </a:r>
          </a:p>
          <a:p>
            <a:pPr lvl="1"/>
            <a:r>
              <a:rPr lang="en-US" dirty="0"/>
              <a:t>VLR always knows in which Location Area the GSM subscriber is located in at the moment</a:t>
            </a:r>
          </a:p>
          <a:p>
            <a:pPr lvl="1"/>
            <a:r>
              <a:rPr lang="en-US" dirty="0"/>
              <a:t>HLR always knows in which MSC/VLR the GSM subscriber is just now</a:t>
            </a:r>
          </a:p>
          <a:p>
            <a:pPr lvl="1"/>
            <a:r>
              <a:rPr lang="en-US" dirty="0"/>
              <a:t>The GSM subscriber’s telephone number tells the network to which HLR the actual GSM subscriber belongs.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17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87" y="2179637"/>
            <a:ext cx="577215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45062" y="4605209"/>
            <a:ext cx="79087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Source Sans Pro"/>
              </a:rPr>
              <a:t>1) Mobile </a:t>
            </a:r>
            <a:r>
              <a:rPr lang="en-US" dirty="0">
                <a:solidFill>
                  <a:srgbClr val="333333"/>
                </a:solidFill>
                <a:latin typeface="Source Sans Pro"/>
              </a:rPr>
              <a:t>A is staying in Location Area 1. MSC/VLR1 has reported this to Mobile A’s HLR.</a:t>
            </a:r>
          </a:p>
          <a:p>
            <a:r>
              <a:rPr lang="en-US" dirty="0">
                <a:solidFill>
                  <a:srgbClr val="333333"/>
                </a:solidFill>
                <a:latin typeface="Source Sans Pro"/>
              </a:rPr>
              <a:t>2), 3) Mobile A moves to Location Area 2, and identifies a new Location Area info (LA2). It reports its arrival to MSC/VLR 2.</a:t>
            </a:r>
          </a:p>
          <a:p>
            <a:r>
              <a:rPr lang="en-US" dirty="0">
                <a:solidFill>
                  <a:srgbClr val="333333"/>
                </a:solidFill>
                <a:latin typeface="Source Sans Pro"/>
              </a:rPr>
              <a:t>4) MSC/VLR 2 informs HLRA, and receives sets of Authentication Data for Mobile A</a:t>
            </a:r>
            <a:endParaRPr lang="en-US" b="0" i="0" dirty="0">
              <a:solidFill>
                <a:srgbClr val="333333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0169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Three basic devices</a:t>
            </a:r>
          </a:p>
          <a:p>
            <a:pPr lvl="1">
              <a:buFont typeface="Symbol" pitchFamily="18" charset="2"/>
              <a:buChar char=""/>
              <a:defRPr/>
            </a:pPr>
            <a:r>
              <a:rPr lang="en-US" dirty="0"/>
              <a:t>A mobile station</a:t>
            </a:r>
          </a:p>
          <a:p>
            <a:pPr lvl="1">
              <a:buFont typeface="Symbol" pitchFamily="18" charset="2"/>
              <a:buChar char=""/>
              <a:defRPr/>
            </a:pPr>
            <a:r>
              <a:rPr lang="en-US" dirty="0"/>
              <a:t>A base transceiver</a:t>
            </a:r>
          </a:p>
          <a:p>
            <a:pPr lvl="1">
              <a:buFont typeface="Symbol" pitchFamily="18" charset="2"/>
              <a:buChar char=""/>
              <a:defRPr/>
            </a:pPr>
            <a:r>
              <a:rPr lang="en-US" dirty="0"/>
              <a:t>A Mobile Telecommunications Switching Office (MTSO)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22" y="2185147"/>
            <a:ext cx="8894296" cy="436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32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12" y="537882"/>
            <a:ext cx="10972800" cy="5639081"/>
          </a:xfrm>
        </p:spPr>
        <p:txBody>
          <a:bodyPr>
            <a:normAutofit/>
          </a:bodyPr>
          <a:lstStyle/>
          <a:p>
            <a:r>
              <a:rPr lang="en-US" dirty="0"/>
              <a:t>1) Via the radio path and the base station network a call request for GSM subscriber B 9212345 is sent from Mobile A to MSC/VLR A.</a:t>
            </a:r>
          </a:p>
          <a:p>
            <a:r>
              <a:rPr lang="en-US" dirty="0"/>
              <a:t>2-3) MSC/VLR A collects authentication data from HLR A (if such data has not been collected earlier</a:t>
            </a:r>
            <a:r>
              <a:rPr lang="en-US" dirty="0" smtClean="0"/>
              <a:t>). Normally </a:t>
            </a:r>
            <a:r>
              <a:rPr lang="en-US" dirty="0"/>
              <a:t>a bulk of such data is transferred, thus avoiding repeating authentication requests to HLR A.</a:t>
            </a:r>
          </a:p>
          <a:p>
            <a:r>
              <a:rPr lang="en-US" dirty="0"/>
              <a:t>4) MSC/VLR A requests HLR B of the actual location of GSM subscriber B.</a:t>
            </a:r>
          </a:p>
          <a:p>
            <a:r>
              <a:rPr lang="en-US" dirty="0"/>
              <a:t>5) Gateway MSC checks with HLR </a:t>
            </a:r>
            <a:r>
              <a:rPr lang="en-US" dirty="0" smtClean="0"/>
              <a:t>B “Where </a:t>
            </a:r>
            <a:r>
              <a:rPr lang="en-US" dirty="0"/>
              <a:t>is the GSM subscriber</a:t>
            </a:r>
            <a:r>
              <a:rPr lang="en-US" dirty="0" smtClean="0"/>
              <a:t>?”</a:t>
            </a:r>
            <a:endParaRPr lang="en-US" dirty="0"/>
          </a:p>
          <a:p>
            <a:r>
              <a:rPr lang="en-US" dirty="0"/>
              <a:t>6) The call is established to the actual MSC/VLR (Visiting MSC) either directly or through the fixed or international telephone network</a:t>
            </a:r>
          </a:p>
          <a:p>
            <a:r>
              <a:rPr lang="en-US" dirty="0"/>
              <a:t>7) The request for mobile 9212345 is transmitted over all BTSs in the actual Location Area of the called GSM subscriber. Mobile B </a:t>
            </a:r>
            <a:r>
              <a:rPr lang="en-US" dirty="0" err="1"/>
              <a:t>recognises</a:t>
            </a:r>
            <a:r>
              <a:rPr lang="en-US" dirty="0"/>
              <a:t> its own identity, and ringing is generated.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71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Typical Call in a single MTSO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altLang="en-US" sz="2400" dirty="0" smtClean="0"/>
              <a:t>Mobile unit initialization</a:t>
            </a:r>
          </a:p>
          <a:p>
            <a:pPr lvl="1"/>
            <a:r>
              <a:rPr lang="en-GB" altLang="en-US" sz="2000" dirty="0" smtClean="0"/>
              <a:t>Scan and select strongest set up control channel</a:t>
            </a:r>
          </a:p>
          <a:p>
            <a:pPr lvl="1"/>
            <a:r>
              <a:rPr lang="en-GB" altLang="en-US" sz="2000" dirty="0" smtClean="0"/>
              <a:t>Automatically select BS antenna of cell</a:t>
            </a:r>
          </a:p>
          <a:p>
            <a:pPr lvl="2"/>
            <a:r>
              <a:rPr lang="en-GB" altLang="en-US" sz="1800" dirty="0" smtClean="0"/>
              <a:t>Usually the nearest, but not always </a:t>
            </a:r>
          </a:p>
          <a:p>
            <a:pPr lvl="2"/>
            <a:r>
              <a:rPr lang="en-GB" altLang="en-US" sz="2000" dirty="0" smtClean="0"/>
              <a:t>Handshake to identify user and register location</a:t>
            </a:r>
          </a:p>
          <a:p>
            <a:pPr lvl="1"/>
            <a:r>
              <a:rPr lang="en-GB" altLang="en-US" sz="2000" dirty="0" smtClean="0"/>
              <a:t>Scan repeated to allow for movement</a:t>
            </a:r>
          </a:p>
          <a:p>
            <a:pPr lvl="2"/>
            <a:r>
              <a:rPr lang="en-GB" altLang="en-US" sz="1800" dirty="0" smtClean="0"/>
              <a:t>Change of cell</a:t>
            </a:r>
          </a:p>
          <a:p>
            <a:pPr lvl="1"/>
            <a:r>
              <a:rPr lang="en-GB" altLang="en-US" sz="2000" dirty="0" smtClean="0"/>
              <a:t>Mobile unit monitors for pages (see below)</a:t>
            </a:r>
          </a:p>
          <a:p>
            <a:r>
              <a:rPr lang="en-GB" altLang="en-US" sz="2400" dirty="0" smtClean="0"/>
              <a:t>Mobile originated call</a:t>
            </a:r>
          </a:p>
          <a:p>
            <a:pPr lvl="1"/>
            <a:r>
              <a:rPr lang="en-GB" altLang="en-US" sz="2000" dirty="0" smtClean="0"/>
              <a:t>Check set up channel is free</a:t>
            </a:r>
          </a:p>
          <a:p>
            <a:pPr lvl="2"/>
            <a:r>
              <a:rPr lang="en-GB" altLang="en-US" sz="1800" dirty="0" smtClean="0"/>
              <a:t>Monitor forward channel (from BS) and wait for idle</a:t>
            </a:r>
          </a:p>
          <a:p>
            <a:pPr lvl="1"/>
            <a:r>
              <a:rPr lang="en-GB" altLang="en-US" sz="2000" dirty="0" smtClean="0"/>
              <a:t>Send number on pre-selected channel</a:t>
            </a:r>
          </a:p>
          <a:p>
            <a:r>
              <a:rPr lang="en-GB" altLang="en-US" sz="2400" dirty="0" smtClean="0"/>
              <a:t>Paging</a:t>
            </a:r>
          </a:p>
          <a:p>
            <a:pPr lvl="1"/>
            <a:r>
              <a:rPr lang="en-GB" altLang="en-US" sz="2000" dirty="0" smtClean="0"/>
              <a:t>MTSO attempts to connect to mobile unit</a:t>
            </a:r>
          </a:p>
          <a:p>
            <a:pPr lvl="1"/>
            <a:r>
              <a:rPr lang="en-GB" altLang="en-US" sz="2000" dirty="0" smtClean="0"/>
              <a:t>Paging message sent to BSs depending on called mobile number</a:t>
            </a:r>
          </a:p>
          <a:p>
            <a:pPr lvl="1"/>
            <a:r>
              <a:rPr lang="en-GB" altLang="en-US" sz="2000" dirty="0" smtClean="0"/>
              <a:t>Paging signal transmitted on set up channel</a:t>
            </a:r>
          </a:p>
        </p:txBody>
      </p:sp>
    </p:spTree>
    <p:extLst>
      <p:ext uri="{BB962C8B-B14F-4D97-AF65-F5344CB8AC3E}">
        <p14:creationId xmlns:p14="http://schemas.microsoft.com/office/powerpoint/2010/main" val="111753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Typical Call in a single MTSO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/>
              <a:t>Call accepted</a:t>
            </a:r>
          </a:p>
          <a:p>
            <a:pPr lvl="1"/>
            <a:r>
              <a:rPr lang="en-GB" altLang="en-US" sz="2000" dirty="0" smtClean="0"/>
              <a:t>Mobile unit recognizes number on set up channel</a:t>
            </a:r>
          </a:p>
          <a:p>
            <a:pPr lvl="1"/>
            <a:r>
              <a:rPr lang="en-GB" altLang="en-US" sz="2000" dirty="0" smtClean="0"/>
              <a:t>Responds to BS which sends response to MTSO</a:t>
            </a:r>
          </a:p>
          <a:p>
            <a:pPr lvl="1"/>
            <a:r>
              <a:rPr lang="en-GB" altLang="en-US" sz="2000" dirty="0" smtClean="0"/>
              <a:t>MTSO sets up circuit between calling and called BSs</a:t>
            </a:r>
          </a:p>
          <a:p>
            <a:pPr lvl="1"/>
            <a:r>
              <a:rPr lang="en-GB" altLang="en-US" sz="2000" dirty="0" smtClean="0"/>
              <a:t>MTSO selects available traffic channel within cells and notifies BSs</a:t>
            </a:r>
          </a:p>
          <a:p>
            <a:pPr lvl="1"/>
            <a:r>
              <a:rPr lang="en-GB" altLang="en-US" sz="2000" dirty="0" smtClean="0"/>
              <a:t>BSs notify mobile unit of channel</a:t>
            </a:r>
          </a:p>
          <a:p>
            <a:r>
              <a:rPr lang="en-GB" altLang="en-US" sz="2400" dirty="0" smtClean="0"/>
              <a:t>Ongoing call</a:t>
            </a:r>
          </a:p>
          <a:p>
            <a:pPr lvl="1"/>
            <a:r>
              <a:rPr lang="en-GB" altLang="en-US" sz="2000" dirty="0" smtClean="0"/>
              <a:t>Voice/data exchanged through respective BSs and MTSO</a:t>
            </a:r>
          </a:p>
          <a:p>
            <a:r>
              <a:rPr lang="en-GB" altLang="en-US" sz="2400" dirty="0" smtClean="0"/>
              <a:t>Handoff</a:t>
            </a:r>
          </a:p>
          <a:p>
            <a:pPr lvl="1"/>
            <a:r>
              <a:rPr lang="en-GB" altLang="en-US" sz="2000" dirty="0" smtClean="0"/>
              <a:t>Mobile unit moves out of range of cell into range of another cell</a:t>
            </a:r>
          </a:p>
          <a:p>
            <a:pPr lvl="1"/>
            <a:r>
              <a:rPr lang="en-GB" altLang="en-US" sz="2000" dirty="0" smtClean="0"/>
              <a:t>Traffic channel changes to one assigned to new BS</a:t>
            </a:r>
          </a:p>
          <a:p>
            <a:pPr lvl="2"/>
            <a:r>
              <a:rPr lang="en-GB" altLang="en-US" sz="1800" dirty="0" smtClean="0"/>
              <a:t>Without interruption of service to user</a:t>
            </a:r>
          </a:p>
        </p:txBody>
      </p:sp>
    </p:spTree>
    <p:extLst>
      <p:ext uri="{BB962C8B-B14F-4D97-AF65-F5344CB8AC3E}">
        <p14:creationId xmlns:p14="http://schemas.microsoft.com/office/powerpoint/2010/main" val="31838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stages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96"/>
          <a:stretch/>
        </p:blipFill>
        <p:spPr bwMode="auto">
          <a:xfrm>
            <a:off x="838200" y="1690688"/>
            <a:ext cx="5543550" cy="458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05" b="8907"/>
          <a:stretch/>
        </p:blipFill>
        <p:spPr bwMode="auto">
          <a:xfrm>
            <a:off x="6381750" y="2676939"/>
            <a:ext cx="5543550" cy="2272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4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Handoffs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243"/>
            <a:ext cx="10515600" cy="46927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Network protocols must refresh and renew paths as a mobile station </a:t>
            </a:r>
            <a:r>
              <a:rPr lang="en-GB" dirty="0" smtClean="0"/>
              <a:t>moves </a:t>
            </a:r>
            <a:r>
              <a:rPr lang="en-GB" dirty="0"/>
              <a:t>between cells. </a:t>
            </a:r>
          </a:p>
          <a:p>
            <a:pPr>
              <a:defRPr/>
            </a:pPr>
            <a:r>
              <a:rPr lang="en-US" dirty="0"/>
              <a:t>E</a:t>
            </a:r>
            <a:r>
              <a:rPr lang="en-US" dirty="0" smtClean="0"/>
              <a:t>nd-to-end </a:t>
            </a:r>
            <a:r>
              <a:rPr lang="en-US" dirty="0"/>
              <a:t>connectivity </a:t>
            </a:r>
            <a:r>
              <a:rPr lang="en-US" dirty="0" smtClean="0"/>
              <a:t>should be preserved in </a:t>
            </a:r>
            <a:r>
              <a:rPr lang="en-US" dirty="0"/>
              <a:t>a dynamically reconfigured network </a:t>
            </a:r>
            <a:r>
              <a:rPr lang="en-US" dirty="0" smtClean="0"/>
              <a:t>topology.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Handoffs (typically 30 </a:t>
            </a:r>
            <a:r>
              <a:rPr lang="en-US" altLang="ko-KR" dirty="0" err="1" smtClean="0">
                <a:ea typeface="굴림" panose="020B0600000101010101" pitchFamily="34" charset="-127"/>
              </a:rPr>
              <a:t>mseconds</a:t>
            </a:r>
            <a:r>
              <a:rPr lang="en-US" altLang="ko-KR" dirty="0" smtClean="0">
                <a:ea typeface="굴림" panose="020B0600000101010101" pitchFamily="34" charset="-127"/>
              </a:rPr>
              <a:t>): 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At any time, mobile station (MS) is in one cell and under the control of a BS 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When a MS leaves a cell, BS notices weak signal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BS asks surrounding BSs if they are getting a stronger signal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BS transfers ownership to one with strongest signal 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MTSO assigns new channel to the MS and notifies MS of new BS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1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Handoffs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905000"/>
            <a:ext cx="7239000" cy="4489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8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473247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Call blocking</a:t>
            </a:r>
          </a:p>
          <a:p>
            <a:pPr lvl="1"/>
            <a:r>
              <a:rPr lang="en-US" sz="1800" dirty="0" smtClean="0"/>
              <a:t>During mobile-initiated call stage, if all traffic channels busy, mobile tries again</a:t>
            </a:r>
          </a:p>
          <a:p>
            <a:pPr lvl="1"/>
            <a:r>
              <a:rPr lang="en-US" sz="1800" dirty="0" smtClean="0"/>
              <a:t>After number of fails, busy tone returned</a:t>
            </a:r>
          </a:p>
          <a:p>
            <a:r>
              <a:rPr lang="en-US" sz="2000" dirty="0" smtClean="0"/>
              <a:t>Call termination</a:t>
            </a:r>
          </a:p>
          <a:p>
            <a:pPr lvl="1"/>
            <a:r>
              <a:rPr lang="en-US" sz="1800" dirty="0" smtClean="0"/>
              <a:t>User hangs up</a:t>
            </a:r>
          </a:p>
          <a:p>
            <a:pPr lvl="1"/>
            <a:r>
              <a:rPr lang="en-US" sz="1800" dirty="0" smtClean="0"/>
              <a:t>MTSO informed</a:t>
            </a:r>
          </a:p>
          <a:p>
            <a:pPr lvl="1"/>
            <a:r>
              <a:rPr lang="en-US" sz="1800" dirty="0" smtClean="0"/>
              <a:t>Traffic channels at two BSs released</a:t>
            </a:r>
          </a:p>
          <a:p>
            <a:r>
              <a:rPr lang="en-US" sz="2000" dirty="0" smtClean="0"/>
              <a:t>Call drop</a:t>
            </a:r>
          </a:p>
          <a:p>
            <a:pPr lvl="1"/>
            <a:r>
              <a:rPr lang="en-US" sz="1800" dirty="0" smtClean="0"/>
              <a:t>BS cannot maintain required signal strength</a:t>
            </a:r>
          </a:p>
          <a:p>
            <a:pPr lvl="1"/>
            <a:r>
              <a:rPr lang="en-US" sz="1800" dirty="0" smtClean="0"/>
              <a:t>Traffic channel dropped and MTSO informed</a:t>
            </a:r>
          </a:p>
          <a:p>
            <a:r>
              <a:rPr lang="en-US" sz="2000" dirty="0" smtClean="0"/>
              <a:t>Calls to/from fixed and remote mobile subscriber</a:t>
            </a:r>
          </a:p>
          <a:p>
            <a:pPr lvl="1"/>
            <a:r>
              <a:rPr lang="en-US" sz="1800" dirty="0" smtClean="0"/>
              <a:t>MTSO connects to PSTN</a:t>
            </a:r>
          </a:p>
          <a:p>
            <a:pPr lvl="1"/>
            <a:r>
              <a:rPr lang="en-US" sz="1800" dirty="0" smtClean="0"/>
              <a:t>MTSO can connect mobile user and fixed subscriber via PSTN</a:t>
            </a:r>
          </a:p>
          <a:p>
            <a:pPr lvl="1"/>
            <a:r>
              <a:rPr lang="en-US" sz="1800" dirty="0" smtClean="0"/>
              <a:t>MTSO can connect to remote MTSO via PSTN or via dedicated lines </a:t>
            </a:r>
          </a:p>
          <a:p>
            <a:pPr lvl="1"/>
            <a:r>
              <a:rPr lang="en-US" sz="1800" dirty="0" smtClean="0"/>
              <a:t>Can connect mobile user in its area and remote mobile user</a:t>
            </a:r>
            <a:endParaRPr lang="en-GB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46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4745728"/>
          </a:xfrm>
        </p:spPr>
        <p:txBody>
          <a:bodyPr>
            <a:normAutofit lnSpcReduction="10000"/>
          </a:bodyPr>
          <a:lstStyle/>
          <a:p>
            <a:pPr>
              <a:spcAft>
                <a:spcPts val="300"/>
              </a:spcAft>
              <a:buFont typeface="Wingdings" panose="05000000000000000000" pitchFamily="2" charset="2"/>
              <a:buChar char="n"/>
            </a:pPr>
            <a:r>
              <a:rPr lang="en-US" altLang="ko-KR" sz="2000" dirty="0" smtClean="0">
                <a:latin typeface="Arial" panose="020B0604020202020204" pitchFamily="34" charset="0"/>
                <a:ea typeface="굴림" panose="020B0600000101010101" pitchFamily="34" charset="-127"/>
              </a:rPr>
              <a:t>Cell-id based location.</a:t>
            </a:r>
          </a:p>
          <a:p>
            <a:pPr lvl="1">
              <a:spcAft>
                <a:spcPts val="300"/>
              </a:spcAft>
              <a:buFont typeface="Wingdings" panose="05000000000000000000" pitchFamily="2" charset="2"/>
              <a:buChar char="n"/>
            </a:pPr>
            <a:r>
              <a:rPr lang="en-US" altLang="ko-KR" sz="2000" dirty="0" smtClean="0">
                <a:latin typeface="Arial" panose="020B0604020202020204" pitchFamily="34" charset="0"/>
                <a:ea typeface="굴림" panose="020B0600000101010101" pitchFamily="34" charset="-127"/>
              </a:rPr>
              <a:t> assigned an id of the cell that you are in. </a:t>
            </a:r>
          </a:p>
          <a:p>
            <a:pPr lvl="1">
              <a:spcAft>
                <a:spcPts val="300"/>
              </a:spcAft>
              <a:buFont typeface="Wingdings" panose="05000000000000000000" pitchFamily="2" charset="2"/>
              <a:buChar char="n"/>
            </a:pPr>
            <a:r>
              <a:rPr lang="en-US" altLang="ko-KR" sz="2000" dirty="0" smtClean="0">
                <a:latin typeface="Arial" panose="020B0604020202020204" pitchFamily="34" charset="0"/>
                <a:ea typeface="굴림" panose="020B0600000101010101" pitchFamily="34" charset="-127"/>
              </a:rPr>
              <a:t>cell-id is stored in a  database. </a:t>
            </a:r>
          </a:p>
          <a:p>
            <a:pPr lvl="1">
              <a:spcAft>
                <a:spcPts val="300"/>
              </a:spcAft>
              <a:buFont typeface="Wingdings" panose="05000000000000000000" pitchFamily="2" charset="2"/>
              <a:buChar char="n"/>
            </a:pPr>
            <a:r>
              <a:rPr lang="en-US" altLang="ko-KR" sz="2000" dirty="0" smtClean="0">
                <a:latin typeface="Arial" panose="020B0604020202020204" pitchFamily="34" charset="0"/>
                <a:ea typeface="굴림" panose="020B0600000101010101" pitchFamily="34" charset="-127"/>
              </a:rPr>
              <a:t>As the user moves from one cell to another, s/he is assigned a different cell-id and the location database is updated. </a:t>
            </a:r>
          </a:p>
          <a:p>
            <a:pPr lvl="1">
              <a:spcAft>
                <a:spcPts val="300"/>
              </a:spcAft>
              <a:buFont typeface="Wingdings" panose="05000000000000000000" pitchFamily="2" charset="2"/>
              <a:buChar char="n"/>
            </a:pPr>
            <a:r>
              <a:rPr lang="en-US" altLang="ko-KR" sz="2000" dirty="0" smtClean="0">
                <a:latin typeface="Arial" panose="020B0604020202020204" pitchFamily="34" charset="0"/>
                <a:ea typeface="굴림" panose="020B0600000101010101" pitchFamily="34" charset="-127"/>
              </a:rPr>
              <a:t>most commonly used location databases in cellular networks are HLR, VLR</a:t>
            </a:r>
          </a:p>
          <a:p>
            <a:pPr>
              <a:spcAft>
                <a:spcPts val="300"/>
              </a:spcAft>
              <a:buFont typeface="Wingdings" panose="05000000000000000000" pitchFamily="2" charset="2"/>
              <a:buChar char="n"/>
            </a:pPr>
            <a:r>
              <a:rPr lang="en-US" altLang="ko-KR" sz="2000" dirty="0" smtClean="0">
                <a:latin typeface="Arial" panose="020B0604020202020204" pitchFamily="34" charset="0"/>
                <a:ea typeface="굴림" panose="020B0600000101010101" pitchFamily="34" charset="-127"/>
              </a:rPr>
              <a:t>Neighborhood polling: Connected mobile units only move to adjacent cells </a:t>
            </a:r>
          </a:p>
          <a:p>
            <a:pPr>
              <a:spcAft>
                <a:spcPts val="300"/>
              </a:spcAft>
              <a:buFont typeface="Wingdings" panose="05000000000000000000" pitchFamily="2" charset="2"/>
              <a:buChar char="n"/>
            </a:pPr>
            <a:r>
              <a:rPr lang="en-US" altLang="ko-KR" sz="2000" dirty="0" smtClean="0">
                <a:latin typeface="Arial" panose="020B0604020202020204" pitchFamily="34" charset="0"/>
                <a:ea typeface="굴림" panose="020B0600000101010101" pitchFamily="34" charset="-127"/>
              </a:rPr>
              <a:t>Angle of arrival (AOA). the angle at which radio waves from your device "attack"  an antenna is used to calculate the location of the device. </a:t>
            </a:r>
          </a:p>
          <a:p>
            <a:pPr>
              <a:spcAft>
                <a:spcPts val="300"/>
              </a:spcAft>
              <a:buFont typeface="Wingdings" panose="05000000000000000000" pitchFamily="2" charset="2"/>
              <a:buChar char="n"/>
            </a:pPr>
            <a:r>
              <a:rPr lang="en-US" altLang="ko-KR" sz="2000" dirty="0" smtClean="0">
                <a:latin typeface="Arial" panose="020B0604020202020204" pitchFamily="34" charset="0"/>
                <a:ea typeface="굴림" panose="020B0600000101010101" pitchFamily="34" charset="-127"/>
              </a:rPr>
              <a:t>Time taken. In this case, the time taken between the device and the antenna is used to calculate the location of the device. </a:t>
            </a:r>
          </a:p>
          <a:p>
            <a:pPr>
              <a:spcAft>
                <a:spcPts val="300"/>
              </a:spcAft>
              <a:buFont typeface="Wingdings" panose="05000000000000000000" pitchFamily="2" charset="2"/>
              <a:buChar char="n"/>
            </a:pPr>
            <a:r>
              <a:rPr lang="en-US" altLang="ko-KR" sz="2000" dirty="0" smtClean="0">
                <a:latin typeface="Arial" panose="020B0604020202020204" pitchFamily="34" charset="0"/>
                <a:ea typeface="굴림" panose="020B0600000101010101" pitchFamily="34" charset="-127"/>
              </a:rPr>
              <a:t>Network assisted Global Positioning System (GPS). a GPS chip  is installed inside a phone and thus the location of the user is tracked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34" charset="-127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356"/>
            <a:ext cx="10515600" cy="5129561"/>
          </a:xfrm>
        </p:spPr>
        <p:txBody>
          <a:bodyPr>
            <a:normAutofit/>
          </a:bodyPr>
          <a:lstStyle/>
          <a:p>
            <a:r>
              <a:rPr lang="en-US" dirty="0" smtClean="0"/>
              <a:t>Some concepts</a:t>
            </a:r>
          </a:p>
          <a:p>
            <a:pPr lvl="1"/>
            <a:r>
              <a:rPr lang="en-US" dirty="0" smtClean="0"/>
              <a:t>A location area is a set of base stations that are grouped together.</a:t>
            </a:r>
          </a:p>
          <a:p>
            <a:pPr lvl="1"/>
            <a:r>
              <a:rPr lang="en-US" dirty="0" smtClean="0"/>
              <a:t>Mobile station performs location updating when it moves to a new location area or a different PLMN.</a:t>
            </a:r>
          </a:p>
          <a:p>
            <a:pPr lvl="1"/>
            <a:r>
              <a:rPr lang="en-US" dirty="0" smtClean="0"/>
              <a:t>The location updating message is sent to the new VLR. The </a:t>
            </a:r>
            <a:r>
              <a:rPr lang="en-US" dirty="0"/>
              <a:t>n</a:t>
            </a:r>
            <a:r>
              <a:rPr lang="en-US" dirty="0" smtClean="0"/>
              <a:t>ew VLR informs the HLR. When the mobile station is authorized by the new VLS, HLR cancels its registration with the old VLR.</a:t>
            </a:r>
          </a:p>
          <a:p>
            <a:pPr lvl="1"/>
            <a:r>
              <a:rPr lang="en-US" dirty="0" smtClean="0"/>
              <a:t>Mobiles are responsible for detecting location area code.</a:t>
            </a:r>
          </a:p>
          <a:p>
            <a:pPr lvl="1"/>
            <a:r>
              <a:rPr lang="en-US" dirty="0" smtClean="0"/>
              <a:t>A location updating is also done periodically. If a mobile station does not update its location information after a time period, it is deregistered.</a:t>
            </a:r>
          </a:p>
          <a:p>
            <a:pPr lvl="1"/>
            <a:r>
              <a:rPr lang="en-US" dirty="0" smtClean="0"/>
              <a:t>When a mobile station is paged for a call and it does not reply, a “mobile not reachable” flag (MNRF) is set in both VLR and its HLR. The flag is cleared only when the mobile does its next periodic update.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0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1266" y="855082"/>
            <a:ext cx="7848600" cy="53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68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1866900" y="780256"/>
            <a:ext cx="2354263" cy="1981200"/>
          </a:xfrm>
          <a:prstGeom prst="hexagon">
            <a:avLst>
              <a:gd name="adj" fmla="val 29708"/>
              <a:gd name="vf" fmla="val 11547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" name="Freeform 2"/>
          <p:cNvSpPr>
            <a:spLocks/>
          </p:cNvSpPr>
          <p:nvPr/>
        </p:nvSpPr>
        <p:spPr bwMode="auto">
          <a:xfrm>
            <a:off x="7734300" y="780256"/>
            <a:ext cx="1804988" cy="3671888"/>
          </a:xfrm>
          <a:custGeom>
            <a:avLst/>
            <a:gdLst>
              <a:gd name="T0" fmla="*/ 148 w 1137"/>
              <a:gd name="T1" fmla="*/ 327 h 2313"/>
              <a:gd name="T2" fmla="*/ 39 w 1137"/>
              <a:gd name="T3" fmla="*/ 873 h 2313"/>
              <a:gd name="T4" fmla="*/ 0 w 1137"/>
              <a:gd name="T5" fmla="*/ 1761 h 2313"/>
              <a:gd name="T6" fmla="*/ 101 w 1137"/>
              <a:gd name="T7" fmla="*/ 1855 h 2313"/>
              <a:gd name="T8" fmla="*/ 226 w 1137"/>
              <a:gd name="T9" fmla="*/ 2003 h 2313"/>
              <a:gd name="T10" fmla="*/ 257 w 1137"/>
              <a:gd name="T11" fmla="*/ 2104 h 2313"/>
              <a:gd name="T12" fmla="*/ 381 w 1137"/>
              <a:gd name="T13" fmla="*/ 2221 h 2313"/>
              <a:gd name="T14" fmla="*/ 436 w 1137"/>
              <a:gd name="T15" fmla="*/ 2268 h 2313"/>
              <a:gd name="T16" fmla="*/ 600 w 1137"/>
              <a:gd name="T17" fmla="*/ 2291 h 2313"/>
              <a:gd name="T18" fmla="*/ 732 w 1137"/>
              <a:gd name="T19" fmla="*/ 2291 h 2313"/>
              <a:gd name="T20" fmla="*/ 849 w 1137"/>
              <a:gd name="T21" fmla="*/ 2244 h 2313"/>
              <a:gd name="T22" fmla="*/ 927 w 1137"/>
              <a:gd name="T23" fmla="*/ 2229 h 2313"/>
              <a:gd name="T24" fmla="*/ 1106 w 1137"/>
              <a:gd name="T25" fmla="*/ 1839 h 2313"/>
              <a:gd name="T26" fmla="*/ 1137 w 1137"/>
              <a:gd name="T27" fmla="*/ 1106 h 2313"/>
              <a:gd name="T28" fmla="*/ 1122 w 1137"/>
              <a:gd name="T29" fmla="*/ 927 h 2313"/>
              <a:gd name="T30" fmla="*/ 1106 w 1137"/>
              <a:gd name="T31" fmla="*/ 849 h 2313"/>
              <a:gd name="T32" fmla="*/ 1083 w 1137"/>
              <a:gd name="T33" fmla="*/ 600 h 2313"/>
              <a:gd name="T34" fmla="*/ 1020 w 1137"/>
              <a:gd name="T35" fmla="*/ 421 h 2313"/>
              <a:gd name="T36" fmla="*/ 833 w 1137"/>
              <a:gd name="T37" fmla="*/ 171 h 2313"/>
              <a:gd name="T38" fmla="*/ 709 w 1137"/>
              <a:gd name="T39" fmla="*/ 140 h 2313"/>
              <a:gd name="T40" fmla="*/ 639 w 1137"/>
              <a:gd name="T41" fmla="*/ 101 h 2313"/>
              <a:gd name="T42" fmla="*/ 498 w 1137"/>
              <a:gd name="T43" fmla="*/ 0 h 2313"/>
              <a:gd name="T44" fmla="*/ 428 w 1137"/>
              <a:gd name="T45" fmla="*/ 31 h 2313"/>
              <a:gd name="T46" fmla="*/ 319 w 1137"/>
              <a:gd name="T47" fmla="*/ 148 h 2313"/>
              <a:gd name="T48" fmla="*/ 249 w 1137"/>
              <a:gd name="T49" fmla="*/ 241 h 2313"/>
              <a:gd name="T50" fmla="*/ 202 w 1137"/>
              <a:gd name="T51" fmla="*/ 296 h 2313"/>
              <a:gd name="T52" fmla="*/ 179 w 1137"/>
              <a:gd name="T53" fmla="*/ 312 h 2313"/>
              <a:gd name="T54" fmla="*/ 155 w 1137"/>
              <a:gd name="T55" fmla="*/ 358 h 2313"/>
              <a:gd name="T56" fmla="*/ 132 w 1137"/>
              <a:gd name="T57" fmla="*/ 374 h 2313"/>
              <a:gd name="T58" fmla="*/ 148 w 1137"/>
              <a:gd name="T59" fmla="*/ 327 h 231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137"/>
              <a:gd name="T91" fmla="*/ 0 h 2313"/>
              <a:gd name="T92" fmla="*/ 1137 w 1137"/>
              <a:gd name="T93" fmla="*/ 2313 h 2313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137" h="2313">
                <a:moveTo>
                  <a:pt x="148" y="327"/>
                </a:moveTo>
                <a:cubicBezTo>
                  <a:pt x="53" y="463"/>
                  <a:pt x="53" y="710"/>
                  <a:pt x="39" y="873"/>
                </a:cubicBezTo>
                <a:cubicBezTo>
                  <a:pt x="14" y="1168"/>
                  <a:pt x="12" y="1465"/>
                  <a:pt x="0" y="1761"/>
                </a:cubicBezTo>
                <a:cubicBezTo>
                  <a:pt x="24" y="1824"/>
                  <a:pt x="53" y="1814"/>
                  <a:pt x="101" y="1855"/>
                </a:cubicBezTo>
                <a:cubicBezTo>
                  <a:pt x="151" y="1897"/>
                  <a:pt x="180" y="1957"/>
                  <a:pt x="226" y="2003"/>
                </a:cubicBezTo>
                <a:cubicBezTo>
                  <a:pt x="236" y="2034"/>
                  <a:pt x="241" y="2076"/>
                  <a:pt x="257" y="2104"/>
                </a:cubicBezTo>
                <a:cubicBezTo>
                  <a:pt x="286" y="2154"/>
                  <a:pt x="341" y="2182"/>
                  <a:pt x="381" y="2221"/>
                </a:cubicBezTo>
                <a:cubicBezTo>
                  <a:pt x="396" y="2236"/>
                  <a:pt x="415" y="2258"/>
                  <a:pt x="436" y="2268"/>
                </a:cubicBezTo>
                <a:cubicBezTo>
                  <a:pt x="480" y="2290"/>
                  <a:pt x="558" y="2287"/>
                  <a:pt x="600" y="2291"/>
                </a:cubicBezTo>
                <a:cubicBezTo>
                  <a:pt x="663" y="2313"/>
                  <a:pt x="664" y="2303"/>
                  <a:pt x="732" y="2291"/>
                </a:cubicBezTo>
                <a:cubicBezTo>
                  <a:pt x="771" y="2277"/>
                  <a:pt x="809" y="2255"/>
                  <a:pt x="849" y="2244"/>
                </a:cubicBezTo>
                <a:cubicBezTo>
                  <a:pt x="875" y="2237"/>
                  <a:pt x="901" y="2235"/>
                  <a:pt x="927" y="2229"/>
                </a:cubicBezTo>
                <a:cubicBezTo>
                  <a:pt x="1059" y="2137"/>
                  <a:pt x="1058" y="1977"/>
                  <a:pt x="1106" y="1839"/>
                </a:cubicBezTo>
                <a:cubicBezTo>
                  <a:pt x="1112" y="1594"/>
                  <a:pt x="1128" y="1351"/>
                  <a:pt x="1137" y="1106"/>
                </a:cubicBezTo>
                <a:cubicBezTo>
                  <a:pt x="1130" y="990"/>
                  <a:pt x="1137" y="1002"/>
                  <a:pt x="1122" y="927"/>
                </a:cubicBezTo>
                <a:cubicBezTo>
                  <a:pt x="1117" y="901"/>
                  <a:pt x="1106" y="849"/>
                  <a:pt x="1106" y="849"/>
                </a:cubicBezTo>
                <a:cubicBezTo>
                  <a:pt x="1114" y="729"/>
                  <a:pt x="1110" y="704"/>
                  <a:pt x="1083" y="600"/>
                </a:cubicBezTo>
                <a:cubicBezTo>
                  <a:pt x="1076" y="535"/>
                  <a:pt x="1058" y="475"/>
                  <a:pt x="1020" y="421"/>
                </a:cubicBezTo>
                <a:cubicBezTo>
                  <a:pt x="985" y="302"/>
                  <a:pt x="935" y="238"/>
                  <a:pt x="833" y="171"/>
                </a:cubicBezTo>
                <a:cubicBezTo>
                  <a:pt x="799" y="149"/>
                  <a:pt x="748" y="151"/>
                  <a:pt x="709" y="140"/>
                </a:cubicBezTo>
                <a:cubicBezTo>
                  <a:pt x="683" y="133"/>
                  <a:pt x="639" y="101"/>
                  <a:pt x="639" y="101"/>
                </a:cubicBezTo>
                <a:cubicBezTo>
                  <a:pt x="622" y="53"/>
                  <a:pt x="543" y="28"/>
                  <a:pt x="498" y="0"/>
                </a:cubicBezTo>
                <a:cubicBezTo>
                  <a:pt x="474" y="8"/>
                  <a:pt x="447" y="12"/>
                  <a:pt x="428" y="31"/>
                </a:cubicBezTo>
                <a:cubicBezTo>
                  <a:pt x="390" y="69"/>
                  <a:pt x="365" y="116"/>
                  <a:pt x="319" y="148"/>
                </a:cubicBezTo>
                <a:cubicBezTo>
                  <a:pt x="296" y="181"/>
                  <a:pt x="277" y="213"/>
                  <a:pt x="249" y="241"/>
                </a:cubicBezTo>
                <a:cubicBezTo>
                  <a:pt x="239" y="272"/>
                  <a:pt x="234" y="285"/>
                  <a:pt x="202" y="296"/>
                </a:cubicBezTo>
                <a:cubicBezTo>
                  <a:pt x="194" y="301"/>
                  <a:pt x="185" y="305"/>
                  <a:pt x="179" y="312"/>
                </a:cubicBezTo>
                <a:cubicBezTo>
                  <a:pt x="129" y="375"/>
                  <a:pt x="220" y="293"/>
                  <a:pt x="155" y="358"/>
                </a:cubicBezTo>
                <a:cubicBezTo>
                  <a:pt x="148" y="365"/>
                  <a:pt x="134" y="383"/>
                  <a:pt x="132" y="374"/>
                </a:cubicBezTo>
                <a:cubicBezTo>
                  <a:pt x="128" y="358"/>
                  <a:pt x="143" y="343"/>
                  <a:pt x="148" y="327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962900" y="1996281"/>
            <a:ext cx="11493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Public </a:t>
            </a:r>
          </a:p>
          <a:p>
            <a:r>
              <a:rPr lang="en-US" altLang="ko-KR" sz="1800">
                <a:ea typeface="굴림" panose="020B0600000101010101" pitchFamily="34" charset="-127"/>
              </a:rPr>
              <a:t>Switched</a:t>
            </a:r>
          </a:p>
          <a:p>
            <a:r>
              <a:rPr lang="en-US" altLang="ko-KR" sz="1800">
                <a:ea typeface="굴림" panose="020B0600000101010101" pitchFamily="34" charset="-127"/>
              </a:rPr>
              <a:t>Telephone</a:t>
            </a:r>
          </a:p>
          <a:p>
            <a:r>
              <a:rPr lang="en-US" altLang="ko-KR" sz="1800">
                <a:ea typeface="굴림" panose="020B0600000101010101" pitchFamily="34" charset="-127"/>
              </a:rPr>
              <a:t>Network</a:t>
            </a:r>
          </a:p>
          <a:p>
            <a:r>
              <a:rPr lang="en-US" altLang="ko-KR" sz="1800">
                <a:ea typeface="굴림" panose="020B0600000101010101" pitchFamily="34" charset="-127"/>
              </a:rPr>
              <a:t>(PSTN)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897563" y="1999456"/>
            <a:ext cx="1158875" cy="14747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Mobile</a:t>
            </a:r>
          </a:p>
          <a:p>
            <a:r>
              <a:rPr lang="en-US" altLang="ko-KR" sz="1800">
                <a:ea typeface="굴림" panose="020B0600000101010101" pitchFamily="34" charset="-127"/>
              </a:rPr>
              <a:t>Telephone</a:t>
            </a:r>
          </a:p>
          <a:p>
            <a:r>
              <a:rPr lang="en-US" altLang="ko-KR" sz="1800">
                <a:ea typeface="굴림" panose="020B0600000101010101" pitchFamily="34" charset="-127"/>
              </a:rPr>
              <a:t>Switching</a:t>
            </a:r>
          </a:p>
          <a:p>
            <a:r>
              <a:rPr lang="en-US" altLang="ko-KR" sz="1800">
                <a:ea typeface="굴림" panose="020B0600000101010101" pitchFamily="34" charset="-127"/>
              </a:rPr>
              <a:t>Center</a:t>
            </a:r>
          </a:p>
          <a:p>
            <a:r>
              <a:rPr lang="en-US" altLang="ko-KR" sz="1800">
                <a:ea typeface="굴림" panose="020B0600000101010101" pitchFamily="34" charset="-127"/>
              </a:rPr>
              <a:t>(MTSC)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7040563" y="2380456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7040563" y="2913856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040563" y="3371056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3001963" y="1847056"/>
            <a:ext cx="7620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3078163" y="1008856"/>
            <a:ext cx="160337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 flipV="1">
            <a:off x="2552700" y="1618456"/>
            <a:ext cx="533400" cy="76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238500" y="1618456"/>
            <a:ext cx="2667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1638300" y="2761456"/>
            <a:ext cx="2667000" cy="2209800"/>
          </a:xfrm>
          <a:prstGeom prst="hexagon">
            <a:avLst>
              <a:gd name="adj" fmla="val 30172"/>
              <a:gd name="vf" fmla="val 11547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2925763" y="4133056"/>
            <a:ext cx="7620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2925763" y="3294856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 flipV="1">
            <a:off x="2476500" y="3904456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3230563" y="3142456"/>
            <a:ext cx="2667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7397750" y="5199856"/>
            <a:ext cx="315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Base Transceiver Station (BTS) 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914900" y="5276056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Mobile User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476500" y="323056"/>
            <a:ext cx="796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2000">
                <a:ea typeface="굴림" panose="020B0600000101010101" pitchFamily="34" charset="-127"/>
              </a:rPr>
              <a:t>Cell 1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3771900" y="2837656"/>
            <a:ext cx="796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2000">
                <a:ea typeface="굴림" panose="020B0600000101010101" pitchFamily="34" charset="-127"/>
              </a:rPr>
              <a:t>Cell 2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 flipV="1">
            <a:off x="3435350" y="5888831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806950" y="5657056"/>
            <a:ext cx="2044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Cordless connection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3587750" y="6269831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806950" y="6114256"/>
            <a:ext cx="1816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Wired connection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2628894" y="3447246"/>
            <a:ext cx="761999" cy="685798"/>
            <a:chOff x="1584" y="2256"/>
            <a:chExt cx="233" cy="435"/>
          </a:xfrm>
        </p:grpSpPr>
        <p:grpSp>
          <p:nvGrpSpPr>
            <p:cNvPr id="84" name="Group 83"/>
            <p:cNvGrpSpPr>
              <a:grpSpLocks/>
            </p:cNvGrpSpPr>
            <p:nvPr/>
          </p:nvGrpSpPr>
          <p:grpSpPr bwMode="auto">
            <a:xfrm>
              <a:off x="1584" y="2256"/>
              <a:ext cx="233" cy="75"/>
              <a:chOff x="1770" y="1918"/>
              <a:chExt cx="233" cy="75"/>
            </a:xfrm>
          </p:grpSpPr>
          <p:sp>
            <p:nvSpPr>
              <p:cNvPr id="102" name="Freeform 101"/>
              <p:cNvSpPr>
                <a:spLocks/>
              </p:cNvSpPr>
              <p:nvPr/>
            </p:nvSpPr>
            <p:spPr bwMode="auto">
              <a:xfrm>
                <a:off x="1930" y="1949"/>
                <a:ext cx="73" cy="43"/>
              </a:xfrm>
              <a:custGeom>
                <a:avLst/>
                <a:gdLst>
                  <a:gd name="T0" fmla="*/ 0 w 579"/>
                  <a:gd name="T1" fmla="*/ 345 h 345"/>
                  <a:gd name="T2" fmla="*/ 153 w 579"/>
                  <a:gd name="T3" fmla="*/ 226 h 345"/>
                  <a:gd name="T4" fmla="*/ 163 w 579"/>
                  <a:gd name="T5" fmla="*/ 283 h 345"/>
                  <a:gd name="T6" fmla="*/ 399 w 579"/>
                  <a:gd name="T7" fmla="*/ 93 h 345"/>
                  <a:gd name="T8" fmla="*/ 409 w 579"/>
                  <a:gd name="T9" fmla="*/ 125 h 345"/>
                  <a:gd name="T10" fmla="*/ 579 w 579"/>
                  <a:gd name="T11" fmla="*/ 0 h 3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9"/>
                  <a:gd name="T19" fmla="*/ 0 h 345"/>
                  <a:gd name="T20" fmla="*/ 579 w 579"/>
                  <a:gd name="T21" fmla="*/ 345 h 3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9" h="345">
                    <a:moveTo>
                      <a:pt x="0" y="345"/>
                    </a:moveTo>
                    <a:lnTo>
                      <a:pt x="153" y="226"/>
                    </a:lnTo>
                    <a:lnTo>
                      <a:pt x="163" y="283"/>
                    </a:lnTo>
                    <a:lnTo>
                      <a:pt x="399" y="93"/>
                    </a:lnTo>
                    <a:lnTo>
                      <a:pt x="409" y="125"/>
                    </a:lnTo>
                    <a:lnTo>
                      <a:pt x="579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Freeform 102"/>
              <p:cNvSpPr>
                <a:spLocks/>
              </p:cNvSpPr>
              <p:nvPr/>
            </p:nvSpPr>
            <p:spPr bwMode="auto">
              <a:xfrm>
                <a:off x="1898" y="1918"/>
                <a:ext cx="51" cy="65"/>
              </a:xfrm>
              <a:custGeom>
                <a:avLst/>
                <a:gdLst>
                  <a:gd name="T0" fmla="*/ 0 w 404"/>
                  <a:gd name="T1" fmla="*/ 523 h 523"/>
                  <a:gd name="T2" fmla="*/ 58 w 404"/>
                  <a:gd name="T3" fmla="*/ 373 h 523"/>
                  <a:gd name="T4" fmla="*/ 126 w 404"/>
                  <a:gd name="T5" fmla="*/ 420 h 523"/>
                  <a:gd name="T6" fmla="*/ 255 w 404"/>
                  <a:gd name="T7" fmla="*/ 148 h 523"/>
                  <a:gd name="T8" fmla="*/ 309 w 404"/>
                  <a:gd name="T9" fmla="*/ 184 h 523"/>
                  <a:gd name="T10" fmla="*/ 404 w 404"/>
                  <a:gd name="T11" fmla="*/ 0 h 5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4"/>
                  <a:gd name="T19" fmla="*/ 0 h 523"/>
                  <a:gd name="T20" fmla="*/ 404 w 404"/>
                  <a:gd name="T21" fmla="*/ 523 h 5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4" h="523">
                    <a:moveTo>
                      <a:pt x="0" y="523"/>
                    </a:moveTo>
                    <a:lnTo>
                      <a:pt x="58" y="373"/>
                    </a:lnTo>
                    <a:lnTo>
                      <a:pt x="126" y="420"/>
                    </a:lnTo>
                    <a:lnTo>
                      <a:pt x="255" y="148"/>
                    </a:lnTo>
                    <a:lnTo>
                      <a:pt x="309" y="184"/>
                    </a:lnTo>
                    <a:lnTo>
                      <a:pt x="404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4" name="Freeform 103"/>
              <p:cNvSpPr>
                <a:spLocks/>
              </p:cNvSpPr>
              <p:nvPr/>
            </p:nvSpPr>
            <p:spPr bwMode="auto">
              <a:xfrm>
                <a:off x="1823" y="1918"/>
                <a:ext cx="51" cy="65"/>
              </a:xfrm>
              <a:custGeom>
                <a:avLst/>
                <a:gdLst>
                  <a:gd name="T0" fmla="*/ 406 w 406"/>
                  <a:gd name="T1" fmla="*/ 523 h 523"/>
                  <a:gd name="T2" fmla="*/ 345 w 406"/>
                  <a:gd name="T3" fmla="*/ 378 h 523"/>
                  <a:gd name="T4" fmla="*/ 273 w 406"/>
                  <a:gd name="T5" fmla="*/ 422 h 523"/>
                  <a:gd name="T6" fmla="*/ 140 w 406"/>
                  <a:gd name="T7" fmla="*/ 148 h 523"/>
                  <a:gd name="T8" fmla="*/ 89 w 406"/>
                  <a:gd name="T9" fmla="*/ 190 h 523"/>
                  <a:gd name="T10" fmla="*/ 0 w 406"/>
                  <a:gd name="T11" fmla="*/ 0 h 5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6"/>
                  <a:gd name="T19" fmla="*/ 0 h 523"/>
                  <a:gd name="T20" fmla="*/ 406 w 406"/>
                  <a:gd name="T21" fmla="*/ 523 h 5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6" h="523">
                    <a:moveTo>
                      <a:pt x="406" y="523"/>
                    </a:moveTo>
                    <a:lnTo>
                      <a:pt x="345" y="378"/>
                    </a:lnTo>
                    <a:lnTo>
                      <a:pt x="273" y="422"/>
                    </a:lnTo>
                    <a:lnTo>
                      <a:pt x="140" y="148"/>
                    </a:lnTo>
                    <a:lnTo>
                      <a:pt x="89" y="190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Freeform 104"/>
              <p:cNvSpPr>
                <a:spLocks/>
              </p:cNvSpPr>
              <p:nvPr/>
            </p:nvSpPr>
            <p:spPr bwMode="auto">
              <a:xfrm>
                <a:off x="1770" y="1950"/>
                <a:ext cx="71" cy="43"/>
              </a:xfrm>
              <a:custGeom>
                <a:avLst/>
                <a:gdLst>
                  <a:gd name="T0" fmla="*/ 570 w 570"/>
                  <a:gd name="T1" fmla="*/ 344 h 344"/>
                  <a:gd name="T2" fmla="*/ 416 w 570"/>
                  <a:gd name="T3" fmla="*/ 218 h 344"/>
                  <a:gd name="T4" fmla="*/ 413 w 570"/>
                  <a:gd name="T5" fmla="*/ 275 h 344"/>
                  <a:gd name="T6" fmla="*/ 180 w 570"/>
                  <a:gd name="T7" fmla="*/ 81 h 344"/>
                  <a:gd name="T8" fmla="*/ 165 w 570"/>
                  <a:gd name="T9" fmla="*/ 127 h 344"/>
                  <a:gd name="T10" fmla="*/ 0 w 570"/>
                  <a:gd name="T11" fmla="*/ 0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0"/>
                  <a:gd name="T19" fmla="*/ 0 h 344"/>
                  <a:gd name="T20" fmla="*/ 570 w 570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0" h="344">
                    <a:moveTo>
                      <a:pt x="570" y="344"/>
                    </a:moveTo>
                    <a:lnTo>
                      <a:pt x="416" y="218"/>
                    </a:lnTo>
                    <a:lnTo>
                      <a:pt x="413" y="275"/>
                    </a:lnTo>
                    <a:lnTo>
                      <a:pt x="180" y="81"/>
                    </a:lnTo>
                    <a:lnTo>
                      <a:pt x="165" y="127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85" name="Group 84"/>
            <p:cNvGrpSpPr>
              <a:grpSpLocks/>
            </p:cNvGrpSpPr>
            <p:nvPr/>
          </p:nvGrpSpPr>
          <p:grpSpPr bwMode="auto">
            <a:xfrm>
              <a:off x="1677" y="2338"/>
              <a:ext cx="47" cy="353"/>
              <a:chOff x="1863" y="2000"/>
              <a:chExt cx="47" cy="353"/>
            </a:xfrm>
          </p:grpSpPr>
          <p:sp>
            <p:nvSpPr>
              <p:cNvPr id="86" name="Line 34"/>
              <p:cNvSpPr>
                <a:spLocks noChangeShapeType="1"/>
              </p:cNvSpPr>
              <p:nvPr/>
            </p:nvSpPr>
            <p:spPr bwMode="auto">
              <a:xfrm>
                <a:off x="1881" y="2127"/>
                <a:ext cx="14" cy="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87" name="Group 86"/>
              <p:cNvGrpSpPr>
                <a:grpSpLocks/>
              </p:cNvGrpSpPr>
              <p:nvPr/>
            </p:nvGrpSpPr>
            <p:grpSpPr bwMode="auto">
              <a:xfrm>
                <a:off x="1863" y="2000"/>
                <a:ext cx="47" cy="353"/>
                <a:chOff x="1863" y="2000"/>
                <a:chExt cx="47" cy="353"/>
              </a:xfrm>
            </p:grpSpPr>
            <p:sp>
              <p:nvSpPr>
                <p:cNvPr id="88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888" y="2005"/>
                  <a:ext cx="1" cy="7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9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863" y="2074"/>
                  <a:ext cx="19" cy="27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0" name="Line 38"/>
                <p:cNvSpPr>
                  <a:spLocks noChangeShapeType="1"/>
                </p:cNvSpPr>
                <p:nvPr/>
              </p:nvSpPr>
              <p:spPr bwMode="auto">
                <a:xfrm>
                  <a:off x="1892" y="2074"/>
                  <a:ext cx="18" cy="27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1" name="Line 39"/>
                <p:cNvSpPr>
                  <a:spLocks noChangeShapeType="1"/>
                </p:cNvSpPr>
                <p:nvPr/>
              </p:nvSpPr>
              <p:spPr bwMode="auto">
                <a:xfrm>
                  <a:off x="1866" y="2345"/>
                  <a:ext cx="44" cy="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2" name="Line 40"/>
                <p:cNvSpPr>
                  <a:spLocks noChangeShapeType="1"/>
                </p:cNvSpPr>
                <p:nvPr/>
              </p:nvSpPr>
              <p:spPr bwMode="auto">
                <a:xfrm>
                  <a:off x="1871" y="2269"/>
                  <a:ext cx="35" cy="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3" name="Line 41"/>
                <p:cNvSpPr>
                  <a:spLocks noChangeShapeType="1"/>
                </p:cNvSpPr>
                <p:nvPr/>
              </p:nvSpPr>
              <p:spPr bwMode="auto">
                <a:xfrm>
                  <a:off x="1870" y="2270"/>
                  <a:ext cx="39" cy="7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867" y="2269"/>
                  <a:ext cx="38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5" name="Line 43"/>
                <p:cNvSpPr>
                  <a:spLocks noChangeShapeType="1"/>
                </p:cNvSpPr>
                <p:nvPr/>
              </p:nvSpPr>
              <p:spPr bwMode="auto">
                <a:xfrm>
                  <a:off x="1876" y="2195"/>
                  <a:ext cx="24" cy="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6" name="Line 44"/>
                <p:cNvSpPr>
                  <a:spLocks noChangeShapeType="1"/>
                </p:cNvSpPr>
                <p:nvPr/>
              </p:nvSpPr>
              <p:spPr bwMode="auto">
                <a:xfrm>
                  <a:off x="1875" y="2195"/>
                  <a:ext cx="28" cy="7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1868" y="2195"/>
                  <a:ext cx="30" cy="7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8" name="Line 46"/>
                <p:cNvSpPr>
                  <a:spLocks noChangeShapeType="1"/>
                </p:cNvSpPr>
                <p:nvPr/>
              </p:nvSpPr>
              <p:spPr bwMode="auto">
                <a:xfrm>
                  <a:off x="1878" y="2127"/>
                  <a:ext cx="21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9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874" y="2126"/>
                  <a:ext cx="20" cy="7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0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1878" y="2075"/>
                  <a:ext cx="14" cy="5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1" name="Oval 100"/>
                <p:cNvSpPr>
                  <a:spLocks noChangeArrowheads="1"/>
                </p:cNvSpPr>
                <p:nvPr/>
              </p:nvSpPr>
              <p:spPr bwMode="auto">
                <a:xfrm>
                  <a:off x="1882" y="2000"/>
                  <a:ext cx="11" cy="8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2705094" y="1161246"/>
            <a:ext cx="761999" cy="685798"/>
            <a:chOff x="1584" y="2256"/>
            <a:chExt cx="233" cy="435"/>
          </a:xfrm>
        </p:grpSpPr>
        <p:grpSp>
          <p:nvGrpSpPr>
            <p:cNvPr id="62" name="Group 61"/>
            <p:cNvGrpSpPr>
              <a:grpSpLocks/>
            </p:cNvGrpSpPr>
            <p:nvPr/>
          </p:nvGrpSpPr>
          <p:grpSpPr bwMode="auto">
            <a:xfrm>
              <a:off x="1584" y="2256"/>
              <a:ext cx="233" cy="75"/>
              <a:chOff x="1770" y="1918"/>
              <a:chExt cx="233" cy="75"/>
            </a:xfrm>
          </p:grpSpPr>
          <p:sp>
            <p:nvSpPr>
              <p:cNvPr id="80" name="Freeform 79"/>
              <p:cNvSpPr>
                <a:spLocks/>
              </p:cNvSpPr>
              <p:nvPr/>
            </p:nvSpPr>
            <p:spPr bwMode="auto">
              <a:xfrm>
                <a:off x="1930" y="1949"/>
                <a:ext cx="73" cy="43"/>
              </a:xfrm>
              <a:custGeom>
                <a:avLst/>
                <a:gdLst>
                  <a:gd name="T0" fmla="*/ 0 w 579"/>
                  <a:gd name="T1" fmla="*/ 345 h 345"/>
                  <a:gd name="T2" fmla="*/ 153 w 579"/>
                  <a:gd name="T3" fmla="*/ 226 h 345"/>
                  <a:gd name="T4" fmla="*/ 163 w 579"/>
                  <a:gd name="T5" fmla="*/ 283 h 345"/>
                  <a:gd name="T6" fmla="*/ 399 w 579"/>
                  <a:gd name="T7" fmla="*/ 93 h 345"/>
                  <a:gd name="T8" fmla="*/ 409 w 579"/>
                  <a:gd name="T9" fmla="*/ 125 h 345"/>
                  <a:gd name="T10" fmla="*/ 579 w 579"/>
                  <a:gd name="T11" fmla="*/ 0 h 3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9"/>
                  <a:gd name="T19" fmla="*/ 0 h 345"/>
                  <a:gd name="T20" fmla="*/ 579 w 579"/>
                  <a:gd name="T21" fmla="*/ 345 h 3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9" h="345">
                    <a:moveTo>
                      <a:pt x="0" y="345"/>
                    </a:moveTo>
                    <a:lnTo>
                      <a:pt x="153" y="226"/>
                    </a:lnTo>
                    <a:lnTo>
                      <a:pt x="163" y="283"/>
                    </a:lnTo>
                    <a:lnTo>
                      <a:pt x="399" y="93"/>
                    </a:lnTo>
                    <a:lnTo>
                      <a:pt x="409" y="125"/>
                    </a:lnTo>
                    <a:lnTo>
                      <a:pt x="579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1" name="Freeform 80"/>
              <p:cNvSpPr>
                <a:spLocks/>
              </p:cNvSpPr>
              <p:nvPr/>
            </p:nvSpPr>
            <p:spPr bwMode="auto">
              <a:xfrm>
                <a:off x="1898" y="1918"/>
                <a:ext cx="51" cy="65"/>
              </a:xfrm>
              <a:custGeom>
                <a:avLst/>
                <a:gdLst>
                  <a:gd name="T0" fmla="*/ 0 w 404"/>
                  <a:gd name="T1" fmla="*/ 523 h 523"/>
                  <a:gd name="T2" fmla="*/ 58 w 404"/>
                  <a:gd name="T3" fmla="*/ 373 h 523"/>
                  <a:gd name="T4" fmla="*/ 126 w 404"/>
                  <a:gd name="T5" fmla="*/ 420 h 523"/>
                  <a:gd name="T6" fmla="*/ 255 w 404"/>
                  <a:gd name="T7" fmla="*/ 148 h 523"/>
                  <a:gd name="T8" fmla="*/ 309 w 404"/>
                  <a:gd name="T9" fmla="*/ 184 h 523"/>
                  <a:gd name="T10" fmla="*/ 404 w 404"/>
                  <a:gd name="T11" fmla="*/ 0 h 5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4"/>
                  <a:gd name="T19" fmla="*/ 0 h 523"/>
                  <a:gd name="T20" fmla="*/ 404 w 404"/>
                  <a:gd name="T21" fmla="*/ 523 h 5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4" h="523">
                    <a:moveTo>
                      <a:pt x="0" y="523"/>
                    </a:moveTo>
                    <a:lnTo>
                      <a:pt x="58" y="373"/>
                    </a:lnTo>
                    <a:lnTo>
                      <a:pt x="126" y="420"/>
                    </a:lnTo>
                    <a:lnTo>
                      <a:pt x="255" y="148"/>
                    </a:lnTo>
                    <a:lnTo>
                      <a:pt x="309" y="184"/>
                    </a:lnTo>
                    <a:lnTo>
                      <a:pt x="404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Freeform 81"/>
              <p:cNvSpPr>
                <a:spLocks/>
              </p:cNvSpPr>
              <p:nvPr/>
            </p:nvSpPr>
            <p:spPr bwMode="auto">
              <a:xfrm>
                <a:off x="1823" y="1918"/>
                <a:ext cx="51" cy="65"/>
              </a:xfrm>
              <a:custGeom>
                <a:avLst/>
                <a:gdLst>
                  <a:gd name="T0" fmla="*/ 406 w 406"/>
                  <a:gd name="T1" fmla="*/ 523 h 523"/>
                  <a:gd name="T2" fmla="*/ 345 w 406"/>
                  <a:gd name="T3" fmla="*/ 378 h 523"/>
                  <a:gd name="T4" fmla="*/ 273 w 406"/>
                  <a:gd name="T5" fmla="*/ 422 h 523"/>
                  <a:gd name="T6" fmla="*/ 140 w 406"/>
                  <a:gd name="T7" fmla="*/ 148 h 523"/>
                  <a:gd name="T8" fmla="*/ 89 w 406"/>
                  <a:gd name="T9" fmla="*/ 190 h 523"/>
                  <a:gd name="T10" fmla="*/ 0 w 406"/>
                  <a:gd name="T11" fmla="*/ 0 h 5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6"/>
                  <a:gd name="T19" fmla="*/ 0 h 523"/>
                  <a:gd name="T20" fmla="*/ 406 w 406"/>
                  <a:gd name="T21" fmla="*/ 523 h 5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6" h="523">
                    <a:moveTo>
                      <a:pt x="406" y="523"/>
                    </a:moveTo>
                    <a:lnTo>
                      <a:pt x="345" y="378"/>
                    </a:lnTo>
                    <a:lnTo>
                      <a:pt x="273" y="422"/>
                    </a:lnTo>
                    <a:lnTo>
                      <a:pt x="140" y="148"/>
                    </a:lnTo>
                    <a:lnTo>
                      <a:pt x="89" y="190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3" name="Freeform 82"/>
              <p:cNvSpPr>
                <a:spLocks/>
              </p:cNvSpPr>
              <p:nvPr/>
            </p:nvSpPr>
            <p:spPr bwMode="auto">
              <a:xfrm>
                <a:off x="1770" y="1950"/>
                <a:ext cx="71" cy="43"/>
              </a:xfrm>
              <a:custGeom>
                <a:avLst/>
                <a:gdLst>
                  <a:gd name="T0" fmla="*/ 570 w 570"/>
                  <a:gd name="T1" fmla="*/ 344 h 344"/>
                  <a:gd name="T2" fmla="*/ 416 w 570"/>
                  <a:gd name="T3" fmla="*/ 218 h 344"/>
                  <a:gd name="T4" fmla="*/ 413 w 570"/>
                  <a:gd name="T5" fmla="*/ 275 h 344"/>
                  <a:gd name="T6" fmla="*/ 180 w 570"/>
                  <a:gd name="T7" fmla="*/ 81 h 344"/>
                  <a:gd name="T8" fmla="*/ 165 w 570"/>
                  <a:gd name="T9" fmla="*/ 127 h 344"/>
                  <a:gd name="T10" fmla="*/ 0 w 570"/>
                  <a:gd name="T11" fmla="*/ 0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0"/>
                  <a:gd name="T19" fmla="*/ 0 h 344"/>
                  <a:gd name="T20" fmla="*/ 570 w 570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0" h="344">
                    <a:moveTo>
                      <a:pt x="570" y="344"/>
                    </a:moveTo>
                    <a:lnTo>
                      <a:pt x="416" y="218"/>
                    </a:lnTo>
                    <a:lnTo>
                      <a:pt x="413" y="275"/>
                    </a:lnTo>
                    <a:lnTo>
                      <a:pt x="180" y="81"/>
                    </a:lnTo>
                    <a:lnTo>
                      <a:pt x="165" y="127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63" name="Group 62"/>
            <p:cNvGrpSpPr>
              <a:grpSpLocks/>
            </p:cNvGrpSpPr>
            <p:nvPr/>
          </p:nvGrpSpPr>
          <p:grpSpPr bwMode="auto">
            <a:xfrm>
              <a:off x="1677" y="2338"/>
              <a:ext cx="47" cy="353"/>
              <a:chOff x="1863" y="2000"/>
              <a:chExt cx="47" cy="353"/>
            </a:xfrm>
          </p:grpSpPr>
          <p:sp>
            <p:nvSpPr>
              <p:cNvPr id="64" name="Line 57"/>
              <p:cNvSpPr>
                <a:spLocks noChangeShapeType="1"/>
              </p:cNvSpPr>
              <p:nvPr/>
            </p:nvSpPr>
            <p:spPr bwMode="auto">
              <a:xfrm>
                <a:off x="1881" y="2127"/>
                <a:ext cx="14" cy="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65" name="Group 64"/>
              <p:cNvGrpSpPr>
                <a:grpSpLocks/>
              </p:cNvGrpSpPr>
              <p:nvPr/>
            </p:nvGrpSpPr>
            <p:grpSpPr bwMode="auto">
              <a:xfrm>
                <a:off x="1863" y="2000"/>
                <a:ext cx="47" cy="353"/>
                <a:chOff x="1863" y="2000"/>
                <a:chExt cx="47" cy="353"/>
              </a:xfrm>
            </p:grpSpPr>
            <p:sp>
              <p:nvSpPr>
                <p:cNvPr id="66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1888" y="2005"/>
                  <a:ext cx="1" cy="7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7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1863" y="2074"/>
                  <a:ext cx="19" cy="27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" name="Line 61"/>
                <p:cNvSpPr>
                  <a:spLocks noChangeShapeType="1"/>
                </p:cNvSpPr>
                <p:nvPr/>
              </p:nvSpPr>
              <p:spPr bwMode="auto">
                <a:xfrm>
                  <a:off x="1892" y="2074"/>
                  <a:ext cx="18" cy="27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9" name="Line 62"/>
                <p:cNvSpPr>
                  <a:spLocks noChangeShapeType="1"/>
                </p:cNvSpPr>
                <p:nvPr/>
              </p:nvSpPr>
              <p:spPr bwMode="auto">
                <a:xfrm>
                  <a:off x="1866" y="2345"/>
                  <a:ext cx="44" cy="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0" name="Line 63"/>
                <p:cNvSpPr>
                  <a:spLocks noChangeShapeType="1"/>
                </p:cNvSpPr>
                <p:nvPr/>
              </p:nvSpPr>
              <p:spPr bwMode="auto">
                <a:xfrm>
                  <a:off x="1871" y="2269"/>
                  <a:ext cx="35" cy="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1" name="Line 64"/>
                <p:cNvSpPr>
                  <a:spLocks noChangeShapeType="1"/>
                </p:cNvSpPr>
                <p:nvPr/>
              </p:nvSpPr>
              <p:spPr bwMode="auto">
                <a:xfrm>
                  <a:off x="1870" y="2270"/>
                  <a:ext cx="39" cy="7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2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867" y="2269"/>
                  <a:ext cx="38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3" name="Line 66"/>
                <p:cNvSpPr>
                  <a:spLocks noChangeShapeType="1"/>
                </p:cNvSpPr>
                <p:nvPr/>
              </p:nvSpPr>
              <p:spPr bwMode="auto">
                <a:xfrm>
                  <a:off x="1876" y="2195"/>
                  <a:ext cx="24" cy="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4" name="Line 67"/>
                <p:cNvSpPr>
                  <a:spLocks noChangeShapeType="1"/>
                </p:cNvSpPr>
                <p:nvPr/>
              </p:nvSpPr>
              <p:spPr bwMode="auto">
                <a:xfrm>
                  <a:off x="1875" y="2195"/>
                  <a:ext cx="28" cy="7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5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1868" y="2195"/>
                  <a:ext cx="30" cy="7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6" name="Line 69"/>
                <p:cNvSpPr>
                  <a:spLocks noChangeShapeType="1"/>
                </p:cNvSpPr>
                <p:nvPr/>
              </p:nvSpPr>
              <p:spPr bwMode="auto">
                <a:xfrm>
                  <a:off x="1878" y="2127"/>
                  <a:ext cx="21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7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1874" y="2126"/>
                  <a:ext cx="20" cy="7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8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1878" y="2075"/>
                  <a:ext cx="14" cy="5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9" name="Oval 78"/>
                <p:cNvSpPr>
                  <a:spLocks noChangeArrowheads="1"/>
                </p:cNvSpPr>
                <p:nvPr/>
              </p:nvSpPr>
              <p:spPr bwMode="auto">
                <a:xfrm>
                  <a:off x="1882" y="2000"/>
                  <a:ext cx="11" cy="8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896094" y="4895046"/>
            <a:ext cx="761999" cy="685798"/>
            <a:chOff x="1584" y="2256"/>
            <a:chExt cx="233" cy="435"/>
          </a:xfrm>
        </p:grpSpPr>
        <p:grpSp>
          <p:nvGrpSpPr>
            <p:cNvPr id="40" name="Group 39"/>
            <p:cNvGrpSpPr>
              <a:grpSpLocks/>
            </p:cNvGrpSpPr>
            <p:nvPr/>
          </p:nvGrpSpPr>
          <p:grpSpPr bwMode="auto">
            <a:xfrm>
              <a:off x="1584" y="2256"/>
              <a:ext cx="233" cy="75"/>
              <a:chOff x="1770" y="1918"/>
              <a:chExt cx="233" cy="75"/>
            </a:xfrm>
          </p:grpSpPr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1930" y="1949"/>
                <a:ext cx="73" cy="43"/>
              </a:xfrm>
              <a:custGeom>
                <a:avLst/>
                <a:gdLst>
                  <a:gd name="T0" fmla="*/ 0 w 579"/>
                  <a:gd name="T1" fmla="*/ 345 h 345"/>
                  <a:gd name="T2" fmla="*/ 153 w 579"/>
                  <a:gd name="T3" fmla="*/ 226 h 345"/>
                  <a:gd name="T4" fmla="*/ 163 w 579"/>
                  <a:gd name="T5" fmla="*/ 283 h 345"/>
                  <a:gd name="T6" fmla="*/ 399 w 579"/>
                  <a:gd name="T7" fmla="*/ 93 h 345"/>
                  <a:gd name="T8" fmla="*/ 409 w 579"/>
                  <a:gd name="T9" fmla="*/ 125 h 345"/>
                  <a:gd name="T10" fmla="*/ 579 w 579"/>
                  <a:gd name="T11" fmla="*/ 0 h 3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9"/>
                  <a:gd name="T19" fmla="*/ 0 h 345"/>
                  <a:gd name="T20" fmla="*/ 579 w 579"/>
                  <a:gd name="T21" fmla="*/ 345 h 3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9" h="345">
                    <a:moveTo>
                      <a:pt x="0" y="345"/>
                    </a:moveTo>
                    <a:lnTo>
                      <a:pt x="153" y="226"/>
                    </a:lnTo>
                    <a:lnTo>
                      <a:pt x="163" y="283"/>
                    </a:lnTo>
                    <a:lnTo>
                      <a:pt x="399" y="93"/>
                    </a:lnTo>
                    <a:lnTo>
                      <a:pt x="409" y="125"/>
                    </a:lnTo>
                    <a:lnTo>
                      <a:pt x="579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1898" y="1918"/>
                <a:ext cx="51" cy="65"/>
              </a:xfrm>
              <a:custGeom>
                <a:avLst/>
                <a:gdLst>
                  <a:gd name="T0" fmla="*/ 0 w 404"/>
                  <a:gd name="T1" fmla="*/ 523 h 523"/>
                  <a:gd name="T2" fmla="*/ 58 w 404"/>
                  <a:gd name="T3" fmla="*/ 373 h 523"/>
                  <a:gd name="T4" fmla="*/ 126 w 404"/>
                  <a:gd name="T5" fmla="*/ 420 h 523"/>
                  <a:gd name="T6" fmla="*/ 255 w 404"/>
                  <a:gd name="T7" fmla="*/ 148 h 523"/>
                  <a:gd name="T8" fmla="*/ 309 w 404"/>
                  <a:gd name="T9" fmla="*/ 184 h 523"/>
                  <a:gd name="T10" fmla="*/ 404 w 404"/>
                  <a:gd name="T11" fmla="*/ 0 h 5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4"/>
                  <a:gd name="T19" fmla="*/ 0 h 523"/>
                  <a:gd name="T20" fmla="*/ 404 w 404"/>
                  <a:gd name="T21" fmla="*/ 523 h 5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4" h="523">
                    <a:moveTo>
                      <a:pt x="0" y="523"/>
                    </a:moveTo>
                    <a:lnTo>
                      <a:pt x="58" y="373"/>
                    </a:lnTo>
                    <a:lnTo>
                      <a:pt x="126" y="420"/>
                    </a:lnTo>
                    <a:lnTo>
                      <a:pt x="255" y="148"/>
                    </a:lnTo>
                    <a:lnTo>
                      <a:pt x="309" y="184"/>
                    </a:lnTo>
                    <a:lnTo>
                      <a:pt x="404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 59"/>
              <p:cNvSpPr>
                <a:spLocks/>
              </p:cNvSpPr>
              <p:nvPr/>
            </p:nvSpPr>
            <p:spPr bwMode="auto">
              <a:xfrm>
                <a:off x="1823" y="1918"/>
                <a:ext cx="51" cy="65"/>
              </a:xfrm>
              <a:custGeom>
                <a:avLst/>
                <a:gdLst>
                  <a:gd name="T0" fmla="*/ 406 w 406"/>
                  <a:gd name="T1" fmla="*/ 523 h 523"/>
                  <a:gd name="T2" fmla="*/ 345 w 406"/>
                  <a:gd name="T3" fmla="*/ 378 h 523"/>
                  <a:gd name="T4" fmla="*/ 273 w 406"/>
                  <a:gd name="T5" fmla="*/ 422 h 523"/>
                  <a:gd name="T6" fmla="*/ 140 w 406"/>
                  <a:gd name="T7" fmla="*/ 148 h 523"/>
                  <a:gd name="T8" fmla="*/ 89 w 406"/>
                  <a:gd name="T9" fmla="*/ 190 h 523"/>
                  <a:gd name="T10" fmla="*/ 0 w 406"/>
                  <a:gd name="T11" fmla="*/ 0 h 5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6"/>
                  <a:gd name="T19" fmla="*/ 0 h 523"/>
                  <a:gd name="T20" fmla="*/ 406 w 406"/>
                  <a:gd name="T21" fmla="*/ 523 h 5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6" h="523">
                    <a:moveTo>
                      <a:pt x="406" y="523"/>
                    </a:moveTo>
                    <a:lnTo>
                      <a:pt x="345" y="378"/>
                    </a:lnTo>
                    <a:lnTo>
                      <a:pt x="273" y="422"/>
                    </a:lnTo>
                    <a:lnTo>
                      <a:pt x="140" y="148"/>
                    </a:lnTo>
                    <a:lnTo>
                      <a:pt x="89" y="190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1770" y="1950"/>
                <a:ext cx="71" cy="43"/>
              </a:xfrm>
              <a:custGeom>
                <a:avLst/>
                <a:gdLst>
                  <a:gd name="T0" fmla="*/ 570 w 570"/>
                  <a:gd name="T1" fmla="*/ 344 h 344"/>
                  <a:gd name="T2" fmla="*/ 416 w 570"/>
                  <a:gd name="T3" fmla="*/ 218 h 344"/>
                  <a:gd name="T4" fmla="*/ 413 w 570"/>
                  <a:gd name="T5" fmla="*/ 275 h 344"/>
                  <a:gd name="T6" fmla="*/ 180 w 570"/>
                  <a:gd name="T7" fmla="*/ 81 h 344"/>
                  <a:gd name="T8" fmla="*/ 165 w 570"/>
                  <a:gd name="T9" fmla="*/ 127 h 344"/>
                  <a:gd name="T10" fmla="*/ 0 w 570"/>
                  <a:gd name="T11" fmla="*/ 0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0"/>
                  <a:gd name="T19" fmla="*/ 0 h 344"/>
                  <a:gd name="T20" fmla="*/ 570 w 570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0" h="344">
                    <a:moveTo>
                      <a:pt x="570" y="344"/>
                    </a:moveTo>
                    <a:lnTo>
                      <a:pt x="416" y="218"/>
                    </a:lnTo>
                    <a:lnTo>
                      <a:pt x="413" y="275"/>
                    </a:lnTo>
                    <a:lnTo>
                      <a:pt x="180" y="81"/>
                    </a:lnTo>
                    <a:lnTo>
                      <a:pt x="165" y="127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1" name="Group 40"/>
            <p:cNvGrpSpPr>
              <a:grpSpLocks/>
            </p:cNvGrpSpPr>
            <p:nvPr/>
          </p:nvGrpSpPr>
          <p:grpSpPr bwMode="auto">
            <a:xfrm>
              <a:off x="1677" y="2338"/>
              <a:ext cx="47" cy="353"/>
              <a:chOff x="1863" y="2000"/>
              <a:chExt cx="47" cy="353"/>
            </a:xfrm>
          </p:grpSpPr>
          <p:sp>
            <p:nvSpPr>
              <p:cNvPr id="42" name="Line 80"/>
              <p:cNvSpPr>
                <a:spLocks noChangeShapeType="1"/>
              </p:cNvSpPr>
              <p:nvPr/>
            </p:nvSpPr>
            <p:spPr bwMode="auto">
              <a:xfrm>
                <a:off x="1881" y="2127"/>
                <a:ext cx="14" cy="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43" name="Group 42"/>
              <p:cNvGrpSpPr>
                <a:grpSpLocks/>
              </p:cNvGrpSpPr>
              <p:nvPr/>
            </p:nvGrpSpPr>
            <p:grpSpPr bwMode="auto">
              <a:xfrm>
                <a:off x="1863" y="2000"/>
                <a:ext cx="47" cy="353"/>
                <a:chOff x="1863" y="2000"/>
                <a:chExt cx="47" cy="353"/>
              </a:xfrm>
            </p:grpSpPr>
            <p:sp>
              <p:nvSpPr>
                <p:cNvPr id="44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1888" y="2005"/>
                  <a:ext cx="1" cy="7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5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1863" y="2074"/>
                  <a:ext cx="19" cy="27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" name="Line 84"/>
                <p:cNvSpPr>
                  <a:spLocks noChangeShapeType="1"/>
                </p:cNvSpPr>
                <p:nvPr/>
              </p:nvSpPr>
              <p:spPr bwMode="auto">
                <a:xfrm>
                  <a:off x="1892" y="2074"/>
                  <a:ext cx="18" cy="27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7" name="Line 85"/>
                <p:cNvSpPr>
                  <a:spLocks noChangeShapeType="1"/>
                </p:cNvSpPr>
                <p:nvPr/>
              </p:nvSpPr>
              <p:spPr bwMode="auto">
                <a:xfrm>
                  <a:off x="1866" y="2345"/>
                  <a:ext cx="44" cy="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8" name="Line 86"/>
                <p:cNvSpPr>
                  <a:spLocks noChangeShapeType="1"/>
                </p:cNvSpPr>
                <p:nvPr/>
              </p:nvSpPr>
              <p:spPr bwMode="auto">
                <a:xfrm>
                  <a:off x="1871" y="2269"/>
                  <a:ext cx="35" cy="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9" name="Line 87"/>
                <p:cNvSpPr>
                  <a:spLocks noChangeShapeType="1"/>
                </p:cNvSpPr>
                <p:nvPr/>
              </p:nvSpPr>
              <p:spPr bwMode="auto">
                <a:xfrm>
                  <a:off x="1870" y="2270"/>
                  <a:ext cx="39" cy="7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1867" y="2269"/>
                  <a:ext cx="38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" name="Line 89"/>
                <p:cNvSpPr>
                  <a:spLocks noChangeShapeType="1"/>
                </p:cNvSpPr>
                <p:nvPr/>
              </p:nvSpPr>
              <p:spPr bwMode="auto">
                <a:xfrm>
                  <a:off x="1876" y="2195"/>
                  <a:ext cx="24" cy="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2" name="Line 90"/>
                <p:cNvSpPr>
                  <a:spLocks noChangeShapeType="1"/>
                </p:cNvSpPr>
                <p:nvPr/>
              </p:nvSpPr>
              <p:spPr bwMode="auto">
                <a:xfrm>
                  <a:off x="1875" y="2195"/>
                  <a:ext cx="28" cy="7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3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1868" y="2195"/>
                  <a:ext cx="30" cy="7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4" name="Line 92"/>
                <p:cNvSpPr>
                  <a:spLocks noChangeShapeType="1"/>
                </p:cNvSpPr>
                <p:nvPr/>
              </p:nvSpPr>
              <p:spPr bwMode="auto">
                <a:xfrm>
                  <a:off x="1878" y="2127"/>
                  <a:ext cx="21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5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1874" y="2126"/>
                  <a:ext cx="20" cy="7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6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1878" y="2075"/>
                  <a:ext cx="14" cy="5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7" name="Oval 56"/>
                <p:cNvSpPr>
                  <a:spLocks noChangeArrowheads="1"/>
                </p:cNvSpPr>
                <p:nvPr/>
              </p:nvSpPr>
              <p:spPr bwMode="auto">
                <a:xfrm>
                  <a:off x="1882" y="2000"/>
                  <a:ext cx="11" cy="8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5352256"/>
            <a:ext cx="76200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4514056"/>
            <a:ext cx="76200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828256"/>
            <a:ext cx="76200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228056"/>
            <a:ext cx="76200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466056"/>
            <a:ext cx="76200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780256"/>
            <a:ext cx="76200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" name="AutoShape 102"/>
          <p:cNvSpPr>
            <a:spLocks noChangeArrowheads="1"/>
          </p:cNvSpPr>
          <p:nvPr/>
        </p:nvSpPr>
        <p:spPr bwMode="auto">
          <a:xfrm>
            <a:off x="5753100" y="3752056"/>
            <a:ext cx="609600" cy="457200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>
                <a:ea typeface="굴림" panose="020B0600000101010101" pitchFamily="34" charset="-127"/>
              </a:rPr>
              <a:t>HLR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36" name="AutoShape 103"/>
          <p:cNvSpPr>
            <a:spLocks noChangeArrowheads="1"/>
          </p:cNvSpPr>
          <p:nvPr/>
        </p:nvSpPr>
        <p:spPr bwMode="auto">
          <a:xfrm>
            <a:off x="6667500" y="3752056"/>
            <a:ext cx="609600" cy="457200"/>
          </a:xfrm>
          <a:prstGeom prst="can">
            <a:avLst>
              <a:gd name="adj" fmla="val 250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>
                <a:ea typeface="굴림" panose="020B0600000101010101" pitchFamily="34" charset="-127"/>
              </a:rPr>
              <a:t>VLR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37" name="Line 104"/>
          <p:cNvSpPr>
            <a:spLocks noChangeShapeType="1"/>
          </p:cNvSpPr>
          <p:nvPr/>
        </p:nvSpPr>
        <p:spPr bwMode="auto">
          <a:xfrm>
            <a:off x="6134100" y="344725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Line 105"/>
          <p:cNvSpPr>
            <a:spLocks noChangeShapeType="1"/>
          </p:cNvSpPr>
          <p:nvPr/>
        </p:nvSpPr>
        <p:spPr bwMode="auto">
          <a:xfrm>
            <a:off x="6896100" y="344725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Text Box 106"/>
          <p:cNvSpPr txBox="1">
            <a:spLocks noChangeArrowheads="1"/>
          </p:cNvSpPr>
          <p:nvPr/>
        </p:nvSpPr>
        <p:spPr bwMode="auto">
          <a:xfrm>
            <a:off x="7077075" y="5618956"/>
            <a:ext cx="32654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HLR = Home Location Register</a:t>
            </a:r>
          </a:p>
          <a:p>
            <a:endParaRPr lang="en-US" altLang="ko-KR" sz="1800">
              <a:ea typeface="굴림" panose="020B0600000101010101" pitchFamily="34" charset="-127"/>
            </a:endParaRPr>
          </a:p>
          <a:p>
            <a:r>
              <a:rPr lang="en-US" altLang="ko-KR" sz="1800">
                <a:ea typeface="굴림" panose="020B0600000101010101" pitchFamily="34" charset="-127"/>
              </a:rPr>
              <a:t>VLR = Visitor Location Register </a:t>
            </a:r>
          </a:p>
        </p:txBody>
      </p:sp>
    </p:spTree>
    <p:extLst>
      <p:ext uri="{BB962C8B-B14F-4D97-AF65-F5344CB8AC3E}">
        <p14:creationId xmlns:p14="http://schemas.microsoft.com/office/powerpoint/2010/main" val="42826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Home location register (HLR) database – stores information about each subscriber that belongs to </a:t>
            </a:r>
            <a:r>
              <a:rPr lang="en-US" dirty="0" smtClean="0"/>
              <a:t>the </a:t>
            </a:r>
            <a:r>
              <a:rPr lang="en-US" dirty="0"/>
              <a:t>covering area of a MSC. </a:t>
            </a:r>
          </a:p>
          <a:p>
            <a:pPr lvl="1">
              <a:defRPr/>
            </a:pPr>
            <a:r>
              <a:rPr lang="en-US" dirty="0"/>
              <a:t>It stores the current location of these subscribers and the services to which they have access. 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The location of the subscriber corresponds to the SS7 address of the Visitor Location Register (VLR) associated to the </a:t>
            </a:r>
            <a:r>
              <a:rPr lang="en-US" dirty="0" smtClean="0"/>
              <a:t>terminal.</a:t>
            </a:r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Visitor location register (VLR) database – maintains information about subscribers currently physically in the </a:t>
            </a:r>
            <a:r>
              <a:rPr lang="en-US" altLang="ko-KR" dirty="0" smtClean="0">
                <a:ea typeface="굴림" panose="020B0600000101010101" pitchFamily="34" charset="-127"/>
              </a:rPr>
              <a:t>region.</a:t>
            </a:r>
          </a:p>
          <a:p>
            <a:pPr lvl="1">
              <a:defRPr/>
            </a:pPr>
            <a:r>
              <a:rPr lang="en-US" dirty="0"/>
              <a:t>When a subscriber enters the covering area of a new MSC, the VLR associated to this MSC will request information about the new subscriber to its corresponding HLR. </a:t>
            </a:r>
          </a:p>
          <a:p>
            <a:pPr lvl="1">
              <a:defRPr/>
            </a:pPr>
            <a:r>
              <a:rPr lang="en-US" dirty="0"/>
              <a:t>The VLR will then have enough information to assure the subscribed services without needing to confirm with the HLR each time a communication is established. 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3"/>
          <p:cNvSpPr>
            <a:spLocks/>
          </p:cNvSpPr>
          <p:nvPr/>
        </p:nvSpPr>
        <p:spPr bwMode="auto">
          <a:xfrm>
            <a:off x="7894983" y="960783"/>
            <a:ext cx="1371600" cy="2895600"/>
          </a:xfrm>
          <a:custGeom>
            <a:avLst/>
            <a:gdLst>
              <a:gd name="T0" fmla="*/ 148 w 1137"/>
              <a:gd name="T1" fmla="*/ 327 h 2313"/>
              <a:gd name="T2" fmla="*/ 39 w 1137"/>
              <a:gd name="T3" fmla="*/ 873 h 2313"/>
              <a:gd name="T4" fmla="*/ 0 w 1137"/>
              <a:gd name="T5" fmla="*/ 1761 h 2313"/>
              <a:gd name="T6" fmla="*/ 101 w 1137"/>
              <a:gd name="T7" fmla="*/ 1855 h 2313"/>
              <a:gd name="T8" fmla="*/ 226 w 1137"/>
              <a:gd name="T9" fmla="*/ 2003 h 2313"/>
              <a:gd name="T10" fmla="*/ 257 w 1137"/>
              <a:gd name="T11" fmla="*/ 2104 h 2313"/>
              <a:gd name="T12" fmla="*/ 381 w 1137"/>
              <a:gd name="T13" fmla="*/ 2221 h 2313"/>
              <a:gd name="T14" fmla="*/ 436 w 1137"/>
              <a:gd name="T15" fmla="*/ 2268 h 2313"/>
              <a:gd name="T16" fmla="*/ 600 w 1137"/>
              <a:gd name="T17" fmla="*/ 2291 h 2313"/>
              <a:gd name="T18" fmla="*/ 732 w 1137"/>
              <a:gd name="T19" fmla="*/ 2291 h 2313"/>
              <a:gd name="T20" fmla="*/ 849 w 1137"/>
              <a:gd name="T21" fmla="*/ 2244 h 2313"/>
              <a:gd name="T22" fmla="*/ 927 w 1137"/>
              <a:gd name="T23" fmla="*/ 2229 h 2313"/>
              <a:gd name="T24" fmla="*/ 1106 w 1137"/>
              <a:gd name="T25" fmla="*/ 1839 h 2313"/>
              <a:gd name="T26" fmla="*/ 1137 w 1137"/>
              <a:gd name="T27" fmla="*/ 1106 h 2313"/>
              <a:gd name="T28" fmla="*/ 1122 w 1137"/>
              <a:gd name="T29" fmla="*/ 927 h 2313"/>
              <a:gd name="T30" fmla="*/ 1106 w 1137"/>
              <a:gd name="T31" fmla="*/ 849 h 2313"/>
              <a:gd name="T32" fmla="*/ 1083 w 1137"/>
              <a:gd name="T33" fmla="*/ 600 h 2313"/>
              <a:gd name="T34" fmla="*/ 1020 w 1137"/>
              <a:gd name="T35" fmla="*/ 421 h 2313"/>
              <a:gd name="T36" fmla="*/ 833 w 1137"/>
              <a:gd name="T37" fmla="*/ 171 h 2313"/>
              <a:gd name="T38" fmla="*/ 709 w 1137"/>
              <a:gd name="T39" fmla="*/ 140 h 2313"/>
              <a:gd name="T40" fmla="*/ 639 w 1137"/>
              <a:gd name="T41" fmla="*/ 101 h 2313"/>
              <a:gd name="T42" fmla="*/ 498 w 1137"/>
              <a:gd name="T43" fmla="*/ 0 h 2313"/>
              <a:gd name="T44" fmla="*/ 428 w 1137"/>
              <a:gd name="T45" fmla="*/ 31 h 2313"/>
              <a:gd name="T46" fmla="*/ 319 w 1137"/>
              <a:gd name="T47" fmla="*/ 148 h 2313"/>
              <a:gd name="T48" fmla="*/ 249 w 1137"/>
              <a:gd name="T49" fmla="*/ 241 h 2313"/>
              <a:gd name="T50" fmla="*/ 202 w 1137"/>
              <a:gd name="T51" fmla="*/ 296 h 2313"/>
              <a:gd name="T52" fmla="*/ 179 w 1137"/>
              <a:gd name="T53" fmla="*/ 312 h 2313"/>
              <a:gd name="T54" fmla="*/ 155 w 1137"/>
              <a:gd name="T55" fmla="*/ 358 h 2313"/>
              <a:gd name="T56" fmla="*/ 132 w 1137"/>
              <a:gd name="T57" fmla="*/ 374 h 2313"/>
              <a:gd name="T58" fmla="*/ 148 w 1137"/>
              <a:gd name="T59" fmla="*/ 327 h 231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137"/>
              <a:gd name="T91" fmla="*/ 0 h 2313"/>
              <a:gd name="T92" fmla="*/ 1137 w 1137"/>
              <a:gd name="T93" fmla="*/ 2313 h 2313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137" h="2313">
                <a:moveTo>
                  <a:pt x="148" y="327"/>
                </a:moveTo>
                <a:cubicBezTo>
                  <a:pt x="53" y="463"/>
                  <a:pt x="53" y="710"/>
                  <a:pt x="39" y="873"/>
                </a:cubicBezTo>
                <a:cubicBezTo>
                  <a:pt x="14" y="1168"/>
                  <a:pt x="12" y="1465"/>
                  <a:pt x="0" y="1761"/>
                </a:cubicBezTo>
                <a:cubicBezTo>
                  <a:pt x="24" y="1824"/>
                  <a:pt x="53" y="1814"/>
                  <a:pt x="101" y="1855"/>
                </a:cubicBezTo>
                <a:cubicBezTo>
                  <a:pt x="151" y="1897"/>
                  <a:pt x="180" y="1957"/>
                  <a:pt x="226" y="2003"/>
                </a:cubicBezTo>
                <a:cubicBezTo>
                  <a:pt x="236" y="2034"/>
                  <a:pt x="241" y="2076"/>
                  <a:pt x="257" y="2104"/>
                </a:cubicBezTo>
                <a:cubicBezTo>
                  <a:pt x="286" y="2154"/>
                  <a:pt x="341" y="2182"/>
                  <a:pt x="381" y="2221"/>
                </a:cubicBezTo>
                <a:cubicBezTo>
                  <a:pt x="396" y="2236"/>
                  <a:pt x="415" y="2258"/>
                  <a:pt x="436" y="2268"/>
                </a:cubicBezTo>
                <a:cubicBezTo>
                  <a:pt x="480" y="2290"/>
                  <a:pt x="558" y="2287"/>
                  <a:pt x="600" y="2291"/>
                </a:cubicBezTo>
                <a:cubicBezTo>
                  <a:pt x="663" y="2313"/>
                  <a:pt x="664" y="2303"/>
                  <a:pt x="732" y="2291"/>
                </a:cubicBezTo>
                <a:cubicBezTo>
                  <a:pt x="771" y="2277"/>
                  <a:pt x="809" y="2255"/>
                  <a:pt x="849" y="2244"/>
                </a:cubicBezTo>
                <a:cubicBezTo>
                  <a:pt x="875" y="2237"/>
                  <a:pt x="901" y="2235"/>
                  <a:pt x="927" y="2229"/>
                </a:cubicBezTo>
                <a:cubicBezTo>
                  <a:pt x="1059" y="2137"/>
                  <a:pt x="1058" y="1977"/>
                  <a:pt x="1106" y="1839"/>
                </a:cubicBezTo>
                <a:cubicBezTo>
                  <a:pt x="1112" y="1594"/>
                  <a:pt x="1128" y="1351"/>
                  <a:pt x="1137" y="1106"/>
                </a:cubicBezTo>
                <a:cubicBezTo>
                  <a:pt x="1130" y="990"/>
                  <a:pt x="1137" y="1002"/>
                  <a:pt x="1122" y="927"/>
                </a:cubicBezTo>
                <a:cubicBezTo>
                  <a:pt x="1117" y="901"/>
                  <a:pt x="1106" y="849"/>
                  <a:pt x="1106" y="849"/>
                </a:cubicBezTo>
                <a:cubicBezTo>
                  <a:pt x="1114" y="729"/>
                  <a:pt x="1110" y="704"/>
                  <a:pt x="1083" y="600"/>
                </a:cubicBezTo>
                <a:cubicBezTo>
                  <a:pt x="1076" y="535"/>
                  <a:pt x="1058" y="475"/>
                  <a:pt x="1020" y="421"/>
                </a:cubicBezTo>
                <a:cubicBezTo>
                  <a:pt x="985" y="302"/>
                  <a:pt x="935" y="238"/>
                  <a:pt x="833" y="171"/>
                </a:cubicBezTo>
                <a:cubicBezTo>
                  <a:pt x="799" y="149"/>
                  <a:pt x="748" y="151"/>
                  <a:pt x="709" y="140"/>
                </a:cubicBezTo>
                <a:cubicBezTo>
                  <a:pt x="683" y="133"/>
                  <a:pt x="639" y="101"/>
                  <a:pt x="639" y="101"/>
                </a:cubicBezTo>
                <a:cubicBezTo>
                  <a:pt x="622" y="53"/>
                  <a:pt x="543" y="28"/>
                  <a:pt x="498" y="0"/>
                </a:cubicBezTo>
                <a:cubicBezTo>
                  <a:pt x="474" y="8"/>
                  <a:pt x="447" y="12"/>
                  <a:pt x="428" y="31"/>
                </a:cubicBezTo>
                <a:cubicBezTo>
                  <a:pt x="390" y="69"/>
                  <a:pt x="365" y="116"/>
                  <a:pt x="319" y="148"/>
                </a:cubicBezTo>
                <a:cubicBezTo>
                  <a:pt x="296" y="181"/>
                  <a:pt x="277" y="213"/>
                  <a:pt x="249" y="241"/>
                </a:cubicBezTo>
                <a:cubicBezTo>
                  <a:pt x="239" y="272"/>
                  <a:pt x="234" y="285"/>
                  <a:pt x="202" y="296"/>
                </a:cubicBezTo>
                <a:cubicBezTo>
                  <a:pt x="194" y="301"/>
                  <a:pt x="185" y="305"/>
                  <a:pt x="179" y="312"/>
                </a:cubicBezTo>
                <a:cubicBezTo>
                  <a:pt x="129" y="375"/>
                  <a:pt x="220" y="293"/>
                  <a:pt x="155" y="358"/>
                </a:cubicBezTo>
                <a:cubicBezTo>
                  <a:pt x="148" y="365"/>
                  <a:pt x="134" y="383"/>
                  <a:pt x="132" y="374"/>
                </a:cubicBezTo>
                <a:cubicBezTo>
                  <a:pt x="128" y="358"/>
                  <a:pt x="143" y="343"/>
                  <a:pt x="148" y="327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7971183" y="1875183"/>
            <a:ext cx="11493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Public</a:t>
            </a:r>
          </a:p>
          <a:p>
            <a:r>
              <a:rPr lang="en-US" altLang="ko-KR" sz="1800">
                <a:ea typeface="굴림" panose="020B0600000101010101" pitchFamily="34" charset="-127"/>
              </a:rPr>
              <a:t>Switched</a:t>
            </a:r>
          </a:p>
          <a:p>
            <a:r>
              <a:rPr lang="en-US" altLang="ko-KR" sz="1800">
                <a:ea typeface="굴림" panose="020B0600000101010101" pitchFamily="34" charset="-127"/>
              </a:rPr>
              <a:t>Telephone</a:t>
            </a:r>
          </a:p>
          <a:p>
            <a:r>
              <a:rPr lang="en-US" altLang="ko-KR" sz="1800">
                <a:ea typeface="굴림" panose="020B0600000101010101" pitchFamily="34" charset="-127"/>
              </a:rPr>
              <a:t>Network</a:t>
            </a:r>
          </a:p>
          <a:p>
            <a:r>
              <a:rPr lang="en-US" altLang="ko-KR" sz="1800">
                <a:ea typeface="굴림" panose="020B0600000101010101" pitchFamily="34" charset="-127"/>
              </a:rPr>
              <a:t>(PSTN)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20" name="Text Box 5"/>
          <p:cNvSpPr txBox="1">
            <a:spLocks noChangeArrowheads="1"/>
          </p:cNvSpPr>
          <p:nvPr/>
        </p:nvSpPr>
        <p:spPr bwMode="auto">
          <a:xfrm>
            <a:off x="6294783" y="1646583"/>
            <a:ext cx="1006475" cy="650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Gateway</a:t>
            </a:r>
          </a:p>
          <a:p>
            <a:r>
              <a:rPr lang="en-US" altLang="ko-KR" sz="1800">
                <a:ea typeface="굴림" panose="020B0600000101010101" pitchFamily="34" charset="-127"/>
              </a:rPr>
              <a:t>MTSC</a:t>
            </a:r>
          </a:p>
        </p:txBody>
      </p:sp>
      <p:sp>
        <p:nvSpPr>
          <p:cNvPr id="121" name="AutoShape 6"/>
          <p:cNvSpPr>
            <a:spLocks noChangeArrowheads="1"/>
          </p:cNvSpPr>
          <p:nvPr/>
        </p:nvSpPr>
        <p:spPr bwMode="auto">
          <a:xfrm>
            <a:off x="3932583" y="2865783"/>
            <a:ext cx="1066800" cy="762000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800">
                <a:ea typeface="굴림" panose="020B0600000101010101" pitchFamily="34" charset="-127"/>
              </a:rPr>
              <a:t>VLR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22" name="AutoShape 7"/>
          <p:cNvSpPr>
            <a:spLocks noChangeArrowheads="1"/>
          </p:cNvSpPr>
          <p:nvPr/>
        </p:nvSpPr>
        <p:spPr bwMode="auto">
          <a:xfrm>
            <a:off x="6370983" y="2941983"/>
            <a:ext cx="1066800" cy="762000"/>
          </a:xfrm>
          <a:prstGeom prst="can">
            <a:avLst>
              <a:gd name="adj" fmla="val 250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800">
                <a:ea typeface="굴림" panose="020B0600000101010101" pitchFamily="34" charset="-127"/>
              </a:rPr>
              <a:t>HLR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23" name="Text Box 8"/>
          <p:cNvSpPr txBox="1">
            <a:spLocks noChangeArrowheads="1"/>
          </p:cNvSpPr>
          <p:nvPr/>
        </p:nvSpPr>
        <p:spPr bwMode="auto">
          <a:xfrm>
            <a:off x="3932583" y="1646583"/>
            <a:ext cx="1323975" cy="650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Terminating</a:t>
            </a:r>
          </a:p>
          <a:p>
            <a:r>
              <a:rPr lang="en-US" altLang="ko-KR" sz="1800">
                <a:ea typeface="굴림" panose="020B0600000101010101" pitchFamily="34" charset="-127"/>
              </a:rPr>
              <a:t>MSC</a:t>
            </a:r>
          </a:p>
        </p:txBody>
      </p:sp>
      <p:graphicFrame>
        <p:nvGraphicFramePr>
          <p:cNvPr id="1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85630"/>
              </p:ext>
            </p:extLst>
          </p:nvPr>
        </p:nvGraphicFramePr>
        <p:xfrm flipH="1">
          <a:off x="9876183" y="2027583"/>
          <a:ext cx="9302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Clip" r:id="rId3" imgW="4693680" imgH="4258800" progId="MS_ClipArt_Gallery.2">
                  <p:embed/>
                </p:oleObj>
              </mc:Choice>
              <mc:Fallback>
                <p:oleObj name="Clip" r:id="rId3" imgW="4693680" imgH="42588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9876183" y="2027583"/>
                        <a:ext cx="9302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Line 10"/>
          <p:cNvSpPr>
            <a:spLocks noChangeShapeType="1"/>
          </p:cNvSpPr>
          <p:nvPr/>
        </p:nvSpPr>
        <p:spPr bwMode="auto">
          <a:xfrm flipH="1">
            <a:off x="9342783" y="225618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Text Box 11"/>
          <p:cNvSpPr txBox="1">
            <a:spLocks noChangeArrowheads="1"/>
          </p:cNvSpPr>
          <p:nvPr/>
        </p:nvSpPr>
        <p:spPr bwMode="auto">
          <a:xfrm>
            <a:off x="9479308" y="183708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1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27" name="Line 12"/>
          <p:cNvSpPr>
            <a:spLocks noChangeShapeType="1"/>
          </p:cNvSpPr>
          <p:nvPr/>
        </p:nvSpPr>
        <p:spPr bwMode="auto">
          <a:xfrm>
            <a:off x="9342783" y="294198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Line 13"/>
          <p:cNvSpPr>
            <a:spLocks noChangeShapeType="1"/>
          </p:cNvSpPr>
          <p:nvPr/>
        </p:nvSpPr>
        <p:spPr bwMode="auto">
          <a:xfrm flipH="1">
            <a:off x="7361583" y="172278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14"/>
          <p:cNvSpPr>
            <a:spLocks noChangeShapeType="1"/>
          </p:cNvSpPr>
          <p:nvPr/>
        </p:nvSpPr>
        <p:spPr bwMode="auto">
          <a:xfrm>
            <a:off x="7361583" y="217998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Line 15"/>
          <p:cNvSpPr>
            <a:spLocks noChangeShapeType="1"/>
          </p:cNvSpPr>
          <p:nvPr/>
        </p:nvSpPr>
        <p:spPr bwMode="auto">
          <a:xfrm>
            <a:off x="7209183" y="225618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Line 16"/>
          <p:cNvSpPr>
            <a:spLocks noChangeShapeType="1"/>
          </p:cNvSpPr>
          <p:nvPr/>
        </p:nvSpPr>
        <p:spPr bwMode="auto">
          <a:xfrm flipV="1">
            <a:off x="6523383" y="233238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Line 17"/>
          <p:cNvSpPr>
            <a:spLocks noChangeShapeType="1"/>
          </p:cNvSpPr>
          <p:nvPr/>
        </p:nvSpPr>
        <p:spPr bwMode="auto">
          <a:xfrm flipH="1">
            <a:off x="5075583" y="309438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8"/>
          <p:cNvSpPr>
            <a:spLocks noChangeShapeType="1"/>
          </p:cNvSpPr>
          <p:nvPr/>
        </p:nvSpPr>
        <p:spPr bwMode="auto">
          <a:xfrm>
            <a:off x="5075583" y="355158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9"/>
          <p:cNvSpPr>
            <a:spLocks noChangeShapeType="1"/>
          </p:cNvSpPr>
          <p:nvPr/>
        </p:nvSpPr>
        <p:spPr bwMode="auto">
          <a:xfrm flipH="1" flipV="1">
            <a:off x="5304183" y="172278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20"/>
          <p:cNvSpPr>
            <a:spLocks noChangeShapeType="1"/>
          </p:cNvSpPr>
          <p:nvPr/>
        </p:nvSpPr>
        <p:spPr bwMode="auto">
          <a:xfrm>
            <a:off x="5304183" y="217998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21"/>
          <p:cNvSpPr>
            <a:spLocks noChangeShapeType="1"/>
          </p:cNvSpPr>
          <p:nvPr/>
        </p:nvSpPr>
        <p:spPr bwMode="auto">
          <a:xfrm>
            <a:off x="4084983" y="233238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22"/>
          <p:cNvSpPr>
            <a:spLocks noChangeShapeType="1"/>
          </p:cNvSpPr>
          <p:nvPr/>
        </p:nvSpPr>
        <p:spPr bwMode="auto">
          <a:xfrm flipV="1">
            <a:off x="4846983" y="233238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Text Box 24"/>
          <p:cNvSpPr txBox="1">
            <a:spLocks noChangeArrowheads="1"/>
          </p:cNvSpPr>
          <p:nvPr/>
        </p:nvSpPr>
        <p:spPr bwMode="auto">
          <a:xfrm>
            <a:off x="7437783" y="126558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2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39" name="Text Box 25"/>
          <p:cNvSpPr txBox="1">
            <a:spLocks noChangeArrowheads="1"/>
          </p:cNvSpPr>
          <p:nvPr/>
        </p:nvSpPr>
        <p:spPr bwMode="auto">
          <a:xfrm>
            <a:off x="7209183" y="248478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3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40" name="Text Box 26"/>
          <p:cNvSpPr txBox="1">
            <a:spLocks noChangeArrowheads="1"/>
          </p:cNvSpPr>
          <p:nvPr/>
        </p:nvSpPr>
        <p:spPr bwMode="auto">
          <a:xfrm>
            <a:off x="5608983" y="263718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800" dirty="0">
                <a:ea typeface="굴림" panose="020B0600000101010101" pitchFamily="34" charset="-127"/>
              </a:rPr>
              <a:t>4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141" name="Text Box 27"/>
          <p:cNvSpPr txBox="1">
            <a:spLocks noChangeArrowheads="1"/>
          </p:cNvSpPr>
          <p:nvPr/>
        </p:nvSpPr>
        <p:spPr bwMode="auto">
          <a:xfrm>
            <a:off x="5456583" y="355158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5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42" name="Text Box 28"/>
          <p:cNvSpPr txBox="1">
            <a:spLocks noChangeArrowheads="1"/>
          </p:cNvSpPr>
          <p:nvPr/>
        </p:nvSpPr>
        <p:spPr bwMode="auto">
          <a:xfrm>
            <a:off x="6523383" y="248478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5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43" name="Text Box 29"/>
          <p:cNvSpPr txBox="1">
            <a:spLocks noChangeArrowheads="1"/>
          </p:cNvSpPr>
          <p:nvPr/>
        </p:nvSpPr>
        <p:spPr bwMode="auto">
          <a:xfrm>
            <a:off x="5608983" y="126558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6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>
            <a:off x="3703983" y="240858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7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45" name="Text Box 32"/>
          <p:cNvSpPr txBox="1">
            <a:spLocks noChangeArrowheads="1"/>
          </p:cNvSpPr>
          <p:nvPr/>
        </p:nvSpPr>
        <p:spPr bwMode="auto">
          <a:xfrm>
            <a:off x="4831108" y="237048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8</a:t>
            </a:r>
            <a:endParaRPr lang="en-US" altLang="ko-KR">
              <a:ea typeface="굴림" panose="020B0600000101010101" pitchFamily="34" charset="-127"/>
            </a:endParaRPr>
          </a:p>
        </p:txBody>
      </p:sp>
      <p:grpSp>
        <p:nvGrpSpPr>
          <p:cNvPr id="146" name="Group 33"/>
          <p:cNvGrpSpPr>
            <a:grpSpLocks/>
          </p:cNvGrpSpPr>
          <p:nvPr/>
        </p:nvGrpSpPr>
        <p:grpSpPr bwMode="auto">
          <a:xfrm>
            <a:off x="2408583" y="2789583"/>
            <a:ext cx="533400" cy="990600"/>
            <a:chOff x="2547" y="2933"/>
            <a:chExt cx="85" cy="371"/>
          </a:xfrm>
        </p:grpSpPr>
        <p:grpSp>
          <p:nvGrpSpPr>
            <p:cNvPr id="147" name="Group 34"/>
            <p:cNvGrpSpPr>
              <a:grpSpLocks/>
            </p:cNvGrpSpPr>
            <p:nvPr/>
          </p:nvGrpSpPr>
          <p:grpSpPr bwMode="auto">
            <a:xfrm>
              <a:off x="2558" y="2933"/>
              <a:ext cx="19" cy="126"/>
              <a:chOff x="2558" y="2933"/>
              <a:chExt cx="19" cy="126"/>
            </a:xfrm>
          </p:grpSpPr>
          <p:sp>
            <p:nvSpPr>
              <p:cNvPr id="220" name="Freeform 35"/>
              <p:cNvSpPr>
                <a:spLocks/>
              </p:cNvSpPr>
              <p:nvPr/>
            </p:nvSpPr>
            <p:spPr bwMode="auto">
              <a:xfrm>
                <a:off x="2558" y="2933"/>
                <a:ext cx="19" cy="126"/>
              </a:xfrm>
              <a:custGeom>
                <a:avLst/>
                <a:gdLst>
                  <a:gd name="T0" fmla="*/ 4 w 185"/>
                  <a:gd name="T1" fmla="*/ 1259 h 1259"/>
                  <a:gd name="T2" fmla="*/ 1 w 185"/>
                  <a:gd name="T3" fmla="*/ 1221 h 1259"/>
                  <a:gd name="T4" fmla="*/ 0 w 185"/>
                  <a:gd name="T5" fmla="*/ 1184 h 1259"/>
                  <a:gd name="T6" fmla="*/ 1 w 185"/>
                  <a:gd name="T7" fmla="*/ 1139 h 1259"/>
                  <a:gd name="T8" fmla="*/ 4 w 185"/>
                  <a:gd name="T9" fmla="*/ 1091 h 1259"/>
                  <a:gd name="T10" fmla="*/ 8 w 185"/>
                  <a:gd name="T11" fmla="*/ 1046 h 1259"/>
                  <a:gd name="T12" fmla="*/ 17 w 185"/>
                  <a:gd name="T13" fmla="*/ 1012 h 1259"/>
                  <a:gd name="T14" fmla="*/ 30 w 185"/>
                  <a:gd name="T15" fmla="*/ 981 h 1259"/>
                  <a:gd name="T16" fmla="*/ 43 w 185"/>
                  <a:gd name="T17" fmla="*/ 952 h 1259"/>
                  <a:gd name="T18" fmla="*/ 69 w 185"/>
                  <a:gd name="T19" fmla="*/ 51 h 1259"/>
                  <a:gd name="T20" fmla="*/ 72 w 185"/>
                  <a:gd name="T21" fmla="*/ 27 h 1259"/>
                  <a:gd name="T22" fmla="*/ 79 w 185"/>
                  <a:gd name="T23" fmla="*/ 8 h 1259"/>
                  <a:gd name="T24" fmla="*/ 94 w 185"/>
                  <a:gd name="T25" fmla="*/ 0 h 1259"/>
                  <a:gd name="T26" fmla="*/ 117 w 185"/>
                  <a:gd name="T27" fmla="*/ 1 h 1259"/>
                  <a:gd name="T28" fmla="*/ 131 w 185"/>
                  <a:gd name="T29" fmla="*/ 9 h 1259"/>
                  <a:gd name="T30" fmla="*/ 140 w 185"/>
                  <a:gd name="T31" fmla="*/ 30 h 1259"/>
                  <a:gd name="T32" fmla="*/ 141 w 185"/>
                  <a:gd name="T33" fmla="*/ 54 h 1259"/>
                  <a:gd name="T34" fmla="*/ 117 w 185"/>
                  <a:gd name="T35" fmla="*/ 955 h 1259"/>
                  <a:gd name="T36" fmla="*/ 132 w 185"/>
                  <a:gd name="T37" fmla="*/ 970 h 1259"/>
                  <a:gd name="T38" fmla="*/ 147 w 185"/>
                  <a:gd name="T39" fmla="*/ 996 h 1259"/>
                  <a:gd name="T40" fmla="*/ 160 w 185"/>
                  <a:gd name="T41" fmla="*/ 1031 h 1259"/>
                  <a:gd name="T42" fmla="*/ 167 w 185"/>
                  <a:gd name="T43" fmla="*/ 1068 h 1259"/>
                  <a:gd name="T44" fmla="*/ 174 w 185"/>
                  <a:gd name="T45" fmla="*/ 1106 h 1259"/>
                  <a:gd name="T46" fmla="*/ 177 w 185"/>
                  <a:gd name="T47" fmla="*/ 1150 h 1259"/>
                  <a:gd name="T48" fmla="*/ 184 w 185"/>
                  <a:gd name="T49" fmla="*/ 1215 h 1259"/>
                  <a:gd name="T50" fmla="*/ 185 w 185"/>
                  <a:gd name="T51" fmla="*/ 1256 h 1259"/>
                  <a:gd name="T52" fmla="*/ 4 w 185"/>
                  <a:gd name="T53" fmla="*/ 1259 h 125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85"/>
                  <a:gd name="T82" fmla="*/ 0 h 1259"/>
                  <a:gd name="T83" fmla="*/ 185 w 185"/>
                  <a:gd name="T84" fmla="*/ 1259 h 125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85" h="1259">
                    <a:moveTo>
                      <a:pt x="4" y="1259"/>
                    </a:moveTo>
                    <a:lnTo>
                      <a:pt x="1" y="1221"/>
                    </a:lnTo>
                    <a:lnTo>
                      <a:pt x="0" y="1184"/>
                    </a:lnTo>
                    <a:lnTo>
                      <a:pt x="1" y="1139"/>
                    </a:lnTo>
                    <a:lnTo>
                      <a:pt x="4" y="1091"/>
                    </a:lnTo>
                    <a:lnTo>
                      <a:pt x="8" y="1046"/>
                    </a:lnTo>
                    <a:lnTo>
                      <a:pt x="17" y="1012"/>
                    </a:lnTo>
                    <a:lnTo>
                      <a:pt x="30" y="981"/>
                    </a:lnTo>
                    <a:lnTo>
                      <a:pt x="43" y="952"/>
                    </a:lnTo>
                    <a:lnTo>
                      <a:pt x="69" y="51"/>
                    </a:lnTo>
                    <a:lnTo>
                      <a:pt x="72" y="27"/>
                    </a:lnTo>
                    <a:lnTo>
                      <a:pt x="79" y="8"/>
                    </a:lnTo>
                    <a:lnTo>
                      <a:pt x="94" y="0"/>
                    </a:lnTo>
                    <a:lnTo>
                      <a:pt x="117" y="1"/>
                    </a:lnTo>
                    <a:lnTo>
                      <a:pt x="131" y="9"/>
                    </a:lnTo>
                    <a:lnTo>
                      <a:pt x="140" y="30"/>
                    </a:lnTo>
                    <a:lnTo>
                      <a:pt x="141" y="54"/>
                    </a:lnTo>
                    <a:lnTo>
                      <a:pt x="117" y="955"/>
                    </a:lnTo>
                    <a:lnTo>
                      <a:pt x="132" y="970"/>
                    </a:lnTo>
                    <a:lnTo>
                      <a:pt x="147" y="996"/>
                    </a:lnTo>
                    <a:lnTo>
                      <a:pt x="160" y="1031"/>
                    </a:lnTo>
                    <a:lnTo>
                      <a:pt x="167" y="1068"/>
                    </a:lnTo>
                    <a:lnTo>
                      <a:pt x="174" y="1106"/>
                    </a:lnTo>
                    <a:lnTo>
                      <a:pt x="177" y="1150"/>
                    </a:lnTo>
                    <a:lnTo>
                      <a:pt x="184" y="1215"/>
                    </a:lnTo>
                    <a:lnTo>
                      <a:pt x="185" y="1256"/>
                    </a:lnTo>
                    <a:lnTo>
                      <a:pt x="4" y="125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36"/>
              <p:cNvSpPr>
                <a:spLocks noChangeShapeType="1"/>
              </p:cNvSpPr>
              <p:nvPr/>
            </p:nvSpPr>
            <p:spPr bwMode="auto">
              <a:xfrm flipH="1">
                <a:off x="2566" y="2940"/>
                <a:ext cx="2" cy="100"/>
              </a:xfrm>
              <a:prstGeom prst="line">
                <a:avLst/>
              </a:prstGeom>
              <a:noFill/>
              <a:ln w="1588">
                <a:solidFill>
                  <a:srgbClr val="A0A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8" name="Group 37"/>
            <p:cNvGrpSpPr>
              <a:grpSpLocks/>
            </p:cNvGrpSpPr>
            <p:nvPr/>
          </p:nvGrpSpPr>
          <p:grpSpPr bwMode="auto">
            <a:xfrm>
              <a:off x="2547" y="3034"/>
              <a:ext cx="85" cy="270"/>
              <a:chOff x="2547" y="3034"/>
              <a:chExt cx="85" cy="270"/>
            </a:xfrm>
          </p:grpSpPr>
          <p:grpSp>
            <p:nvGrpSpPr>
              <p:cNvPr id="191" name="Group 38"/>
              <p:cNvGrpSpPr>
                <a:grpSpLocks/>
              </p:cNvGrpSpPr>
              <p:nvPr/>
            </p:nvGrpSpPr>
            <p:grpSpPr bwMode="auto">
              <a:xfrm>
                <a:off x="2547" y="3034"/>
                <a:ext cx="85" cy="270"/>
                <a:chOff x="2547" y="3034"/>
                <a:chExt cx="85" cy="270"/>
              </a:xfrm>
            </p:grpSpPr>
            <p:sp>
              <p:nvSpPr>
                <p:cNvPr id="193" name="Freeform 39"/>
                <p:cNvSpPr>
                  <a:spLocks/>
                </p:cNvSpPr>
                <p:nvPr/>
              </p:nvSpPr>
              <p:spPr bwMode="auto">
                <a:xfrm>
                  <a:off x="2552" y="3294"/>
                  <a:ext cx="77" cy="10"/>
                </a:xfrm>
                <a:custGeom>
                  <a:avLst/>
                  <a:gdLst>
                    <a:gd name="T0" fmla="*/ 0 w 765"/>
                    <a:gd name="T1" fmla="*/ 99 h 99"/>
                    <a:gd name="T2" fmla="*/ 518 w 765"/>
                    <a:gd name="T3" fmla="*/ 90 h 99"/>
                    <a:gd name="T4" fmla="*/ 765 w 765"/>
                    <a:gd name="T5" fmla="*/ 61 h 99"/>
                    <a:gd name="T6" fmla="*/ 293 w 765"/>
                    <a:gd name="T7" fmla="*/ 0 h 99"/>
                    <a:gd name="T8" fmla="*/ 0 w 765"/>
                    <a:gd name="T9" fmla="*/ 99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65"/>
                    <a:gd name="T16" fmla="*/ 0 h 99"/>
                    <a:gd name="T17" fmla="*/ 765 w 765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65" h="99">
                      <a:moveTo>
                        <a:pt x="0" y="99"/>
                      </a:moveTo>
                      <a:lnTo>
                        <a:pt x="518" y="90"/>
                      </a:lnTo>
                      <a:lnTo>
                        <a:pt x="765" y="61"/>
                      </a:lnTo>
                      <a:lnTo>
                        <a:pt x="293" y="0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solidFill>
                  <a:srgbClr val="FFA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Freeform 40"/>
                <p:cNvSpPr>
                  <a:spLocks/>
                </p:cNvSpPr>
                <p:nvPr/>
              </p:nvSpPr>
              <p:spPr bwMode="auto">
                <a:xfrm>
                  <a:off x="2548" y="3282"/>
                  <a:ext cx="84" cy="22"/>
                </a:xfrm>
                <a:custGeom>
                  <a:avLst/>
                  <a:gdLst>
                    <a:gd name="T0" fmla="*/ 0 w 840"/>
                    <a:gd name="T1" fmla="*/ 124 h 217"/>
                    <a:gd name="T2" fmla="*/ 42 w 840"/>
                    <a:gd name="T3" fmla="*/ 217 h 217"/>
                    <a:gd name="T4" fmla="*/ 243 w 840"/>
                    <a:gd name="T5" fmla="*/ 193 h 217"/>
                    <a:gd name="T6" fmla="*/ 261 w 840"/>
                    <a:gd name="T7" fmla="*/ 189 h 217"/>
                    <a:gd name="T8" fmla="*/ 288 w 840"/>
                    <a:gd name="T9" fmla="*/ 186 h 217"/>
                    <a:gd name="T10" fmla="*/ 322 w 840"/>
                    <a:gd name="T11" fmla="*/ 186 h 217"/>
                    <a:gd name="T12" fmla="*/ 806 w 840"/>
                    <a:gd name="T13" fmla="*/ 177 h 217"/>
                    <a:gd name="T14" fmla="*/ 840 w 840"/>
                    <a:gd name="T15" fmla="*/ 71 h 217"/>
                    <a:gd name="T16" fmla="*/ 261 w 840"/>
                    <a:gd name="T17" fmla="*/ 0 h 217"/>
                    <a:gd name="T18" fmla="*/ 0 w 840"/>
                    <a:gd name="T19" fmla="*/ 124 h 21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40"/>
                    <a:gd name="T31" fmla="*/ 0 h 217"/>
                    <a:gd name="T32" fmla="*/ 840 w 840"/>
                    <a:gd name="T33" fmla="*/ 217 h 21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40" h="217">
                      <a:moveTo>
                        <a:pt x="0" y="124"/>
                      </a:moveTo>
                      <a:lnTo>
                        <a:pt x="42" y="217"/>
                      </a:lnTo>
                      <a:lnTo>
                        <a:pt x="243" y="193"/>
                      </a:lnTo>
                      <a:lnTo>
                        <a:pt x="261" y="189"/>
                      </a:lnTo>
                      <a:lnTo>
                        <a:pt x="288" y="186"/>
                      </a:lnTo>
                      <a:lnTo>
                        <a:pt x="322" y="186"/>
                      </a:lnTo>
                      <a:lnTo>
                        <a:pt x="806" y="177"/>
                      </a:lnTo>
                      <a:lnTo>
                        <a:pt x="840" y="71"/>
                      </a:lnTo>
                      <a:lnTo>
                        <a:pt x="261" y="0"/>
                      </a:lnTo>
                      <a:lnTo>
                        <a:pt x="0" y="124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5" name="Group 41"/>
                <p:cNvGrpSpPr>
                  <a:grpSpLocks/>
                </p:cNvGrpSpPr>
                <p:nvPr/>
              </p:nvGrpSpPr>
              <p:grpSpPr bwMode="auto">
                <a:xfrm>
                  <a:off x="2547" y="3034"/>
                  <a:ext cx="84" cy="261"/>
                  <a:chOff x="2547" y="3034"/>
                  <a:chExt cx="84" cy="261"/>
                </a:xfrm>
              </p:grpSpPr>
              <p:grpSp>
                <p:nvGrpSpPr>
                  <p:cNvPr id="196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2547" y="3034"/>
                    <a:ext cx="84" cy="261"/>
                    <a:chOff x="2547" y="3034"/>
                    <a:chExt cx="84" cy="261"/>
                  </a:xfrm>
                </p:grpSpPr>
                <p:grpSp>
                  <p:nvGrpSpPr>
                    <p:cNvPr id="199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47" y="3034"/>
                      <a:ext cx="84" cy="261"/>
                      <a:chOff x="2547" y="3034"/>
                      <a:chExt cx="84" cy="261"/>
                    </a:xfrm>
                  </p:grpSpPr>
                  <p:sp>
                    <p:nvSpPr>
                      <p:cNvPr id="218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47" y="3034"/>
                        <a:ext cx="84" cy="261"/>
                      </a:xfrm>
                      <a:custGeom>
                        <a:avLst/>
                        <a:gdLst>
                          <a:gd name="T0" fmla="*/ 815 w 839"/>
                          <a:gd name="T1" fmla="*/ 140 h 2605"/>
                          <a:gd name="T2" fmla="*/ 815 w 839"/>
                          <a:gd name="T3" fmla="*/ 108 h 2605"/>
                          <a:gd name="T4" fmla="*/ 806 w 839"/>
                          <a:gd name="T5" fmla="*/ 93 h 2605"/>
                          <a:gd name="T6" fmla="*/ 793 w 839"/>
                          <a:gd name="T7" fmla="*/ 81 h 2605"/>
                          <a:gd name="T8" fmla="*/ 779 w 839"/>
                          <a:gd name="T9" fmla="*/ 75 h 2605"/>
                          <a:gd name="T10" fmla="*/ 394 w 839"/>
                          <a:gd name="T11" fmla="*/ 9 h 2605"/>
                          <a:gd name="T12" fmla="*/ 340 w 839"/>
                          <a:gd name="T13" fmla="*/ 0 h 2605"/>
                          <a:gd name="T14" fmla="*/ 321 w 839"/>
                          <a:gd name="T15" fmla="*/ 0 h 2605"/>
                          <a:gd name="T16" fmla="*/ 303 w 839"/>
                          <a:gd name="T17" fmla="*/ 4 h 2605"/>
                          <a:gd name="T18" fmla="*/ 284 w 839"/>
                          <a:gd name="T19" fmla="*/ 10 h 2605"/>
                          <a:gd name="T20" fmla="*/ 262 w 839"/>
                          <a:gd name="T21" fmla="*/ 25 h 2605"/>
                          <a:gd name="T22" fmla="*/ 220 w 839"/>
                          <a:gd name="T23" fmla="*/ 66 h 2605"/>
                          <a:gd name="T24" fmla="*/ 165 w 839"/>
                          <a:gd name="T25" fmla="*/ 121 h 2605"/>
                          <a:gd name="T26" fmla="*/ 121 w 839"/>
                          <a:gd name="T27" fmla="*/ 177 h 2605"/>
                          <a:gd name="T28" fmla="*/ 62 w 839"/>
                          <a:gd name="T29" fmla="*/ 266 h 2605"/>
                          <a:gd name="T30" fmla="*/ 45 w 839"/>
                          <a:gd name="T31" fmla="*/ 289 h 2605"/>
                          <a:gd name="T32" fmla="*/ 38 w 839"/>
                          <a:gd name="T33" fmla="*/ 314 h 2605"/>
                          <a:gd name="T34" fmla="*/ 36 w 839"/>
                          <a:gd name="T35" fmla="*/ 338 h 2605"/>
                          <a:gd name="T36" fmla="*/ 0 w 839"/>
                          <a:gd name="T37" fmla="*/ 2605 h 2605"/>
                          <a:gd name="T38" fmla="*/ 89 w 839"/>
                          <a:gd name="T39" fmla="*/ 2589 h 2605"/>
                          <a:gd name="T40" fmla="*/ 199 w 839"/>
                          <a:gd name="T41" fmla="*/ 2570 h 2605"/>
                          <a:gd name="T42" fmla="*/ 277 w 839"/>
                          <a:gd name="T43" fmla="*/ 2561 h 2605"/>
                          <a:gd name="T44" fmla="*/ 340 w 839"/>
                          <a:gd name="T45" fmla="*/ 2560 h 2605"/>
                          <a:gd name="T46" fmla="*/ 415 w 839"/>
                          <a:gd name="T47" fmla="*/ 2560 h 2605"/>
                          <a:gd name="T48" fmla="*/ 839 w 839"/>
                          <a:gd name="T49" fmla="*/ 2553 h 2605"/>
                          <a:gd name="T50" fmla="*/ 835 w 839"/>
                          <a:gd name="T51" fmla="*/ 2387 h 2605"/>
                          <a:gd name="T52" fmla="*/ 752 w 839"/>
                          <a:gd name="T53" fmla="*/ 2043 h 2605"/>
                          <a:gd name="T54" fmla="*/ 742 w 839"/>
                          <a:gd name="T55" fmla="*/ 991 h 2605"/>
                          <a:gd name="T56" fmla="*/ 784 w 839"/>
                          <a:gd name="T57" fmla="*/ 641 h 2605"/>
                          <a:gd name="T58" fmla="*/ 815 w 839"/>
                          <a:gd name="T59" fmla="*/ 140 h 2605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w 839"/>
                          <a:gd name="T91" fmla="*/ 0 h 2605"/>
                          <a:gd name="T92" fmla="*/ 839 w 839"/>
                          <a:gd name="T93" fmla="*/ 2605 h 2605"/>
                        </a:gdLst>
                        <a:ahLst/>
                        <a:cxnLst>
                          <a:cxn ang="T60">
                            <a:pos x="T0" y="T1"/>
                          </a:cxn>
                          <a:cxn ang="T61">
                            <a:pos x="T2" y="T3"/>
                          </a:cxn>
                          <a:cxn ang="T62">
                            <a:pos x="T4" y="T5"/>
                          </a:cxn>
                          <a:cxn ang="T63">
                            <a:pos x="T6" y="T7"/>
                          </a:cxn>
                          <a:cxn ang="T64">
                            <a:pos x="T8" y="T9"/>
                          </a:cxn>
                          <a:cxn ang="T65">
                            <a:pos x="T10" y="T11"/>
                          </a:cxn>
                          <a:cxn ang="T66">
                            <a:pos x="T12" y="T13"/>
                          </a:cxn>
                          <a:cxn ang="T67">
                            <a:pos x="T14" y="T15"/>
                          </a:cxn>
                          <a:cxn ang="T68">
                            <a:pos x="T16" y="T17"/>
                          </a:cxn>
                          <a:cxn ang="T69">
                            <a:pos x="T18" y="T19"/>
                          </a:cxn>
                          <a:cxn ang="T70">
                            <a:pos x="T20" y="T21"/>
                          </a:cxn>
                          <a:cxn ang="T71">
                            <a:pos x="T22" y="T23"/>
                          </a:cxn>
                          <a:cxn ang="T72">
                            <a:pos x="T24" y="T25"/>
                          </a:cxn>
                          <a:cxn ang="T73">
                            <a:pos x="T26" y="T27"/>
                          </a:cxn>
                          <a:cxn ang="T74">
                            <a:pos x="T28" y="T29"/>
                          </a:cxn>
                          <a:cxn ang="T75">
                            <a:pos x="T30" y="T31"/>
                          </a:cxn>
                          <a:cxn ang="T76">
                            <a:pos x="T32" y="T33"/>
                          </a:cxn>
                          <a:cxn ang="T77">
                            <a:pos x="T34" y="T35"/>
                          </a:cxn>
                          <a:cxn ang="T78">
                            <a:pos x="T36" y="T37"/>
                          </a:cxn>
                          <a:cxn ang="T79">
                            <a:pos x="T38" y="T39"/>
                          </a:cxn>
                          <a:cxn ang="T80">
                            <a:pos x="T40" y="T41"/>
                          </a:cxn>
                          <a:cxn ang="T81">
                            <a:pos x="T42" y="T43"/>
                          </a:cxn>
                          <a:cxn ang="T82">
                            <a:pos x="T44" y="T45"/>
                          </a:cxn>
                          <a:cxn ang="T83">
                            <a:pos x="T46" y="T47"/>
                          </a:cxn>
                          <a:cxn ang="T84">
                            <a:pos x="T48" y="T49"/>
                          </a:cxn>
                          <a:cxn ang="T85">
                            <a:pos x="T50" y="T51"/>
                          </a:cxn>
                          <a:cxn ang="T86">
                            <a:pos x="T52" y="T53"/>
                          </a:cxn>
                          <a:cxn ang="T87">
                            <a:pos x="T54" y="T55"/>
                          </a:cxn>
                          <a:cxn ang="T88">
                            <a:pos x="T56" y="T57"/>
                          </a:cxn>
                          <a:cxn ang="T89">
                            <a:pos x="T58" y="T59"/>
                          </a:cxn>
                        </a:cxnLst>
                        <a:rect l="T90" t="T91" r="T92" b="T93"/>
                        <a:pathLst>
                          <a:path w="839" h="2605">
                            <a:moveTo>
                              <a:pt x="815" y="140"/>
                            </a:moveTo>
                            <a:lnTo>
                              <a:pt x="815" y="108"/>
                            </a:lnTo>
                            <a:lnTo>
                              <a:pt x="806" y="93"/>
                            </a:lnTo>
                            <a:lnTo>
                              <a:pt x="793" y="81"/>
                            </a:lnTo>
                            <a:lnTo>
                              <a:pt x="779" y="75"/>
                            </a:lnTo>
                            <a:lnTo>
                              <a:pt x="394" y="9"/>
                            </a:lnTo>
                            <a:lnTo>
                              <a:pt x="340" y="0"/>
                            </a:lnTo>
                            <a:lnTo>
                              <a:pt x="321" y="0"/>
                            </a:lnTo>
                            <a:lnTo>
                              <a:pt x="303" y="4"/>
                            </a:lnTo>
                            <a:lnTo>
                              <a:pt x="284" y="10"/>
                            </a:lnTo>
                            <a:lnTo>
                              <a:pt x="262" y="25"/>
                            </a:lnTo>
                            <a:lnTo>
                              <a:pt x="220" y="66"/>
                            </a:lnTo>
                            <a:lnTo>
                              <a:pt x="165" y="121"/>
                            </a:lnTo>
                            <a:lnTo>
                              <a:pt x="121" y="177"/>
                            </a:lnTo>
                            <a:lnTo>
                              <a:pt x="62" y="266"/>
                            </a:lnTo>
                            <a:lnTo>
                              <a:pt x="45" y="289"/>
                            </a:lnTo>
                            <a:lnTo>
                              <a:pt x="38" y="314"/>
                            </a:lnTo>
                            <a:lnTo>
                              <a:pt x="36" y="338"/>
                            </a:lnTo>
                            <a:lnTo>
                              <a:pt x="0" y="2605"/>
                            </a:lnTo>
                            <a:lnTo>
                              <a:pt x="89" y="2589"/>
                            </a:lnTo>
                            <a:lnTo>
                              <a:pt x="199" y="2570"/>
                            </a:lnTo>
                            <a:lnTo>
                              <a:pt x="277" y="2561"/>
                            </a:lnTo>
                            <a:lnTo>
                              <a:pt x="340" y="2560"/>
                            </a:lnTo>
                            <a:lnTo>
                              <a:pt x="415" y="2560"/>
                            </a:lnTo>
                            <a:lnTo>
                              <a:pt x="839" y="2553"/>
                            </a:lnTo>
                            <a:lnTo>
                              <a:pt x="835" y="2387"/>
                            </a:lnTo>
                            <a:lnTo>
                              <a:pt x="752" y="2043"/>
                            </a:lnTo>
                            <a:lnTo>
                              <a:pt x="742" y="991"/>
                            </a:lnTo>
                            <a:lnTo>
                              <a:pt x="784" y="641"/>
                            </a:lnTo>
                            <a:lnTo>
                              <a:pt x="815" y="140"/>
                            </a:lnTo>
                            <a:close/>
                          </a:path>
                        </a:pathLst>
                      </a:custGeom>
                      <a:solidFill>
                        <a:srgbClr val="FFE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9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69" y="3036"/>
                        <a:ext cx="59" cy="242"/>
                      </a:xfrm>
                      <a:custGeom>
                        <a:avLst/>
                        <a:gdLst>
                          <a:gd name="T0" fmla="*/ 510 w 589"/>
                          <a:gd name="T1" fmla="*/ 2025 h 2419"/>
                          <a:gd name="T2" fmla="*/ 501 w 589"/>
                          <a:gd name="T3" fmla="*/ 964 h 2419"/>
                          <a:gd name="T4" fmla="*/ 536 w 589"/>
                          <a:gd name="T5" fmla="*/ 648 h 2419"/>
                          <a:gd name="T6" fmla="*/ 568 w 589"/>
                          <a:gd name="T7" fmla="*/ 164 h 2419"/>
                          <a:gd name="T8" fmla="*/ 570 w 589"/>
                          <a:gd name="T9" fmla="*/ 130 h 2419"/>
                          <a:gd name="T10" fmla="*/ 564 w 589"/>
                          <a:gd name="T11" fmla="*/ 101 h 2419"/>
                          <a:gd name="T12" fmla="*/ 550 w 589"/>
                          <a:gd name="T13" fmla="*/ 78 h 2419"/>
                          <a:gd name="T14" fmla="*/ 522 w 589"/>
                          <a:gd name="T15" fmla="*/ 64 h 2419"/>
                          <a:gd name="T16" fmla="*/ 487 w 589"/>
                          <a:gd name="T17" fmla="*/ 55 h 2419"/>
                          <a:gd name="T18" fmla="*/ 170 w 589"/>
                          <a:gd name="T19" fmla="*/ 0 h 2419"/>
                          <a:gd name="T20" fmla="*/ 144 w 589"/>
                          <a:gd name="T21" fmla="*/ 0 h 2419"/>
                          <a:gd name="T22" fmla="*/ 112 w 589"/>
                          <a:gd name="T23" fmla="*/ 0 h 2419"/>
                          <a:gd name="T24" fmla="*/ 98 w 589"/>
                          <a:gd name="T25" fmla="*/ 3 h 2419"/>
                          <a:gd name="T26" fmla="*/ 89 w 589"/>
                          <a:gd name="T27" fmla="*/ 14 h 2419"/>
                          <a:gd name="T28" fmla="*/ 74 w 589"/>
                          <a:gd name="T29" fmla="*/ 31 h 2419"/>
                          <a:gd name="T30" fmla="*/ 68 w 589"/>
                          <a:gd name="T31" fmla="*/ 60 h 2419"/>
                          <a:gd name="T32" fmla="*/ 63 w 589"/>
                          <a:gd name="T33" fmla="*/ 89 h 2419"/>
                          <a:gd name="T34" fmla="*/ 63 w 589"/>
                          <a:gd name="T35" fmla="*/ 106 h 2419"/>
                          <a:gd name="T36" fmla="*/ 45 w 589"/>
                          <a:gd name="T37" fmla="*/ 601 h 2419"/>
                          <a:gd name="T38" fmla="*/ 0 w 589"/>
                          <a:gd name="T39" fmla="*/ 937 h 2419"/>
                          <a:gd name="T40" fmla="*/ 5 w 589"/>
                          <a:gd name="T41" fmla="*/ 2006 h 2419"/>
                          <a:gd name="T42" fmla="*/ 119 w 589"/>
                          <a:gd name="T43" fmla="*/ 2383 h 2419"/>
                          <a:gd name="T44" fmla="*/ 128 w 589"/>
                          <a:gd name="T45" fmla="*/ 2403 h 2419"/>
                          <a:gd name="T46" fmla="*/ 138 w 589"/>
                          <a:gd name="T47" fmla="*/ 2415 h 2419"/>
                          <a:gd name="T48" fmla="*/ 148 w 589"/>
                          <a:gd name="T49" fmla="*/ 2419 h 2419"/>
                          <a:gd name="T50" fmla="*/ 581 w 589"/>
                          <a:gd name="T51" fmla="*/ 2415 h 2419"/>
                          <a:gd name="T52" fmla="*/ 589 w 589"/>
                          <a:gd name="T53" fmla="*/ 2404 h 2419"/>
                          <a:gd name="T54" fmla="*/ 586 w 589"/>
                          <a:gd name="T55" fmla="*/ 2360 h 2419"/>
                          <a:gd name="T56" fmla="*/ 510 w 589"/>
                          <a:gd name="T57" fmla="*/ 2025 h 2419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w 589"/>
                          <a:gd name="T88" fmla="*/ 0 h 2419"/>
                          <a:gd name="T89" fmla="*/ 589 w 589"/>
                          <a:gd name="T90" fmla="*/ 2419 h 2419"/>
                        </a:gdLst>
                        <a:ahLst/>
                        <a:cxnLst>
                          <a:cxn ang="T58">
                            <a:pos x="T0" y="T1"/>
                          </a:cxn>
                          <a:cxn ang="T59">
                            <a:pos x="T2" y="T3"/>
                          </a:cxn>
                          <a:cxn ang="T60">
                            <a:pos x="T4" y="T5"/>
                          </a:cxn>
                          <a:cxn ang="T61">
                            <a:pos x="T6" y="T7"/>
                          </a:cxn>
                          <a:cxn ang="T62">
                            <a:pos x="T8" y="T9"/>
                          </a:cxn>
                          <a:cxn ang="T63">
                            <a:pos x="T10" y="T11"/>
                          </a:cxn>
                          <a:cxn ang="T64">
                            <a:pos x="T12" y="T13"/>
                          </a:cxn>
                          <a:cxn ang="T65">
                            <a:pos x="T14" y="T15"/>
                          </a:cxn>
                          <a:cxn ang="T66">
                            <a:pos x="T16" y="T17"/>
                          </a:cxn>
                          <a:cxn ang="T67">
                            <a:pos x="T18" y="T19"/>
                          </a:cxn>
                          <a:cxn ang="T68">
                            <a:pos x="T20" y="T21"/>
                          </a:cxn>
                          <a:cxn ang="T69">
                            <a:pos x="T22" y="T23"/>
                          </a:cxn>
                          <a:cxn ang="T70">
                            <a:pos x="T24" y="T25"/>
                          </a:cxn>
                          <a:cxn ang="T71">
                            <a:pos x="T26" y="T27"/>
                          </a:cxn>
                          <a:cxn ang="T72">
                            <a:pos x="T28" y="T29"/>
                          </a:cxn>
                          <a:cxn ang="T73">
                            <a:pos x="T30" y="T31"/>
                          </a:cxn>
                          <a:cxn ang="T74">
                            <a:pos x="T32" y="T33"/>
                          </a:cxn>
                          <a:cxn ang="T75">
                            <a:pos x="T34" y="T35"/>
                          </a:cxn>
                          <a:cxn ang="T76">
                            <a:pos x="T36" y="T37"/>
                          </a:cxn>
                          <a:cxn ang="T77">
                            <a:pos x="T38" y="T39"/>
                          </a:cxn>
                          <a:cxn ang="T78">
                            <a:pos x="T40" y="T41"/>
                          </a:cxn>
                          <a:cxn ang="T79">
                            <a:pos x="T42" y="T43"/>
                          </a:cxn>
                          <a:cxn ang="T80">
                            <a:pos x="T44" y="T45"/>
                          </a:cxn>
                          <a:cxn ang="T81">
                            <a:pos x="T46" y="T47"/>
                          </a:cxn>
                          <a:cxn ang="T82">
                            <a:pos x="T48" y="T49"/>
                          </a:cxn>
                          <a:cxn ang="T83">
                            <a:pos x="T50" y="T51"/>
                          </a:cxn>
                          <a:cxn ang="T84">
                            <a:pos x="T52" y="T53"/>
                          </a:cxn>
                          <a:cxn ang="T85">
                            <a:pos x="T54" y="T55"/>
                          </a:cxn>
                          <a:cxn ang="T86">
                            <a:pos x="T56" y="T57"/>
                          </a:cxn>
                        </a:cxnLst>
                        <a:rect l="T87" t="T88" r="T89" b="T90"/>
                        <a:pathLst>
                          <a:path w="589" h="2419">
                            <a:moveTo>
                              <a:pt x="510" y="2025"/>
                            </a:moveTo>
                            <a:lnTo>
                              <a:pt x="501" y="964"/>
                            </a:lnTo>
                            <a:lnTo>
                              <a:pt x="536" y="648"/>
                            </a:lnTo>
                            <a:lnTo>
                              <a:pt x="568" y="164"/>
                            </a:lnTo>
                            <a:lnTo>
                              <a:pt x="570" y="130"/>
                            </a:lnTo>
                            <a:lnTo>
                              <a:pt x="564" y="101"/>
                            </a:lnTo>
                            <a:lnTo>
                              <a:pt x="550" y="78"/>
                            </a:lnTo>
                            <a:lnTo>
                              <a:pt x="522" y="64"/>
                            </a:lnTo>
                            <a:lnTo>
                              <a:pt x="487" y="55"/>
                            </a:lnTo>
                            <a:lnTo>
                              <a:pt x="170" y="0"/>
                            </a:lnTo>
                            <a:lnTo>
                              <a:pt x="144" y="0"/>
                            </a:lnTo>
                            <a:lnTo>
                              <a:pt x="112" y="0"/>
                            </a:lnTo>
                            <a:lnTo>
                              <a:pt x="98" y="3"/>
                            </a:lnTo>
                            <a:lnTo>
                              <a:pt x="89" y="14"/>
                            </a:lnTo>
                            <a:lnTo>
                              <a:pt x="74" y="31"/>
                            </a:lnTo>
                            <a:lnTo>
                              <a:pt x="68" y="60"/>
                            </a:lnTo>
                            <a:lnTo>
                              <a:pt x="63" y="89"/>
                            </a:lnTo>
                            <a:lnTo>
                              <a:pt x="63" y="106"/>
                            </a:lnTo>
                            <a:lnTo>
                              <a:pt x="45" y="601"/>
                            </a:lnTo>
                            <a:lnTo>
                              <a:pt x="0" y="937"/>
                            </a:lnTo>
                            <a:lnTo>
                              <a:pt x="5" y="2006"/>
                            </a:lnTo>
                            <a:lnTo>
                              <a:pt x="119" y="2383"/>
                            </a:lnTo>
                            <a:lnTo>
                              <a:pt x="128" y="2403"/>
                            </a:lnTo>
                            <a:lnTo>
                              <a:pt x="138" y="2415"/>
                            </a:lnTo>
                            <a:lnTo>
                              <a:pt x="148" y="2419"/>
                            </a:lnTo>
                            <a:lnTo>
                              <a:pt x="581" y="2415"/>
                            </a:lnTo>
                            <a:lnTo>
                              <a:pt x="589" y="2404"/>
                            </a:lnTo>
                            <a:lnTo>
                              <a:pt x="586" y="2360"/>
                            </a:lnTo>
                            <a:lnTo>
                              <a:pt x="510" y="2025"/>
                            </a:lnTo>
                            <a:close/>
                          </a:path>
                        </a:pathLst>
                      </a:custGeom>
                      <a:solidFill>
                        <a:srgbClr val="404040"/>
                      </a:solidFill>
                      <a:ln w="1588">
                        <a:solidFill>
                          <a:srgbClr val="FFFFFF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00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2576" y="3042"/>
                      <a:ext cx="48" cy="62"/>
                    </a:xfrm>
                    <a:custGeom>
                      <a:avLst/>
                      <a:gdLst>
                        <a:gd name="T0" fmla="*/ 129 w 489"/>
                        <a:gd name="T1" fmla="*/ 0 h 624"/>
                        <a:gd name="T2" fmla="*/ 98 w 489"/>
                        <a:gd name="T3" fmla="*/ 4 h 624"/>
                        <a:gd name="T4" fmla="*/ 75 w 489"/>
                        <a:gd name="T5" fmla="*/ 10 h 624"/>
                        <a:gd name="T6" fmla="*/ 56 w 489"/>
                        <a:gd name="T7" fmla="*/ 24 h 624"/>
                        <a:gd name="T8" fmla="*/ 44 w 489"/>
                        <a:gd name="T9" fmla="*/ 38 h 624"/>
                        <a:gd name="T10" fmla="*/ 23 w 489"/>
                        <a:gd name="T11" fmla="*/ 63 h 624"/>
                        <a:gd name="T12" fmla="*/ 13 w 489"/>
                        <a:gd name="T13" fmla="*/ 85 h 624"/>
                        <a:gd name="T14" fmla="*/ 10 w 489"/>
                        <a:gd name="T15" fmla="*/ 107 h 624"/>
                        <a:gd name="T16" fmla="*/ 6 w 489"/>
                        <a:gd name="T17" fmla="*/ 128 h 624"/>
                        <a:gd name="T18" fmla="*/ 3 w 489"/>
                        <a:gd name="T19" fmla="*/ 274 h 624"/>
                        <a:gd name="T20" fmla="*/ 1 w 489"/>
                        <a:gd name="T21" fmla="*/ 383 h 624"/>
                        <a:gd name="T22" fmla="*/ 0 w 489"/>
                        <a:gd name="T23" fmla="*/ 450 h 624"/>
                        <a:gd name="T24" fmla="*/ 3 w 489"/>
                        <a:gd name="T25" fmla="*/ 488 h 624"/>
                        <a:gd name="T26" fmla="*/ 11 w 489"/>
                        <a:gd name="T27" fmla="*/ 518 h 624"/>
                        <a:gd name="T28" fmla="*/ 23 w 489"/>
                        <a:gd name="T29" fmla="*/ 540 h 624"/>
                        <a:gd name="T30" fmla="*/ 39 w 489"/>
                        <a:gd name="T31" fmla="*/ 563 h 624"/>
                        <a:gd name="T32" fmla="*/ 55 w 489"/>
                        <a:gd name="T33" fmla="*/ 578 h 624"/>
                        <a:gd name="T34" fmla="*/ 68 w 489"/>
                        <a:gd name="T35" fmla="*/ 585 h 624"/>
                        <a:gd name="T36" fmla="*/ 92 w 489"/>
                        <a:gd name="T37" fmla="*/ 594 h 624"/>
                        <a:gd name="T38" fmla="*/ 111 w 489"/>
                        <a:gd name="T39" fmla="*/ 599 h 624"/>
                        <a:gd name="T40" fmla="*/ 348 w 489"/>
                        <a:gd name="T41" fmla="*/ 624 h 624"/>
                        <a:gd name="T42" fmla="*/ 380 w 489"/>
                        <a:gd name="T43" fmla="*/ 624 h 624"/>
                        <a:gd name="T44" fmla="*/ 404 w 489"/>
                        <a:gd name="T45" fmla="*/ 619 h 624"/>
                        <a:gd name="T46" fmla="*/ 425 w 489"/>
                        <a:gd name="T47" fmla="*/ 609 h 624"/>
                        <a:gd name="T48" fmla="*/ 444 w 489"/>
                        <a:gd name="T49" fmla="*/ 589 h 624"/>
                        <a:gd name="T50" fmla="*/ 458 w 489"/>
                        <a:gd name="T51" fmla="*/ 562 h 624"/>
                        <a:gd name="T52" fmla="*/ 464 w 489"/>
                        <a:gd name="T53" fmla="*/ 534 h 624"/>
                        <a:gd name="T54" fmla="*/ 466 w 489"/>
                        <a:gd name="T55" fmla="*/ 511 h 624"/>
                        <a:gd name="T56" fmla="*/ 468 w 489"/>
                        <a:gd name="T57" fmla="*/ 479 h 624"/>
                        <a:gd name="T58" fmla="*/ 470 w 489"/>
                        <a:gd name="T59" fmla="*/ 431 h 624"/>
                        <a:gd name="T60" fmla="*/ 480 w 489"/>
                        <a:gd name="T61" fmla="*/ 257 h 624"/>
                        <a:gd name="T62" fmla="*/ 489 w 489"/>
                        <a:gd name="T63" fmla="*/ 164 h 624"/>
                        <a:gd name="T64" fmla="*/ 489 w 489"/>
                        <a:gd name="T65" fmla="*/ 114 h 624"/>
                        <a:gd name="T66" fmla="*/ 483 w 489"/>
                        <a:gd name="T67" fmla="*/ 93 h 624"/>
                        <a:gd name="T68" fmla="*/ 466 w 489"/>
                        <a:gd name="T69" fmla="*/ 67 h 624"/>
                        <a:gd name="T70" fmla="*/ 449 w 489"/>
                        <a:gd name="T71" fmla="*/ 53 h 624"/>
                        <a:gd name="T72" fmla="*/ 430 w 489"/>
                        <a:gd name="T73" fmla="*/ 41 h 624"/>
                        <a:gd name="T74" fmla="*/ 397 w 489"/>
                        <a:gd name="T75" fmla="*/ 38 h 624"/>
                        <a:gd name="T76" fmla="*/ 129 w 489"/>
                        <a:gd name="T77" fmla="*/ 0 h 624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w 489"/>
                        <a:gd name="T118" fmla="*/ 0 h 624"/>
                        <a:gd name="T119" fmla="*/ 489 w 489"/>
                        <a:gd name="T120" fmla="*/ 624 h 624"/>
                      </a:gdLst>
                      <a:ahLst/>
                      <a:cxnLst>
                        <a:cxn ang="T78">
                          <a:pos x="T0" y="T1"/>
                        </a:cxn>
                        <a:cxn ang="T79">
                          <a:pos x="T2" y="T3"/>
                        </a:cxn>
                        <a:cxn ang="T80">
                          <a:pos x="T4" y="T5"/>
                        </a:cxn>
                        <a:cxn ang="T81">
                          <a:pos x="T6" y="T7"/>
                        </a:cxn>
                        <a:cxn ang="T82">
                          <a:pos x="T8" y="T9"/>
                        </a:cxn>
                        <a:cxn ang="T83">
                          <a:pos x="T10" y="T11"/>
                        </a:cxn>
                        <a:cxn ang="T84">
                          <a:pos x="T12" y="T13"/>
                        </a:cxn>
                        <a:cxn ang="T85">
                          <a:pos x="T14" y="T15"/>
                        </a:cxn>
                        <a:cxn ang="T86">
                          <a:pos x="T16" y="T17"/>
                        </a:cxn>
                        <a:cxn ang="T87">
                          <a:pos x="T18" y="T19"/>
                        </a:cxn>
                        <a:cxn ang="T88">
                          <a:pos x="T20" y="T21"/>
                        </a:cxn>
                        <a:cxn ang="T89">
                          <a:pos x="T22" y="T23"/>
                        </a:cxn>
                        <a:cxn ang="T90">
                          <a:pos x="T24" y="T25"/>
                        </a:cxn>
                        <a:cxn ang="T91">
                          <a:pos x="T26" y="T27"/>
                        </a:cxn>
                        <a:cxn ang="T92">
                          <a:pos x="T28" y="T29"/>
                        </a:cxn>
                        <a:cxn ang="T93">
                          <a:pos x="T30" y="T31"/>
                        </a:cxn>
                        <a:cxn ang="T94">
                          <a:pos x="T32" y="T33"/>
                        </a:cxn>
                        <a:cxn ang="T95">
                          <a:pos x="T34" y="T35"/>
                        </a:cxn>
                        <a:cxn ang="T96">
                          <a:pos x="T36" y="T37"/>
                        </a:cxn>
                        <a:cxn ang="T97">
                          <a:pos x="T38" y="T39"/>
                        </a:cxn>
                        <a:cxn ang="T98">
                          <a:pos x="T40" y="T41"/>
                        </a:cxn>
                        <a:cxn ang="T99">
                          <a:pos x="T42" y="T43"/>
                        </a:cxn>
                        <a:cxn ang="T100">
                          <a:pos x="T44" y="T45"/>
                        </a:cxn>
                        <a:cxn ang="T101">
                          <a:pos x="T46" y="T47"/>
                        </a:cxn>
                        <a:cxn ang="T102">
                          <a:pos x="T48" y="T49"/>
                        </a:cxn>
                        <a:cxn ang="T103">
                          <a:pos x="T50" y="T51"/>
                        </a:cxn>
                        <a:cxn ang="T104">
                          <a:pos x="T52" y="T53"/>
                        </a:cxn>
                        <a:cxn ang="T105">
                          <a:pos x="T54" y="T55"/>
                        </a:cxn>
                        <a:cxn ang="T106">
                          <a:pos x="T56" y="T57"/>
                        </a:cxn>
                        <a:cxn ang="T107">
                          <a:pos x="T58" y="T59"/>
                        </a:cxn>
                        <a:cxn ang="T108">
                          <a:pos x="T60" y="T61"/>
                        </a:cxn>
                        <a:cxn ang="T109">
                          <a:pos x="T62" y="T63"/>
                        </a:cxn>
                        <a:cxn ang="T110">
                          <a:pos x="T64" y="T65"/>
                        </a:cxn>
                        <a:cxn ang="T111">
                          <a:pos x="T66" y="T67"/>
                        </a:cxn>
                        <a:cxn ang="T112">
                          <a:pos x="T68" y="T69"/>
                        </a:cxn>
                        <a:cxn ang="T113">
                          <a:pos x="T70" y="T71"/>
                        </a:cxn>
                        <a:cxn ang="T114">
                          <a:pos x="T72" y="T73"/>
                        </a:cxn>
                        <a:cxn ang="T115">
                          <a:pos x="T74" y="T75"/>
                        </a:cxn>
                        <a:cxn ang="T116">
                          <a:pos x="T76" y="T77"/>
                        </a:cxn>
                      </a:cxnLst>
                      <a:rect l="T117" t="T118" r="T119" b="T120"/>
                      <a:pathLst>
                        <a:path w="489" h="624">
                          <a:moveTo>
                            <a:pt x="129" y="0"/>
                          </a:moveTo>
                          <a:lnTo>
                            <a:pt x="98" y="4"/>
                          </a:lnTo>
                          <a:lnTo>
                            <a:pt x="75" y="10"/>
                          </a:lnTo>
                          <a:lnTo>
                            <a:pt x="56" y="24"/>
                          </a:lnTo>
                          <a:lnTo>
                            <a:pt x="44" y="38"/>
                          </a:lnTo>
                          <a:lnTo>
                            <a:pt x="23" y="63"/>
                          </a:lnTo>
                          <a:lnTo>
                            <a:pt x="13" y="85"/>
                          </a:lnTo>
                          <a:lnTo>
                            <a:pt x="10" y="107"/>
                          </a:lnTo>
                          <a:lnTo>
                            <a:pt x="6" y="128"/>
                          </a:lnTo>
                          <a:lnTo>
                            <a:pt x="3" y="274"/>
                          </a:lnTo>
                          <a:lnTo>
                            <a:pt x="1" y="383"/>
                          </a:lnTo>
                          <a:lnTo>
                            <a:pt x="0" y="450"/>
                          </a:lnTo>
                          <a:lnTo>
                            <a:pt x="3" y="488"/>
                          </a:lnTo>
                          <a:lnTo>
                            <a:pt x="11" y="518"/>
                          </a:lnTo>
                          <a:lnTo>
                            <a:pt x="23" y="540"/>
                          </a:lnTo>
                          <a:lnTo>
                            <a:pt x="39" y="563"/>
                          </a:lnTo>
                          <a:lnTo>
                            <a:pt x="55" y="578"/>
                          </a:lnTo>
                          <a:lnTo>
                            <a:pt x="68" y="585"/>
                          </a:lnTo>
                          <a:lnTo>
                            <a:pt x="92" y="594"/>
                          </a:lnTo>
                          <a:lnTo>
                            <a:pt x="111" y="599"/>
                          </a:lnTo>
                          <a:lnTo>
                            <a:pt x="348" y="624"/>
                          </a:lnTo>
                          <a:lnTo>
                            <a:pt x="380" y="624"/>
                          </a:lnTo>
                          <a:lnTo>
                            <a:pt x="404" y="619"/>
                          </a:lnTo>
                          <a:lnTo>
                            <a:pt x="425" y="609"/>
                          </a:lnTo>
                          <a:lnTo>
                            <a:pt x="444" y="589"/>
                          </a:lnTo>
                          <a:lnTo>
                            <a:pt x="458" y="562"/>
                          </a:lnTo>
                          <a:lnTo>
                            <a:pt x="464" y="534"/>
                          </a:lnTo>
                          <a:lnTo>
                            <a:pt x="466" y="511"/>
                          </a:lnTo>
                          <a:lnTo>
                            <a:pt x="468" y="479"/>
                          </a:lnTo>
                          <a:lnTo>
                            <a:pt x="470" y="431"/>
                          </a:lnTo>
                          <a:lnTo>
                            <a:pt x="480" y="257"/>
                          </a:lnTo>
                          <a:lnTo>
                            <a:pt x="489" y="164"/>
                          </a:lnTo>
                          <a:lnTo>
                            <a:pt x="489" y="114"/>
                          </a:lnTo>
                          <a:lnTo>
                            <a:pt x="483" y="93"/>
                          </a:lnTo>
                          <a:lnTo>
                            <a:pt x="466" y="67"/>
                          </a:lnTo>
                          <a:lnTo>
                            <a:pt x="449" y="53"/>
                          </a:lnTo>
                          <a:lnTo>
                            <a:pt x="430" y="41"/>
                          </a:lnTo>
                          <a:lnTo>
                            <a:pt x="397" y="38"/>
                          </a:lnTo>
                          <a:lnTo>
                            <a:pt x="129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 w="1588">
                      <a:solidFill>
                        <a:srgbClr val="80808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1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2577" y="3041"/>
                      <a:ext cx="48" cy="51"/>
                    </a:xfrm>
                    <a:custGeom>
                      <a:avLst/>
                      <a:gdLst>
                        <a:gd name="T0" fmla="*/ 0 w 477"/>
                        <a:gd name="T1" fmla="*/ 76 h 503"/>
                        <a:gd name="T2" fmla="*/ 453 w 477"/>
                        <a:gd name="T3" fmla="*/ 503 h 503"/>
                        <a:gd name="T4" fmla="*/ 474 w 477"/>
                        <a:gd name="T5" fmla="*/ 160 h 503"/>
                        <a:gd name="T6" fmla="*/ 477 w 477"/>
                        <a:gd name="T7" fmla="*/ 128 h 503"/>
                        <a:gd name="T8" fmla="*/ 473 w 477"/>
                        <a:gd name="T9" fmla="*/ 109 h 503"/>
                        <a:gd name="T10" fmla="*/ 468 w 477"/>
                        <a:gd name="T11" fmla="*/ 93 h 503"/>
                        <a:gd name="T12" fmla="*/ 460 w 477"/>
                        <a:gd name="T13" fmla="*/ 79 h 503"/>
                        <a:gd name="T14" fmla="*/ 449 w 477"/>
                        <a:gd name="T15" fmla="*/ 68 h 503"/>
                        <a:gd name="T16" fmla="*/ 434 w 477"/>
                        <a:gd name="T17" fmla="*/ 53 h 503"/>
                        <a:gd name="T18" fmla="*/ 412 w 477"/>
                        <a:gd name="T19" fmla="*/ 43 h 503"/>
                        <a:gd name="T20" fmla="*/ 381 w 477"/>
                        <a:gd name="T21" fmla="*/ 38 h 503"/>
                        <a:gd name="T22" fmla="*/ 351 w 477"/>
                        <a:gd name="T23" fmla="*/ 32 h 503"/>
                        <a:gd name="T24" fmla="*/ 151 w 477"/>
                        <a:gd name="T25" fmla="*/ 3 h 503"/>
                        <a:gd name="T26" fmla="*/ 112 w 477"/>
                        <a:gd name="T27" fmla="*/ 0 h 503"/>
                        <a:gd name="T28" fmla="*/ 79 w 477"/>
                        <a:gd name="T29" fmla="*/ 4 h 503"/>
                        <a:gd name="T30" fmla="*/ 60 w 477"/>
                        <a:gd name="T31" fmla="*/ 10 h 503"/>
                        <a:gd name="T32" fmla="*/ 45 w 477"/>
                        <a:gd name="T33" fmla="*/ 19 h 503"/>
                        <a:gd name="T34" fmla="*/ 31 w 477"/>
                        <a:gd name="T35" fmla="*/ 32 h 503"/>
                        <a:gd name="T36" fmla="*/ 21 w 477"/>
                        <a:gd name="T37" fmla="*/ 43 h 503"/>
                        <a:gd name="T38" fmla="*/ 9 w 477"/>
                        <a:gd name="T39" fmla="*/ 60 h 503"/>
                        <a:gd name="T40" fmla="*/ 0 w 477"/>
                        <a:gd name="T41" fmla="*/ 76 h 503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477"/>
                        <a:gd name="T64" fmla="*/ 0 h 503"/>
                        <a:gd name="T65" fmla="*/ 477 w 477"/>
                        <a:gd name="T66" fmla="*/ 503 h 503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477" h="503">
                          <a:moveTo>
                            <a:pt x="0" y="76"/>
                          </a:moveTo>
                          <a:lnTo>
                            <a:pt x="453" y="503"/>
                          </a:lnTo>
                          <a:lnTo>
                            <a:pt x="474" y="160"/>
                          </a:lnTo>
                          <a:lnTo>
                            <a:pt x="477" y="128"/>
                          </a:lnTo>
                          <a:lnTo>
                            <a:pt x="473" y="109"/>
                          </a:lnTo>
                          <a:lnTo>
                            <a:pt x="468" y="93"/>
                          </a:lnTo>
                          <a:lnTo>
                            <a:pt x="460" y="79"/>
                          </a:lnTo>
                          <a:lnTo>
                            <a:pt x="449" y="68"/>
                          </a:lnTo>
                          <a:lnTo>
                            <a:pt x="434" y="53"/>
                          </a:lnTo>
                          <a:lnTo>
                            <a:pt x="412" y="43"/>
                          </a:lnTo>
                          <a:lnTo>
                            <a:pt x="381" y="38"/>
                          </a:lnTo>
                          <a:lnTo>
                            <a:pt x="351" y="32"/>
                          </a:lnTo>
                          <a:lnTo>
                            <a:pt x="151" y="3"/>
                          </a:lnTo>
                          <a:lnTo>
                            <a:pt x="112" y="0"/>
                          </a:lnTo>
                          <a:lnTo>
                            <a:pt x="79" y="4"/>
                          </a:lnTo>
                          <a:lnTo>
                            <a:pt x="60" y="10"/>
                          </a:lnTo>
                          <a:lnTo>
                            <a:pt x="45" y="19"/>
                          </a:lnTo>
                          <a:lnTo>
                            <a:pt x="31" y="32"/>
                          </a:lnTo>
                          <a:lnTo>
                            <a:pt x="21" y="43"/>
                          </a:lnTo>
                          <a:lnTo>
                            <a:pt x="9" y="60"/>
                          </a:lnTo>
                          <a:lnTo>
                            <a:pt x="0" y="76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2" name="Oval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9" y="3049"/>
                      <a:ext cx="44" cy="45"/>
                    </a:xfrm>
                    <a:prstGeom prst="ellipse">
                      <a:avLst/>
                    </a:prstGeom>
                    <a:solidFill>
                      <a:srgbClr val="404040"/>
                    </a:solidFill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grpSp>
                  <p:nvGrpSpPr>
                    <p:cNvPr id="203" name="Group 4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89" y="3058"/>
                      <a:ext cx="24" cy="29"/>
                      <a:chOff x="2589" y="3058"/>
                      <a:chExt cx="24" cy="29"/>
                    </a:xfrm>
                  </p:grpSpPr>
                  <p:sp>
                    <p:nvSpPr>
                      <p:cNvPr id="205" name="Oval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0" y="3058"/>
                        <a:ext cx="3" cy="3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  <p:sp>
                    <p:nvSpPr>
                      <p:cNvPr id="206" name="Oval 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01" y="3059"/>
                        <a:ext cx="3" cy="3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  <p:sp>
                    <p:nvSpPr>
                      <p:cNvPr id="207" name="Oval 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10" y="3060"/>
                        <a:ext cx="3" cy="3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  <p:sp>
                    <p:nvSpPr>
                      <p:cNvPr id="208" name="Oval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5" y="3064"/>
                        <a:ext cx="3" cy="3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  <p:sp>
                    <p:nvSpPr>
                      <p:cNvPr id="209" name="Oval 5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05" y="3065"/>
                        <a:ext cx="3" cy="3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  <p:sp>
                    <p:nvSpPr>
                      <p:cNvPr id="210" name="Oval 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89" y="3069"/>
                        <a:ext cx="3" cy="3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  <p:sp>
                    <p:nvSpPr>
                      <p:cNvPr id="211" name="Oval 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9" y="3070"/>
                        <a:ext cx="4" cy="3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  <p:sp>
                    <p:nvSpPr>
                      <p:cNvPr id="212" name="Oval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09" y="3071"/>
                        <a:ext cx="4" cy="3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  <p:sp>
                    <p:nvSpPr>
                      <p:cNvPr id="213" name="Oval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4" y="3075"/>
                        <a:ext cx="3" cy="3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  <p:sp>
                    <p:nvSpPr>
                      <p:cNvPr id="214" name="Oval 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04" y="3076"/>
                        <a:ext cx="3" cy="4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  <p:sp>
                    <p:nvSpPr>
                      <p:cNvPr id="215" name="Oval 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89" y="3082"/>
                        <a:ext cx="3" cy="3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  <p:sp>
                    <p:nvSpPr>
                      <p:cNvPr id="216" name="Oval 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9" y="3083"/>
                        <a:ext cx="3" cy="3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  <p:sp>
                    <p:nvSpPr>
                      <p:cNvPr id="217" name="Oval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09" y="3084"/>
                        <a:ext cx="3" cy="3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04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2574" y="3107"/>
                      <a:ext cx="44" cy="23"/>
                    </a:xfrm>
                    <a:custGeom>
                      <a:avLst/>
                      <a:gdLst>
                        <a:gd name="T0" fmla="*/ 53 w 437"/>
                        <a:gd name="T1" fmla="*/ 0 h 233"/>
                        <a:gd name="T2" fmla="*/ 40 w 437"/>
                        <a:gd name="T3" fmla="*/ 3 h 233"/>
                        <a:gd name="T4" fmla="*/ 33 w 437"/>
                        <a:gd name="T5" fmla="*/ 6 h 233"/>
                        <a:gd name="T6" fmla="*/ 25 w 437"/>
                        <a:gd name="T7" fmla="*/ 15 h 233"/>
                        <a:gd name="T8" fmla="*/ 20 w 437"/>
                        <a:gd name="T9" fmla="*/ 24 h 233"/>
                        <a:gd name="T10" fmla="*/ 0 w 437"/>
                        <a:gd name="T11" fmla="*/ 178 h 233"/>
                        <a:gd name="T12" fmla="*/ 1 w 437"/>
                        <a:gd name="T13" fmla="*/ 189 h 233"/>
                        <a:gd name="T14" fmla="*/ 5 w 437"/>
                        <a:gd name="T15" fmla="*/ 200 h 233"/>
                        <a:gd name="T16" fmla="*/ 11 w 437"/>
                        <a:gd name="T17" fmla="*/ 206 h 233"/>
                        <a:gd name="T18" fmla="*/ 28 w 437"/>
                        <a:gd name="T19" fmla="*/ 211 h 233"/>
                        <a:gd name="T20" fmla="*/ 383 w 437"/>
                        <a:gd name="T21" fmla="*/ 233 h 233"/>
                        <a:gd name="T22" fmla="*/ 399 w 437"/>
                        <a:gd name="T23" fmla="*/ 231 h 233"/>
                        <a:gd name="T24" fmla="*/ 409 w 437"/>
                        <a:gd name="T25" fmla="*/ 227 h 233"/>
                        <a:gd name="T26" fmla="*/ 417 w 437"/>
                        <a:gd name="T27" fmla="*/ 223 h 233"/>
                        <a:gd name="T28" fmla="*/ 421 w 437"/>
                        <a:gd name="T29" fmla="*/ 211 h 233"/>
                        <a:gd name="T30" fmla="*/ 424 w 437"/>
                        <a:gd name="T31" fmla="*/ 195 h 233"/>
                        <a:gd name="T32" fmla="*/ 437 w 437"/>
                        <a:gd name="T33" fmla="*/ 69 h 233"/>
                        <a:gd name="T34" fmla="*/ 436 w 437"/>
                        <a:gd name="T35" fmla="*/ 53 h 233"/>
                        <a:gd name="T36" fmla="*/ 429 w 437"/>
                        <a:gd name="T37" fmla="*/ 44 h 233"/>
                        <a:gd name="T38" fmla="*/ 423 w 437"/>
                        <a:gd name="T39" fmla="*/ 35 h 233"/>
                        <a:gd name="T40" fmla="*/ 417 w 437"/>
                        <a:gd name="T41" fmla="*/ 32 h 233"/>
                        <a:gd name="T42" fmla="*/ 399 w 437"/>
                        <a:gd name="T43" fmla="*/ 29 h 233"/>
                        <a:gd name="T44" fmla="*/ 53 w 437"/>
                        <a:gd name="T45" fmla="*/ 0 h 233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437"/>
                        <a:gd name="T70" fmla="*/ 0 h 233"/>
                        <a:gd name="T71" fmla="*/ 437 w 437"/>
                        <a:gd name="T72" fmla="*/ 233 h 233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437" h="233">
                          <a:moveTo>
                            <a:pt x="53" y="0"/>
                          </a:moveTo>
                          <a:lnTo>
                            <a:pt x="40" y="3"/>
                          </a:lnTo>
                          <a:lnTo>
                            <a:pt x="33" y="6"/>
                          </a:lnTo>
                          <a:lnTo>
                            <a:pt x="25" y="15"/>
                          </a:lnTo>
                          <a:lnTo>
                            <a:pt x="20" y="24"/>
                          </a:lnTo>
                          <a:lnTo>
                            <a:pt x="0" y="178"/>
                          </a:lnTo>
                          <a:lnTo>
                            <a:pt x="1" y="189"/>
                          </a:lnTo>
                          <a:lnTo>
                            <a:pt x="5" y="200"/>
                          </a:lnTo>
                          <a:lnTo>
                            <a:pt x="11" y="206"/>
                          </a:lnTo>
                          <a:lnTo>
                            <a:pt x="28" y="211"/>
                          </a:lnTo>
                          <a:lnTo>
                            <a:pt x="383" y="233"/>
                          </a:lnTo>
                          <a:lnTo>
                            <a:pt x="399" y="231"/>
                          </a:lnTo>
                          <a:lnTo>
                            <a:pt x="409" y="227"/>
                          </a:lnTo>
                          <a:lnTo>
                            <a:pt x="417" y="223"/>
                          </a:lnTo>
                          <a:lnTo>
                            <a:pt x="421" y="211"/>
                          </a:lnTo>
                          <a:lnTo>
                            <a:pt x="424" y="195"/>
                          </a:lnTo>
                          <a:lnTo>
                            <a:pt x="437" y="69"/>
                          </a:lnTo>
                          <a:lnTo>
                            <a:pt x="436" y="53"/>
                          </a:lnTo>
                          <a:lnTo>
                            <a:pt x="429" y="44"/>
                          </a:lnTo>
                          <a:lnTo>
                            <a:pt x="423" y="35"/>
                          </a:lnTo>
                          <a:lnTo>
                            <a:pt x="417" y="32"/>
                          </a:lnTo>
                          <a:lnTo>
                            <a:pt x="399" y="29"/>
                          </a:lnTo>
                          <a:lnTo>
                            <a:pt x="53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97" name="Freeform 64"/>
                  <p:cNvSpPr>
                    <a:spLocks/>
                  </p:cNvSpPr>
                  <p:nvPr/>
                </p:nvSpPr>
                <p:spPr bwMode="auto">
                  <a:xfrm>
                    <a:off x="2582" y="3250"/>
                    <a:ext cx="36" cy="13"/>
                  </a:xfrm>
                  <a:custGeom>
                    <a:avLst/>
                    <a:gdLst>
                      <a:gd name="T0" fmla="*/ 65 w 357"/>
                      <a:gd name="T1" fmla="*/ 136 h 136"/>
                      <a:gd name="T2" fmla="*/ 54 w 357"/>
                      <a:gd name="T3" fmla="*/ 135 h 136"/>
                      <a:gd name="T4" fmla="*/ 48 w 357"/>
                      <a:gd name="T5" fmla="*/ 133 h 136"/>
                      <a:gd name="T6" fmla="*/ 42 w 357"/>
                      <a:gd name="T7" fmla="*/ 126 h 136"/>
                      <a:gd name="T8" fmla="*/ 38 w 357"/>
                      <a:gd name="T9" fmla="*/ 120 h 136"/>
                      <a:gd name="T10" fmla="*/ 0 w 357"/>
                      <a:gd name="T11" fmla="*/ 24 h 136"/>
                      <a:gd name="T12" fmla="*/ 0 w 357"/>
                      <a:gd name="T13" fmla="*/ 16 h 136"/>
                      <a:gd name="T14" fmla="*/ 5 w 357"/>
                      <a:gd name="T15" fmla="*/ 9 h 136"/>
                      <a:gd name="T16" fmla="*/ 11 w 357"/>
                      <a:gd name="T17" fmla="*/ 6 h 136"/>
                      <a:gd name="T18" fmla="*/ 23 w 357"/>
                      <a:gd name="T19" fmla="*/ 5 h 136"/>
                      <a:gd name="T20" fmla="*/ 274 w 357"/>
                      <a:gd name="T21" fmla="*/ 0 h 136"/>
                      <a:gd name="T22" fmla="*/ 289 w 357"/>
                      <a:gd name="T23" fmla="*/ 0 h 136"/>
                      <a:gd name="T24" fmla="*/ 304 w 357"/>
                      <a:gd name="T25" fmla="*/ 1 h 136"/>
                      <a:gd name="T26" fmla="*/ 315 w 357"/>
                      <a:gd name="T27" fmla="*/ 8 h 136"/>
                      <a:gd name="T28" fmla="*/ 321 w 357"/>
                      <a:gd name="T29" fmla="*/ 13 h 136"/>
                      <a:gd name="T30" fmla="*/ 328 w 357"/>
                      <a:gd name="T31" fmla="*/ 24 h 136"/>
                      <a:gd name="T32" fmla="*/ 356 w 357"/>
                      <a:gd name="T33" fmla="*/ 106 h 136"/>
                      <a:gd name="T34" fmla="*/ 357 w 357"/>
                      <a:gd name="T35" fmla="*/ 116 h 136"/>
                      <a:gd name="T36" fmla="*/ 356 w 357"/>
                      <a:gd name="T37" fmla="*/ 126 h 136"/>
                      <a:gd name="T38" fmla="*/ 351 w 357"/>
                      <a:gd name="T39" fmla="*/ 131 h 136"/>
                      <a:gd name="T40" fmla="*/ 339 w 357"/>
                      <a:gd name="T41" fmla="*/ 135 h 136"/>
                      <a:gd name="T42" fmla="*/ 327 w 357"/>
                      <a:gd name="T43" fmla="*/ 135 h 136"/>
                      <a:gd name="T44" fmla="*/ 65 w 357"/>
                      <a:gd name="T45" fmla="*/ 136 h 1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357"/>
                      <a:gd name="T70" fmla="*/ 0 h 136"/>
                      <a:gd name="T71" fmla="*/ 357 w 357"/>
                      <a:gd name="T72" fmla="*/ 136 h 1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357" h="136">
                        <a:moveTo>
                          <a:pt x="65" y="136"/>
                        </a:moveTo>
                        <a:lnTo>
                          <a:pt x="54" y="135"/>
                        </a:lnTo>
                        <a:lnTo>
                          <a:pt x="48" y="133"/>
                        </a:lnTo>
                        <a:lnTo>
                          <a:pt x="42" y="126"/>
                        </a:lnTo>
                        <a:lnTo>
                          <a:pt x="38" y="120"/>
                        </a:lnTo>
                        <a:lnTo>
                          <a:pt x="0" y="24"/>
                        </a:lnTo>
                        <a:lnTo>
                          <a:pt x="0" y="16"/>
                        </a:lnTo>
                        <a:lnTo>
                          <a:pt x="5" y="9"/>
                        </a:lnTo>
                        <a:lnTo>
                          <a:pt x="11" y="6"/>
                        </a:lnTo>
                        <a:lnTo>
                          <a:pt x="23" y="5"/>
                        </a:lnTo>
                        <a:lnTo>
                          <a:pt x="274" y="0"/>
                        </a:lnTo>
                        <a:lnTo>
                          <a:pt x="289" y="0"/>
                        </a:lnTo>
                        <a:lnTo>
                          <a:pt x="304" y="1"/>
                        </a:lnTo>
                        <a:lnTo>
                          <a:pt x="315" y="8"/>
                        </a:lnTo>
                        <a:lnTo>
                          <a:pt x="321" y="13"/>
                        </a:lnTo>
                        <a:lnTo>
                          <a:pt x="328" y="24"/>
                        </a:lnTo>
                        <a:lnTo>
                          <a:pt x="356" y="106"/>
                        </a:lnTo>
                        <a:lnTo>
                          <a:pt x="357" y="116"/>
                        </a:lnTo>
                        <a:lnTo>
                          <a:pt x="356" y="126"/>
                        </a:lnTo>
                        <a:lnTo>
                          <a:pt x="351" y="131"/>
                        </a:lnTo>
                        <a:lnTo>
                          <a:pt x="339" y="135"/>
                        </a:lnTo>
                        <a:lnTo>
                          <a:pt x="327" y="135"/>
                        </a:lnTo>
                        <a:lnTo>
                          <a:pt x="65" y="136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AutoShape 65"/>
                  <p:cNvSpPr>
                    <a:spLocks noChangeArrowheads="1"/>
                  </p:cNvSpPr>
                  <p:nvPr/>
                </p:nvSpPr>
                <p:spPr bwMode="auto">
                  <a:xfrm>
                    <a:off x="2596" y="3268"/>
                    <a:ext cx="16" cy="8"/>
                  </a:xfrm>
                  <a:prstGeom prst="roundRect">
                    <a:avLst>
                      <a:gd name="adj" fmla="val 45625"/>
                    </a:avLst>
                  </a:pr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  <p:sp>
            <p:nvSpPr>
              <p:cNvPr id="192" name="Oval 66"/>
              <p:cNvSpPr>
                <a:spLocks noChangeArrowheads="1"/>
              </p:cNvSpPr>
              <p:nvPr/>
            </p:nvSpPr>
            <p:spPr bwMode="auto">
              <a:xfrm>
                <a:off x="2566" y="3267"/>
                <a:ext cx="7" cy="15"/>
              </a:xfrm>
              <a:prstGeom prst="ellipse">
                <a:avLst/>
              </a:pr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49" name="Group 67"/>
            <p:cNvGrpSpPr>
              <a:grpSpLocks/>
            </p:cNvGrpSpPr>
            <p:nvPr/>
          </p:nvGrpSpPr>
          <p:grpSpPr bwMode="auto">
            <a:xfrm>
              <a:off x="2571" y="3135"/>
              <a:ext cx="47" cy="99"/>
              <a:chOff x="2571" y="3135"/>
              <a:chExt cx="47" cy="99"/>
            </a:xfrm>
          </p:grpSpPr>
          <p:grpSp>
            <p:nvGrpSpPr>
              <p:cNvPr id="150" name="Group 68"/>
              <p:cNvGrpSpPr>
                <a:grpSpLocks/>
              </p:cNvGrpSpPr>
              <p:nvPr/>
            </p:nvGrpSpPr>
            <p:grpSpPr bwMode="auto">
              <a:xfrm>
                <a:off x="2571" y="3136"/>
                <a:ext cx="47" cy="98"/>
                <a:chOff x="2571" y="3136"/>
                <a:chExt cx="47" cy="98"/>
              </a:xfrm>
            </p:grpSpPr>
            <p:sp>
              <p:nvSpPr>
                <p:cNvPr id="171" name="AutoShape 69"/>
                <p:cNvSpPr>
                  <a:spLocks noChangeArrowheads="1"/>
                </p:cNvSpPr>
                <p:nvPr/>
              </p:nvSpPr>
              <p:spPr bwMode="auto">
                <a:xfrm>
                  <a:off x="2571" y="3136"/>
                  <a:ext cx="13" cy="10"/>
                </a:xfrm>
                <a:prstGeom prst="roundRect">
                  <a:avLst>
                    <a:gd name="adj" fmla="val 37630"/>
                  </a:avLst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2" name="AutoShape 70"/>
                <p:cNvSpPr>
                  <a:spLocks noChangeArrowheads="1"/>
                </p:cNvSpPr>
                <p:nvPr/>
              </p:nvSpPr>
              <p:spPr bwMode="auto">
                <a:xfrm>
                  <a:off x="2587" y="3137"/>
                  <a:ext cx="13" cy="10"/>
                </a:xfrm>
                <a:prstGeom prst="roundRect">
                  <a:avLst>
                    <a:gd name="adj" fmla="val 37630"/>
                  </a:avLst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3" name="AutoShape 71"/>
                <p:cNvSpPr>
                  <a:spLocks noChangeArrowheads="1"/>
                </p:cNvSpPr>
                <p:nvPr/>
              </p:nvSpPr>
              <p:spPr bwMode="auto">
                <a:xfrm>
                  <a:off x="2603" y="3138"/>
                  <a:ext cx="14" cy="10"/>
                </a:xfrm>
                <a:prstGeom prst="roundRect">
                  <a:avLst>
                    <a:gd name="adj" fmla="val 37630"/>
                  </a:avLst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4" name="AutoShape 72"/>
                <p:cNvSpPr>
                  <a:spLocks noChangeArrowheads="1"/>
                </p:cNvSpPr>
                <p:nvPr/>
              </p:nvSpPr>
              <p:spPr bwMode="auto">
                <a:xfrm>
                  <a:off x="2571" y="3149"/>
                  <a:ext cx="14" cy="10"/>
                </a:xfrm>
                <a:prstGeom prst="roundRect">
                  <a:avLst>
                    <a:gd name="adj" fmla="val 37630"/>
                  </a:avLst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5" name="AutoShape 73"/>
                <p:cNvSpPr>
                  <a:spLocks noChangeArrowheads="1"/>
                </p:cNvSpPr>
                <p:nvPr/>
              </p:nvSpPr>
              <p:spPr bwMode="auto">
                <a:xfrm>
                  <a:off x="2587" y="3150"/>
                  <a:ext cx="14" cy="10"/>
                </a:xfrm>
                <a:prstGeom prst="roundRect">
                  <a:avLst>
                    <a:gd name="adj" fmla="val 37755"/>
                  </a:avLst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6" name="AutoShape 74"/>
                <p:cNvSpPr>
                  <a:spLocks noChangeArrowheads="1"/>
                </p:cNvSpPr>
                <p:nvPr/>
              </p:nvSpPr>
              <p:spPr bwMode="auto">
                <a:xfrm>
                  <a:off x="2604" y="3151"/>
                  <a:ext cx="13" cy="10"/>
                </a:xfrm>
                <a:prstGeom prst="roundRect">
                  <a:avLst>
                    <a:gd name="adj" fmla="val 37630"/>
                  </a:avLst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7" name="AutoShape 75"/>
                <p:cNvSpPr>
                  <a:spLocks noChangeArrowheads="1"/>
                </p:cNvSpPr>
                <p:nvPr/>
              </p:nvSpPr>
              <p:spPr bwMode="auto">
                <a:xfrm>
                  <a:off x="2571" y="3162"/>
                  <a:ext cx="13" cy="10"/>
                </a:xfrm>
                <a:prstGeom prst="roundRect">
                  <a:avLst>
                    <a:gd name="adj" fmla="val 37630"/>
                  </a:avLst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8" name="AutoShape 76"/>
                <p:cNvSpPr>
                  <a:spLocks noChangeArrowheads="1"/>
                </p:cNvSpPr>
                <p:nvPr/>
              </p:nvSpPr>
              <p:spPr bwMode="auto">
                <a:xfrm>
                  <a:off x="2587" y="3163"/>
                  <a:ext cx="13" cy="10"/>
                </a:xfrm>
                <a:prstGeom prst="roundRect">
                  <a:avLst>
                    <a:gd name="adj" fmla="val 37630"/>
                  </a:avLst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9" name="AutoShape 77"/>
                <p:cNvSpPr>
                  <a:spLocks noChangeArrowheads="1"/>
                </p:cNvSpPr>
                <p:nvPr/>
              </p:nvSpPr>
              <p:spPr bwMode="auto">
                <a:xfrm>
                  <a:off x="2603" y="3163"/>
                  <a:ext cx="14" cy="10"/>
                </a:xfrm>
                <a:prstGeom prst="roundRect">
                  <a:avLst>
                    <a:gd name="adj" fmla="val 37755"/>
                  </a:avLst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0" name="AutoShape 78"/>
                <p:cNvSpPr>
                  <a:spLocks noChangeArrowheads="1"/>
                </p:cNvSpPr>
                <p:nvPr/>
              </p:nvSpPr>
              <p:spPr bwMode="auto">
                <a:xfrm>
                  <a:off x="2571" y="3174"/>
                  <a:ext cx="14" cy="10"/>
                </a:xfrm>
                <a:prstGeom prst="roundRect">
                  <a:avLst>
                    <a:gd name="adj" fmla="val 37755"/>
                  </a:avLst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1" name="AutoShape 79"/>
                <p:cNvSpPr>
                  <a:spLocks noChangeArrowheads="1"/>
                </p:cNvSpPr>
                <p:nvPr/>
              </p:nvSpPr>
              <p:spPr bwMode="auto">
                <a:xfrm>
                  <a:off x="2587" y="3175"/>
                  <a:ext cx="14" cy="10"/>
                </a:xfrm>
                <a:prstGeom prst="roundRect">
                  <a:avLst>
                    <a:gd name="adj" fmla="val 37630"/>
                  </a:avLst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2" name="AutoShape 80"/>
                <p:cNvSpPr>
                  <a:spLocks noChangeArrowheads="1"/>
                </p:cNvSpPr>
                <p:nvPr/>
              </p:nvSpPr>
              <p:spPr bwMode="auto">
                <a:xfrm>
                  <a:off x="2604" y="3176"/>
                  <a:ext cx="13" cy="10"/>
                </a:xfrm>
                <a:prstGeom prst="roundRect">
                  <a:avLst>
                    <a:gd name="adj" fmla="val 37630"/>
                  </a:avLst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3" name="AutoShape 81"/>
                <p:cNvSpPr>
                  <a:spLocks noChangeArrowheads="1"/>
                </p:cNvSpPr>
                <p:nvPr/>
              </p:nvSpPr>
              <p:spPr bwMode="auto">
                <a:xfrm>
                  <a:off x="2571" y="3196"/>
                  <a:ext cx="14" cy="10"/>
                </a:xfrm>
                <a:prstGeom prst="roundRect">
                  <a:avLst>
                    <a:gd name="adj" fmla="val 37755"/>
                  </a:avLst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4" name="AutoShape 82"/>
                <p:cNvSpPr>
                  <a:spLocks noChangeArrowheads="1"/>
                </p:cNvSpPr>
                <p:nvPr/>
              </p:nvSpPr>
              <p:spPr bwMode="auto">
                <a:xfrm>
                  <a:off x="2587" y="3197"/>
                  <a:ext cx="14" cy="10"/>
                </a:xfrm>
                <a:prstGeom prst="roundRect">
                  <a:avLst>
                    <a:gd name="adj" fmla="val 37755"/>
                  </a:avLst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5" name="AutoShape 83"/>
                <p:cNvSpPr>
                  <a:spLocks noChangeArrowheads="1"/>
                </p:cNvSpPr>
                <p:nvPr/>
              </p:nvSpPr>
              <p:spPr bwMode="auto">
                <a:xfrm>
                  <a:off x="2604" y="3198"/>
                  <a:ext cx="13" cy="10"/>
                </a:xfrm>
                <a:prstGeom prst="roundRect">
                  <a:avLst>
                    <a:gd name="adj" fmla="val 37630"/>
                  </a:avLst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6" name="AutoShape 84"/>
                <p:cNvSpPr>
                  <a:spLocks noChangeArrowheads="1"/>
                </p:cNvSpPr>
                <p:nvPr/>
              </p:nvSpPr>
              <p:spPr bwMode="auto">
                <a:xfrm>
                  <a:off x="2572" y="3209"/>
                  <a:ext cx="13" cy="10"/>
                </a:xfrm>
                <a:prstGeom prst="roundRect">
                  <a:avLst>
                    <a:gd name="adj" fmla="val 37630"/>
                  </a:avLst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7" name="AutoShape 85"/>
                <p:cNvSpPr>
                  <a:spLocks noChangeArrowheads="1"/>
                </p:cNvSpPr>
                <p:nvPr/>
              </p:nvSpPr>
              <p:spPr bwMode="auto">
                <a:xfrm>
                  <a:off x="2588" y="3210"/>
                  <a:ext cx="13" cy="10"/>
                </a:xfrm>
                <a:prstGeom prst="roundRect">
                  <a:avLst>
                    <a:gd name="adj" fmla="val 37630"/>
                  </a:avLst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8" name="AutoShape 86"/>
                <p:cNvSpPr>
                  <a:spLocks noChangeArrowheads="1"/>
                </p:cNvSpPr>
                <p:nvPr/>
              </p:nvSpPr>
              <p:spPr bwMode="auto">
                <a:xfrm>
                  <a:off x="2604" y="3211"/>
                  <a:ext cx="14" cy="10"/>
                </a:xfrm>
                <a:prstGeom prst="roundRect">
                  <a:avLst>
                    <a:gd name="adj" fmla="val 37630"/>
                  </a:avLst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9" name="AutoShape 87"/>
                <p:cNvSpPr>
                  <a:spLocks noChangeArrowheads="1"/>
                </p:cNvSpPr>
                <p:nvPr/>
              </p:nvSpPr>
              <p:spPr bwMode="auto">
                <a:xfrm>
                  <a:off x="2571" y="3222"/>
                  <a:ext cx="14" cy="10"/>
                </a:xfrm>
                <a:prstGeom prst="roundRect">
                  <a:avLst>
                    <a:gd name="adj" fmla="val 37630"/>
                  </a:avLst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0" name="AutoShape 88"/>
                <p:cNvSpPr>
                  <a:spLocks noChangeArrowheads="1"/>
                </p:cNvSpPr>
                <p:nvPr/>
              </p:nvSpPr>
              <p:spPr bwMode="auto">
                <a:xfrm>
                  <a:off x="2604" y="3224"/>
                  <a:ext cx="13" cy="10"/>
                </a:xfrm>
                <a:prstGeom prst="roundRect">
                  <a:avLst>
                    <a:gd name="adj" fmla="val 37630"/>
                  </a:avLst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51" name="AutoShape 89"/>
              <p:cNvSpPr>
                <a:spLocks noChangeArrowheads="1"/>
              </p:cNvSpPr>
              <p:nvPr/>
            </p:nvSpPr>
            <p:spPr bwMode="auto">
              <a:xfrm>
                <a:off x="2571" y="3135"/>
                <a:ext cx="14" cy="10"/>
              </a:xfrm>
              <a:prstGeom prst="roundRect">
                <a:avLst>
                  <a:gd name="adj" fmla="val 37755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2" name="AutoShape 90"/>
              <p:cNvSpPr>
                <a:spLocks noChangeArrowheads="1"/>
              </p:cNvSpPr>
              <p:nvPr/>
            </p:nvSpPr>
            <p:spPr bwMode="auto">
              <a:xfrm>
                <a:off x="2587" y="3136"/>
                <a:ext cx="14" cy="10"/>
              </a:xfrm>
              <a:prstGeom prst="roundRect">
                <a:avLst>
                  <a:gd name="adj" fmla="val 37630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3" name="AutoShape 91"/>
              <p:cNvSpPr>
                <a:spLocks noChangeArrowheads="1"/>
              </p:cNvSpPr>
              <p:nvPr/>
            </p:nvSpPr>
            <p:spPr bwMode="auto">
              <a:xfrm>
                <a:off x="2604" y="3137"/>
                <a:ext cx="13" cy="10"/>
              </a:xfrm>
              <a:prstGeom prst="roundRect">
                <a:avLst>
                  <a:gd name="adj" fmla="val 37630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4" name="AutoShape 92"/>
              <p:cNvSpPr>
                <a:spLocks noChangeArrowheads="1"/>
              </p:cNvSpPr>
              <p:nvPr/>
            </p:nvSpPr>
            <p:spPr bwMode="auto">
              <a:xfrm>
                <a:off x="2572" y="3148"/>
                <a:ext cx="13" cy="10"/>
              </a:xfrm>
              <a:prstGeom prst="roundRect">
                <a:avLst>
                  <a:gd name="adj" fmla="val 37630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5" name="AutoShape 93"/>
              <p:cNvSpPr>
                <a:spLocks noChangeArrowheads="1"/>
              </p:cNvSpPr>
              <p:nvPr/>
            </p:nvSpPr>
            <p:spPr bwMode="auto">
              <a:xfrm>
                <a:off x="2588" y="3149"/>
                <a:ext cx="13" cy="10"/>
              </a:xfrm>
              <a:prstGeom prst="roundRect">
                <a:avLst>
                  <a:gd name="adj" fmla="val 37630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6" name="AutoShape 94"/>
              <p:cNvSpPr>
                <a:spLocks noChangeArrowheads="1"/>
              </p:cNvSpPr>
              <p:nvPr/>
            </p:nvSpPr>
            <p:spPr bwMode="auto">
              <a:xfrm>
                <a:off x="2604" y="3150"/>
                <a:ext cx="14" cy="10"/>
              </a:xfrm>
              <a:prstGeom prst="roundRect">
                <a:avLst>
                  <a:gd name="adj" fmla="val 37630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7" name="AutoShape 95"/>
              <p:cNvSpPr>
                <a:spLocks noChangeArrowheads="1"/>
              </p:cNvSpPr>
              <p:nvPr/>
            </p:nvSpPr>
            <p:spPr bwMode="auto">
              <a:xfrm>
                <a:off x="2571" y="3161"/>
                <a:ext cx="14" cy="10"/>
              </a:xfrm>
              <a:prstGeom prst="roundRect">
                <a:avLst>
                  <a:gd name="adj" fmla="val 37245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8" name="AutoShape 96"/>
              <p:cNvSpPr>
                <a:spLocks noChangeArrowheads="1"/>
              </p:cNvSpPr>
              <p:nvPr/>
            </p:nvSpPr>
            <p:spPr bwMode="auto">
              <a:xfrm>
                <a:off x="2587" y="3162"/>
                <a:ext cx="14" cy="10"/>
              </a:xfrm>
              <a:prstGeom prst="roundRect">
                <a:avLst>
                  <a:gd name="adj" fmla="val 37630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9" name="AutoShape 97"/>
              <p:cNvSpPr>
                <a:spLocks noChangeArrowheads="1"/>
              </p:cNvSpPr>
              <p:nvPr/>
            </p:nvSpPr>
            <p:spPr bwMode="auto">
              <a:xfrm>
                <a:off x="2604" y="3162"/>
                <a:ext cx="13" cy="10"/>
              </a:xfrm>
              <a:prstGeom prst="roundRect">
                <a:avLst>
                  <a:gd name="adj" fmla="val 37630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0" name="AutoShape 98"/>
              <p:cNvSpPr>
                <a:spLocks noChangeArrowheads="1"/>
              </p:cNvSpPr>
              <p:nvPr/>
            </p:nvSpPr>
            <p:spPr bwMode="auto">
              <a:xfrm>
                <a:off x="2572" y="3173"/>
                <a:ext cx="13" cy="10"/>
              </a:xfrm>
              <a:prstGeom prst="roundRect">
                <a:avLst>
                  <a:gd name="adj" fmla="val 37630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1" name="AutoShape 99"/>
              <p:cNvSpPr>
                <a:spLocks noChangeArrowheads="1"/>
              </p:cNvSpPr>
              <p:nvPr/>
            </p:nvSpPr>
            <p:spPr bwMode="auto">
              <a:xfrm>
                <a:off x="2588" y="3174"/>
                <a:ext cx="13" cy="10"/>
              </a:xfrm>
              <a:prstGeom prst="roundRect">
                <a:avLst>
                  <a:gd name="adj" fmla="val 37755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2" name="AutoShape 100"/>
              <p:cNvSpPr>
                <a:spLocks noChangeArrowheads="1"/>
              </p:cNvSpPr>
              <p:nvPr/>
            </p:nvSpPr>
            <p:spPr bwMode="auto">
              <a:xfrm>
                <a:off x="2604" y="3175"/>
                <a:ext cx="14" cy="10"/>
              </a:xfrm>
              <a:prstGeom prst="roundRect">
                <a:avLst>
                  <a:gd name="adj" fmla="val 37630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3" name="AutoShape 101"/>
              <p:cNvSpPr>
                <a:spLocks noChangeArrowheads="1"/>
              </p:cNvSpPr>
              <p:nvPr/>
            </p:nvSpPr>
            <p:spPr bwMode="auto">
              <a:xfrm>
                <a:off x="2572" y="3195"/>
                <a:ext cx="13" cy="10"/>
              </a:xfrm>
              <a:prstGeom prst="roundRect">
                <a:avLst>
                  <a:gd name="adj" fmla="val 37630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4" name="AutoShape 102"/>
              <p:cNvSpPr>
                <a:spLocks noChangeArrowheads="1"/>
              </p:cNvSpPr>
              <p:nvPr/>
            </p:nvSpPr>
            <p:spPr bwMode="auto">
              <a:xfrm>
                <a:off x="2588" y="3196"/>
                <a:ext cx="13" cy="10"/>
              </a:xfrm>
              <a:prstGeom prst="roundRect">
                <a:avLst>
                  <a:gd name="adj" fmla="val 37755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5" name="AutoShape 103"/>
              <p:cNvSpPr>
                <a:spLocks noChangeArrowheads="1"/>
              </p:cNvSpPr>
              <p:nvPr/>
            </p:nvSpPr>
            <p:spPr bwMode="auto">
              <a:xfrm>
                <a:off x="2604" y="3197"/>
                <a:ext cx="14" cy="10"/>
              </a:xfrm>
              <a:prstGeom prst="roundRect">
                <a:avLst>
                  <a:gd name="adj" fmla="val 37630"/>
                </a:avLst>
              </a:pr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6" name="AutoShape 104"/>
              <p:cNvSpPr>
                <a:spLocks noChangeArrowheads="1"/>
              </p:cNvSpPr>
              <p:nvPr/>
            </p:nvSpPr>
            <p:spPr bwMode="auto">
              <a:xfrm>
                <a:off x="2572" y="3208"/>
                <a:ext cx="13" cy="10"/>
              </a:xfrm>
              <a:prstGeom prst="roundRect">
                <a:avLst>
                  <a:gd name="adj" fmla="val 37245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7" name="AutoShape 105"/>
              <p:cNvSpPr>
                <a:spLocks noChangeArrowheads="1"/>
              </p:cNvSpPr>
              <p:nvPr/>
            </p:nvSpPr>
            <p:spPr bwMode="auto">
              <a:xfrm>
                <a:off x="2588" y="3209"/>
                <a:ext cx="14" cy="10"/>
              </a:xfrm>
              <a:prstGeom prst="roundRect">
                <a:avLst>
                  <a:gd name="adj" fmla="val 37630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8" name="AutoShape 106"/>
              <p:cNvSpPr>
                <a:spLocks noChangeArrowheads="1"/>
              </p:cNvSpPr>
              <p:nvPr/>
            </p:nvSpPr>
            <p:spPr bwMode="auto">
              <a:xfrm>
                <a:off x="2605" y="3210"/>
                <a:ext cx="13" cy="10"/>
              </a:xfrm>
              <a:prstGeom prst="roundRect">
                <a:avLst>
                  <a:gd name="adj" fmla="val 37755"/>
                </a:avLst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9" name="AutoShape 107"/>
              <p:cNvSpPr>
                <a:spLocks noChangeArrowheads="1"/>
              </p:cNvSpPr>
              <p:nvPr/>
            </p:nvSpPr>
            <p:spPr bwMode="auto">
              <a:xfrm>
                <a:off x="2572" y="3221"/>
                <a:ext cx="13" cy="10"/>
              </a:xfrm>
              <a:prstGeom prst="roundRect">
                <a:avLst>
                  <a:gd name="adj" fmla="val 37630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0" name="AutoShape 108"/>
              <p:cNvSpPr>
                <a:spLocks noChangeArrowheads="1"/>
              </p:cNvSpPr>
              <p:nvPr/>
            </p:nvSpPr>
            <p:spPr bwMode="auto">
              <a:xfrm>
                <a:off x="2604" y="3223"/>
                <a:ext cx="14" cy="10"/>
              </a:xfrm>
              <a:prstGeom prst="roundRect">
                <a:avLst>
                  <a:gd name="adj" fmla="val 37630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22" name="Line 109"/>
          <p:cNvSpPr>
            <a:spLocks noChangeShapeType="1"/>
          </p:cNvSpPr>
          <p:nvPr/>
        </p:nvSpPr>
        <p:spPr bwMode="auto">
          <a:xfrm flipH="1">
            <a:off x="2865783" y="172278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Text Box 110"/>
          <p:cNvSpPr txBox="1">
            <a:spLocks noChangeArrowheads="1"/>
          </p:cNvSpPr>
          <p:nvPr/>
        </p:nvSpPr>
        <p:spPr bwMode="auto">
          <a:xfrm>
            <a:off x="3322983" y="141798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9</a:t>
            </a:r>
            <a:endParaRPr lang="en-US" altLang="ko-KR">
              <a:ea typeface="굴림" panose="020B0600000101010101" pitchFamily="34" charset="-127"/>
            </a:endParaRPr>
          </a:p>
        </p:txBody>
      </p:sp>
      <p:grpSp>
        <p:nvGrpSpPr>
          <p:cNvPr id="224" name="Group 111"/>
          <p:cNvGrpSpPr>
            <a:grpSpLocks/>
          </p:cNvGrpSpPr>
          <p:nvPr/>
        </p:nvGrpSpPr>
        <p:grpSpPr bwMode="auto">
          <a:xfrm>
            <a:off x="1798983" y="1494183"/>
            <a:ext cx="1752600" cy="838200"/>
            <a:chOff x="1584" y="2256"/>
            <a:chExt cx="233" cy="435"/>
          </a:xfrm>
        </p:grpSpPr>
        <p:grpSp>
          <p:nvGrpSpPr>
            <p:cNvPr id="225" name="Group 112"/>
            <p:cNvGrpSpPr>
              <a:grpSpLocks/>
            </p:cNvGrpSpPr>
            <p:nvPr/>
          </p:nvGrpSpPr>
          <p:grpSpPr bwMode="auto">
            <a:xfrm>
              <a:off x="1584" y="2256"/>
              <a:ext cx="233" cy="75"/>
              <a:chOff x="1770" y="1918"/>
              <a:chExt cx="233" cy="75"/>
            </a:xfrm>
          </p:grpSpPr>
          <p:sp>
            <p:nvSpPr>
              <p:cNvPr id="243" name="Freeform 113"/>
              <p:cNvSpPr>
                <a:spLocks/>
              </p:cNvSpPr>
              <p:nvPr/>
            </p:nvSpPr>
            <p:spPr bwMode="auto">
              <a:xfrm>
                <a:off x="1930" y="1949"/>
                <a:ext cx="73" cy="43"/>
              </a:xfrm>
              <a:custGeom>
                <a:avLst/>
                <a:gdLst>
                  <a:gd name="T0" fmla="*/ 0 w 579"/>
                  <a:gd name="T1" fmla="*/ 345 h 345"/>
                  <a:gd name="T2" fmla="*/ 153 w 579"/>
                  <a:gd name="T3" fmla="*/ 226 h 345"/>
                  <a:gd name="T4" fmla="*/ 163 w 579"/>
                  <a:gd name="T5" fmla="*/ 283 h 345"/>
                  <a:gd name="T6" fmla="*/ 399 w 579"/>
                  <a:gd name="T7" fmla="*/ 93 h 345"/>
                  <a:gd name="T8" fmla="*/ 409 w 579"/>
                  <a:gd name="T9" fmla="*/ 125 h 345"/>
                  <a:gd name="T10" fmla="*/ 579 w 579"/>
                  <a:gd name="T11" fmla="*/ 0 h 3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9"/>
                  <a:gd name="T19" fmla="*/ 0 h 345"/>
                  <a:gd name="T20" fmla="*/ 579 w 579"/>
                  <a:gd name="T21" fmla="*/ 345 h 3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9" h="345">
                    <a:moveTo>
                      <a:pt x="0" y="345"/>
                    </a:moveTo>
                    <a:lnTo>
                      <a:pt x="153" y="226"/>
                    </a:lnTo>
                    <a:lnTo>
                      <a:pt x="163" y="283"/>
                    </a:lnTo>
                    <a:lnTo>
                      <a:pt x="399" y="93"/>
                    </a:lnTo>
                    <a:lnTo>
                      <a:pt x="409" y="125"/>
                    </a:lnTo>
                    <a:lnTo>
                      <a:pt x="579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14"/>
              <p:cNvSpPr>
                <a:spLocks/>
              </p:cNvSpPr>
              <p:nvPr/>
            </p:nvSpPr>
            <p:spPr bwMode="auto">
              <a:xfrm>
                <a:off x="1898" y="1918"/>
                <a:ext cx="51" cy="65"/>
              </a:xfrm>
              <a:custGeom>
                <a:avLst/>
                <a:gdLst>
                  <a:gd name="T0" fmla="*/ 0 w 404"/>
                  <a:gd name="T1" fmla="*/ 523 h 523"/>
                  <a:gd name="T2" fmla="*/ 58 w 404"/>
                  <a:gd name="T3" fmla="*/ 373 h 523"/>
                  <a:gd name="T4" fmla="*/ 126 w 404"/>
                  <a:gd name="T5" fmla="*/ 420 h 523"/>
                  <a:gd name="T6" fmla="*/ 255 w 404"/>
                  <a:gd name="T7" fmla="*/ 148 h 523"/>
                  <a:gd name="T8" fmla="*/ 309 w 404"/>
                  <a:gd name="T9" fmla="*/ 184 h 523"/>
                  <a:gd name="T10" fmla="*/ 404 w 404"/>
                  <a:gd name="T11" fmla="*/ 0 h 5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4"/>
                  <a:gd name="T19" fmla="*/ 0 h 523"/>
                  <a:gd name="T20" fmla="*/ 404 w 404"/>
                  <a:gd name="T21" fmla="*/ 523 h 5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4" h="523">
                    <a:moveTo>
                      <a:pt x="0" y="523"/>
                    </a:moveTo>
                    <a:lnTo>
                      <a:pt x="58" y="373"/>
                    </a:lnTo>
                    <a:lnTo>
                      <a:pt x="126" y="420"/>
                    </a:lnTo>
                    <a:lnTo>
                      <a:pt x="255" y="148"/>
                    </a:lnTo>
                    <a:lnTo>
                      <a:pt x="309" y="184"/>
                    </a:lnTo>
                    <a:lnTo>
                      <a:pt x="404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115"/>
              <p:cNvSpPr>
                <a:spLocks/>
              </p:cNvSpPr>
              <p:nvPr/>
            </p:nvSpPr>
            <p:spPr bwMode="auto">
              <a:xfrm>
                <a:off x="1823" y="1918"/>
                <a:ext cx="51" cy="65"/>
              </a:xfrm>
              <a:custGeom>
                <a:avLst/>
                <a:gdLst>
                  <a:gd name="T0" fmla="*/ 406 w 406"/>
                  <a:gd name="T1" fmla="*/ 523 h 523"/>
                  <a:gd name="T2" fmla="*/ 345 w 406"/>
                  <a:gd name="T3" fmla="*/ 378 h 523"/>
                  <a:gd name="T4" fmla="*/ 273 w 406"/>
                  <a:gd name="T5" fmla="*/ 422 h 523"/>
                  <a:gd name="T6" fmla="*/ 140 w 406"/>
                  <a:gd name="T7" fmla="*/ 148 h 523"/>
                  <a:gd name="T8" fmla="*/ 89 w 406"/>
                  <a:gd name="T9" fmla="*/ 190 h 523"/>
                  <a:gd name="T10" fmla="*/ 0 w 406"/>
                  <a:gd name="T11" fmla="*/ 0 h 5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6"/>
                  <a:gd name="T19" fmla="*/ 0 h 523"/>
                  <a:gd name="T20" fmla="*/ 406 w 406"/>
                  <a:gd name="T21" fmla="*/ 523 h 5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6" h="523">
                    <a:moveTo>
                      <a:pt x="406" y="523"/>
                    </a:moveTo>
                    <a:lnTo>
                      <a:pt x="345" y="378"/>
                    </a:lnTo>
                    <a:lnTo>
                      <a:pt x="273" y="422"/>
                    </a:lnTo>
                    <a:lnTo>
                      <a:pt x="140" y="148"/>
                    </a:lnTo>
                    <a:lnTo>
                      <a:pt x="89" y="190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116"/>
              <p:cNvSpPr>
                <a:spLocks/>
              </p:cNvSpPr>
              <p:nvPr/>
            </p:nvSpPr>
            <p:spPr bwMode="auto">
              <a:xfrm>
                <a:off x="1770" y="1950"/>
                <a:ext cx="71" cy="43"/>
              </a:xfrm>
              <a:custGeom>
                <a:avLst/>
                <a:gdLst>
                  <a:gd name="T0" fmla="*/ 570 w 570"/>
                  <a:gd name="T1" fmla="*/ 344 h 344"/>
                  <a:gd name="T2" fmla="*/ 416 w 570"/>
                  <a:gd name="T3" fmla="*/ 218 h 344"/>
                  <a:gd name="T4" fmla="*/ 413 w 570"/>
                  <a:gd name="T5" fmla="*/ 275 h 344"/>
                  <a:gd name="T6" fmla="*/ 180 w 570"/>
                  <a:gd name="T7" fmla="*/ 81 h 344"/>
                  <a:gd name="T8" fmla="*/ 165 w 570"/>
                  <a:gd name="T9" fmla="*/ 127 h 344"/>
                  <a:gd name="T10" fmla="*/ 0 w 570"/>
                  <a:gd name="T11" fmla="*/ 0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0"/>
                  <a:gd name="T19" fmla="*/ 0 h 344"/>
                  <a:gd name="T20" fmla="*/ 570 w 570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0" h="344">
                    <a:moveTo>
                      <a:pt x="570" y="344"/>
                    </a:moveTo>
                    <a:lnTo>
                      <a:pt x="416" y="218"/>
                    </a:lnTo>
                    <a:lnTo>
                      <a:pt x="413" y="275"/>
                    </a:lnTo>
                    <a:lnTo>
                      <a:pt x="180" y="81"/>
                    </a:lnTo>
                    <a:lnTo>
                      <a:pt x="165" y="127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FF5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" name="Group 117"/>
            <p:cNvGrpSpPr>
              <a:grpSpLocks/>
            </p:cNvGrpSpPr>
            <p:nvPr/>
          </p:nvGrpSpPr>
          <p:grpSpPr bwMode="auto">
            <a:xfrm>
              <a:off x="1677" y="2338"/>
              <a:ext cx="47" cy="353"/>
              <a:chOff x="1863" y="2000"/>
              <a:chExt cx="47" cy="353"/>
            </a:xfrm>
          </p:grpSpPr>
          <p:sp>
            <p:nvSpPr>
              <p:cNvPr id="227" name="Line 118"/>
              <p:cNvSpPr>
                <a:spLocks noChangeShapeType="1"/>
              </p:cNvSpPr>
              <p:nvPr/>
            </p:nvSpPr>
            <p:spPr bwMode="auto">
              <a:xfrm>
                <a:off x="1881" y="2127"/>
                <a:ext cx="14" cy="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8" name="Group 119"/>
              <p:cNvGrpSpPr>
                <a:grpSpLocks/>
              </p:cNvGrpSpPr>
              <p:nvPr/>
            </p:nvGrpSpPr>
            <p:grpSpPr bwMode="auto">
              <a:xfrm>
                <a:off x="1863" y="2000"/>
                <a:ext cx="47" cy="353"/>
                <a:chOff x="1863" y="2000"/>
                <a:chExt cx="47" cy="353"/>
              </a:xfrm>
            </p:grpSpPr>
            <p:sp>
              <p:nvSpPr>
                <p:cNvPr id="229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1888" y="2005"/>
                  <a:ext cx="1" cy="7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1863" y="2074"/>
                  <a:ext cx="19" cy="27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Line 122"/>
                <p:cNvSpPr>
                  <a:spLocks noChangeShapeType="1"/>
                </p:cNvSpPr>
                <p:nvPr/>
              </p:nvSpPr>
              <p:spPr bwMode="auto">
                <a:xfrm>
                  <a:off x="1892" y="2074"/>
                  <a:ext cx="18" cy="27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Line 123"/>
                <p:cNvSpPr>
                  <a:spLocks noChangeShapeType="1"/>
                </p:cNvSpPr>
                <p:nvPr/>
              </p:nvSpPr>
              <p:spPr bwMode="auto">
                <a:xfrm>
                  <a:off x="1866" y="2345"/>
                  <a:ext cx="44" cy="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Line 124"/>
                <p:cNvSpPr>
                  <a:spLocks noChangeShapeType="1"/>
                </p:cNvSpPr>
                <p:nvPr/>
              </p:nvSpPr>
              <p:spPr bwMode="auto">
                <a:xfrm>
                  <a:off x="1871" y="2269"/>
                  <a:ext cx="35" cy="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Line 125"/>
                <p:cNvSpPr>
                  <a:spLocks noChangeShapeType="1"/>
                </p:cNvSpPr>
                <p:nvPr/>
              </p:nvSpPr>
              <p:spPr bwMode="auto">
                <a:xfrm>
                  <a:off x="1870" y="2270"/>
                  <a:ext cx="39" cy="7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1867" y="2269"/>
                  <a:ext cx="38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Line 127"/>
                <p:cNvSpPr>
                  <a:spLocks noChangeShapeType="1"/>
                </p:cNvSpPr>
                <p:nvPr/>
              </p:nvSpPr>
              <p:spPr bwMode="auto">
                <a:xfrm>
                  <a:off x="1876" y="2195"/>
                  <a:ext cx="24" cy="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Line 128"/>
                <p:cNvSpPr>
                  <a:spLocks noChangeShapeType="1"/>
                </p:cNvSpPr>
                <p:nvPr/>
              </p:nvSpPr>
              <p:spPr bwMode="auto">
                <a:xfrm>
                  <a:off x="1875" y="2195"/>
                  <a:ext cx="28" cy="7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1868" y="2195"/>
                  <a:ext cx="30" cy="7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Line 130"/>
                <p:cNvSpPr>
                  <a:spLocks noChangeShapeType="1"/>
                </p:cNvSpPr>
                <p:nvPr/>
              </p:nvSpPr>
              <p:spPr bwMode="auto">
                <a:xfrm>
                  <a:off x="1878" y="2127"/>
                  <a:ext cx="21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1874" y="2126"/>
                  <a:ext cx="20" cy="7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1878" y="2075"/>
                  <a:ext cx="14" cy="5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Oval 133"/>
                <p:cNvSpPr>
                  <a:spLocks noChangeArrowheads="1"/>
                </p:cNvSpPr>
                <p:nvPr/>
              </p:nvSpPr>
              <p:spPr bwMode="auto">
                <a:xfrm>
                  <a:off x="1882" y="2000"/>
                  <a:ext cx="11" cy="8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  <p:sp>
        <p:nvSpPr>
          <p:cNvPr id="247" name="Text Box 134"/>
          <p:cNvSpPr txBox="1">
            <a:spLocks noChangeArrowheads="1"/>
          </p:cNvSpPr>
          <p:nvPr/>
        </p:nvSpPr>
        <p:spPr bwMode="auto">
          <a:xfrm>
            <a:off x="1951383" y="1722783"/>
            <a:ext cx="60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BTS</a:t>
            </a:r>
          </a:p>
        </p:txBody>
      </p:sp>
      <p:sp>
        <p:nvSpPr>
          <p:cNvPr id="248" name="Line 135"/>
          <p:cNvSpPr>
            <a:spLocks noChangeShapeType="1"/>
          </p:cNvSpPr>
          <p:nvPr/>
        </p:nvSpPr>
        <p:spPr bwMode="auto">
          <a:xfrm>
            <a:off x="2941983" y="217998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Line 136"/>
          <p:cNvSpPr>
            <a:spLocks noChangeShapeType="1"/>
          </p:cNvSpPr>
          <p:nvPr/>
        </p:nvSpPr>
        <p:spPr bwMode="auto">
          <a:xfrm>
            <a:off x="2560983" y="233238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Line 137"/>
          <p:cNvSpPr>
            <a:spLocks noChangeShapeType="1"/>
          </p:cNvSpPr>
          <p:nvPr/>
        </p:nvSpPr>
        <p:spPr bwMode="auto">
          <a:xfrm flipV="1">
            <a:off x="2865783" y="233238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Text Box 138"/>
          <p:cNvSpPr txBox="1">
            <a:spLocks noChangeArrowheads="1"/>
          </p:cNvSpPr>
          <p:nvPr/>
        </p:nvSpPr>
        <p:spPr bwMode="auto">
          <a:xfrm>
            <a:off x="2332383" y="240858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9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52" name="Text Box 139"/>
          <p:cNvSpPr txBox="1">
            <a:spLocks noChangeArrowheads="1"/>
          </p:cNvSpPr>
          <p:nvPr/>
        </p:nvSpPr>
        <p:spPr bwMode="auto">
          <a:xfrm>
            <a:off x="2865783" y="2408583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10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53" name="Text Box 140"/>
          <p:cNvSpPr txBox="1">
            <a:spLocks noChangeArrowheads="1"/>
          </p:cNvSpPr>
          <p:nvPr/>
        </p:nvSpPr>
        <p:spPr bwMode="auto">
          <a:xfrm>
            <a:off x="3170583" y="1875183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10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54" name="Text Box 141"/>
          <p:cNvSpPr txBox="1">
            <a:spLocks noChangeArrowheads="1"/>
          </p:cNvSpPr>
          <p:nvPr/>
        </p:nvSpPr>
        <p:spPr bwMode="auto">
          <a:xfrm>
            <a:off x="5532783" y="2103783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10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55" name="Text Box 142"/>
          <p:cNvSpPr txBox="1">
            <a:spLocks noChangeArrowheads="1"/>
          </p:cNvSpPr>
          <p:nvPr/>
        </p:nvSpPr>
        <p:spPr bwMode="auto">
          <a:xfrm>
            <a:off x="7361583" y="2103783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10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56" name="Text Box 143"/>
          <p:cNvSpPr txBox="1">
            <a:spLocks noChangeArrowheads="1"/>
          </p:cNvSpPr>
          <p:nvPr/>
        </p:nvSpPr>
        <p:spPr bwMode="auto">
          <a:xfrm>
            <a:off x="9342783" y="2941983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800">
                <a:ea typeface="굴림" panose="020B0600000101010101" pitchFamily="34" charset="-127"/>
              </a:rPr>
              <a:t>10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951383" y="543339"/>
            <a:ext cx="300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GSM Location Services</a:t>
            </a:r>
            <a:endParaRPr lang="en-US" sz="2400" dirty="0"/>
          </a:p>
        </p:txBody>
      </p:sp>
      <p:sp>
        <p:nvSpPr>
          <p:cNvPr id="258" name="Rectangle 257"/>
          <p:cNvSpPr/>
          <p:nvPr/>
        </p:nvSpPr>
        <p:spPr>
          <a:xfrm>
            <a:off x="1341783" y="394162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smtClean="0">
                <a:ea typeface="굴림" panose="020B0600000101010101" pitchFamily="34" charset="-127"/>
              </a:rPr>
              <a:t>1. Call made to mobile unit (cellular phone)</a:t>
            </a:r>
          </a:p>
          <a:p>
            <a:r>
              <a:rPr lang="en-US" altLang="ko-KR" sz="2000" dirty="0" smtClean="0">
                <a:ea typeface="굴림" panose="020B0600000101010101" pitchFamily="34" charset="-127"/>
              </a:rPr>
              <a:t>2. Telephone network recognizes number</a:t>
            </a:r>
          </a:p>
          <a:p>
            <a:r>
              <a:rPr lang="en-US" altLang="ko-KR" sz="2000" dirty="0" smtClean="0">
                <a:ea typeface="굴림" panose="020B0600000101010101" pitchFamily="34" charset="-127"/>
              </a:rPr>
              <a:t>and gives to gateway MSC</a:t>
            </a:r>
          </a:p>
          <a:p>
            <a:r>
              <a:rPr lang="en-US" altLang="ko-KR" sz="2000" dirty="0" smtClean="0">
                <a:ea typeface="굴림" panose="020B0600000101010101" pitchFamily="34" charset="-127"/>
              </a:rPr>
              <a:t>3. MSC can’t route further, interrogates </a:t>
            </a:r>
          </a:p>
          <a:p>
            <a:r>
              <a:rPr lang="en-US" altLang="ko-KR" sz="2000" dirty="0" smtClean="0">
                <a:ea typeface="굴림" panose="020B0600000101010101" pitchFamily="34" charset="-127"/>
              </a:rPr>
              <a:t>user’s HLR</a:t>
            </a:r>
          </a:p>
          <a:p>
            <a:r>
              <a:rPr lang="en-US" altLang="ko-KR" sz="2000" dirty="0" smtClean="0">
                <a:ea typeface="굴림" panose="020B0600000101010101" pitchFamily="34" charset="-127"/>
              </a:rPr>
              <a:t>4. Interrogates VLR currently serving user </a:t>
            </a:r>
          </a:p>
          <a:p>
            <a:r>
              <a:rPr lang="en-US" altLang="ko-KR" sz="2000" dirty="0" smtClean="0">
                <a:ea typeface="굴림" panose="020B0600000101010101" pitchFamily="34" charset="-127"/>
              </a:rPr>
              <a:t>(roaming number request) </a:t>
            </a:r>
          </a:p>
          <a:p>
            <a:r>
              <a:rPr lang="en-US" altLang="ko-KR" sz="2000" dirty="0" smtClean="0">
                <a:ea typeface="굴림" panose="020B0600000101010101" pitchFamily="34" charset="-127"/>
              </a:rPr>
              <a:t>5. Routing number returned to HLR and</a:t>
            </a:r>
          </a:p>
          <a:p>
            <a:r>
              <a:rPr lang="en-US" altLang="ko-KR" sz="2000" dirty="0" smtClean="0">
                <a:ea typeface="굴림" panose="020B0600000101010101" pitchFamily="34" charset="-127"/>
              </a:rPr>
              <a:t>then to gateway MSC </a:t>
            </a:r>
            <a:endParaRPr lang="en-US" altLang="ko-KR" sz="2000" dirty="0">
              <a:ea typeface="굴림" panose="020B0600000101010101" pitchFamily="34" charset="-127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7099576" y="4086419"/>
            <a:ext cx="40419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ea typeface="굴림" panose="020B0600000101010101" pitchFamily="34" charset="-127"/>
              </a:rPr>
              <a:t>6. Call routed to terminating MSC</a:t>
            </a:r>
          </a:p>
          <a:p>
            <a:r>
              <a:rPr lang="en-US" altLang="ko-KR" sz="2000" dirty="0">
                <a:ea typeface="굴림" panose="020B0600000101010101" pitchFamily="34" charset="-127"/>
              </a:rPr>
              <a:t>7. MSC asks VLR to correlate call to </a:t>
            </a:r>
            <a:r>
              <a:rPr lang="en-US" altLang="ko-KR" sz="2000" dirty="0" smtClean="0">
                <a:ea typeface="굴림" panose="020B0600000101010101" pitchFamily="34" charset="-127"/>
              </a:rPr>
              <a:t>the </a:t>
            </a:r>
            <a:r>
              <a:rPr lang="en-US" altLang="ko-KR" sz="2000" dirty="0">
                <a:ea typeface="굴림" panose="020B0600000101010101" pitchFamily="34" charset="-127"/>
              </a:rPr>
              <a:t>subscriber</a:t>
            </a:r>
          </a:p>
          <a:p>
            <a:r>
              <a:rPr lang="en-US" altLang="ko-KR" sz="2000" dirty="0">
                <a:ea typeface="굴림" panose="020B0600000101010101" pitchFamily="34" charset="-127"/>
              </a:rPr>
              <a:t>8. VLR complies</a:t>
            </a:r>
          </a:p>
          <a:p>
            <a:r>
              <a:rPr lang="en-US" altLang="ko-KR" sz="2000" dirty="0">
                <a:ea typeface="굴림" panose="020B0600000101010101" pitchFamily="34" charset="-127"/>
              </a:rPr>
              <a:t>9. Mobile unit is paged</a:t>
            </a:r>
          </a:p>
          <a:p>
            <a:r>
              <a:rPr lang="en-US" altLang="ko-KR" sz="2000" dirty="0">
                <a:ea typeface="굴림" panose="020B0600000101010101" pitchFamily="34" charset="-127"/>
              </a:rPr>
              <a:t>10. Mobile unit responds, MSCs convey</a:t>
            </a:r>
          </a:p>
          <a:p>
            <a:r>
              <a:rPr lang="en-US" altLang="ko-KR" sz="2000" dirty="0">
                <a:ea typeface="굴림" panose="020B0600000101010101" pitchFamily="34" charset="-127"/>
              </a:rPr>
              <a:t>information back to telephone</a:t>
            </a:r>
            <a:r>
              <a:rPr lang="en-US" altLang="ko-KR" sz="2000" dirty="0" smtClean="0">
                <a:ea typeface="굴림" panose="020B0600000101010101" pitchFamily="34" charset="-127"/>
              </a:rPr>
              <a:t> </a:t>
            </a:r>
            <a:endParaRPr lang="en-US" altLang="ko-KR" sz="20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35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Paging is one-to-one communication between the mobile and the base station.</a:t>
            </a:r>
          </a:p>
          <a:p>
            <a:r>
              <a:rPr lang="en-US" dirty="0" smtClean="0"/>
              <a:t>Paging is performed to find a subscriber’s location before a call establishment.</a:t>
            </a:r>
          </a:p>
          <a:p>
            <a:r>
              <a:rPr lang="en-US" dirty="0" smtClean="0"/>
              <a:t>Paging is used to alert a mobile station about an incoming call.</a:t>
            </a:r>
          </a:p>
          <a:p>
            <a:r>
              <a:rPr lang="en-US" dirty="0" smtClean="0"/>
              <a:t>Paging is based on the location information of the mobile station provided during the last update.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177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cation Area Splitting in&#10;Paging Areas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7" y="497542"/>
            <a:ext cx="10354235" cy="584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618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ultilayer Location&#10;Areas: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986" y="936702"/>
            <a:ext cx="9367024" cy="521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403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ifferences between Paging&#10;and Location Update&#10;â¢ Mobility Management&#10;based on pure Paging&#10;o If a call arrives, terminal i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62" y="510989"/>
            <a:ext cx="10454155" cy="587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81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ARD HANDOVER            âBREAK BEFORE MAKEââ¢ Old connection is broken before a new connection is  activatedâ¢ Primarily us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12"/>
          <a:stretch/>
        </p:blipFill>
        <p:spPr bwMode="auto">
          <a:xfrm>
            <a:off x="601624" y="2029522"/>
            <a:ext cx="8207840" cy="391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7434" y="691376"/>
            <a:ext cx="29274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Types of handoff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Hard handoff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Soft handoff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Horizontal handoff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Vertical handoff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0659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handoff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054"/>
            <a:ext cx="10515600" cy="4771909"/>
          </a:xfrm>
        </p:spPr>
        <p:txBody>
          <a:bodyPr/>
          <a:lstStyle/>
          <a:p>
            <a:r>
              <a:rPr lang="en-US" dirty="0" smtClean="0"/>
              <a:t>“Break before make”</a:t>
            </a:r>
          </a:p>
          <a:p>
            <a:r>
              <a:rPr lang="en-US" dirty="0" smtClean="0"/>
              <a:t>Primarily used in FDMA and TDMA (e.g. GSM).</a:t>
            </a:r>
          </a:p>
          <a:p>
            <a:r>
              <a:rPr lang="en-US" dirty="0" smtClean="0"/>
              <a:t>Old connection is discontinued before connecting to the new base station.</a:t>
            </a:r>
          </a:p>
          <a:p>
            <a:r>
              <a:rPr lang="en-US" dirty="0" smtClean="0"/>
              <a:t>Relatively cheaper and easier to implement.</a:t>
            </a:r>
          </a:p>
          <a:p>
            <a:r>
              <a:rPr lang="en-US" dirty="0" smtClean="0"/>
              <a:t>Phone’s hardware does not need to be capable of receiving two or more channels in parallel.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22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Handoff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054"/>
            <a:ext cx="10515600" cy="4771909"/>
          </a:xfrm>
        </p:spPr>
        <p:txBody>
          <a:bodyPr>
            <a:normAutofit/>
          </a:bodyPr>
          <a:lstStyle/>
          <a:p>
            <a:r>
              <a:rPr lang="en-US" dirty="0" smtClean="0"/>
              <a:t>“Make before </a:t>
            </a:r>
            <a:r>
              <a:rPr lang="en-US" dirty="0"/>
              <a:t>b</a:t>
            </a:r>
            <a:r>
              <a:rPr lang="en-US" dirty="0" smtClean="0"/>
              <a:t>reak”</a:t>
            </a:r>
          </a:p>
          <a:p>
            <a:r>
              <a:rPr lang="en-US" dirty="0" smtClean="0"/>
              <a:t>Used in UMTS to improve signal quality.</a:t>
            </a:r>
          </a:p>
          <a:p>
            <a:pPr lvl="1"/>
            <a:r>
              <a:rPr lang="en-US" dirty="0" smtClean="0"/>
              <a:t>Uplink and downlink may be combined for better signal.</a:t>
            </a:r>
          </a:p>
          <a:p>
            <a:pPr lvl="1"/>
            <a:r>
              <a:rPr lang="en-US" dirty="0" smtClean="0"/>
              <a:t>Better connection reliability.</a:t>
            </a:r>
          </a:p>
          <a:p>
            <a:r>
              <a:rPr lang="en-US" dirty="0" smtClean="0"/>
              <a:t>Seamless handoff</a:t>
            </a:r>
          </a:p>
          <a:p>
            <a:r>
              <a:rPr lang="en-US" dirty="0" smtClean="0"/>
              <a:t>The call is first connected to a new base station and then disconnected with the previous base station.</a:t>
            </a:r>
          </a:p>
          <a:p>
            <a:r>
              <a:rPr lang="en-US" dirty="0" smtClean="0"/>
              <a:t>The call will be established only when a reliable connection to the new base station is obtained. Thus the MS is linked to two BSs for a brief interval of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0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Cellular Network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Base Station (BS)</a:t>
            </a:r>
          </a:p>
          <a:p>
            <a:pPr lvl="1">
              <a:defRPr/>
            </a:pPr>
            <a:r>
              <a:rPr lang="en-US" sz="2100" dirty="0" smtClean="0"/>
              <a:t>contains </a:t>
            </a:r>
            <a:r>
              <a:rPr lang="en-US" sz="2100" dirty="0"/>
              <a:t>an antenna, a controller, and a number of receivers </a:t>
            </a:r>
          </a:p>
          <a:p>
            <a:pPr lvl="1">
              <a:buNone/>
              <a:defRPr/>
            </a:pPr>
            <a:endParaRPr lang="en-US" sz="2100" dirty="0"/>
          </a:p>
          <a:p>
            <a:pPr>
              <a:defRPr/>
            </a:pPr>
            <a:r>
              <a:rPr lang="en-US" sz="2400" dirty="0"/>
              <a:t>Mobile Telecommunications Switching Office (MTSO)</a:t>
            </a:r>
          </a:p>
          <a:p>
            <a:pPr lvl="1">
              <a:defRPr/>
            </a:pPr>
            <a:r>
              <a:rPr lang="en-US" sz="2100" dirty="0"/>
              <a:t>connects calls between mobile units</a:t>
            </a:r>
          </a:p>
          <a:p>
            <a:pPr lvl="1">
              <a:buNone/>
              <a:defRPr/>
            </a:pPr>
            <a:endParaRPr lang="en-US" sz="2100" dirty="0"/>
          </a:p>
          <a:p>
            <a:pPr>
              <a:buNone/>
              <a:defRPr/>
            </a:pPr>
            <a:r>
              <a:rPr lang="en-US" sz="2400" dirty="0"/>
              <a:t>Two types of channels available between mobile unit and BS</a:t>
            </a:r>
          </a:p>
          <a:p>
            <a:pPr lvl="1">
              <a:buFont typeface="Times New Roman" pitchFamily="18" charset="0"/>
              <a:buChar char="•"/>
              <a:defRPr/>
            </a:pPr>
            <a:r>
              <a:rPr lang="en-US" sz="2100" dirty="0"/>
              <a:t>Control channels</a:t>
            </a:r>
          </a:p>
          <a:p>
            <a:pPr lvl="2">
              <a:buFont typeface="Times New Roman" pitchFamily="18" charset="0"/>
              <a:buChar char="•"/>
              <a:defRPr/>
            </a:pPr>
            <a:r>
              <a:rPr lang="en-US" sz="1700" dirty="0"/>
              <a:t>used to exchange information having to do with setting up and maintaining calls </a:t>
            </a:r>
          </a:p>
          <a:p>
            <a:pPr lvl="2">
              <a:buNone/>
              <a:defRPr/>
            </a:pPr>
            <a:endParaRPr lang="en-US" sz="1700" dirty="0"/>
          </a:p>
          <a:p>
            <a:pPr lvl="1">
              <a:buFont typeface="Times New Roman" pitchFamily="18" charset="0"/>
              <a:buChar char="•"/>
              <a:defRPr/>
            </a:pPr>
            <a:r>
              <a:rPr lang="en-US" sz="2100" dirty="0"/>
              <a:t>Traffic channels</a:t>
            </a:r>
          </a:p>
          <a:p>
            <a:pPr lvl="2">
              <a:buFont typeface="Times New Roman" pitchFamily="18" charset="0"/>
              <a:buChar char="•"/>
              <a:defRPr/>
            </a:pPr>
            <a:r>
              <a:rPr lang="en-US" sz="1700" dirty="0"/>
              <a:t>carry voice or data connection between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Handoff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054"/>
            <a:ext cx="10515600" cy="4771909"/>
          </a:xfrm>
        </p:spPr>
        <p:txBody>
          <a:bodyPr>
            <a:normAutofit/>
          </a:bodyPr>
          <a:lstStyle/>
          <a:p>
            <a:r>
              <a:rPr lang="en-US" dirty="0" smtClean="0"/>
              <a:t>Offers reliable continuity in network connection and less chances of termination of a call.</a:t>
            </a:r>
          </a:p>
          <a:p>
            <a:r>
              <a:rPr lang="en-US" dirty="0" smtClean="0"/>
              <a:t>Commonly used in CDMA systems that enable the overlapping of the coverage zones, so that every mobile station is always within an effective range of at least one base station.</a:t>
            </a:r>
          </a:p>
          <a:p>
            <a:r>
              <a:rPr lang="en-US" dirty="0" smtClean="0"/>
              <a:t>Technical implementation is more expensive and complex.</a:t>
            </a:r>
          </a:p>
          <a:p>
            <a:r>
              <a:rPr lang="en-US" dirty="0" smtClean="0"/>
              <a:t>Used in sensitive communication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88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Handoff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4658"/>
          </a:xfrm>
        </p:spPr>
        <p:txBody>
          <a:bodyPr/>
          <a:lstStyle/>
          <a:p>
            <a:r>
              <a:rPr lang="en-US" dirty="0" smtClean="0"/>
              <a:t>When mobile station changes its point of connection within the same type of network.</a:t>
            </a:r>
          </a:p>
          <a:p>
            <a:pPr lvl="1"/>
            <a:r>
              <a:rPr lang="en-US" dirty="0" smtClean="0"/>
              <a:t>E.g. from a cell in GSM network to another cell in GSM network.</a:t>
            </a:r>
          </a:p>
          <a:p>
            <a:pPr lvl="1"/>
            <a:r>
              <a:rPr lang="en-US" dirty="0" smtClean="0"/>
              <a:t>E.g. from one access point to another in a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Reasons – </a:t>
            </a:r>
          </a:p>
          <a:p>
            <a:pPr lvl="1"/>
            <a:r>
              <a:rPr lang="en-US" dirty="0" smtClean="0"/>
              <a:t>Worse signal quality or loss of signal</a:t>
            </a:r>
          </a:p>
          <a:p>
            <a:pPr lvl="1"/>
            <a:r>
              <a:rPr lang="en-US" dirty="0" smtClean="0"/>
              <a:t>Traffic load balancing</a:t>
            </a:r>
          </a:p>
          <a:p>
            <a:pPr lvl="1"/>
            <a:r>
              <a:rPr lang="en-US" dirty="0" smtClean="0"/>
              <a:t>Cost</a:t>
            </a:r>
            <a:endParaRPr lang="en-US" dirty="0"/>
          </a:p>
        </p:txBody>
      </p:sp>
      <p:pic>
        <p:nvPicPr>
          <p:cNvPr id="8196" name="Picture 4" descr="CAPABILITIES OF VERTICAL HANDOVER ASCOMPARED TO HORIZONTAL HANDOVERâ¢ Usage of different access technologiesâ¢ Usage of mult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2" t="27871" r="6344" b="16802"/>
          <a:stretch/>
        </p:blipFill>
        <p:spPr bwMode="auto">
          <a:xfrm>
            <a:off x="6246252" y="3614959"/>
            <a:ext cx="5228823" cy="252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263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Handoff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Refers to a network node changing the type of connectivity it uses to access a supporting infrastructure.</a:t>
            </a:r>
          </a:p>
          <a:p>
            <a:r>
              <a:rPr lang="en-US" dirty="0" smtClean="0"/>
              <a:t>Can use different access technologies</a:t>
            </a:r>
          </a:p>
          <a:p>
            <a:r>
              <a:rPr lang="en-US" dirty="0" smtClean="0"/>
              <a:t>Can use multiple network interfaces</a:t>
            </a:r>
          </a:p>
          <a:p>
            <a:r>
              <a:rPr lang="en-US" dirty="0" smtClean="0"/>
              <a:t>Can use multiple IP addresses</a:t>
            </a:r>
          </a:p>
          <a:p>
            <a:r>
              <a:rPr lang="en-US" dirty="0" smtClean="0"/>
              <a:t>Can use multiple </a:t>
            </a:r>
            <a:r>
              <a:rPr lang="en-US" dirty="0" err="1" smtClean="0"/>
              <a:t>QoS</a:t>
            </a:r>
            <a:r>
              <a:rPr lang="en-US" dirty="0" smtClean="0"/>
              <a:t> parameters</a:t>
            </a:r>
          </a:p>
          <a:p>
            <a:r>
              <a:rPr lang="en-US" dirty="0" smtClean="0"/>
              <a:t>Can use multiple network connection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multihoming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20" name="Picture 4" descr="Handov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" t="11739" r="10443"/>
          <a:stretch/>
        </p:blipFill>
        <p:spPr bwMode="auto">
          <a:xfrm>
            <a:off x="6646127" y="2285032"/>
            <a:ext cx="4824551" cy="402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7066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Handoff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Frequencies cannot be reused in adjacent cells.</a:t>
            </a:r>
          </a:p>
          <a:p>
            <a:r>
              <a:rPr lang="en-US" dirty="0" smtClean="0"/>
              <a:t>Thus, if all channels in a cell are in use, and a mobile station moves into it with a live call, no new frequency can be assigned to </a:t>
            </a:r>
            <a:r>
              <a:rPr lang="en-US" smtClean="0"/>
              <a:t>it and the </a:t>
            </a:r>
            <a:r>
              <a:rPr lang="en-US" dirty="0" smtClean="0"/>
              <a:t>call is terminated.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5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Cellular Operation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dirty="0" smtClean="0">
                <a:cs typeface="Times New Roman" pitchFamily="18" charset="0"/>
              </a:rPr>
              <a:t>Public Land Mobile Network (PLMN) refers to a cellular network that has land and radio based sections. </a:t>
            </a:r>
          </a:p>
          <a:p>
            <a:pPr>
              <a:defRPr/>
            </a:pPr>
            <a:r>
              <a:rPr lang="en-US" dirty="0">
                <a:cs typeface="Times New Roman" pitchFamily="18" charset="0"/>
              </a:rPr>
              <a:t> </a:t>
            </a:r>
            <a:r>
              <a:rPr lang="en-US" sz="2200" dirty="0" smtClean="0">
                <a:cs typeface="Times New Roman" pitchFamily="18" charset="0"/>
              </a:rPr>
              <a:t>A </a:t>
            </a:r>
            <a:r>
              <a:rPr lang="en-US" sz="2200" dirty="0">
                <a:cs typeface="Times New Roman" pitchFamily="18" charset="0"/>
              </a:rPr>
              <a:t>public land mobile network (PLMN) (as defined in telecommunications </a:t>
            </a:r>
            <a:r>
              <a:rPr lang="en-US" sz="2200" dirty="0" smtClean="0">
                <a:cs typeface="Times New Roman" pitchFamily="18" charset="0"/>
              </a:rPr>
              <a:t>regulation) </a:t>
            </a:r>
            <a:r>
              <a:rPr lang="en-US" sz="2200" dirty="0">
                <a:cs typeface="Times New Roman" pitchFamily="18" charset="0"/>
              </a:rPr>
              <a:t>is any wireless </a:t>
            </a:r>
            <a:r>
              <a:rPr lang="en-US" sz="2200" dirty="0" smtClean="0">
                <a:cs typeface="Times New Roman" pitchFamily="18" charset="0"/>
              </a:rPr>
              <a:t>communications system intended </a:t>
            </a:r>
            <a:r>
              <a:rPr lang="en-US" sz="2200" dirty="0">
                <a:cs typeface="Times New Roman" pitchFamily="18" charset="0"/>
              </a:rPr>
              <a:t>for use by terrestrial subscribers in vehicles or on </a:t>
            </a:r>
            <a:r>
              <a:rPr lang="en-US" sz="2200" dirty="0" smtClean="0">
                <a:cs typeface="Times New Roman" pitchFamily="18" charset="0"/>
              </a:rPr>
              <a:t>foot</a:t>
            </a:r>
            <a:r>
              <a:rPr lang="en-US" sz="2200" dirty="0">
                <a:cs typeface="Times New Roman" pitchFamily="18" charset="0"/>
              </a:rPr>
              <a:t>. </a:t>
            </a:r>
            <a:endParaRPr lang="en-US" sz="2200" dirty="0" smtClean="0">
              <a:cs typeface="Times New Roman" pitchFamily="18" charset="0"/>
            </a:endParaRPr>
          </a:p>
          <a:p>
            <a:pPr>
              <a:defRPr/>
            </a:pPr>
            <a:r>
              <a:rPr lang="en-US" sz="2200" dirty="0" smtClean="0">
                <a:cs typeface="Times New Roman" pitchFamily="18" charset="0"/>
              </a:rPr>
              <a:t>Such </a:t>
            </a:r>
            <a:r>
              <a:rPr lang="en-US" sz="2200" dirty="0">
                <a:cs typeface="Times New Roman" pitchFamily="18" charset="0"/>
              </a:rPr>
              <a:t>a </a:t>
            </a:r>
            <a:r>
              <a:rPr lang="en-US" sz="2200" dirty="0" smtClean="0">
                <a:cs typeface="Times New Roman" pitchFamily="18" charset="0"/>
              </a:rPr>
              <a:t>system </a:t>
            </a:r>
            <a:r>
              <a:rPr lang="en-US" sz="2200" dirty="0">
                <a:cs typeface="Times New Roman" pitchFamily="18" charset="0"/>
              </a:rPr>
              <a:t>can </a:t>
            </a:r>
            <a:r>
              <a:rPr lang="en-US" sz="2200" dirty="0" smtClean="0">
                <a:cs typeface="Times New Roman" pitchFamily="18" charset="0"/>
              </a:rPr>
              <a:t>stand </a:t>
            </a:r>
            <a:r>
              <a:rPr lang="en-US" sz="2200" dirty="0">
                <a:cs typeface="Times New Roman" pitchFamily="18" charset="0"/>
              </a:rPr>
              <a:t>alone, but often it is interconnected </a:t>
            </a:r>
            <a:r>
              <a:rPr lang="en-US" sz="2200" dirty="0" smtClean="0">
                <a:cs typeface="Times New Roman" pitchFamily="18" charset="0"/>
              </a:rPr>
              <a:t>with </a:t>
            </a:r>
            <a:r>
              <a:rPr lang="en-US" sz="2200" dirty="0">
                <a:cs typeface="Times New Roman" pitchFamily="18" charset="0"/>
              </a:rPr>
              <a:t>a fixed system such </a:t>
            </a:r>
            <a:r>
              <a:rPr lang="en-US" sz="2200" dirty="0" smtClean="0">
                <a:cs typeface="Times New Roman" pitchFamily="18" charset="0"/>
              </a:rPr>
              <a:t>as </a:t>
            </a:r>
            <a:r>
              <a:rPr lang="en-US" sz="2200" dirty="0">
                <a:cs typeface="Times New Roman" pitchFamily="18" charset="0"/>
              </a:rPr>
              <a:t>the public </a:t>
            </a:r>
            <a:r>
              <a:rPr lang="en-US" sz="2200" dirty="0" smtClean="0">
                <a:cs typeface="Times New Roman" pitchFamily="18" charset="0"/>
              </a:rPr>
              <a:t>switched </a:t>
            </a:r>
            <a:r>
              <a:rPr lang="en-US" sz="2200" dirty="0">
                <a:cs typeface="Times New Roman" pitchFamily="18" charset="0"/>
              </a:rPr>
              <a:t>telephone network </a:t>
            </a:r>
            <a:r>
              <a:rPr lang="en-US" sz="2200" dirty="0" smtClean="0">
                <a:cs typeface="Times New Roman" pitchFamily="18" charset="0"/>
              </a:rPr>
              <a:t>(</a:t>
            </a:r>
            <a:r>
              <a:rPr lang="en-US" sz="2200" dirty="0">
                <a:cs typeface="Times New Roman" pitchFamily="18" charset="0"/>
              </a:rPr>
              <a:t>PSTN</a:t>
            </a:r>
            <a:r>
              <a:rPr lang="en-US" sz="2200" dirty="0" smtClean="0">
                <a:cs typeface="Times New Roman" pitchFamily="18" charset="0"/>
              </a:rPr>
              <a:t>)</a:t>
            </a:r>
            <a:endParaRPr lang="en-US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Cellular Operation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  <a:defRPr/>
            </a:pPr>
            <a:r>
              <a:rPr lang="en-US" dirty="0">
                <a:cs typeface="Times New Roman" pitchFamily="18" charset="0"/>
              </a:rPr>
              <a:t>This network consists of: </a:t>
            </a:r>
          </a:p>
          <a:p>
            <a:pPr lvl="1">
              <a:buFontTx/>
              <a:buChar char="•"/>
              <a:defRPr/>
            </a:pPr>
            <a:r>
              <a:rPr lang="en-US" dirty="0">
                <a:cs typeface="Times New Roman" pitchFamily="18" charset="0"/>
              </a:rPr>
              <a:t>Mobile station (MS): A device used for communication over the network. </a:t>
            </a:r>
          </a:p>
          <a:p>
            <a:pPr lvl="1">
              <a:buFontTx/>
              <a:buChar char="•"/>
              <a:defRPr/>
            </a:pPr>
            <a:r>
              <a:rPr lang="en-US" dirty="0">
                <a:cs typeface="Times New Roman" pitchFamily="18" charset="0"/>
              </a:rPr>
              <a:t>Base station transceiver (BST): A transmitter/receiver used to transmit/receive signals over the network. </a:t>
            </a:r>
            <a:r>
              <a:rPr lang="en-US" dirty="0" smtClean="0">
                <a:cs typeface="Times New Roman" pitchFamily="18" charset="0"/>
              </a:rPr>
              <a:t>(Popularly known as Base Station or BS).</a:t>
            </a:r>
            <a:endParaRPr lang="en-US" dirty="0"/>
          </a:p>
          <a:p>
            <a:pPr lvl="1">
              <a:buFontTx/>
              <a:buChar char="•"/>
              <a:defRPr/>
            </a:pPr>
            <a:r>
              <a:rPr lang="en-US" dirty="0" smtClean="0"/>
              <a:t>Mobile switching center (MSC): Sets up and maintains calls made over the network. </a:t>
            </a:r>
            <a:r>
              <a:rPr lang="en-US" dirty="0"/>
              <a:t>The MSC may also be called the Mobile Telephone Switching Office (MTSO).</a:t>
            </a:r>
            <a:endParaRPr lang="en-US" dirty="0" smtClean="0"/>
          </a:p>
          <a:p>
            <a:pPr lvl="1">
              <a:buFontTx/>
              <a:buChar char="•"/>
              <a:defRPr/>
            </a:pPr>
            <a:r>
              <a:rPr lang="en-US" dirty="0" smtClean="0"/>
              <a:t>Base station controller (BSC): Communication between a group of BSTs and a single MSC is controlled by the BSC</a:t>
            </a:r>
          </a:p>
          <a:p>
            <a:pPr lvl="1">
              <a:buFontTx/>
              <a:buChar char="•"/>
              <a:defRPr/>
            </a:pPr>
            <a:r>
              <a:rPr lang="en-US" dirty="0" smtClean="0"/>
              <a:t>Public switched telephone network (PSTN): Section of the network that is land 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Cellular Operation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Challenges </a:t>
            </a:r>
            <a:endParaRPr lang="en-US" dirty="0"/>
          </a:p>
          <a:p>
            <a:pPr lvl="1"/>
            <a:r>
              <a:rPr lang="en-US" dirty="0" smtClean="0"/>
              <a:t>Irregular terrain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ase station sites are hard to find and maintain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rban environments where there are numerous obstructions such as buildings</a:t>
            </a:r>
          </a:p>
          <a:p>
            <a:pPr lvl="1"/>
            <a:r>
              <a:rPr lang="en-US" dirty="0" smtClean="0"/>
              <a:t>Many sources of radio-frequency (RF) radiation that can cause noise and interference</a:t>
            </a:r>
          </a:p>
          <a:p>
            <a:pPr lvl="1"/>
            <a:r>
              <a:rPr lang="en-US" dirty="0" smtClean="0"/>
              <a:t>Security, as wireless system is inherently more susceptible to eavesdropping and unauthorized use than a wired system</a:t>
            </a:r>
          </a:p>
        </p:txBody>
      </p:sp>
    </p:spTree>
    <p:extLst>
      <p:ext uri="{BB962C8B-B14F-4D97-AF65-F5344CB8AC3E}">
        <p14:creationId xmlns:p14="http://schemas.microsoft.com/office/powerpoint/2010/main" val="193537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Outgoing call from mobile station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phone number is dialed from mobile station </a:t>
            </a:r>
          </a:p>
          <a:p>
            <a:r>
              <a:rPr lang="en-US" dirty="0" smtClean="0"/>
              <a:t>mobile station links to base transceiver via control channel </a:t>
            </a:r>
          </a:p>
          <a:p>
            <a:r>
              <a:rPr lang="en-US" dirty="0" smtClean="0"/>
              <a:t>base station to MTSO to PSTN</a:t>
            </a:r>
          </a:p>
          <a:p>
            <a:r>
              <a:rPr lang="en-US" dirty="0" smtClean="0"/>
              <a:t>MTSO routes connection back to mobile station via voice channel </a:t>
            </a:r>
          </a:p>
          <a:p>
            <a:r>
              <a:rPr lang="en-US" dirty="0" smtClean="0"/>
              <a:t>mobile station shifts from control channel to voice channel</a:t>
            </a:r>
          </a:p>
        </p:txBody>
      </p:sp>
    </p:spTree>
    <p:extLst>
      <p:ext uri="{BB962C8B-B14F-4D97-AF65-F5344CB8AC3E}">
        <p14:creationId xmlns:p14="http://schemas.microsoft.com/office/powerpoint/2010/main" val="33829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2827</Words>
  <Application>Microsoft Office PowerPoint</Application>
  <PresentationFormat>Widescreen</PresentationFormat>
  <Paragraphs>368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굴림</vt:lpstr>
      <vt:lpstr>宋体</vt:lpstr>
      <vt:lpstr>Arial</vt:lpstr>
      <vt:lpstr>Calibri</vt:lpstr>
      <vt:lpstr>Calibri Light</vt:lpstr>
      <vt:lpstr>Source Sans Pro</vt:lpstr>
      <vt:lpstr>Symbol</vt:lpstr>
      <vt:lpstr>Times New Roman</vt:lpstr>
      <vt:lpstr>Wingdings</vt:lpstr>
      <vt:lpstr>Office Theme</vt:lpstr>
      <vt:lpstr>Clip</vt:lpstr>
      <vt:lpstr>Cellular Networks</vt:lpstr>
      <vt:lpstr>Outline</vt:lpstr>
      <vt:lpstr>Cellular Operations</vt:lpstr>
      <vt:lpstr>PowerPoint Presentation</vt:lpstr>
      <vt:lpstr>Cellular Network Organization</vt:lpstr>
      <vt:lpstr>Cellular Operation </vt:lpstr>
      <vt:lpstr>Cellular Operation </vt:lpstr>
      <vt:lpstr>Cellular Operation </vt:lpstr>
      <vt:lpstr>Outgoing call from mobile station </vt:lpstr>
      <vt:lpstr>Incoming call to mobile station </vt:lpstr>
      <vt:lpstr>Cellular Network Organisation</vt:lpstr>
      <vt:lpstr>Cellular Network Organisation – possible patterns</vt:lpstr>
      <vt:lpstr>Cellular Network Organisation</vt:lpstr>
      <vt:lpstr>Cellular Network Organisation</vt:lpstr>
      <vt:lpstr>PowerPoint Presentation</vt:lpstr>
      <vt:lpstr>Frequency Reuse</vt:lpstr>
      <vt:lpstr>Characterizing Frequency Reuse</vt:lpstr>
      <vt:lpstr>PowerPoint Presentation</vt:lpstr>
      <vt:lpstr>PowerPoint Presentation</vt:lpstr>
      <vt:lpstr>Reuse Pattern</vt:lpstr>
      <vt:lpstr>PowerPoint Presentation</vt:lpstr>
      <vt:lpstr>Relationship between Q and N</vt:lpstr>
      <vt:lpstr>Factors limiting frequency reuse</vt:lpstr>
      <vt:lpstr>PowerPoint Presentation</vt:lpstr>
      <vt:lpstr>Increasing Capacity</vt:lpstr>
      <vt:lpstr>Increasing Capacity</vt:lpstr>
      <vt:lpstr>Operation of Cellular Systems</vt:lpstr>
      <vt:lpstr>PowerPoint Presentation</vt:lpstr>
      <vt:lpstr>PowerPoint Presentation</vt:lpstr>
      <vt:lpstr>PowerPoint Presentation</vt:lpstr>
      <vt:lpstr>PowerPoint Presentation</vt:lpstr>
      <vt:lpstr>Typical Call in a single MTSO area</vt:lpstr>
      <vt:lpstr>Typical Call in a single MTSO area</vt:lpstr>
      <vt:lpstr>Call stages</vt:lpstr>
      <vt:lpstr>Handoffs</vt:lpstr>
      <vt:lpstr>Handoffs</vt:lpstr>
      <vt:lpstr>Other operations</vt:lpstr>
      <vt:lpstr>Location Services</vt:lpstr>
      <vt:lpstr>Location Services</vt:lpstr>
      <vt:lpstr>PowerPoint Presentation</vt:lpstr>
      <vt:lpstr>Location Services</vt:lpstr>
      <vt:lpstr>PowerPoint Presentation</vt:lpstr>
      <vt:lpstr>Paging</vt:lpstr>
      <vt:lpstr>PowerPoint Presentation</vt:lpstr>
      <vt:lpstr>PowerPoint Presentation</vt:lpstr>
      <vt:lpstr>PowerPoint Presentation</vt:lpstr>
      <vt:lpstr>PowerPoint Presentation</vt:lpstr>
      <vt:lpstr>Hard handoff</vt:lpstr>
      <vt:lpstr>Soft Handoff</vt:lpstr>
      <vt:lpstr>Soft Handoff</vt:lpstr>
      <vt:lpstr>Horizontal Handoff</vt:lpstr>
      <vt:lpstr>Vertical Handoff</vt:lpstr>
      <vt:lpstr>Handoff failures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Networks</dc:title>
  <dc:creator>Nandini Mukherjee</dc:creator>
  <cp:lastModifiedBy>Nandini Mukherjee</cp:lastModifiedBy>
  <cp:revision>37</cp:revision>
  <dcterms:created xsi:type="dcterms:W3CDTF">2018-10-28T07:55:00Z</dcterms:created>
  <dcterms:modified xsi:type="dcterms:W3CDTF">2018-11-13T06:06:09Z</dcterms:modified>
</cp:coreProperties>
</file>