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6" r:id="rId3"/>
    <p:sldId id="258" r:id="rId4"/>
    <p:sldId id="259" r:id="rId5"/>
    <p:sldId id="295" r:id="rId6"/>
    <p:sldId id="257" r:id="rId7"/>
    <p:sldId id="261" r:id="rId8"/>
    <p:sldId id="260" r:id="rId9"/>
    <p:sldId id="262" r:id="rId10"/>
    <p:sldId id="263" r:id="rId11"/>
    <p:sldId id="265" r:id="rId12"/>
    <p:sldId id="266" r:id="rId13"/>
    <p:sldId id="267" r:id="rId14"/>
    <p:sldId id="269" r:id="rId15"/>
    <p:sldId id="268" r:id="rId16"/>
    <p:sldId id="270" r:id="rId17"/>
    <p:sldId id="271" r:id="rId18"/>
    <p:sldId id="272" r:id="rId19"/>
    <p:sldId id="273" r:id="rId20"/>
    <p:sldId id="317" r:id="rId21"/>
    <p:sldId id="274" r:id="rId22"/>
    <p:sldId id="275" r:id="rId23"/>
    <p:sldId id="264" r:id="rId24"/>
    <p:sldId id="276" r:id="rId25"/>
    <p:sldId id="277" r:id="rId26"/>
    <p:sldId id="279" r:id="rId27"/>
    <p:sldId id="315" r:id="rId28"/>
    <p:sldId id="282" r:id="rId29"/>
    <p:sldId id="280" r:id="rId30"/>
    <p:sldId id="283" r:id="rId31"/>
    <p:sldId id="278" r:id="rId32"/>
    <p:sldId id="284" r:id="rId33"/>
    <p:sldId id="285" r:id="rId34"/>
    <p:sldId id="286" r:id="rId35"/>
    <p:sldId id="287" r:id="rId36"/>
    <p:sldId id="288" r:id="rId37"/>
    <p:sldId id="289" r:id="rId38"/>
    <p:sldId id="281" r:id="rId39"/>
    <p:sldId id="318" r:id="rId40"/>
    <p:sldId id="311" r:id="rId41"/>
    <p:sldId id="312" r:id="rId42"/>
    <p:sldId id="313" r:id="rId43"/>
    <p:sldId id="314" r:id="rId44"/>
    <p:sldId id="290" r:id="rId45"/>
    <p:sldId id="291" r:id="rId46"/>
    <p:sldId id="292" r:id="rId47"/>
    <p:sldId id="293" r:id="rId48"/>
    <p:sldId id="294" r:id="rId49"/>
    <p:sldId id="319" r:id="rId50"/>
    <p:sldId id="296" r:id="rId51"/>
    <p:sldId id="297" r:id="rId52"/>
    <p:sldId id="298" r:id="rId53"/>
    <p:sldId id="299" r:id="rId54"/>
    <p:sldId id="301" r:id="rId55"/>
    <p:sldId id="320" r:id="rId56"/>
    <p:sldId id="300" r:id="rId57"/>
    <p:sldId id="302" r:id="rId58"/>
    <p:sldId id="303" r:id="rId59"/>
    <p:sldId id="304" r:id="rId60"/>
    <p:sldId id="305" r:id="rId61"/>
    <p:sldId id="306" r:id="rId62"/>
    <p:sldId id="307" r:id="rId63"/>
    <p:sldId id="308" r:id="rId64"/>
    <p:sldId id="309" r:id="rId65"/>
    <p:sldId id="321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E914-D012-4758-B6A7-40ECD97DAFF9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72623-6BD2-45E2-AC11-C7DC3490A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30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E914-D012-4758-B6A7-40ECD97DAFF9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72623-6BD2-45E2-AC11-C7DC3490A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63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E914-D012-4758-B6A7-40ECD97DAFF9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72623-6BD2-45E2-AC11-C7DC3490A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30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E914-D012-4758-B6A7-40ECD97DAFF9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72623-6BD2-45E2-AC11-C7DC3490A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55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E914-D012-4758-B6A7-40ECD97DAFF9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72623-6BD2-45E2-AC11-C7DC3490A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51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E914-D012-4758-B6A7-40ECD97DAFF9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72623-6BD2-45E2-AC11-C7DC3490A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50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E914-D012-4758-B6A7-40ECD97DAFF9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72623-6BD2-45E2-AC11-C7DC3490A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73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E914-D012-4758-B6A7-40ECD97DAFF9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72623-6BD2-45E2-AC11-C7DC3490A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45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E914-D012-4758-B6A7-40ECD97DAFF9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72623-6BD2-45E2-AC11-C7DC3490A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04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E914-D012-4758-B6A7-40ECD97DAFF9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72623-6BD2-45E2-AC11-C7DC3490A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E914-D012-4758-B6A7-40ECD97DAFF9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72623-6BD2-45E2-AC11-C7DC3490A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8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BE914-D012-4758-B6A7-40ECD97DAFF9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72623-6BD2-45E2-AC11-C7DC3490A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12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Cellular Networks - 2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5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Cellular 2G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Different approaches in US and Europe</a:t>
            </a:r>
          </a:p>
          <a:p>
            <a:r>
              <a:rPr lang="en-US" dirty="0" smtClean="0"/>
              <a:t>US: divergence  </a:t>
            </a:r>
          </a:p>
          <a:p>
            <a:pPr lvl="1"/>
            <a:r>
              <a:rPr lang="en-US" dirty="0" smtClean="0"/>
              <a:t>Only one player (AMPS) in 1G </a:t>
            </a:r>
          </a:p>
          <a:p>
            <a:pPr lvl="1"/>
            <a:r>
              <a:rPr lang="en-US" dirty="0" smtClean="0"/>
              <a:t>Became several players in 2G due to competition </a:t>
            </a:r>
          </a:p>
          <a:p>
            <a:pPr lvl="1"/>
            <a:r>
              <a:rPr lang="en-US" dirty="0" smtClean="0"/>
              <a:t>Survivors </a:t>
            </a:r>
          </a:p>
          <a:p>
            <a:pPr lvl="2"/>
            <a:r>
              <a:rPr lang="en-US" dirty="0" smtClean="0"/>
              <a:t>IS-54 and IS-135: backward compatible with AMPS frequency allocation (dual mode - analog and digital)</a:t>
            </a:r>
          </a:p>
          <a:p>
            <a:pPr lvl="2"/>
            <a:r>
              <a:rPr lang="en-US" dirty="0" smtClean="0"/>
              <a:t>IS-95: uses spread spectrum </a:t>
            </a:r>
          </a:p>
          <a:p>
            <a:r>
              <a:rPr lang="en-US" dirty="0" smtClean="0"/>
              <a:t>Europe:  Convergence</a:t>
            </a:r>
          </a:p>
          <a:p>
            <a:pPr lvl="1"/>
            <a:r>
              <a:rPr lang="en-US" dirty="0" smtClean="0"/>
              <a:t>5 incompatible 1G systems (no clear winner) </a:t>
            </a:r>
          </a:p>
          <a:p>
            <a:pPr lvl="1"/>
            <a:r>
              <a:rPr lang="en-US" dirty="0" smtClean="0"/>
              <a:t>European PTT development of GSM (uses new frequency and completely digital communication)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77" y="447834"/>
            <a:ext cx="10824630" cy="592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49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2G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TDMA still required large frequency gaps to reduce interference</a:t>
            </a:r>
          </a:p>
          <a:p>
            <a:r>
              <a:rPr lang="en-US" dirty="0" smtClean="0"/>
              <a:t>Also required potentially unreliable “hard” handoffs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02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Cellular 3G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CDMA established the foundation for 3G technologies</a:t>
            </a:r>
          </a:p>
          <a:p>
            <a:r>
              <a:rPr lang="en-US" dirty="0"/>
              <a:t>T</a:t>
            </a:r>
            <a:r>
              <a:rPr lang="en-US" dirty="0" smtClean="0"/>
              <a:t>wo competing standards based on CDMA</a:t>
            </a:r>
          </a:p>
          <a:p>
            <a:pPr lvl="1"/>
            <a:r>
              <a:rPr lang="en-US" dirty="0" smtClean="0"/>
              <a:t>CDMA2000 - July 2000 (Revision A) - Uses 1.25 MHz carrier;</a:t>
            </a:r>
          </a:p>
          <a:p>
            <a:pPr lvl="1"/>
            <a:r>
              <a:rPr lang="en-US" dirty="0" smtClean="0"/>
              <a:t>WCDMA (UMTS) - June 2001 (Release 99)</a:t>
            </a:r>
            <a:r>
              <a:rPr lang="en-US" dirty="0"/>
              <a:t> </a:t>
            </a:r>
            <a:r>
              <a:rPr lang="en-US" dirty="0" smtClean="0"/>
              <a:t>- Uses 5 MHz carrier; leverages GSM core network</a:t>
            </a:r>
          </a:p>
          <a:p>
            <a:r>
              <a:rPr lang="en-US" dirty="0" smtClean="0"/>
              <a:t>CDMA 2000 evolved to EV-DO (Evolution-Data Optimized)</a:t>
            </a:r>
          </a:p>
          <a:p>
            <a:pPr lvl="1"/>
            <a:r>
              <a:rPr lang="en-US" dirty="0" smtClean="0"/>
              <a:t>Optimized data channel for CDMA2000 providing mobile broadband services</a:t>
            </a:r>
          </a:p>
          <a:p>
            <a:pPr lvl="1"/>
            <a:r>
              <a:rPr lang="en-US" dirty="0" smtClean="0"/>
              <a:t>October 2000 (Release 0)</a:t>
            </a:r>
          </a:p>
          <a:p>
            <a:r>
              <a:rPr lang="en-US" dirty="0" smtClean="0"/>
              <a:t>WCDMA evolved to HSPA (High Speed Packet Access)</a:t>
            </a:r>
          </a:p>
          <a:p>
            <a:pPr lvl="1"/>
            <a:r>
              <a:rPr lang="en-US" dirty="0" smtClean="0"/>
              <a:t>Optimized data channel for WCDMA providing mobile broadband services</a:t>
            </a:r>
          </a:p>
          <a:p>
            <a:pPr lvl="1"/>
            <a:r>
              <a:rPr lang="en-US" dirty="0" smtClean="0"/>
              <a:t>June 2004 (Release 5)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580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98" y="360610"/>
            <a:ext cx="9839459" cy="40310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9549" y="4364645"/>
            <a:ext cx="2910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Simple Data Services</a:t>
            </a:r>
          </a:p>
          <a:p>
            <a:r>
              <a:rPr lang="en-US" dirty="0" smtClean="0"/>
              <a:t>- Text, email etc.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18083" y="4269091"/>
            <a:ext cx="39795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Mobile Broadband</a:t>
            </a:r>
          </a:p>
          <a:p>
            <a:r>
              <a:rPr lang="en-US" dirty="0" smtClean="0"/>
              <a:t>-    Multimedia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Browsing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Navigation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Apps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4931" y="3243187"/>
            <a:ext cx="2925530" cy="317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31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Cellular 3G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Cellular 3G evolved to HSPA+ and EV-DO Rev. B</a:t>
            </a:r>
          </a:p>
          <a:p>
            <a:r>
              <a:rPr lang="en-US" dirty="0" smtClean="0"/>
              <a:t>Higher Order Modulation (HOM)</a:t>
            </a:r>
          </a:p>
          <a:p>
            <a:pPr lvl="1"/>
            <a:r>
              <a:rPr lang="en-US" dirty="0" smtClean="0"/>
              <a:t>Introduces 64-QAM enabling 50% more bits per second per Hz (bps/Hz)</a:t>
            </a:r>
          </a:p>
          <a:p>
            <a:r>
              <a:rPr lang="en-US" dirty="0" smtClean="0"/>
              <a:t>Carrier Aggregation</a:t>
            </a:r>
          </a:p>
          <a:p>
            <a:pPr lvl="1"/>
            <a:r>
              <a:rPr lang="en-US" dirty="0" smtClean="0"/>
              <a:t>Aggregating spectrum enabling increased number of users and peak data rates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65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CDMA Cellular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Self-jamming – </a:t>
            </a:r>
            <a:r>
              <a:rPr lang="en-US" dirty="0" err="1" smtClean="0"/>
              <a:t>codewords</a:t>
            </a:r>
            <a:r>
              <a:rPr lang="en-US" dirty="0" smtClean="0"/>
              <a:t> from multiple users are not perfectly orthogonal, as a result they produce large interference</a:t>
            </a:r>
          </a:p>
          <a:p>
            <a:r>
              <a:rPr lang="en-US" dirty="0" smtClean="0"/>
              <a:t>Near-far problem – signals closer to the receiver are received with less attenuation than signals farther away</a:t>
            </a:r>
          </a:p>
          <a:p>
            <a:r>
              <a:rPr lang="en-US" dirty="0" smtClean="0"/>
              <a:t>Soft handoff – the mobile acquires the new cell before it relinquishes the old; this is more complex than hard handoff used in FDMA and TDMA schemes</a:t>
            </a:r>
          </a:p>
        </p:txBody>
      </p:sp>
    </p:spTree>
    <p:extLst>
      <p:ext uri="{BB962C8B-B14F-4D97-AF65-F5344CB8AC3E}">
        <p14:creationId xmlns:p14="http://schemas.microsoft.com/office/powerpoint/2010/main" val="170225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Cellular 4G LTE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Flexible support for wider channels supporting more users</a:t>
            </a:r>
          </a:p>
          <a:p>
            <a:pPr lvl="1"/>
            <a:r>
              <a:rPr lang="en-US" dirty="0" smtClean="0"/>
              <a:t>Flexible support for channels up to 20 MHz enabled with OFDMA</a:t>
            </a:r>
          </a:p>
          <a:p>
            <a:r>
              <a:rPr lang="en-US" dirty="0" smtClean="0"/>
              <a:t>Create spatially separated paths with more antennas</a:t>
            </a:r>
          </a:p>
          <a:p>
            <a:pPr lvl="1"/>
            <a:r>
              <a:rPr lang="en-US" dirty="0" smtClean="0"/>
              <a:t>Advanced MIMO techniques to create spatially separated paths</a:t>
            </a:r>
          </a:p>
          <a:p>
            <a:r>
              <a:rPr lang="en-US" dirty="0" smtClean="0"/>
              <a:t>Aggregate channels for higher data rates</a:t>
            </a:r>
          </a:p>
          <a:p>
            <a:pPr lvl="1"/>
            <a:r>
              <a:rPr lang="en-US" dirty="0" smtClean="0"/>
              <a:t>Aggregate up to 100 MHz for higher data rates – 2 carrier (2C) commercial; 3C announced</a:t>
            </a:r>
          </a:p>
          <a:p>
            <a:r>
              <a:rPr lang="en-US" dirty="0" smtClean="0"/>
              <a:t>Simplified Core Network  - all IP network with flattened architecture resulting in less equipment per transmission</a:t>
            </a:r>
          </a:p>
          <a:p>
            <a:r>
              <a:rPr lang="en-US" dirty="0" smtClean="0"/>
              <a:t>Low Latencies - optimized response times for both user and control plane improves user experience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49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Cellular 4G LTE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271" y="2218721"/>
            <a:ext cx="3738033" cy="19025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360" y="2218719"/>
            <a:ext cx="3902702" cy="19025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4270" y="1545465"/>
            <a:ext cx="5888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Two modes and common standard – LTE FDD, LTE TDD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818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3G and 4G technologies are evolving for more data capacity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626" y="1935138"/>
            <a:ext cx="10224751" cy="455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08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6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5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Formerly known as </a:t>
            </a:r>
            <a:r>
              <a:rPr lang="en-US" dirty="0" err="1" smtClean="0"/>
              <a:t>Groupe</a:t>
            </a:r>
            <a:r>
              <a:rPr lang="en-US" dirty="0" smtClean="0"/>
              <a:t> </a:t>
            </a:r>
            <a:r>
              <a:rPr lang="en-US" dirty="0" err="1" smtClean="0"/>
              <a:t>Spéciale</a:t>
            </a:r>
            <a:r>
              <a:rPr lang="en-US" dirty="0" smtClean="0"/>
              <a:t> Mobile (founded 1982)</a:t>
            </a:r>
          </a:p>
          <a:p>
            <a:r>
              <a:rPr lang="en-US" dirty="0"/>
              <a:t>N</a:t>
            </a:r>
            <a:r>
              <a:rPr lang="en-US" dirty="0" smtClean="0"/>
              <a:t>ow: Global System for Mobile Communication</a:t>
            </a:r>
          </a:p>
          <a:p>
            <a:r>
              <a:rPr lang="en-US" dirty="0" smtClean="0"/>
              <a:t>Pan-European standard (ETSI, European Telecommunications </a:t>
            </a:r>
            <a:r>
              <a:rPr lang="en-US" dirty="0" err="1" smtClean="0"/>
              <a:t>Standardisation</a:t>
            </a:r>
            <a:r>
              <a:rPr lang="en-US" dirty="0" smtClean="0"/>
              <a:t> Institute)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34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GSM is a PLMN (Public Land Mobile Network)</a:t>
            </a:r>
          </a:p>
          <a:p>
            <a:pPr lvl="1"/>
            <a:r>
              <a:rPr lang="en-US" dirty="0" smtClean="0"/>
              <a:t>several providers setup mobile networks following the GSM standard within each country</a:t>
            </a:r>
          </a:p>
          <a:p>
            <a:r>
              <a:rPr lang="en-US" dirty="0" smtClean="0"/>
              <a:t>components</a:t>
            </a:r>
          </a:p>
          <a:p>
            <a:pPr lvl="1"/>
            <a:r>
              <a:rPr lang="en-US" dirty="0" smtClean="0"/>
              <a:t>MS (mobile station)</a:t>
            </a:r>
          </a:p>
          <a:p>
            <a:pPr lvl="1"/>
            <a:r>
              <a:rPr lang="en-US" dirty="0" smtClean="0"/>
              <a:t>BS (base station)</a:t>
            </a:r>
          </a:p>
          <a:p>
            <a:pPr lvl="1"/>
            <a:r>
              <a:rPr lang="en-US" dirty="0" smtClean="0"/>
              <a:t>MSC (mobile switching center)</a:t>
            </a:r>
          </a:p>
          <a:p>
            <a:pPr lvl="1"/>
            <a:r>
              <a:rPr lang="en-US" dirty="0" smtClean="0"/>
              <a:t>LR (location register)</a:t>
            </a:r>
          </a:p>
          <a:p>
            <a:r>
              <a:rPr lang="en-US" dirty="0" smtClean="0"/>
              <a:t>subsystems</a:t>
            </a:r>
          </a:p>
          <a:p>
            <a:pPr lvl="1"/>
            <a:r>
              <a:rPr lang="en-US" dirty="0" smtClean="0"/>
              <a:t>RSS (radio subsystem): covers all radio aspects , also sometimes called as the Base Station Subsystem (BSS)</a:t>
            </a:r>
          </a:p>
          <a:p>
            <a:pPr lvl="1"/>
            <a:r>
              <a:rPr lang="en-US" dirty="0" smtClean="0"/>
              <a:t>NSS (network and switching subsystem): call forwarding, handover, switching</a:t>
            </a:r>
          </a:p>
          <a:p>
            <a:pPr lvl="1"/>
            <a:r>
              <a:rPr lang="en-US" dirty="0" smtClean="0"/>
              <a:t>OSS (operation subsystem): management of the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1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313" y="294739"/>
            <a:ext cx="9229725" cy="6247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043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architecture: radio subsystem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532587"/>
            <a:ext cx="5334000" cy="4971244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172200" y="1532587"/>
            <a:ext cx="5181600" cy="497124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Components</a:t>
            </a:r>
          </a:p>
          <a:p>
            <a:pPr lvl="1"/>
            <a:r>
              <a:rPr lang="en-US" dirty="0" smtClean="0"/>
              <a:t>MS (Mobile Station)</a:t>
            </a:r>
          </a:p>
          <a:p>
            <a:pPr lvl="1"/>
            <a:r>
              <a:rPr lang="en-US" dirty="0" smtClean="0"/>
              <a:t>BSS (Base Station Subsystem): consisting of</a:t>
            </a:r>
          </a:p>
          <a:p>
            <a:pPr lvl="2"/>
            <a:r>
              <a:rPr lang="en-US" dirty="0" smtClean="0"/>
              <a:t>BTS (Base Transceiver Station): sender and receiver</a:t>
            </a:r>
          </a:p>
          <a:p>
            <a:pPr lvl="2"/>
            <a:r>
              <a:rPr lang="en-US" dirty="0" smtClean="0"/>
              <a:t>BSC (Base Station Controller): controlling several transceivers</a:t>
            </a:r>
          </a:p>
          <a:p>
            <a:r>
              <a:rPr lang="en-US" dirty="0" smtClean="0"/>
              <a:t>Interfaces</a:t>
            </a:r>
          </a:p>
          <a:p>
            <a:pPr lvl="1"/>
            <a:r>
              <a:rPr lang="en-US" dirty="0" smtClean="0"/>
              <a:t>U</a:t>
            </a:r>
            <a:r>
              <a:rPr lang="en-US" baseline="-25000" dirty="0" smtClean="0"/>
              <a:t>m</a:t>
            </a:r>
            <a:r>
              <a:rPr lang="en-US" dirty="0" smtClean="0"/>
              <a:t> : radio interface</a:t>
            </a:r>
          </a:p>
          <a:p>
            <a:pPr lvl="1"/>
            <a:r>
              <a:rPr lang="en-US" dirty="0" err="1" smtClean="0"/>
              <a:t>A</a:t>
            </a:r>
            <a:r>
              <a:rPr lang="en-US" baseline="-25000" dirty="0" err="1" smtClean="0"/>
              <a:t>bis</a:t>
            </a:r>
            <a:r>
              <a:rPr lang="en-US" dirty="0" smtClean="0"/>
              <a:t> : standardized, open interface with 16 </a:t>
            </a:r>
            <a:r>
              <a:rPr lang="en-US" dirty="0" err="1" smtClean="0"/>
              <a:t>kbit</a:t>
            </a:r>
            <a:r>
              <a:rPr lang="en-US" dirty="0" smtClean="0"/>
              <a:t>/s user channels</a:t>
            </a:r>
          </a:p>
          <a:p>
            <a:pPr lvl="1"/>
            <a:r>
              <a:rPr lang="en-US" dirty="0" smtClean="0"/>
              <a:t>A: standardized, open interface with 64 </a:t>
            </a:r>
            <a:r>
              <a:rPr lang="en-US" dirty="0" err="1" smtClean="0"/>
              <a:t>kbit</a:t>
            </a:r>
            <a:r>
              <a:rPr lang="en-US" dirty="0" smtClean="0"/>
              <a:t>/s user channels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83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GSM Frequency bands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341" y="1690688"/>
            <a:ext cx="6994277" cy="458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85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674" y="811369"/>
            <a:ext cx="6989668" cy="5422006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6244"/>
          </a:xfrm>
        </p:spPr>
        <p:txBody>
          <a:bodyPr>
            <a:noAutofit/>
          </a:bodyPr>
          <a:lstStyle/>
          <a:p>
            <a:r>
              <a:rPr lang="en-US" sz="3200" dirty="0" smtClean="0"/>
              <a:t>GSM Radio Interface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8719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Tail bits are set to 0 and can be used to enhance the receiver performance</a:t>
            </a:r>
          </a:p>
          <a:p>
            <a:r>
              <a:rPr lang="en-US" dirty="0" smtClean="0"/>
              <a:t>Training sequence is used to adapt the parameters of the receiver to the current path propagation characteristics and to select the strongest signal in case of multipath propagation</a:t>
            </a:r>
          </a:p>
          <a:p>
            <a:r>
              <a:rPr lang="en-US" dirty="0" smtClean="0"/>
              <a:t>Flag S indicates whether the data field contains user or network control data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38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SM frame heirachy showing the relationship between frames, superframes, multiframes, etc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099" y="1488895"/>
            <a:ext cx="6953563" cy="4577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443693" cy="69094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GSM Frame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19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245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GSM slot and burst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2130"/>
            <a:ext cx="10515600" cy="4914833"/>
          </a:xfrm>
        </p:spPr>
        <p:txBody>
          <a:bodyPr>
            <a:normAutofit/>
          </a:bodyPr>
          <a:lstStyle/>
          <a:p>
            <a:r>
              <a:rPr lang="en-US" dirty="0" smtClean="0"/>
              <a:t>GSM burst</a:t>
            </a:r>
          </a:p>
          <a:p>
            <a:pPr lvl="1"/>
            <a:r>
              <a:rPr lang="en-US" dirty="0" smtClean="0"/>
              <a:t>The GSM burst, or transmission can fulfil a variety of functions. </a:t>
            </a:r>
            <a:endParaRPr lang="en-US" dirty="0"/>
          </a:p>
          <a:p>
            <a:pPr lvl="1"/>
            <a:r>
              <a:rPr lang="en-US" dirty="0" smtClean="0"/>
              <a:t>Some GSM bursts are used for carrying data while others are used for control information. 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ifferent types of GSM burst are:</a:t>
            </a:r>
          </a:p>
          <a:p>
            <a:pPr lvl="2"/>
            <a:r>
              <a:rPr lang="en-US" dirty="0" smtClean="0"/>
              <a:t>Normal burst - </a:t>
            </a:r>
            <a:r>
              <a:rPr lang="en-US" i="1" dirty="0" smtClean="0"/>
              <a:t>uplink and downlink</a:t>
            </a:r>
          </a:p>
          <a:p>
            <a:pPr lvl="3"/>
            <a:r>
              <a:rPr lang="en-US" i="1" dirty="0" smtClean="0"/>
              <a:t>standard communications between the </a:t>
            </a:r>
            <a:r>
              <a:rPr lang="en-US" i="1" dirty="0" err="1" smtClean="0"/>
              <a:t>basestation</a:t>
            </a:r>
            <a:r>
              <a:rPr lang="en-US" i="1" dirty="0" smtClean="0"/>
              <a:t> and the mobile, and typically transfers the </a:t>
            </a:r>
            <a:r>
              <a:rPr lang="en-US" i="1" dirty="0" err="1" smtClean="0"/>
              <a:t>digitised</a:t>
            </a:r>
            <a:r>
              <a:rPr lang="en-US" i="1" dirty="0" smtClean="0"/>
              <a:t> voice data.</a:t>
            </a:r>
          </a:p>
          <a:p>
            <a:pPr lvl="2"/>
            <a:r>
              <a:rPr lang="en-US" dirty="0" err="1" smtClean="0"/>
              <a:t>Synchronisation</a:t>
            </a:r>
            <a:r>
              <a:rPr lang="en-US" dirty="0" smtClean="0"/>
              <a:t> burst – </a:t>
            </a:r>
            <a:r>
              <a:rPr lang="en-US" i="1" dirty="0" smtClean="0"/>
              <a:t>downlink</a:t>
            </a:r>
          </a:p>
          <a:p>
            <a:pPr lvl="3"/>
            <a:r>
              <a:rPr lang="en-US" i="1" dirty="0" smtClean="0"/>
              <a:t> provide </a:t>
            </a:r>
            <a:r>
              <a:rPr lang="en-US" i="1" dirty="0" err="1" smtClean="0"/>
              <a:t>synchronisation</a:t>
            </a:r>
            <a:r>
              <a:rPr lang="en-US" i="1" dirty="0" smtClean="0"/>
              <a:t> for the mobiles on the network.</a:t>
            </a:r>
          </a:p>
          <a:p>
            <a:pPr lvl="2"/>
            <a:r>
              <a:rPr lang="en-US" dirty="0" smtClean="0"/>
              <a:t>Frequency correction burst - </a:t>
            </a:r>
            <a:r>
              <a:rPr lang="en-US" i="1" dirty="0" smtClean="0"/>
              <a:t>downlink</a:t>
            </a:r>
          </a:p>
          <a:p>
            <a:pPr lvl="2"/>
            <a:r>
              <a:rPr lang="en-US" dirty="0" smtClean="0"/>
              <a:t>Access burst (Shortened Burst) – </a:t>
            </a:r>
            <a:r>
              <a:rPr lang="en-US" i="1" dirty="0" smtClean="0"/>
              <a:t>uplink</a:t>
            </a:r>
          </a:p>
          <a:p>
            <a:pPr lvl="3"/>
            <a:r>
              <a:rPr lang="en-US" i="1" dirty="0" smtClean="0"/>
              <a:t>Initial connection setup between the MS and the BTS</a:t>
            </a:r>
          </a:p>
        </p:txBody>
      </p:sp>
    </p:spTree>
    <p:extLst>
      <p:ext uri="{BB962C8B-B14F-4D97-AF65-F5344CB8AC3E}">
        <p14:creationId xmlns:p14="http://schemas.microsoft.com/office/powerpoint/2010/main" val="338936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027"/>
          <p:cNvSpPr>
            <a:spLocks noChangeShapeType="1"/>
          </p:cNvSpPr>
          <p:nvPr/>
        </p:nvSpPr>
        <p:spPr bwMode="auto">
          <a:xfrm flipV="1">
            <a:off x="2589727" y="1116169"/>
            <a:ext cx="0" cy="457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Line 1028"/>
          <p:cNvSpPr>
            <a:spLocks noChangeShapeType="1"/>
          </p:cNvSpPr>
          <p:nvPr/>
        </p:nvSpPr>
        <p:spPr bwMode="auto">
          <a:xfrm>
            <a:off x="2589727" y="5688169"/>
            <a:ext cx="701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Oval 1029"/>
          <p:cNvSpPr>
            <a:spLocks noChangeArrowheads="1"/>
          </p:cNvSpPr>
          <p:nvPr/>
        </p:nvSpPr>
        <p:spPr bwMode="auto">
          <a:xfrm>
            <a:off x="3123127" y="4392769"/>
            <a:ext cx="1905000" cy="838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000" dirty="0" smtClean="0">
                <a:ea typeface="굴림" panose="020B0600000101010101" pitchFamily="34" charset="-127"/>
              </a:rPr>
              <a:t>1G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000" dirty="0" smtClean="0">
                <a:ea typeface="굴림" panose="020B0600000101010101" pitchFamily="34" charset="-127"/>
              </a:rPr>
              <a:t>(&lt;1Kbps)</a:t>
            </a:r>
            <a:endParaRPr lang="en-US" altLang="ko-KR" sz="2400" dirty="0">
              <a:ea typeface="굴림" panose="020B0600000101010101" pitchFamily="34" charset="-127"/>
            </a:endParaRPr>
          </a:p>
        </p:txBody>
      </p:sp>
      <p:sp>
        <p:nvSpPr>
          <p:cNvPr id="5" name="Oval 1030"/>
          <p:cNvSpPr>
            <a:spLocks noChangeArrowheads="1"/>
          </p:cNvSpPr>
          <p:nvPr/>
        </p:nvSpPr>
        <p:spPr bwMode="auto">
          <a:xfrm>
            <a:off x="4875727" y="3478369"/>
            <a:ext cx="1676400" cy="9144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6" name="Oval 1031"/>
          <p:cNvSpPr>
            <a:spLocks noChangeArrowheads="1"/>
          </p:cNvSpPr>
          <p:nvPr/>
        </p:nvSpPr>
        <p:spPr bwMode="auto">
          <a:xfrm>
            <a:off x="5866327" y="2640169"/>
            <a:ext cx="2286000" cy="9906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7" name="Oval 1032"/>
          <p:cNvSpPr>
            <a:spLocks noChangeArrowheads="1"/>
          </p:cNvSpPr>
          <p:nvPr/>
        </p:nvSpPr>
        <p:spPr bwMode="auto">
          <a:xfrm>
            <a:off x="7466527" y="1420969"/>
            <a:ext cx="2362200" cy="1447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8" name="Line 1033"/>
          <p:cNvSpPr>
            <a:spLocks noChangeShapeType="1"/>
          </p:cNvSpPr>
          <p:nvPr/>
        </p:nvSpPr>
        <p:spPr bwMode="auto">
          <a:xfrm>
            <a:off x="2589727" y="4468969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1034"/>
          <p:cNvSpPr txBox="1">
            <a:spLocks noChangeArrowheads="1"/>
          </p:cNvSpPr>
          <p:nvPr/>
        </p:nvSpPr>
        <p:spPr bwMode="auto">
          <a:xfrm>
            <a:off x="1599127" y="4316569"/>
            <a:ext cx="911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ea typeface="굴림" panose="020B0600000101010101" pitchFamily="34" charset="-127"/>
              </a:rPr>
              <a:t>1 Kbps</a:t>
            </a:r>
          </a:p>
        </p:txBody>
      </p:sp>
      <p:sp>
        <p:nvSpPr>
          <p:cNvPr id="10" name="Text Box 1035"/>
          <p:cNvSpPr txBox="1">
            <a:spLocks noChangeArrowheads="1"/>
          </p:cNvSpPr>
          <p:nvPr/>
        </p:nvSpPr>
        <p:spPr bwMode="auto">
          <a:xfrm>
            <a:off x="1599127" y="3454557"/>
            <a:ext cx="1038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ea typeface="굴림" panose="020B0600000101010101" pitchFamily="34" charset="-127"/>
              </a:rPr>
              <a:t>10 Kbps</a:t>
            </a:r>
          </a:p>
        </p:txBody>
      </p:sp>
      <p:sp>
        <p:nvSpPr>
          <p:cNvPr id="11" name="Text Box 1036"/>
          <p:cNvSpPr txBox="1">
            <a:spLocks noChangeArrowheads="1"/>
          </p:cNvSpPr>
          <p:nvPr/>
        </p:nvSpPr>
        <p:spPr bwMode="auto">
          <a:xfrm>
            <a:off x="1522927" y="2616357"/>
            <a:ext cx="1165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ea typeface="굴림" panose="020B0600000101010101" pitchFamily="34" charset="-127"/>
              </a:rPr>
              <a:t>100 Kbps</a:t>
            </a:r>
          </a:p>
        </p:txBody>
      </p:sp>
      <p:sp>
        <p:nvSpPr>
          <p:cNvPr id="12" name="Text Box 1037"/>
          <p:cNvSpPr txBox="1">
            <a:spLocks noChangeArrowheads="1"/>
          </p:cNvSpPr>
          <p:nvPr/>
        </p:nvSpPr>
        <p:spPr bwMode="auto">
          <a:xfrm>
            <a:off x="1599127" y="1244757"/>
            <a:ext cx="101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ea typeface="굴림" panose="020B0600000101010101" pitchFamily="34" charset="-127"/>
              </a:rPr>
              <a:t>2 Mbps </a:t>
            </a:r>
          </a:p>
        </p:txBody>
      </p:sp>
      <p:sp>
        <p:nvSpPr>
          <p:cNvPr id="13" name="Text Box 1038"/>
          <p:cNvSpPr txBox="1">
            <a:spLocks noChangeArrowheads="1"/>
          </p:cNvSpPr>
          <p:nvPr/>
        </p:nvSpPr>
        <p:spPr bwMode="auto">
          <a:xfrm>
            <a:off x="1675327" y="1854357"/>
            <a:ext cx="101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ea typeface="굴림" panose="020B0600000101010101" pitchFamily="34" charset="-127"/>
              </a:rPr>
              <a:t>1 Mbps </a:t>
            </a:r>
          </a:p>
        </p:txBody>
      </p:sp>
      <p:sp>
        <p:nvSpPr>
          <p:cNvPr id="14" name="Text Box 1039"/>
          <p:cNvSpPr txBox="1">
            <a:spLocks noChangeArrowheads="1"/>
          </p:cNvSpPr>
          <p:nvPr/>
        </p:nvSpPr>
        <p:spPr bwMode="auto">
          <a:xfrm>
            <a:off x="1065727" y="762157"/>
            <a:ext cx="151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34" charset="-127"/>
              </a:rPr>
              <a:t>Data Rates</a:t>
            </a:r>
            <a:endParaRPr lang="en-US" altLang="ko-KR" sz="2800">
              <a:ea typeface="굴림" panose="020B0600000101010101" pitchFamily="34" charset="-127"/>
            </a:endParaRPr>
          </a:p>
        </p:txBody>
      </p:sp>
      <p:sp>
        <p:nvSpPr>
          <p:cNvPr id="15" name="Text Box 1040"/>
          <p:cNvSpPr txBox="1">
            <a:spLocks noChangeArrowheads="1"/>
          </p:cNvSpPr>
          <p:nvPr/>
        </p:nvSpPr>
        <p:spPr bwMode="auto">
          <a:xfrm>
            <a:off x="2970727" y="5688169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34" charset="-127"/>
              </a:rPr>
              <a:t>1980</a:t>
            </a:r>
          </a:p>
        </p:txBody>
      </p:sp>
      <p:sp>
        <p:nvSpPr>
          <p:cNvPr id="16" name="Line 1041"/>
          <p:cNvSpPr>
            <a:spLocks noChangeShapeType="1"/>
          </p:cNvSpPr>
          <p:nvPr/>
        </p:nvSpPr>
        <p:spPr bwMode="auto">
          <a:xfrm flipH="1">
            <a:off x="3199327" y="5688169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1042"/>
          <p:cNvSpPr txBox="1">
            <a:spLocks noChangeArrowheads="1"/>
          </p:cNvSpPr>
          <p:nvPr/>
        </p:nvSpPr>
        <p:spPr bwMode="auto">
          <a:xfrm>
            <a:off x="5256727" y="5715157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34" charset="-127"/>
              </a:rPr>
              <a:t>1990</a:t>
            </a:r>
          </a:p>
        </p:txBody>
      </p:sp>
      <p:sp>
        <p:nvSpPr>
          <p:cNvPr id="18" name="Text Box 1043"/>
          <p:cNvSpPr txBox="1">
            <a:spLocks noChangeArrowheads="1"/>
          </p:cNvSpPr>
          <p:nvPr/>
        </p:nvSpPr>
        <p:spPr bwMode="auto">
          <a:xfrm>
            <a:off x="7085527" y="5715157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34" charset="-127"/>
              </a:rPr>
              <a:t>2000</a:t>
            </a:r>
          </a:p>
        </p:txBody>
      </p:sp>
      <p:sp>
        <p:nvSpPr>
          <p:cNvPr id="19" name="Text Box 1044"/>
          <p:cNvSpPr txBox="1">
            <a:spLocks noChangeArrowheads="1"/>
          </p:cNvSpPr>
          <p:nvPr/>
        </p:nvSpPr>
        <p:spPr bwMode="auto">
          <a:xfrm>
            <a:off x="8838127" y="5688169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34" charset="-127"/>
              </a:rPr>
              <a:t>2010</a:t>
            </a:r>
          </a:p>
        </p:txBody>
      </p:sp>
      <p:sp>
        <p:nvSpPr>
          <p:cNvPr id="20" name="Line 1045"/>
          <p:cNvSpPr>
            <a:spLocks noChangeShapeType="1"/>
          </p:cNvSpPr>
          <p:nvPr/>
        </p:nvSpPr>
        <p:spPr bwMode="auto">
          <a:xfrm>
            <a:off x="2513527" y="3630769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046"/>
          <p:cNvSpPr>
            <a:spLocks noChangeShapeType="1"/>
          </p:cNvSpPr>
          <p:nvPr/>
        </p:nvSpPr>
        <p:spPr bwMode="auto">
          <a:xfrm>
            <a:off x="2513527" y="2868769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1047"/>
          <p:cNvSpPr>
            <a:spLocks noChangeShapeType="1"/>
          </p:cNvSpPr>
          <p:nvPr/>
        </p:nvSpPr>
        <p:spPr bwMode="auto">
          <a:xfrm>
            <a:off x="2513527" y="2106769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1048"/>
          <p:cNvSpPr>
            <a:spLocks noChangeShapeType="1"/>
          </p:cNvSpPr>
          <p:nvPr/>
        </p:nvSpPr>
        <p:spPr bwMode="auto">
          <a:xfrm>
            <a:off x="2513527" y="1420969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1049"/>
          <p:cNvSpPr>
            <a:spLocks noChangeArrowheads="1"/>
          </p:cNvSpPr>
          <p:nvPr/>
        </p:nvSpPr>
        <p:spPr bwMode="auto">
          <a:xfrm>
            <a:off x="5104327" y="3606957"/>
            <a:ext cx="12065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ea typeface="굴림" panose="020B0600000101010101" pitchFamily="34" charset="-127"/>
              </a:rPr>
              <a:t>2G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ea typeface="굴림" panose="020B0600000101010101" pitchFamily="34" charset="-127"/>
              </a:rPr>
              <a:t>(9.6Kbps)</a:t>
            </a:r>
          </a:p>
        </p:txBody>
      </p:sp>
      <p:sp>
        <p:nvSpPr>
          <p:cNvPr id="25" name="Rectangle 1050"/>
          <p:cNvSpPr>
            <a:spLocks noChangeArrowheads="1"/>
          </p:cNvSpPr>
          <p:nvPr/>
        </p:nvSpPr>
        <p:spPr bwMode="auto">
          <a:xfrm>
            <a:off x="6323527" y="2768757"/>
            <a:ext cx="16081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ko-KR" altLang="en-US" sz="2000">
                <a:ea typeface="굴림" panose="020B0600000101010101" pitchFamily="34" charset="-127"/>
              </a:rPr>
              <a:t>     </a:t>
            </a:r>
            <a:r>
              <a:rPr lang="en-US" altLang="ko-KR" sz="2000">
                <a:ea typeface="굴림" panose="020B0600000101010101" pitchFamily="34" charset="-127"/>
              </a:rPr>
              <a:t>2.5G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ea typeface="굴림" panose="020B0600000101010101" pitchFamily="34" charset="-127"/>
              </a:rPr>
              <a:t>(10-150Kbps)</a:t>
            </a:r>
          </a:p>
        </p:txBody>
      </p:sp>
      <p:sp>
        <p:nvSpPr>
          <p:cNvPr id="26" name="Rectangle 1051"/>
          <p:cNvSpPr>
            <a:spLocks noChangeArrowheads="1"/>
          </p:cNvSpPr>
          <p:nvPr/>
        </p:nvSpPr>
        <p:spPr bwMode="auto">
          <a:xfrm>
            <a:off x="7542727" y="1778157"/>
            <a:ext cx="22987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ko-KR" altLang="en-US" sz="2000" dirty="0">
                <a:ea typeface="굴림" panose="020B0600000101010101" pitchFamily="34" charset="-127"/>
              </a:rPr>
              <a:t>          </a:t>
            </a:r>
            <a:r>
              <a:rPr lang="en-US" altLang="ko-KR" sz="2000" dirty="0">
                <a:ea typeface="굴림" panose="020B0600000101010101" pitchFamily="34" charset="-127"/>
              </a:rPr>
              <a:t>3G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2000" dirty="0">
                <a:ea typeface="굴림" panose="020B0600000101010101" pitchFamily="34" charset="-127"/>
              </a:rPr>
              <a:t>(144Kbps to 2Mbps)</a:t>
            </a:r>
          </a:p>
        </p:txBody>
      </p:sp>
      <p:sp>
        <p:nvSpPr>
          <p:cNvPr id="27" name="Text Box 1052"/>
          <p:cNvSpPr txBox="1">
            <a:spLocks noChangeArrowheads="1"/>
          </p:cNvSpPr>
          <p:nvPr/>
        </p:nvSpPr>
        <p:spPr bwMode="auto">
          <a:xfrm>
            <a:off x="6079052" y="6110444"/>
            <a:ext cx="895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34" charset="-127"/>
              </a:rPr>
              <a:t>Years</a:t>
            </a:r>
            <a:endParaRPr lang="en-US" altLang="ko-KR" sz="280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24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852"/>
          </a:xfrm>
        </p:spPr>
        <p:txBody>
          <a:bodyPr/>
          <a:lstStyle/>
          <a:p>
            <a:r>
              <a:rPr lang="en-US" dirty="0" smtClean="0"/>
              <a:t>Base Station Subsystem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2130"/>
            <a:ext cx="10515600" cy="513867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Transcoding Rate and Adaptation Unit (TRAU)</a:t>
            </a:r>
          </a:p>
          <a:p>
            <a:pPr lvl="1"/>
            <a:r>
              <a:rPr lang="en-US" dirty="0" smtClean="0"/>
              <a:t>Used to compress </a:t>
            </a:r>
            <a:r>
              <a:rPr lang="en-US" dirty="0"/>
              <a:t>and de-compress the speech data</a:t>
            </a:r>
            <a:r>
              <a:rPr lang="en-US" dirty="0" smtClean="0"/>
              <a:t>. Not used for data connection.</a:t>
            </a:r>
          </a:p>
          <a:p>
            <a:pPr lvl="1"/>
            <a:r>
              <a:rPr lang="en-US" dirty="0" smtClean="0"/>
              <a:t>Performs coding between the 64kbps PCM coding used in the backbone network and the 13 kbps coding used for the Mobile Station (MS)</a:t>
            </a:r>
          </a:p>
          <a:p>
            <a:r>
              <a:rPr lang="en-US" dirty="0" smtClean="0"/>
              <a:t>Base Station Controller (BSC)</a:t>
            </a:r>
          </a:p>
          <a:p>
            <a:pPr lvl="1"/>
            <a:r>
              <a:rPr lang="en-US" dirty="0" smtClean="0"/>
              <a:t>Controls the channel (time slot) allocation implemented by the BTSs</a:t>
            </a:r>
          </a:p>
          <a:p>
            <a:pPr lvl="1"/>
            <a:r>
              <a:rPr lang="en-US" dirty="0" smtClean="0"/>
              <a:t>Manages the handovers within BSS area</a:t>
            </a:r>
          </a:p>
          <a:p>
            <a:pPr lvl="1"/>
            <a:r>
              <a:rPr lang="en-US" dirty="0" smtClean="0"/>
              <a:t>Knows which mobile stations are within the cell and informs the MSC/VLR about this</a:t>
            </a:r>
          </a:p>
          <a:p>
            <a:r>
              <a:rPr lang="en-US" dirty="0" smtClean="0"/>
              <a:t>Base Transceiver System (BTS)</a:t>
            </a:r>
          </a:p>
          <a:p>
            <a:pPr lvl="1"/>
            <a:r>
              <a:rPr lang="en-US" dirty="0" smtClean="0"/>
              <a:t>Controls several transmitters</a:t>
            </a:r>
          </a:p>
          <a:p>
            <a:pPr lvl="1"/>
            <a:r>
              <a:rPr lang="en-US" dirty="0" smtClean="0"/>
              <a:t>Each transmitter has 8 time slots, some used for signaling, on a specific frequency</a:t>
            </a:r>
          </a:p>
        </p:txBody>
      </p:sp>
    </p:spTree>
    <p:extLst>
      <p:ext uri="{BB962C8B-B14F-4D97-AF65-F5344CB8AC3E}">
        <p14:creationId xmlns:p14="http://schemas.microsoft.com/office/powerpoint/2010/main" val="265095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Base Transceiver Station and Base Station Controller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500002"/>
            <a:ext cx="5124718" cy="4676961"/>
          </a:xfrm>
        </p:spPr>
        <p:txBody>
          <a:bodyPr/>
          <a:lstStyle/>
          <a:p>
            <a:r>
              <a:rPr lang="en-US" dirty="0"/>
              <a:t>Tasks of a BSS are distributed over BSC and BTS</a:t>
            </a:r>
          </a:p>
          <a:p>
            <a:pPr lvl="1"/>
            <a:r>
              <a:rPr lang="en-US" dirty="0" smtClean="0"/>
              <a:t>BTS </a:t>
            </a:r>
            <a:r>
              <a:rPr lang="en-US" dirty="0"/>
              <a:t>comprises radio specific functions</a:t>
            </a:r>
          </a:p>
          <a:p>
            <a:pPr lvl="1"/>
            <a:r>
              <a:rPr lang="en-US" dirty="0" smtClean="0"/>
              <a:t>BSC </a:t>
            </a:r>
            <a:r>
              <a:rPr lang="en-US" dirty="0"/>
              <a:t>is the switching center for radio channels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00002"/>
            <a:ext cx="5512158" cy="467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66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2762"/>
          </a:xfrm>
        </p:spPr>
        <p:txBody>
          <a:bodyPr/>
          <a:lstStyle/>
          <a:p>
            <a:r>
              <a:rPr lang="en-US" dirty="0" smtClean="0"/>
              <a:t>Network and Switching Subsystem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7888"/>
            <a:ext cx="10515600" cy="530609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backbone of a GSM network is a telephone network with additional cellular network capabilities</a:t>
            </a:r>
          </a:p>
          <a:p>
            <a:r>
              <a:rPr lang="en-US" dirty="0" smtClean="0"/>
              <a:t>Mobile Switching Center (MSC)</a:t>
            </a:r>
          </a:p>
          <a:p>
            <a:pPr lvl="1"/>
            <a:r>
              <a:rPr lang="en-US" dirty="0" smtClean="0"/>
              <a:t>A typical telephony exchange (ISDN exchange) which supports mobile communications</a:t>
            </a:r>
          </a:p>
          <a:p>
            <a:r>
              <a:rPr lang="en-US" dirty="0" smtClean="0"/>
              <a:t>Visitor Location Register (VLR)</a:t>
            </a:r>
          </a:p>
          <a:p>
            <a:pPr lvl="1"/>
            <a:r>
              <a:rPr lang="en-US" dirty="0" smtClean="0"/>
              <a:t>A database, part of the MSC</a:t>
            </a:r>
          </a:p>
          <a:p>
            <a:pPr lvl="1"/>
            <a:r>
              <a:rPr lang="en-US" dirty="0" smtClean="0"/>
              <a:t>Contains the location of the active Mobile Stations</a:t>
            </a:r>
          </a:p>
          <a:p>
            <a:r>
              <a:rPr lang="en-US" dirty="0" smtClean="0"/>
              <a:t>Gateway Mobile Switching Center (GMSC)</a:t>
            </a:r>
          </a:p>
          <a:p>
            <a:pPr lvl="1"/>
            <a:r>
              <a:rPr lang="en-US" dirty="0" smtClean="0"/>
              <a:t>Links the system to PSTN and other operators</a:t>
            </a:r>
          </a:p>
          <a:p>
            <a:r>
              <a:rPr lang="en-US" dirty="0" smtClean="0"/>
              <a:t>Home Location Register (HLR)</a:t>
            </a:r>
          </a:p>
          <a:p>
            <a:pPr lvl="1"/>
            <a:r>
              <a:rPr lang="en-US" dirty="0" smtClean="0"/>
              <a:t>Contains subscriber information, including authentication information in Authentication Center (</a:t>
            </a:r>
            <a:r>
              <a:rPr lang="en-US" dirty="0" err="1" smtClean="0"/>
              <a:t>AuC</a:t>
            </a:r>
            <a:r>
              <a:rPr lang="en-US" dirty="0" smtClean="0"/>
              <a:t>)</a:t>
            </a:r>
          </a:p>
          <a:p>
            <a:r>
              <a:rPr lang="en-US" dirty="0" smtClean="0"/>
              <a:t>Equipment Identity Register (EIR)</a:t>
            </a:r>
          </a:p>
          <a:p>
            <a:pPr lvl="1"/>
            <a:r>
              <a:rPr lang="en-US" dirty="0" smtClean="0"/>
              <a:t>The EIR is the entity that decides whether a given UE equipment may be allowed onto the network. </a:t>
            </a:r>
          </a:p>
          <a:p>
            <a:pPr lvl="1"/>
            <a:r>
              <a:rPr lang="en-US" dirty="0" smtClean="0"/>
              <a:t>Each UE equipment has a number known as the International Mobile Equipment Identity. This number is installed in the equipment and is checked by the network during registration.</a:t>
            </a:r>
          </a:p>
        </p:txBody>
      </p:sp>
    </p:spTree>
    <p:extLst>
      <p:ext uri="{BB962C8B-B14F-4D97-AF65-F5344CB8AC3E}">
        <p14:creationId xmlns:p14="http://schemas.microsoft.com/office/powerpoint/2010/main" val="317578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4126"/>
          </a:xfrm>
        </p:spPr>
        <p:txBody>
          <a:bodyPr/>
          <a:lstStyle/>
          <a:p>
            <a:r>
              <a:rPr lang="en-US" dirty="0" smtClean="0"/>
              <a:t>Home Location 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9252"/>
            <a:ext cx="10515600" cy="492771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One database per operator</a:t>
            </a:r>
          </a:p>
          <a:p>
            <a:r>
              <a:rPr lang="en-US" dirty="0" smtClean="0"/>
              <a:t>Contains all the permanent subscriber information</a:t>
            </a:r>
          </a:p>
          <a:p>
            <a:pPr lvl="1"/>
            <a:r>
              <a:rPr lang="en-US" dirty="0" smtClean="0"/>
              <a:t>MSISDN (Mobile Subscriber ISDN number) is the telephone number of the subscriber</a:t>
            </a:r>
          </a:p>
          <a:p>
            <a:pPr lvl="1"/>
            <a:r>
              <a:rPr lang="en-US" dirty="0" smtClean="0"/>
              <a:t>International Mobile Subscriber Identity (IMSI) is a 15 digit code used to identify the subscriber</a:t>
            </a:r>
          </a:p>
          <a:p>
            <a:pPr lvl="1"/>
            <a:r>
              <a:rPr lang="en-US" dirty="0" smtClean="0"/>
              <a:t>It incorporates a country code and operator code</a:t>
            </a:r>
          </a:p>
          <a:p>
            <a:pPr lvl="1"/>
            <a:r>
              <a:rPr lang="en-US" dirty="0" smtClean="0"/>
              <a:t>IMSI code is used to link the MSISDN number to the subscriber’s SIM (Subscriber Identity Module)</a:t>
            </a:r>
          </a:p>
          <a:p>
            <a:pPr lvl="1"/>
            <a:r>
              <a:rPr lang="en-US" dirty="0" smtClean="0"/>
              <a:t>Charging information</a:t>
            </a:r>
          </a:p>
          <a:p>
            <a:pPr lvl="1"/>
            <a:r>
              <a:rPr lang="en-US" dirty="0" smtClean="0"/>
              <a:t>Services available to the customer</a:t>
            </a:r>
          </a:p>
          <a:p>
            <a:r>
              <a:rPr lang="en-US" dirty="0" smtClean="0"/>
              <a:t>Also the subscriber’s present Location Area Code, which refers to the MSC, which can connect to the 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39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337"/>
          </a:xfrm>
        </p:spPr>
        <p:txBody>
          <a:bodyPr/>
          <a:lstStyle/>
          <a:p>
            <a:r>
              <a:rPr lang="en-US" sz="4000" dirty="0" smtClean="0"/>
              <a:t>Other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0310"/>
            <a:ext cx="10515600" cy="5146653"/>
          </a:xfrm>
        </p:spPr>
        <p:txBody>
          <a:bodyPr>
            <a:normAutofit/>
          </a:bodyPr>
          <a:lstStyle/>
          <a:p>
            <a:r>
              <a:rPr lang="en-US" dirty="0" smtClean="0"/>
              <a:t>Operations Support System</a:t>
            </a:r>
          </a:p>
          <a:p>
            <a:pPr lvl="1"/>
            <a:r>
              <a:rPr lang="en-US" dirty="0" smtClean="0"/>
              <a:t>The management network for the whole GSM network</a:t>
            </a:r>
          </a:p>
          <a:p>
            <a:pPr lvl="1"/>
            <a:r>
              <a:rPr lang="en-US" dirty="0" smtClean="0"/>
              <a:t>Usually vendor dependent</a:t>
            </a:r>
          </a:p>
          <a:p>
            <a:pPr lvl="1"/>
            <a:r>
              <a:rPr lang="en-US" dirty="0" smtClean="0"/>
              <a:t>Very loosely specified in the GSM standards</a:t>
            </a:r>
          </a:p>
          <a:p>
            <a:r>
              <a:rPr lang="en-US" dirty="0" smtClean="0"/>
              <a:t>Value added services</a:t>
            </a:r>
          </a:p>
          <a:p>
            <a:pPr lvl="1"/>
            <a:r>
              <a:rPr lang="en-US" dirty="0" smtClean="0"/>
              <a:t>Voice mail</a:t>
            </a:r>
          </a:p>
          <a:p>
            <a:pPr lvl="1"/>
            <a:r>
              <a:rPr lang="en-US" dirty="0" smtClean="0"/>
              <a:t>Call forwarding</a:t>
            </a:r>
          </a:p>
          <a:p>
            <a:pPr lvl="1"/>
            <a:r>
              <a:rPr lang="en-US" dirty="0" smtClean="0"/>
              <a:t>Group calls</a:t>
            </a:r>
          </a:p>
          <a:p>
            <a:r>
              <a:rPr lang="en-US" dirty="0" smtClean="0"/>
              <a:t>Short Message Service Center</a:t>
            </a:r>
          </a:p>
          <a:p>
            <a:pPr lvl="1"/>
            <a:r>
              <a:rPr lang="en-US" dirty="0" smtClean="0"/>
              <a:t>Stores and forwards the SMS messages</a:t>
            </a:r>
          </a:p>
          <a:p>
            <a:pPr lvl="1"/>
            <a:r>
              <a:rPr lang="en-US" dirty="0" smtClean="0"/>
              <a:t>Like an E-mail server</a:t>
            </a:r>
          </a:p>
          <a:p>
            <a:pPr lvl="1"/>
            <a:r>
              <a:rPr lang="en-US" dirty="0" smtClean="0"/>
              <a:t>Required to operate the SMS services</a:t>
            </a:r>
          </a:p>
        </p:txBody>
      </p:sp>
    </p:spTree>
    <p:extLst>
      <p:ext uri="{BB962C8B-B14F-4D97-AF65-F5344CB8AC3E}">
        <p14:creationId xmlns:p14="http://schemas.microsoft.com/office/powerpoint/2010/main" val="136434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Location Updates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6220"/>
            <a:ext cx="10515600" cy="5030743"/>
          </a:xfrm>
        </p:spPr>
        <p:txBody>
          <a:bodyPr/>
          <a:lstStyle/>
          <a:p>
            <a:r>
              <a:rPr lang="en-US" dirty="0" smtClean="0"/>
              <a:t>The cells overlap and usually a mobile station can `see’ several transceivers (</a:t>
            </a:r>
            <a:r>
              <a:rPr lang="en-US" dirty="0" err="1" smtClean="0"/>
              <a:t>BTSes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MS monitors the identifier for the BSC controlling the cells</a:t>
            </a:r>
          </a:p>
          <a:p>
            <a:r>
              <a:rPr lang="en-US" dirty="0" smtClean="0"/>
              <a:t>When the mobile station reaches a new BSC’s area, it requests a location update</a:t>
            </a:r>
          </a:p>
          <a:p>
            <a:r>
              <a:rPr lang="en-US" dirty="0" smtClean="0"/>
              <a:t>The update is forwarded to the MSC, entered into the VLR, the old BSC is notified and an acknowledgement is passed back</a:t>
            </a:r>
          </a:p>
        </p:txBody>
      </p:sp>
    </p:spTree>
    <p:extLst>
      <p:ext uri="{BB962C8B-B14F-4D97-AF65-F5344CB8AC3E}">
        <p14:creationId xmlns:p14="http://schemas.microsoft.com/office/powerpoint/2010/main" val="75141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33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Handoff (Handover)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2130"/>
            <a:ext cx="4841383" cy="491483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When a call is in process, the changes in location need special processing</a:t>
            </a:r>
          </a:p>
          <a:p>
            <a:r>
              <a:rPr lang="en-US" sz="2400" dirty="0" smtClean="0"/>
              <a:t>Within a BSS, the BSC, which knows the current radio link configuration (including feedbacks from the MS), prepares an available channel in the new BTS</a:t>
            </a:r>
          </a:p>
          <a:p>
            <a:r>
              <a:rPr lang="en-US" sz="2400" dirty="0" smtClean="0"/>
              <a:t>The MS is told to switch over to the new BTS</a:t>
            </a:r>
          </a:p>
          <a:p>
            <a:pPr lvl="1"/>
            <a:r>
              <a:rPr lang="en-US" sz="2000" dirty="0" smtClean="0"/>
              <a:t>hard handoff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467" y="853269"/>
            <a:ext cx="5125791" cy="44657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70501" y="463639"/>
            <a:ext cx="316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 types of handoff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24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821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Handover procedure – Intra MSC 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311" y="1416676"/>
            <a:ext cx="7113560" cy="491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89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Packet Radio Service (GPRS)</a:t>
            </a:r>
          </a:p>
          <a:p>
            <a:pPr lvl="1"/>
            <a:r>
              <a:rPr lang="en-US" dirty="0" smtClean="0"/>
              <a:t>GSM upgrade that provides IP-based packet data transmission up to 114 kbps</a:t>
            </a:r>
          </a:p>
          <a:p>
            <a:pPr lvl="1"/>
            <a:r>
              <a:rPr lang="en-US" dirty="0" smtClean="0"/>
              <a:t>Users can “simultaneously” make calls and send data</a:t>
            </a:r>
          </a:p>
          <a:p>
            <a:pPr lvl="1"/>
            <a:r>
              <a:rPr lang="en-US" dirty="0" smtClean="0"/>
              <a:t>GPRS provides “always on” Internet access and the Multimedia Messaging Service (MMS) whereby users can send rich text, audio, video messages to each other </a:t>
            </a:r>
          </a:p>
          <a:p>
            <a:pPr lvl="1"/>
            <a:r>
              <a:rPr lang="en-US" dirty="0" smtClean="0"/>
              <a:t>Performance degrades as number of users increase</a:t>
            </a:r>
          </a:p>
          <a:p>
            <a:pPr lvl="1"/>
            <a:r>
              <a:rPr lang="en-US" dirty="0" smtClean="0"/>
              <a:t>GPRS is an example of 2.5G telephony – 2G service similar to 3G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25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0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ellular network genera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84" y="587662"/>
            <a:ext cx="11430000" cy="31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71484" y="3721388"/>
            <a:ext cx="2149744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b="0" i="0" u="none" strike="noStrike" baseline="0" dirty="0" smtClean="0">
              <a:solidFill>
                <a:srgbClr val="000000"/>
              </a:solidFill>
              <a:latin typeface="Qualcomm Office"/>
            </a:endParaRPr>
          </a:p>
          <a:p>
            <a:r>
              <a:rPr lang="en-US" b="0" i="0" u="none" strike="noStrike" baseline="0" dirty="0" smtClean="0">
                <a:latin typeface="Qualcomm Office"/>
              </a:rPr>
              <a:t>AMPS, NMT, TACS</a:t>
            </a:r>
          </a:p>
          <a:p>
            <a:endParaRPr lang="en-US" dirty="0">
              <a:latin typeface="Qualcomm Office"/>
            </a:endParaRPr>
          </a:p>
          <a:p>
            <a:r>
              <a:rPr lang="en-US" b="0" i="0" u="none" strike="noStrike" baseline="0" dirty="0" smtClean="0">
                <a:latin typeface="Qualcomm Office"/>
              </a:rPr>
              <a:t>Analog voice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62896" y="3582888"/>
            <a:ext cx="2292439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b="0" i="0" u="none" strike="noStrike" baseline="0" dirty="0" smtClean="0">
              <a:solidFill>
                <a:srgbClr val="000000"/>
              </a:solidFill>
              <a:latin typeface="Qualcomm Office"/>
            </a:endParaRPr>
          </a:p>
          <a:p>
            <a:r>
              <a:rPr lang="en-US" b="0" i="0" u="none" strike="noStrike" baseline="0" dirty="0" smtClean="0">
                <a:latin typeface="Qualcomm Office"/>
              </a:rPr>
              <a:t>D-AMPS, GSM/GPRS, </a:t>
            </a:r>
          </a:p>
          <a:p>
            <a:r>
              <a:rPr lang="en-US" b="0" i="0" u="none" strike="noStrike" baseline="0" dirty="0" err="1" smtClean="0">
                <a:latin typeface="Qualcomm Office"/>
              </a:rPr>
              <a:t>cdmaOne</a:t>
            </a:r>
            <a:r>
              <a:rPr lang="en-US" b="0" i="0" u="none" strike="noStrike" baseline="0" dirty="0" smtClean="0">
                <a:latin typeface="Qualcomm Office"/>
              </a:rPr>
              <a:t> </a:t>
            </a:r>
          </a:p>
          <a:p>
            <a:endParaRPr lang="en-US" b="0" i="0" u="none" strike="noStrike" baseline="0" dirty="0" smtClean="0">
              <a:latin typeface="Qualcomm Office"/>
            </a:endParaRPr>
          </a:p>
          <a:p>
            <a:r>
              <a:rPr lang="en-US" dirty="0" smtClean="0">
                <a:latin typeface="Qualcomm Office"/>
              </a:rPr>
              <a:t>Digital Voice / Simple Data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55335" y="3636749"/>
            <a:ext cx="2291412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b="0" i="0" u="none" strike="noStrike" baseline="0" dirty="0" smtClean="0">
              <a:solidFill>
                <a:srgbClr val="000000"/>
              </a:solidFill>
              <a:latin typeface="Qualcomm Office"/>
            </a:endParaRPr>
          </a:p>
          <a:p>
            <a:r>
              <a:rPr lang="en-US" b="0" i="0" u="none" strike="noStrike" baseline="0" dirty="0" smtClean="0">
                <a:latin typeface="Qualcomm Office"/>
              </a:rPr>
              <a:t>CDMA2000/EV-DO, </a:t>
            </a:r>
          </a:p>
          <a:p>
            <a:r>
              <a:rPr lang="en-US" b="0" i="0" u="none" strike="noStrike" baseline="0" dirty="0" smtClean="0">
                <a:latin typeface="Qualcomm Office"/>
              </a:rPr>
              <a:t>WCDMA/HSPA+, TD-SCDMA </a:t>
            </a:r>
          </a:p>
          <a:p>
            <a:endParaRPr lang="en-US" dirty="0">
              <a:latin typeface="Qualcomm Office"/>
            </a:endParaRPr>
          </a:p>
          <a:p>
            <a:r>
              <a:rPr lang="en-US" dirty="0" smtClean="0">
                <a:latin typeface="Qualcomm Office"/>
              </a:rPr>
              <a:t>Mobile Broadband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146747" y="3759860"/>
            <a:ext cx="2292439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b="0" i="0" u="none" strike="noStrike" baseline="0" dirty="0" smtClean="0">
              <a:solidFill>
                <a:srgbClr val="000000"/>
              </a:solidFill>
              <a:latin typeface="Qualcomm Office"/>
            </a:endParaRPr>
          </a:p>
          <a:p>
            <a:r>
              <a:rPr lang="en-US" b="0" i="0" u="none" strike="noStrike" baseline="0" dirty="0" smtClean="0">
                <a:latin typeface="Qualcomm Office"/>
              </a:rPr>
              <a:t>LTE, LTE Advanced</a:t>
            </a:r>
          </a:p>
          <a:p>
            <a:endParaRPr lang="en-US" dirty="0">
              <a:latin typeface="Qualcomm Office"/>
            </a:endParaRPr>
          </a:p>
          <a:p>
            <a:r>
              <a:rPr lang="en-US" b="0" i="0" u="none" strike="noStrike" baseline="0" dirty="0" smtClean="0">
                <a:latin typeface="Qualcomm Office"/>
              </a:rPr>
              <a:t>Faster,</a:t>
            </a:r>
            <a:r>
              <a:rPr lang="en-US" b="0" i="0" u="none" strike="noStrike" dirty="0" smtClean="0">
                <a:latin typeface="Qualcomm Office"/>
              </a:rPr>
              <a:t> better, richer content, more connections</a:t>
            </a:r>
            <a:r>
              <a:rPr lang="en-US" b="0" i="0" u="none" strike="noStrike" baseline="0" dirty="0" smtClean="0">
                <a:latin typeface="Qualcomm Office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13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279" y="1568084"/>
            <a:ext cx="10354613" cy="46137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42434" y="721217"/>
            <a:ext cx="6748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GSM System is TDMA-based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5379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006" y="1468193"/>
            <a:ext cx="10264462" cy="464927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42318" y="848863"/>
            <a:ext cx="44746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UMTS </a:t>
            </a:r>
            <a:r>
              <a:rPr lang="en-US" sz="2800" dirty="0"/>
              <a:t>System is </a:t>
            </a:r>
            <a:r>
              <a:rPr lang="en-US" sz="2800" dirty="0" smtClean="0"/>
              <a:t>CDMA-based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051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763" y="1043189"/>
            <a:ext cx="10354613" cy="515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50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WCDMA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3949"/>
            <a:ext cx="10515600" cy="4683014"/>
          </a:xfrm>
        </p:spPr>
        <p:txBody>
          <a:bodyPr>
            <a:normAutofit/>
          </a:bodyPr>
          <a:lstStyle/>
          <a:p>
            <a:r>
              <a:rPr lang="en-US" dirty="0"/>
              <a:t>principles of the WCDMA air </a:t>
            </a:r>
            <a:r>
              <a:rPr lang="en-US" dirty="0" smtClean="0"/>
              <a:t>interface:</a:t>
            </a:r>
            <a:endParaRPr lang="en-US" dirty="0"/>
          </a:p>
          <a:p>
            <a:pPr lvl="1"/>
            <a:r>
              <a:rPr lang="en-US" dirty="0" smtClean="0"/>
              <a:t>Spreading – Direct Sequence Spreading</a:t>
            </a:r>
            <a:endParaRPr lang="en-US" dirty="0"/>
          </a:p>
          <a:p>
            <a:pPr lvl="1"/>
            <a:r>
              <a:rPr lang="en-US" dirty="0"/>
              <a:t>Rake </a:t>
            </a:r>
            <a:r>
              <a:rPr lang="en-US" dirty="0" smtClean="0"/>
              <a:t>receiver</a:t>
            </a:r>
          </a:p>
          <a:p>
            <a:pPr lvl="2"/>
            <a:r>
              <a:rPr lang="en-US" dirty="0"/>
              <a:t>designed to counter the effects of multipath fading. It does this by using several "sub-receivers" called </a:t>
            </a:r>
            <a:r>
              <a:rPr lang="en-US" dirty="0" smtClean="0"/>
              <a:t>fingers.</a:t>
            </a:r>
            <a:endParaRPr lang="en-US" dirty="0"/>
          </a:p>
          <a:p>
            <a:pPr lvl="1"/>
            <a:r>
              <a:rPr lang="en-US" dirty="0" smtClean="0"/>
              <a:t>Power control</a:t>
            </a:r>
          </a:p>
          <a:p>
            <a:pPr lvl="2"/>
            <a:r>
              <a:rPr lang="en-US" dirty="0" smtClean="0"/>
              <a:t>ensures </a:t>
            </a:r>
            <a:r>
              <a:rPr lang="en-US" dirty="0"/>
              <a:t>that each user receives and transmits just enough energy to </a:t>
            </a:r>
            <a:r>
              <a:rPr lang="en-US" dirty="0" smtClean="0"/>
              <a:t>prevent </a:t>
            </a:r>
          </a:p>
          <a:p>
            <a:pPr lvl="3"/>
            <a:r>
              <a:rPr lang="en-US" dirty="0" smtClean="0"/>
              <a:t>blocking </a:t>
            </a:r>
            <a:r>
              <a:rPr lang="en-US" dirty="0"/>
              <a:t>of distant </a:t>
            </a:r>
            <a:r>
              <a:rPr lang="en-US" dirty="0" smtClean="0"/>
              <a:t>users</a:t>
            </a:r>
            <a:endParaRPr lang="en-US" dirty="0"/>
          </a:p>
          <a:p>
            <a:pPr lvl="3"/>
            <a:r>
              <a:rPr lang="en-US" dirty="0" smtClean="0"/>
              <a:t>exceeding </a:t>
            </a:r>
            <a:r>
              <a:rPr lang="en-US" dirty="0"/>
              <a:t>reasonable interference </a:t>
            </a:r>
            <a:r>
              <a:rPr lang="en-US" dirty="0" smtClean="0"/>
              <a:t>levels</a:t>
            </a:r>
          </a:p>
          <a:p>
            <a:pPr lvl="1"/>
            <a:r>
              <a:rPr lang="en-US" dirty="0" smtClean="0"/>
              <a:t>Handover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5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9403"/>
            <a:ext cx="10515600" cy="510003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Universal Mobile Telecommunications System (UMTS)</a:t>
            </a:r>
          </a:p>
          <a:p>
            <a:r>
              <a:rPr lang="en-US" dirty="0" smtClean="0"/>
              <a:t>UMTS is an upgrade from GSM via GPRS or EDGE</a:t>
            </a:r>
          </a:p>
          <a:p>
            <a:r>
              <a:rPr lang="en-US" dirty="0" smtClean="0"/>
              <a:t>The standardization work for UMTS is carried out by Third Generation Partnership Project (3GPP)</a:t>
            </a:r>
          </a:p>
          <a:p>
            <a:r>
              <a:rPr lang="en-US" dirty="0" smtClean="0"/>
              <a:t>Data rates of UMTS are:</a:t>
            </a:r>
          </a:p>
          <a:p>
            <a:pPr lvl="1"/>
            <a:r>
              <a:rPr lang="en-US" dirty="0" smtClean="0"/>
              <a:t>144 kbps for rural</a:t>
            </a:r>
          </a:p>
          <a:p>
            <a:pPr lvl="1"/>
            <a:r>
              <a:rPr lang="en-US" dirty="0" smtClean="0"/>
              <a:t>384 kbps for urban outdoor</a:t>
            </a:r>
          </a:p>
          <a:p>
            <a:pPr lvl="1"/>
            <a:r>
              <a:rPr lang="en-US" dirty="0" smtClean="0"/>
              <a:t>2048 kbps for indoor and low range outdoor</a:t>
            </a:r>
          </a:p>
          <a:p>
            <a:r>
              <a:rPr lang="en-US" dirty="0" smtClean="0"/>
              <a:t>Virtual Home Environment (VHE)</a:t>
            </a:r>
          </a:p>
          <a:p>
            <a:pPr lvl="1"/>
            <a:r>
              <a:rPr lang="en-US" dirty="0" smtClean="0"/>
              <a:t> a system concept for </a:t>
            </a:r>
            <a:r>
              <a:rPr lang="en-US" dirty="0" err="1" smtClean="0"/>
              <a:t>personalised</a:t>
            </a:r>
            <a:r>
              <a:rPr lang="en-US" dirty="0" smtClean="0"/>
              <a:t> service portability across network boundaries and between terminals</a:t>
            </a:r>
          </a:p>
          <a:p>
            <a:pPr lvl="1"/>
            <a:r>
              <a:rPr lang="en-US" dirty="0" smtClean="0"/>
              <a:t> users are consistently presented with the same </a:t>
            </a:r>
            <a:r>
              <a:rPr lang="en-US" dirty="0" err="1" smtClean="0"/>
              <a:t>personalised</a:t>
            </a:r>
            <a:r>
              <a:rPr lang="en-US" dirty="0" smtClean="0"/>
              <a:t> features, </a:t>
            </a:r>
            <a:r>
              <a:rPr lang="en-US" dirty="0"/>
              <a:t>u</a:t>
            </a:r>
            <a:r>
              <a:rPr lang="en-US" dirty="0" smtClean="0"/>
              <a:t>ser Interface capabilities and services irrespective of networks, terminals, and user locations</a:t>
            </a:r>
          </a:p>
        </p:txBody>
      </p:sp>
    </p:spTree>
    <p:extLst>
      <p:ext uri="{BB962C8B-B14F-4D97-AF65-F5344CB8AC3E}">
        <p14:creationId xmlns:p14="http://schemas.microsoft.com/office/powerpoint/2010/main" val="194644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094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UMTS Architecture</a:t>
            </a:r>
            <a:endParaRPr lang="en-US" dirty="0"/>
          </a:p>
        </p:txBody>
      </p:sp>
      <p:pic>
        <p:nvPicPr>
          <p:cNvPr id="3" name="Picture 3" descr="UMTS_netwo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68414"/>
            <a:ext cx="9981127" cy="5325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547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73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UMTS Architecture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184856"/>
            <a:ext cx="10515600" cy="499210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</a:t>
            </a:r>
            <a:r>
              <a:rPr lang="en-US" dirty="0" smtClean="0"/>
              <a:t>hree main elements:</a:t>
            </a:r>
          </a:p>
          <a:p>
            <a:pPr lvl="1"/>
            <a:r>
              <a:rPr lang="en-US" dirty="0" smtClean="0"/>
              <a:t>User Equipment (UE):   Mobile</a:t>
            </a:r>
            <a:r>
              <a:rPr lang="en-US" dirty="0"/>
              <a:t> </a:t>
            </a:r>
            <a:r>
              <a:rPr lang="en-US" dirty="0" smtClean="0"/>
              <a:t>station or cellphone</a:t>
            </a:r>
          </a:p>
          <a:p>
            <a:pPr lvl="1"/>
            <a:r>
              <a:rPr lang="en-US" dirty="0" smtClean="0"/>
              <a:t>Radio Network Subsystem (RNS):  also known as the UMTS Radio Access Network, UTRAN (equivalent to Base Station Subsystem or BSS in GSM). It provides and manages the air interface for the overall network.</a:t>
            </a:r>
          </a:p>
          <a:p>
            <a:pPr lvl="1"/>
            <a:r>
              <a:rPr lang="en-US" dirty="0" smtClean="0"/>
              <a:t>Core Network:   The core network provides all the central processing and management for the system (equivalent to the GSM Network Switching Subsystem or NSS)</a:t>
            </a:r>
          </a:p>
          <a:p>
            <a:r>
              <a:rPr lang="en-US" dirty="0" smtClean="0"/>
              <a:t>UMTS core network may be split into two different areas:</a:t>
            </a:r>
          </a:p>
          <a:p>
            <a:pPr lvl="1"/>
            <a:r>
              <a:rPr lang="en-US" dirty="0" smtClean="0"/>
              <a:t>Circuit switched elements: primarily based on the GSM network entities and carry data in a circuit switched manner (i.e. a permanent channel for the duration of the call)</a:t>
            </a:r>
          </a:p>
          <a:p>
            <a:pPr lvl="1"/>
            <a:r>
              <a:rPr lang="en-US" dirty="0" smtClean="0"/>
              <a:t>Packet switched elements:   designed to carry packet data. </a:t>
            </a:r>
          </a:p>
          <a:p>
            <a:pPr lvl="2"/>
            <a:r>
              <a:rPr lang="en-US" dirty="0" smtClean="0"/>
              <a:t>Enables much higher network usage as the capacity can be shared and data is carried as packets which are routed according to their destination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64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73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UMTS Architecture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184856"/>
            <a:ext cx="10515600" cy="530609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Circuit switched elements</a:t>
            </a:r>
          </a:p>
          <a:p>
            <a:pPr lvl="1"/>
            <a:r>
              <a:rPr lang="en-US" dirty="0" smtClean="0"/>
              <a:t>Mobile switching </a:t>
            </a:r>
            <a:r>
              <a:rPr lang="en-US" dirty="0" err="1" smtClean="0"/>
              <a:t>centre</a:t>
            </a:r>
            <a:r>
              <a:rPr lang="en-US" dirty="0" smtClean="0"/>
              <a:t> (MSC):   same as that of GSM</a:t>
            </a:r>
          </a:p>
          <a:p>
            <a:pPr lvl="1"/>
            <a:r>
              <a:rPr lang="en-US" dirty="0" smtClean="0"/>
              <a:t>Gateway MSC (GMSC): effectively the interface to the external networks</a:t>
            </a:r>
          </a:p>
          <a:p>
            <a:r>
              <a:rPr lang="en-US" dirty="0" smtClean="0"/>
              <a:t>Packet switched elements</a:t>
            </a:r>
          </a:p>
          <a:p>
            <a:r>
              <a:rPr lang="en-US" dirty="0" smtClean="0"/>
              <a:t>Serving GPRS Support Node (SGSN): was first developed when GPRS was introduced</a:t>
            </a:r>
          </a:p>
          <a:p>
            <a:pPr lvl="1"/>
            <a:r>
              <a:rPr lang="en-US" dirty="0" smtClean="0"/>
              <a:t>provides a number of functions within the UMTS network architecture, such as</a:t>
            </a:r>
          </a:p>
          <a:p>
            <a:pPr lvl="2"/>
            <a:r>
              <a:rPr lang="en-US" sz="2400" dirty="0" smtClean="0"/>
              <a:t>Mobility management   </a:t>
            </a:r>
          </a:p>
          <a:p>
            <a:pPr lvl="2"/>
            <a:r>
              <a:rPr lang="en-US" sz="2400" dirty="0" smtClean="0"/>
              <a:t>Session management  </a:t>
            </a:r>
          </a:p>
          <a:p>
            <a:pPr lvl="2"/>
            <a:r>
              <a:rPr lang="en-US" sz="2400" dirty="0" smtClean="0"/>
              <a:t>Interaction with other areas of the network</a:t>
            </a:r>
          </a:p>
          <a:p>
            <a:pPr lvl="2"/>
            <a:r>
              <a:rPr lang="en-US" sz="2400" dirty="0" smtClean="0"/>
              <a:t>Billing</a:t>
            </a:r>
          </a:p>
          <a:p>
            <a:r>
              <a:rPr lang="en-US" dirty="0" smtClean="0"/>
              <a:t>Gateway GPRS Support Node (GGSN)</a:t>
            </a:r>
          </a:p>
          <a:p>
            <a:pPr lvl="1"/>
            <a:r>
              <a:rPr lang="en-US" dirty="0" smtClean="0"/>
              <a:t>was also first introduced into the GPRS network</a:t>
            </a:r>
          </a:p>
          <a:p>
            <a:pPr lvl="1"/>
            <a:r>
              <a:rPr lang="en-US" dirty="0" smtClean="0"/>
              <a:t>handles inter-working between the UMTS packet switched network and external packet switched networks</a:t>
            </a:r>
          </a:p>
          <a:p>
            <a:pPr lvl="1"/>
            <a:r>
              <a:rPr lang="en-US" dirty="0" smtClean="0"/>
              <a:t>when the GGSN receives data addressed to a specific user, it checks if the user is active and then forwards the data to the SGSN serving the particular 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4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73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UMTS Architecture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184856"/>
            <a:ext cx="10515600" cy="5306096"/>
          </a:xfrm>
        </p:spPr>
        <p:txBody>
          <a:bodyPr>
            <a:normAutofit/>
          </a:bodyPr>
          <a:lstStyle/>
          <a:p>
            <a:r>
              <a:rPr lang="en-US" dirty="0" smtClean="0"/>
              <a:t>Shared elements</a:t>
            </a:r>
          </a:p>
          <a:p>
            <a:pPr lvl="1"/>
            <a:r>
              <a:rPr lang="en-US" dirty="0" smtClean="0"/>
              <a:t>Home location register (HLR)</a:t>
            </a:r>
          </a:p>
          <a:p>
            <a:pPr lvl="1"/>
            <a:r>
              <a:rPr lang="en-US" dirty="0" smtClean="0"/>
              <a:t>Equipment identity register (EIR)</a:t>
            </a:r>
          </a:p>
          <a:p>
            <a:pPr lvl="1"/>
            <a:r>
              <a:rPr lang="en-US" dirty="0" smtClean="0"/>
              <a:t>Authentication </a:t>
            </a:r>
            <a:r>
              <a:rPr lang="en-US" dirty="0" err="1" smtClean="0"/>
              <a:t>centre</a:t>
            </a:r>
            <a:r>
              <a:rPr lang="en-US" dirty="0" smtClean="0"/>
              <a:t> (</a:t>
            </a:r>
            <a:r>
              <a:rPr lang="en-US" dirty="0" err="1" smtClean="0"/>
              <a:t>AuC</a:t>
            </a:r>
            <a:r>
              <a:rPr lang="en-US" dirty="0" smtClean="0"/>
              <a:t>) </a:t>
            </a:r>
          </a:p>
          <a:p>
            <a:pPr lvl="2"/>
            <a:r>
              <a:rPr lang="en-US" dirty="0" smtClean="0"/>
              <a:t>As in case of GSM, here it is a protected database that contains the secret key that is also contained in the user's USIM card.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52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Radio Propagation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8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75" y="1420813"/>
            <a:ext cx="6800850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箭头连接符 5"/>
          <p:cNvCxnSpPr/>
          <p:nvPr/>
        </p:nvCxnSpPr>
        <p:spPr>
          <a:xfrm flipV="1">
            <a:off x="3216275" y="3914775"/>
            <a:ext cx="0" cy="1081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2927350" y="5067300"/>
            <a:ext cx="576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1G</a:t>
            </a:r>
            <a:endParaRPr lang="zh-CN" altLang="en-US" sz="1800"/>
          </a:p>
        </p:txBody>
      </p:sp>
      <p:cxnSp>
        <p:nvCxnSpPr>
          <p:cNvPr id="5" name="直接箭头连接符 10"/>
          <p:cNvCxnSpPr/>
          <p:nvPr/>
        </p:nvCxnSpPr>
        <p:spPr>
          <a:xfrm flipV="1">
            <a:off x="5448300" y="4203700"/>
            <a:ext cx="0" cy="719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11"/>
          <p:cNvSpPr txBox="1">
            <a:spLocks noChangeArrowheads="1"/>
          </p:cNvSpPr>
          <p:nvPr/>
        </p:nvSpPr>
        <p:spPr bwMode="auto">
          <a:xfrm>
            <a:off x="5232400" y="5067300"/>
            <a:ext cx="576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2G</a:t>
            </a:r>
            <a:endParaRPr lang="zh-CN" altLang="en-US" sz="1800"/>
          </a:p>
        </p:txBody>
      </p:sp>
      <p:cxnSp>
        <p:nvCxnSpPr>
          <p:cNvPr id="7" name="直接箭头连接符 13"/>
          <p:cNvCxnSpPr/>
          <p:nvPr/>
        </p:nvCxnSpPr>
        <p:spPr>
          <a:xfrm flipV="1">
            <a:off x="7967663" y="4203700"/>
            <a:ext cx="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4"/>
          <p:cNvSpPr txBox="1">
            <a:spLocks noChangeArrowheads="1"/>
          </p:cNvSpPr>
          <p:nvPr/>
        </p:nvSpPr>
        <p:spPr bwMode="auto">
          <a:xfrm>
            <a:off x="7680325" y="5067300"/>
            <a:ext cx="576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3G</a:t>
            </a:r>
            <a:endParaRPr lang="zh-CN" altLang="en-US" sz="1800"/>
          </a:p>
        </p:txBody>
      </p:sp>
      <p:sp>
        <p:nvSpPr>
          <p:cNvPr id="9" name="TextBox 15"/>
          <p:cNvSpPr txBox="1">
            <a:spLocks noChangeArrowheads="1"/>
          </p:cNvSpPr>
          <p:nvPr/>
        </p:nvSpPr>
        <p:spPr bwMode="auto">
          <a:xfrm>
            <a:off x="8832850" y="5067300"/>
            <a:ext cx="576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4G</a:t>
            </a:r>
            <a:endParaRPr lang="zh-CN" altLang="en-US" sz="1800"/>
          </a:p>
        </p:txBody>
      </p:sp>
      <p:cxnSp>
        <p:nvCxnSpPr>
          <p:cNvPr id="10" name="直接箭头连接符 16"/>
          <p:cNvCxnSpPr/>
          <p:nvPr/>
        </p:nvCxnSpPr>
        <p:spPr>
          <a:xfrm flipV="1">
            <a:off x="9048750" y="3267075"/>
            <a:ext cx="0" cy="1655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20"/>
          <p:cNvCxnSpPr/>
          <p:nvPr/>
        </p:nvCxnSpPr>
        <p:spPr>
          <a:xfrm flipV="1">
            <a:off x="6816725" y="4203700"/>
            <a:ext cx="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21"/>
          <p:cNvSpPr txBox="1">
            <a:spLocks noChangeArrowheads="1"/>
          </p:cNvSpPr>
          <p:nvPr/>
        </p:nvSpPr>
        <p:spPr bwMode="auto">
          <a:xfrm>
            <a:off x="6456363" y="5067300"/>
            <a:ext cx="7921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2.5G</a:t>
            </a: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415462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1663"/>
          </a:xfrm>
        </p:spPr>
        <p:txBody>
          <a:bodyPr/>
          <a:lstStyle/>
          <a:p>
            <a:r>
              <a:rPr lang="en-US" dirty="0"/>
              <a:t>Mobile Radio </a:t>
            </a:r>
            <a:r>
              <a:rPr lang="en-US" dirty="0" smtClean="0"/>
              <a:t>Propagation </a:t>
            </a:r>
            <a:r>
              <a:rPr lang="en-US" dirty="0"/>
              <a:t>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5388"/>
            <a:ext cx="10515600" cy="4751575"/>
          </a:xfrm>
        </p:spPr>
        <p:txBody>
          <a:bodyPr>
            <a:normAutofit/>
          </a:bodyPr>
          <a:lstStyle/>
          <a:p>
            <a:r>
              <a:rPr lang="en-US" dirty="0"/>
              <a:t>Signal strength</a:t>
            </a:r>
          </a:p>
          <a:p>
            <a:pPr lvl="1"/>
            <a:r>
              <a:rPr lang="en-US" dirty="0"/>
              <a:t>Strength of signal </a:t>
            </a:r>
            <a:r>
              <a:rPr lang="en-US" dirty="0" smtClean="0"/>
              <a:t>between </a:t>
            </a:r>
            <a:r>
              <a:rPr lang="en-US" dirty="0"/>
              <a:t>BS and mobile unit </a:t>
            </a:r>
            <a:r>
              <a:rPr lang="en-US" dirty="0" smtClean="0"/>
              <a:t>must be strong </a:t>
            </a:r>
            <a:r>
              <a:rPr lang="en-US" dirty="0"/>
              <a:t>enough to maintain signal quality at the receiver</a:t>
            </a:r>
          </a:p>
          <a:p>
            <a:pPr lvl="1"/>
            <a:r>
              <a:rPr lang="en-US" dirty="0" smtClean="0"/>
              <a:t>Should not be strong </a:t>
            </a:r>
            <a:r>
              <a:rPr lang="en-US" dirty="0"/>
              <a:t>enough to create too much </a:t>
            </a:r>
            <a:r>
              <a:rPr lang="en-US" dirty="0" err="1"/>
              <a:t>cochannel</a:t>
            </a:r>
            <a:r>
              <a:rPr lang="en-US" dirty="0"/>
              <a:t> interference </a:t>
            </a:r>
          </a:p>
          <a:p>
            <a:pPr lvl="1"/>
            <a:r>
              <a:rPr lang="en-US" dirty="0" smtClean="0"/>
              <a:t>Effect of noise</a:t>
            </a:r>
            <a:endParaRPr lang="en-US" dirty="0"/>
          </a:p>
          <a:p>
            <a:pPr lvl="2"/>
            <a:r>
              <a:rPr lang="en-US" dirty="0"/>
              <a:t>Automobile ignition noise greater in city than in suburbs</a:t>
            </a:r>
          </a:p>
          <a:p>
            <a:pPr lvl="2"/>
            <a:r>
              <a:rPr lang="en-US" dirty="0"/>
              <a:t>Other signal sources </a:t>
            </a:r>
            <a:r>
              <a:rPr lang="en-US" dirty="0" smtClean="0"/>
              <a:t>may be present </a:t>
            </a:r>
            <a:endParaRPr lang="en-US" dirty="0"/>
          </a:p>
          <a:p>
            <a:pPr lvl="1"/>
            <a:r>
              <a:rPr lang="en-US" dirty="0"/>
              <a:t>Signal strength varies as function of distance from BS </a:t>
            </a:r>
          </a:p>
          <a:p>
            <a:pPr lvl="1"/>
            <a:r>
              <a:rPr lang="en-US" dirty="0"/>
              <a:t>Signal strength varies dynamically as mobile unit moves</a:t>
            </a:r>
          </a:p>
          <a:p>
            <a:r>
              <a:rPr lang="en-US" dirty="0"/>
              <a:t>Fading</a:t>
            </a:r>
          </a:p>
          <a:p>
            <a:pPr lvl="1"/>
            <a:r>
              <a:rPr lang="en-US" dirty="0"/>
              <a:t>Even if signal strength </a:t>
            </a:r>
            <a:r>
              <a:rPr lang="en-US" dirty="0" smtClean="0"/>
              <a:t>is in </a:t>
            </a:r>
            <a:r>
              <a:rPr lang="en-US" dirty="0"/>
              <a:t>effective range, signal propagation effects may disrupt the signal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62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8216"/>
          </a:xfrm>
        </p:spPr>
        <p:txBody>
          <a:bodyPr/>
          <a:lstStyle/>
          <a:p>
            <a:r>
              <a:rPr lang="en-US" dirty="0" smtClean="0"/>
              <a:t>Design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3342"/>
            <a:ext cx="10515600" cy="53115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Propagation effects</a:t>
            </a:r>
          </a:p>
          <a:p>
            <a:pPr lvl="1"/>
            <a:r>
              <a:rPr lang="en-US" dirty="0"/>
              <a:t>Dynamic</a:t>
            </a:r>
          </a:p>
          <a:p>
            <a:pPr lvl="1"/>
            <a:r>
              <a:rPr lang="en-US" dirty="0"/>
              <a:t>Hard to predict</a:t>
            </a:r>
          </a:p>
          <a:p>
            <a:r>
              <a:rPr lang="en-US" dirty="0"/>
              <a:t>Maximum </a:t>
            </a:r>
            <a:r>
              <a:rPr lang="en-US" dirty="0" smtClean="0"/>
              <a:t>transmission </a:t>
            </a:r>
            <a:r>
              <a:rPr lang="en-US" dirty="0"/>
              <a:t>power level at BS and mobile units</a:t>
            </a:r>
          </a:p>
          <a:p>
            <a:r>
              <a:rPr lang="en-US" dirty="0"/>
              <a:t>Typical height of mobile unit antenna</a:t>
            </a:r>
          </a:p>
          <a:p>
            <a:r>
              <a:rPr lang="en-US" dirty="0"/>
              <a:t>Available height of the BS antenna</a:t>
            </a:r>
          </a:p>
          <a:p>
            <a:r>
              <a:rPr lang="en-US" dirty="0" smtClean="0"/>
              <a:t>The above </a:t>
            </a:r>
            <a:r>
              <a:rPr lang="en-US" dirty="0"/>
              <a:t>factors determine size of individual cell</a:t>
            </a:r>
          </a:p>
          <a:p>
            <a:r>
              <a:rPr lang="en-US" dirty="0" smtClean="0"/>
              <a:t>Models are developed </a:t>
            </a:r>
            <a:r>
              <a:rPr lang="en-US" dirty="0"/>
              <a:t>based on empirical data</a:t>
            </a:r>
          </a:p>
          <a:p>
            <a:r>
              <a:rPr lang="en-US" dirty="0" smtClean="0"/>
              <a:t>Models are applied to </a:t>
            </a:r>
            <a:r>
              <a:rPr lang="en-US" dirty="0"/>
              <a:t>given environment to develop guidelines for cell size</a:t>
            </a:r>
          </a:p>
          <a:p>
            <a:r>
              <a:rPr lang="en-US" dirty="0"/>
              <a:t>E.g. model by Okumura et al refined by </a:t>
            </a:r>
            <a:r>
              <a:rPr lang="en-US" dirty="0" err="1"/>
              <a:t>Hata</a:t>
            </a:r>
            <a:endParaRPr lang="en-US" dirty="0"/>
          </a:p>
          <a:p>
            <a:pPr lvl="1"/>
            <a:r>
              <a:rPr lang="en-US" dirty="0"/>
              <a:t>Detailed analysis of Tokyo area</a:t>
            </a:r>
          </a:p>
          <a:p>
            <a:pPr lvl="1"/>
            <a:r>
              <a:rPr lang="en-US" dirty="0"/>
              <a:t>Produced path loss information for an urban environment</a:t>
            </a:r>
          </a:p>
          <a:p>
            <a:pPr lvl="1"/>
            <a:r>
              <a:rPr lang="en-US" dirty="0" err="1"/>
              <a:t>Hata's</a:t>
            </a:r>
            <a:r>
              <a:rPr lang="en-US" dirty="0"/>
              <a:t> model is an empirical formulation</a:t>
            </a:r>
          </a:p>
          <a:p>
            <a:pPr lvl="1"/>
            <a:r>
              <a:rPr lang="en-US" dirty="0"/>
              <a:t>Takes into account variety of environments and conditions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29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1663"/>
          </a:xfrm>
        </p:spPr>
        <p:txBody>
          <a:bodyPr/>
          <a:lstStyle/>
          <a:p>
            <a:r>
              <a:rPr lang="en-US" dirty="0" smtClean="0"/>
              <a:t>Fading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4706"/>
            <a:ext cx="10515600" cy="4832257"/>
          </a:xfrm>
        </p:spPr>
        <p:txBody>
          <a:bodyPr/>
          <a:lstStyle/>
          <a:p>
            <a:r>
              <a:rPr lang="en-US" dirty="0" smtClean="0"/>
              <a:t>Rapid </a:t>
            </a:r>
            <a:r>
              <a:rPr lang="en-US" dirty="0"/>
              <a:t>fluctuations of received signal strength over short time intervals and/or travel distances </a:t>
            </a:r>
            <a:endParaRPr lang="en-US" dirty="0" smtClean="0"/>
          </a:p>
          <a:p>
            <a:r>
              <a:rPr lang="en-US" dirty="0" smtClean="0"/>
              <a:t>Caused </a:t>
            </a:r>
            <a:r>
              <a:rPr lang="en-US" dirty="0"/>
              <a:t>by changes in transmission path(s)</a:t>
            </a:r>
          </a:p>
          <a:p>
            <a:pPr lvl="1"/>
            <a:r>
              <a:rPr lang="en-US" dirty="0"/>
              <a:t>E.g. atmospheric conditions (rain)</a:t>
            </a:r>
          </a:p>
          <a:p>
            <a:r>
              <a:rPr lang="en-US" dirty="0"/>
              <a:t>Movement of (mobile unit) antenna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12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981"/>
          </a:xfrm>
        </p:spPr>
        <p:txBody>
          <a:bodyPr/>
          <a:lstStyle/>
          <a:p>
            <a:r>
              <a:rPr lang="en-US" dirty="0" smtClean="0"/>
              <a:t>Multipath 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4365"/>
            <a:ext cx="10515600" cy="4872598"/>
          </a:xfrm>
        </p:spPr>
        <p:txBody>
          <a:bodyPr>
            <a:normAutofit/>
          </a:bodyPr>
          <a:lstStyle/>
          <a:p>
            <a:r>
              <a:rPr lang="en-US" dirty="0"/>
              <a:t>The signal takes many paths to the destination. The propagation delay along each path is </a:t>
            </a:r>
            <a:r>
              <a:rPr lang="en-US" dirty="0" smtClean="0"/>
              <a:t>different</a:t>
            </a:r>
          </a:p>
          <a:p>
            <a:r>
              <a:rPr lang="en-US" dirty="0" smtClean="0"/>
              <a:t>Causes</a:t>
            </a:r>
          </a:p>
          <a:p>
            <a:pPr lvl="1"/>
            <a:r>
              <a:rPr lang="en-US" dirty="0" smtClean="0"/>
              <a:t>Reflection</a:t>
            </a:r>
          </a:p>
          <a:p>
            <a:pPr lvl="1"/>
            <a:r>
              <a:rPr lang="en-US" dirty="0" smtClean="0"/>
              <a:t>Diffraction</a:t>
            </a:r>
          </a:p>
          <a:p>
            <a:pPr lvl="1"/>
            <a:r>
              <a:rPr lang="en-US" dirty="0" smtClean="0"/>
              <a:t>Scattering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53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981"/>
          </a:xfrm>
        </p:spPr>
        <p:txBody>
          <a:bodyPr/>
          <a:lstStyle/>
          <a:p>
            <a:r>
              <a:rPr lang="en-US" dirty="0" smtClean="0"/>
              <a:t>Multipath 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4365"/>
            <a:ext cx="10515600" cy="487259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Reflection</a:t>
            </a:r>
          </a:p>
          <a:p>
            <a:pPr lvl="1"/>
            <a:r>
              <a:rPr lang="en-US" dirty="0" smtClean="0"/>
              <a:t>Occurs when signal encounters a surface that is large </a:t>
            </a:r>
            <a:r>
              <a:rPr lang="en-US" dirty="0"/>
              <a:t>relative to </a:t>
            </a:r>
            <a:r>
              <a:rPr lang="en-US" dirty="0" smtClean="0"/>
              <a:t>the wavelength </a:t>
            </a:r>
            <a:r>
              <a:rPr lang="en-US" dirty="0"/>
              <a:t>of </a:t>
            </a:r>
            <a:r>
              <a:rPr lang="en-US" dirty="0" smtClean="0"/>
              <a:t>the </a:t>
            </a:r>
            <a:r>
              <a:rPr lang="en-US" dirty="0" smtClean="0"/>
              <a:t>signal</a:t>
            </a:r>
          </a:p>
          <a:p>
            <a:pPr lvl="1"/>
            <a:r>
              <a:rPr lang="en-US" dirty="0" smtClean="0"/>
              <a:t>Occurs from the surface of earth and from buildings and walls</a:t>
            </a:r>
            <a:endParaRPr lang="en-US" dirty="0"/>
          </a:p>
          <a:p>
            <a:pPr lvl="1"/>
            <a:r>
              <a:rPr lang="en-US" dirty="0"/>
              <a:t>May have phase shift from original</a:t>
            </a:r>
          </a:p>
          <a:p>
            <a:pPr lvl="1"/>
            <a:r>
              <a:rPr lang="en-US" dirty="0"/>
              <a:t>May cancel out original or increase it</a:t>
            </a:r>
          </a:p>
          <a:p>
            <a:r>
              <a:rPr lang="en-US" dirty="0"/>
              <a:t>Diffraction</a:t>
            </a:r>
          </a:p>
          <a:p>
            <a:pPr lvl="1"/>
            <a:r>
              <a:rPr lang="en-US" dirty="0" smtClean="0"/>
              <a:t>Occurs when the radio path between the transmitter and receiver is obstructed by a surface with sharp irregularities (or edges)</a:t>
            </a:r>
          </a:p>
          <a:p>
            <a:pPr lvl="1"/>
            <a:r>
              <a:rPr lang="en-US" dirty="0" smtClean="0"/>
              <a:t>The secondary waves resulting from the obstructing surface are present throughout the space and even behind the obstacle</a:t>
            </a:r>
          </a:p>
          <a:p>
            <a:pPr lvl="1"/>
            <a:r>
              <a:rPr lang="en-US" dirty="0" smtClean="0"/>
              <a:t>May </a:t>
            </a:r>
            <a:r>
              <a:rPr lang="en-US" dirty="0"/>
              <a:t>receive signal even if </a:t>
            </a:r>
            <a:r>
              <a:rPr lang="en-US" dirty="0" smtClean="0"/>
              <a:t>the receiver is not at </a:t>
            </a:r>
            <a:r>
              <a:rPr lang="en-US" dirty="0"/>
              <a:t>line of sight (LOS) </a:t>
            </a:r>
            <a:r>
              <a:rPr lang="en-US" dirty="0" smtClean="0"/>
              <a:t>with </a:t>
            </a:r>
            <a:r>
              <a:rPr lang="en-US" dirty="0"/>
              <a:t>transmitter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6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981"/>
          </a:xfrm>
        </p:spPr>
        <p:txBody>
          <a:bodyPr/>
          <a:lstStyle/>
          <a:p>
            <a:r>
              <a:rPr lang="en-US" dirty="0" smtClean="0"/>
              <a:t>Multipath 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4365"/>
            <a:ext cx="10515600" cy="4872598"/>
          </a:xfrm>
        </p:spPr>
        <p:txBody>
          <a:bodyPr>
            <a:normAutofit/>
          </a:bodyPr>
          <a:lstStyle/>
          <a:p>
            <a:r>
              <a:rPr lang="en-US" dirty="0" smtClean="0"/>
              <a:t>Scattering</a:t>
            </a:r>
            <a:endParaRPr lang="en-US" dirty="0"/>
          </a:p>
          <a:p>
            <a:pPr lvl="1"/>
            <a:r>
              <a:rPr lang="en-US" dirty="0" smtClean="0"/>
              <a:t>Occurs when the medium through which the wave travels consists of objects that are small </a:t>
            </a:r>
            <a:r>
              <a:rPr lang="en-US" dirty="0" smtClean="0"/>
              <a:t>compared to the wavelength, and </a:t>
            </a:r>
          </a:p>
          <a:p>
            <a:pPr lvl="1"/>
            <a:r>
              <a:rPr lang="en-US" dirty="0" smtClean="0"/>
              <a:t>The number of objects per unit volume is large </a:t>
            </a:r>
            <a:endParaRPr lang="en-US" dirty="0" smtClean="0"/>
          </a:p>
          <a:p>
            <a:pPr lvl="1"/>
            <a:r>
              <a:rPr lang="en-US" dirty="0" smtClean="0"/>
              <a:t>Occurs </a:t>
            </a:r>
            <a:r>
              <a:rPr lang="en-US" dirty="0" smtClean="0"/>
              <a:t>when incoming signal hits an </a:t>
            </a:r>
            <a:r>
              <a:rPr lang="en-US" dirty="0" smtClean="0"/>
              <a:t>obstacle, such as lamp </a:t>
            </a:r>
            <a:r>
              <a:rPr lang="en-US" dirty="0"/>
              <a:t>posts etc.</a:t>
            </a:r>
          </a:p>
          <a:p>
            <a:r>
              <a:rPr lang="en-US" dirty="0"/>
              <a:t>If </a:t>
            </a:r>
            <a:r>
              <a:rPr lang="en-US" dirty="0" smtClean="0"/>
              <a:t>there is LOS, </a:t>
            </a:r>
            <a:r>
              <a:rPr lang="en-US" dirty="0"/>
              <a:t>diffracted and scattered signals </a:t>
            </a:r>
            <a:r>
              <a:rPr lang="en-US" dirty="0" smtClean="0"/>
              <a:t>are not </a:t>
            </a:r>
            <a:r>
              <a:rPr lang="en-US" dirty="0"/>
              <a:t>significant</a:t>
            </a:r>
          </a:p>
          <a:p>
            <a:pPr lvl="1"/>
            <a:r>
              <a:rPr lang="en-US" dirty="0"/>
              <a:t>Reflected signals may be</a:t>
            </a:r>
          </a:p>
          <a:p>
            <a:r>
              <a:rPr lang="en-US" dirty="0"/>
              <a:t>If no LOS, diffraction and scattering are primary means of reception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00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8216"/>
          </a:xfrm>
        </p:spPr>
        <p:txBody>
          <a:bodyPr/>
          <a:lstStyle/>
          <a:p>
            <a:r>
              <a:rPr lang="en-US" dirty="0" smtClean="0"/>
              <a:t>Reflection, Diffraction and Scattering</a:t>
            </a:r>
            <a:endParaRPr lang="en-US" dirty="0"/>
          </a:p>
        </p:txBody>
      </p:sp>
      <p:pic>
        <p:nvPicPr>
          <p:cNvPr id="3" name="Picture 1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548"/>
          <a:stretch>
            <a:fillRect/>
          </a:stretch>
        </p:blipFill>
        <p:spPr bwMode="auto">
          <a:xfrm>
            <a:off x="1860550" y="1183342"/>
            <a:ext cx="84709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846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96"/>
          <a:stretch>
            <a:fillRect/>
          </a:stretch>
        </p:blipFill>
        <p:spPr bwMode="auto">
          <a:xfrm>
            <a:off x="4639235" y="1680883"/>
            <a:ext cx="6854078" cy="3424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8557"/>
          </a:xfrm>
        </p:spPr>
        <p:txBody>
          <a:bodyPr/>
          <a:lstStyle/>
          <a:p>
            <a:r>
              <a:rPr lang="en-US" dirty="0"/>
              <a:t>Multipath Propagation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083" y="1331259"/>
            <a:ext cx="4500282" cy="5190565"/>
          </a:xfrm>
        </p:spPr>
        <p:txBody>
          <a:bodyPr>
            <a:normAutofit/>
          </a:bodyPr>
          <a:lstStyle/>
          <a:p>
            <a:r>
              <a:rPr lang="en-US" dirty="0"/>
              <a:t>Effects</a:t>
            </a:r>
          </a:p>
          <a:p>
            <a:pPr lvl="1"/>
            <a:r>
              <a:rPr lang="en-US" dirty="0"/>
              <a:t>Multiple copies of a signal may arrive at different phases</a:t>
            </a:r>
          </a:p>
          <a:p>
            <a:pPr lvl="2"/>
            <a:r>
              <a:rPr lang="en-US" dirty="0"/>
              <a:t>If phases add destructively, the signal level </a:t>
            </a:r>
            <a:r>
              <a:rPr lang="en-US" dirty="0" smtClean="0"/>
              <a:t>relative </a:t>
            </a:r>
            <a:r>
              <a:rPr lang="en-US" dirty="0"/>
              <a:t>to noise declines, making detection more difficult</a:t>
            </a:r>
          </a:p>
          <a:p>
            <a:pPr lvl="1"/>
            <a:r>
              <a:rPr lang="en-US" dirty="0" err="1"/>
              <a:t>Intersymbol</a:t>
            </a:r>
            <a:r>
              <a:rPr lang="en-US" dirty="0"/>
              <a:t> interference (ISI)</a:t>
            </a:r>
          </a:p>
          <a:p>
            <a:pPr lvl="2"/>
            <a:r>
              <a:rPr lang="en-US" dirty="0"/>
              <a:t>One or more delayed copies of a pulse may arrive at the same time as the primary pulse for a subsequent bit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40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4087"/>
          </a:xfrm>
        </p:spPr>
        <p:txBody>
          <a:bodyPr/>
          <a:lstStyle/>
          <a:p>
            <a:r>
              <a:rPr lang="en-US" dirty="0" smtClean="0"/>
              <a:t>Fading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9212"/>
            <a:ext cx="10515600" cy="5087751"/>
          </a:xfrm>
        </p:spPr>
        <p:txBody>
          <a:bodyPr>
            <a:normAutofit/>
          </a:bodyPr>
          <a:lstStyle/>
          <a:p>
            <a:r>
              <a:rPr lang="en-US" dirty="0"/>
              <a:t>Fast fading</a:t>
            </a:r>
          </a:p>
          <a:p>
            <a:pPr lvl="1"/>
            <a:r>
              <a:rPr lang="en-US" dirty="0" smtClean="0"/>
              <a:t>rapid </a:t>
            </a:r>
            <a:r>
              <a:rPr lang="en-US" dirty="0"/>
              <a:t>changes in strength over distances about half wavelength</a:t>
            </a:r>
          </a:p>
          <a:p>
            <a:pPr lvl="1"/>
            <a:r>
              <a:rPr lang="en-US" dirty="0" smtClean="0"/>
              <a:t>represented </a:t>
            </a:r>
            <a:r>
              <a:rPr lang="en-US" dirty="0"/>
              <a:t>by the rapid fluctuations of the signal over small </a:t>
            </a:r>
            <a:r>
              <a:rPr lang="en-US" dirty="0" smtClean="0"/>
              <a:t>areas</a:t>
            </a:r>
            <a:endParaRPr lang="en-US" dirty="0"/>
          </a:p>
          <a:p>
            <a:r>
              <a:rPr lang="en-US" dirty="0"/>
              <a:t>Slow fading</a:t>
            </a:r>
          </a:p>
          <a:p>
            <a:pPr lvl="1"/>
            <a:r>
              <a:rPr lang="en-US" dirty="0"/>
              <a:t>Slower changes due to user passing different height buildings, gaps in buildings etc.</a:t>
            </a:r>
          </a:p>
          <a:p>
            <a:pPr lvl="1"/>
            <a:r>
              <a:rPr lang="en-US" dirty="0"/>
              <a:t>Over longer distances than fast fading</a:t>
            </a:r>
          </a:p>
          <a:p>
            <a:r>
              <a:rPr lang="en-US" dirty="0"/>
              <a:t>Flat fading</a:t>
            </a:r>
          </a:p>
          <a:p>
            <a:pPr lvl="1"/>
            <a:r>
              <a:rPr lang="en-US" dirty="0"/>
              <a:t>Nonselective</a:t>
            </a:r>
          </a:p>
          <a:p>
            <a:pPr lvl="1"/>
            <a:r>
              <a:rPr lang="en-US" dirty="0"/>
              <a:t>Affects all frequencies in same proportion</a:t>
            </a:r>
          </a:p>
          <a:p>
            <a:r>
              <a:rPr lang="en-US" dirty="0"/>
              <a:t>Selective fading</a:t>
            </a:r>
          </a:p>
          <a:p>
            <a:pPr lvl="1"/>
            <a:r>
              <a:rPr lang="en-US" dirty="0"/>
              <a:t>Different frequency components </a:t>
            </a:r>
            <a:r>
              <a:rPr lang="en-US" dirty="0" smtClean="0"/>
              <a:t>are affected differently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16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8557"/>
          </a:xfrm>
        </p:spPr>
        <p:txBody>
          <a:bodyPr/>
          <a:lstStyle/>
          <a:p>
            <a:r>
              <a:rPr lang="en-US" dirty="0"/>
              <a:t>Error Compensation Mechanisms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8153"/>
            <a:ext cx="10515600" cy="4818810"/>
          </a:xfrm>
        </p:spPr>
        <p:txBody>
          <a:bodyPr>
            <a:normAutofit/>
          </a:bodyPr>
          <a:lstStyle/>
          <a:p>
            <a:r>
              <a:rPr lang="en-US" dirty="0"/>
              <a:t>Forward error correction</a:t>
            </a:r>
          </a:p>
          <a:p>
            <a:pPr lvl="1"/>
            <a:r>
              <a:rPr lang="en-US" dirty="0"/>
              <a:t>Applicable in digital transmission applications</a:t>
            </a:r>
          </a:p>
          <a:p>
            <a:r>
              <a:rPr lang="en-US" dirty="0" smtClean="0"/>
              <a:t>Adaptive </a:t>
            </a:r>
            <a:r>
              <a:rPr lang="en-US" dirty="0"/>
              <a:t>equalization</a:t>
            </a:r>
          </a:p>
          <a:p>
            <a:pPr lvl="1"/>
            <a:r>
              <a:rPr lang="en-US" dirty="0"/>
              <a:t>Applied to transmissions that carry analog or digital information</a:t>
            </a:r>
          </a:p>
          <a:p>
            <a:pPr lvl="1"/>
            <a:r>
              <a:rPr lang="en-US" dirty="0"/>
              <a:t>Used to combat </a:t>
            </a:r>
            <a:r>
              <a:rPr lang="en-US" dirty="0" err="1"/>
              <a:t>intersymbol</a:t>
            </a:r>
            <a:r>
              <a:rPr lang="en-US" dirty="0"/>
              <a:t> interference</a:t>
            </a:r>
          </a:p>
          <a:p>
            <a:pPr lvl="1"/>
            <a:r>
              <a:rPr lang="en-US" dirty="0"/>
              <a:t>Gathering the dispersed symbol energy back together into its original time interval</a:t>
            </a:r>
          </a:p>
          <a:p>
            <a:pPr lvl="1"/>
            <a:r>
              <a:rPr lang="en-US" dirty="0"/>
              <a:t>Techniques </a:t>
            </a:r>
            <a:r>
              <a:rPr lang="en-US" dirty="0" smtClean="0"/>
              <a:t>include </a:t>
            </a:r>
            <a:r>
              <a:rPr lang="en-US" dirty="0"/>
              <a:t>analog circuits and sophisticated digital signal processing algorithms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2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Cellular 1G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Mobile 1G established the foundation of </a:t>
            </a:r>
            <a:r>
              <a:rPr lang="en-US" dirty="0" smtClean="0"/>
              <a:t>cellular networks in the following three ways: </a:t>
            </a:r>
          </a:p>
          <a:p>
            <a:pPr lvl="1"/>
            <a:r>
              <a:rPr lang="en-US" dirty="0" smtClean="0"/>
              <a:t>Licensed Spectrum</a:t>
            </a:r>
          </a:p>
          <a:p>
            <a:pPr lvl="2"/>
            <a:r>
              <a:rPr lang="en-US" dirty="0"/>
              <a:t>Cleared spectrum for exclusive use by mobile technologies </a:t>
            </a:r>
            <a:endParaRPr lang="en-US" dirty="0" smtClean="0"/>
          </a:p>
          <a:p>
            <a:pPr lvl="2"/>
            <a:r>
              <a:rPr lang="en-US" dirty="0"/>
              <a:t>Operator-deployed </a:t>
            </a:r>
            <a:r>
              <a:rPr lang="en-US" b="1" dirty="0"/>
              <a:t>base stations </a:t>
            </a:r>
            <a:r>
              <a:rPr lang="en-US" dirty="0"/>
              <a:t>provide access for subscribers </a:t>
            </a:r>
            <a:endParaRPr lang="en-US" dirty="0" smtClean="0"/>
          </a:p>
          <a:p>
            <a:pPr lvl="1"/>
            <a:r>
              <a:rPr lang="en-US" dirty="0" smtClean="0"/>
              <a:t>Frequency Reuse</a:t>
            </a:r>
          </a:p>
          <a:p>
            <a:pPr lvl="2"/>
            <a:r>
              <a:rPr lang="en-US" dirty="0"/>
              <a:t>Reusing frequencies without interference through geographical </a:t>
            </a:r>
            <a:r>
              <a:rPr lang="en-US" dirty="0" smtClean="0"/>
              <a:t>separation</a:t>
            </a:r>
          </a:p>
          <a:p>
            <a:pPr lvl="2"/>
            <a:r>
              <a:rPr lang="en-US" dirty="0"/>
              <a:t>Neighboring </a:t>
            </a:r>
            <a:r>
              <a:rPr lang="en-US" b="1" dirty="0"/>
              <a:t>cells </a:t>
            </a:r>
            <a:r>
              <a:rPr lang="en-US" dirty="0"/>
              <a:t>operate on different frequencies to avoid interference </a:t>
            </a:r>
            <a:endParaRPr lang="en-US" dirty="0" smtClean="0"/>
          </a:p>
          <a:p>
            <a:pPr lvl="1"/>
            <a:r>
              <a:rPr lang="en-US" dirty="0" smtClean="0"/>
              <a:t>Mobile Network</a:t>
            </a:r>
          </a:p>
          <a:p>
            <a:pPr lvl="2"/>
            <a:r>
              <a:rPr lang="en-US" dirty="0" smtClean="0"/>
              <a:t>Coordinated </a:t>
            </a:r>
            <a:r>
              <a:rPr lang="en-US" dirty="0"/>
              <a:t>network for seamless access and seamless mobility </a:t>
            </a:r>
            <a:endParaRPr lang="en-US" dirty="0" smtClean="0"/>
          </a:p>
          <a:p>
            <a:pPr lvl="2"/>
            <a:r>
              <a:rPr lang="en-US" dirty="0"/>
              <a:t>Integrated, transparent </a:t>
            </a:r>
            <a:r>
              <a:rPr lang="en-US" b="1" dirty="0"/>
              <a:t>backhaul network </a:t>
            </a:r>
            <a:r>
              <a:rPr lang="en-US" dirty="0"/>
              <a:t>provides seamless access </a:t>
            </a:r>
          </a:p>
        </p:txBody>
      </p:sp>
    </p:spTree>
    <p:extLst>
      <p:ext uri="{BB962C8B-B14F-4D97-AF65-F5344CB8AC3E}">
        <p14:creationId xmlns:p14="http://schemas.microsoft.com/office/powerpoint/2010/main" val="357869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8557"/>
          </a:xfrm>
        </p:spPr>
        <p:txBody>
          <a:bodyPr/>
          <a:lstStyle/>
          <a:p>
            <a:r>
              <a:rPr lang="en-US" dirty="0"/>
              <a:t>Error Compensation Mechanisms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8153"/>
            <a:ext cx="10515600" cy="4818810"/>
          </a:xfrm>
        </p:spPr>
        <p:txBody>
          <a:bodyPr>
            <a:normAutofit/>
          </a:bodyPr>
          <a:lstStyle/>
          <a:p>
            <a:r>
              <a:rPr lang="en-US" dirty="0"/>
              <a:t>Diversity</a:t>
            </a:r>
          </a:p>
          <a:p>
            <a:pPr lvl="1"/>
            <a:r>
              <a:rPr lang="en-US" dirty="0"/>
              <a:t>Based on </a:t>
            </a:r>
            <a:r>
              <a:rPr lang="en-US" dirty="0" smtClean="0"/>
              <a:t>the fact </a:t>
            </a:r>
            <a:r>
              <a:rPr lang="en-US" dirty="0"/>
              <a:t>that individual channels experience independent fading </a:t>
            </a:r>
            <a:r>
              <a:rPr lang="en-US" dirty="0" smtClean="0"/>
              <a:t>events and interferences</a:t>
            </a:r>
            <a:endParaRPr lang="en-US" dirty="0"/>
          </a:p>
          <a:p>
            <a:pPr lvl="1"/>
            <a:r>
              <a:rPr lang="en-US" dirty="0" smtClean="0"/>
              <a:t>The schemes provide </a:t>
            </a:r>
            <a:r>
              <a:rPr lang="en-US" dirty="0"/>
              <a:t>multiple logical channels between transmitter and </a:t>
            </a:r>
            <a:r>
              <a:rPr lang="en-US" dirty="0" smtClean="0"/>
              <a:t>receiver</a:t>
            </a:r>
          </a:p>
          <a:p>
            <a:pPr lvl="1"/>
            <a:r>
              <a:rPr lang="en-US" dirty="0"/>
              <a:t>More commonly, diversity refers to frequency or time </a:t>
            </a:r>
            <a:r>
              <a:rPr lang="en-US" dirty="0" smtClean="0"/>
              <a:t>diversity</a:t>
            </a:r>
            <a:endParaRPr lang="en-US" dirty="0"/>
          </a:p>
          <a:p>
            <a:pPr lvl="1"/>
            <a:r>
              <a:rPr lang="en-US" dirty="0" smtClean="0"/>
              <a:t>Frequency diversity: Send </a:t>
            </a:r>
            <a:r>
              <a:rPr lang="en-US" dirty="0"/>
              <a:t>part of signal over each </a:t>
            </a:r>
            <a:r>
              <a:rPr lang="en-US" dirty="0" smtClean="0"/>
              <a:t>channel </a:t>
            </a:r>
            <a:endParaRPr lang="en-US" dirty="0"/>
          </a:p>
          <a:p>
            <a:pPr lvl="1"/>
            <a:r>
              <a:rPr lang="en-US" dirty="0" smtClean="0"/>
              <a:t>Space </a:t>
            </a:r>
            <a:r>
              <a:rPr lang="en-US" dirty="0"/>
              <a:t>diversity: May involve </a:t>
            </a:r>
            <a:r>
              <a:rPr lang="en-US" dirty="0" smtClean="0"/>
              <a:t>different physical </a:t>
            </a:r>
            <a:r>
              <a:rPr lang="en-US" dirty="0"/>
              <a:t>transmission </a:t>
            </a:r>
            <a:r>
              <a:rPr lang="en-US" dirty="0" smtClean="0"/>
              <a:t>path</a:t>
            </a:r>
            <a:endParaRPr lang="en-US" dirty="0"/>
          </a:p>
          <a:p>
            <a:pPr lvl="1"/>
            <a:r>
              <a:rPr lang="en-US" dirty="0"/>
              <a:t>Multiple nearby antennas receive message or collocated multiple directional </a:t>
            </a:r>
            <a:r>
              <a:rPr lang="en-US" dirty="0" smtClean="0"/>
              <a:t>antennas</a:t>
            </a:r>
            <a:endParaRPr lang="en-US" dirty="0"/>
          </a:p>
          <a:p>
            <a:pPr lvl="1"/>
            <a:r>
              <a:rPr lang="en-US" dirty="0"/>
              <a:t>Doesn’t eliminate errors, however reduce error </a:t>
            </a:r>
            <a:r>
              <a:rPr lang="en-US" dirty="0" smtClean="0"/>
              <a:t>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4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883"/>
          </a:xfrm>
        </p:spPr>
        <p:txBody>
          <a:bodyPr/>
          <a:lstStyle/>
          <a:p>
            <a:r>
              <a:rPr lang="en-US" dirty="0"/>
              <a:t>OFDM (Orthogonal Frequency Division)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1977"/>
            <a:ext cx="10515600" cy="734096"/>
          </a:xfrm>
        </p:spPr>
        <p:txBody>
          <a:bodyPr/>
          <a:lstStyle/>
          <a:p>
            <a:r>
              <a:rPr lang="en-US" dirty="0" smtClean="0"/>
              <a:t>Basic Concept</a:t>
            </a:r>
            <a:endParaRPr lang="en-US" dirty="0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849" y="2497241"/>
            <a:ext cx="5733683" cy="2474003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2009104" y="2312575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Usual FDM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65218" y="2312575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Orthogonal FDM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08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883"/>
          </a:xfrm>
        </p:spPr>
        <p:txBody>
          <a:bodyPr/>
          <a:lstStyle/>
          <a:p>
            <a:r>
              <a:rPr lang="en-US" dirty="0"/>
              <a:t>OFDM (Orthogonal Frequency Division)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1977"/>
            <a:ext cx="10515600" cy="2356834"/>
          </a:xfrm>
        </p:spPr>
        <p:txBody>
          <a:bodyPr/>
          <a:lstStyle/>
          <a:p>
            <a:r>
              <a:rPr lang="en-US" dirty="0"/>
              <a:t>Multiple sub-channels (sub-carriers) </a:t>
            </a:r>
            <a:r>
              <a:rPr lang="en-US" dirty="0" smtClean="0"/>
              <a:t>carry samples </a:t>
            </a:r>
            <a:r>
              <a:rPr lang="en-US" dirty="0"/>
              <a:t>sent at a lower </a:t>
            </a:r>
            <a:r>
              <a:rPr lang="en-US" dirty="0" smtClean="0"/>
              <a:t>rate</a:t>
            </a:r>
          </a:p>
          <a:p>
            <a:r>
              <a:rPr lang="en-US" dirty="0" smtClean="0"/>
              <a:t>Almost </a:t>
            </a:r>
            <a:r>
              <a:rPr lang="en-US" dirty="0"/>
              <a:t>same bandwidth with wide-band </a:t>
            </a:r>
            <a:r>
              <a:rPr lang="en-US" dirty="0" smtClean="0"/>
              <a:t>channel</a:t>
            </a:r>
          </a:p>
          <a:p>
            <a:r>
              <a:rPr lang="en-US" dirty="0" smtClean="0"/>
              <a:t>Only </a:t>
            </a:r>
            <a:r>
              <a:rPr lang="en-US" dirty="0"/>
              <a:t>some of the sub-channels </a:t>
            </a:r>
            <a:r>
              <a:rPr lang="en-US" dirty="0" smtClean="0"/>
              <a:t>are affected </a:t>
            </a:r>
            <a:r>
              <a:rPr lang="en-US" dirty="0"/>
              <a:t>by interferers or </a:t>
            </a:r>
            <a:r>
              <a:rPr lang="en-US" dirty="0" smtClean="0"/>
              <a:t>multi-path effect</a:t>
            </a:r>
            <a:endParaRPr lang="en-US" dirty="0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986" y="3896317"/>
            <a:ext cx="6362608" cy="228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99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1247"/>
          </a:xfrm>
        </p:spPr>
        <p:txBody>
          <a:bodyPr/>
          <a:lstStyle/>
          <a:p>
            <a:r>
              <a:rPr lang="en-US" dirty="0"/>
              <a:t>Why not just use FDM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6372"/>
            <a:ext cx="4377744" cy="4940591"/>
          </a:xfrm>
        </p:spPr>
        <p:txBody>
          <a:bodyPr/>
          <a:lstStyle/>
          <a:p>
            <a:r>
              <a:rPr lang="en-US" dirty="0" smtClean="0"/>
              <a:t>Not orthogonal</a:t>
            </a:r>
          </a:p>
          <a:p>
            <a:r>
              <a:rPr lang="en-US" dirty="0" smtClean="0"/>
              <a:t>Leakage interference from adjacent sub-</a:t>
            </a:r>
            <a:r>
              <a:rPr lang="en-US" dirty="0"/>
              <a:t>­‐</a:t>
            </a:r>
            <a:r>
              <a:rPr lang="en-US" dirty="0" smtClean="0"/>
              <a:t>channels</a:t>
            </a:r>
          </a:p>
          <a:p>
            <a:r>
              <a:rPr lang="en-US" dirty="0"/>
              <a:t>Need guard bands between adjacent </a:t>
            </a:r>
            <a:r>
              <a:rPr lang="en-US" dirty="0" smtClean="0"/>
              <a:t>frequency bands</a:t>
            </a:r>
          </a:p>
          <a:p>
            <a:r>
              <a:rPr lang="en-US" dirty="0" smtClean="0"/>
              <a:t>causes </a:t>
            </a:r>
            <a:r>
              <a:rPr lang="en-US" dirty="0"/>
              <a:t>extra overhead and lower throughput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497" y="1235323"/>
            <a:ext cx="4823834" cy="380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81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489"/>
          </a:xfrm>
        </p:spPr>
        <p:txBody>
          <a:bodyPr/>
          <a:lstStyle/>
          <a:p>
            <a:r>
              <a:rPr lang="en-US" dirty="0" smtClean="0"/>
              <a:t>Orthogonal FDM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098" y="2084918"/>
            <a:ext cx="5212398" cy="32211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9739" y="1073249"/>
            <a:ext cx="5324061" cy="4635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Properties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Lower data rate on each </a:t>
            </a:r>
            <a:r>
              <a:rPr lang="en-US" sz="2000" dirty="0" smtClean="0"/>
              <a:t>subcarrier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Less interference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interference </a:t>
            </a:r>
            <a:r>
              <a:rPr lang="en-US" sz="2000" dirty="0"/>
              <a:t>on one frequency results in interference of one subcarrier </a:t>
            </a:r>
            <a:r>
              <a:rPr lang="en-US" sz="2000" dirty="0" smtClean="0"/>
              <a:t>only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no </a:t>
            </a:r>
            <a:r>
              <a:rPr lang="en-US" sz="2000" dirty="0"/>
              <a:t>guard space </a:t>
            </a:r>
            <a:r>
              <a:rPr lang="en-US" sz="2000" dirty="0" smtClean="0"/>
              <a:t>necessary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/>
              <a:t>orthogonality</a:t>
            </a:r>
            <a:r>
              <a:rPr lang="en-US" sz="2000" dirty="0" smtClean="0"/>
              <a:t> </a:t>
            </a:r>
            <a:r>
              <a:rPr lang="en-US" sz="2000" dirty="0"/>
              <a:t>allows </a:t>
            </a:r>
            <a:r>
              <a:rPr lang="en-US" sz="2000" dirty="0" smtClean="0"/>
              <a:t>signal </a:t>
            </a:r>
            <a:r>
              <a:rPr lang="en-US" sz="2000" dirty="0"/>
              <a:t>separation via inverse FFT on receiver </a:t>
            </a:r>
            <a:r>
              <a:rPr lang="en-US" sz="2000" dirty="0" smtClean="0"/>
              <a:t>side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precise </a:t>
            </a:r>
            <a:r>
              <a:rPr lang="en-US" sz="2000" dirty="0"/>
              <a:t>synchronization necessary (sender/receiver</a:t>
            </a:r>
            <a:r>
              <a:rPr lang="en-US" sz="2000" dirty="0" smtClean="0"/>
              <a:t>)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dirty="0"/>
              <a:t>Advantages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no equalizer necessary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no expensive filters with sharp edges necessary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better spectral efficiency </a:t>
            </a:r>
            <a:r>
              <a:rPr lang="en-US" sz="2000" dirty="0" smtClean="0"/>
              <a:t>(optimized use of spectrum) compared </a:t>
            </a:r>
            <a:r>
              <a:rPr lang="en-US" sz="2000" dirty="0"/>
              <a:t>to </a:t>
            </a:r>
            <a:r>
              <a:rPr lang="en-US" sz="2000" dirty="0" smtClean="0"/>
              <a:t>CDM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9212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55 60 56 28 59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30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Cellular 1G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Advanced Mobile Phone Service (AMPS) invented at Bell Labs and first installed in 1982</a:t>
            </a:r>
          </a:p>
          <a:p>
            <a:pPr lvl="1"/>
            <a:r>
              <a:rPr lang="en-US" dirty="0" smtClean="0"/>
              <a:t>Used in England (called TACS) and Japan (called MCS-L1)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99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1G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2138"/>
            <a:ext cx="10515600" cy="293955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Requires large gap of spectrum between users to avoid interference</a:t>
            </a:r>
          </a:p>
          <a:p>
            <a:pPr lvl="1"/>
            <a:r>
              <a:rPr lang="en-US" sz="1800" dirty="0" smtClean="0"/>
              <a:t>Frequency Division Multiple Access (FDMA)</a:t>
            </a:r>
          </a:p>
          <a:p>
            <a:r>
              <a:rPr lang="en-US" sz="2000" dirty="0" smtClean="0"/>
              <a:t>Support for only 1 user per channel (because it transmits only analog signal)</a:t>
            </a:r>
          </a:p>
          <a:p>
            <a:r>
              <a:rPr lang="en-US" sz="2000" dirty="0" smtClean="0"/>
              <a:t>Limited capacity</a:t>
            </a:r>
          </a:p>
          <a:p>
            <a:pPr lvl="1"/>
            <a:r>
              <a:rPr lang="en-US" sz="1800" dirty="0" smtClean="0"/>
              <a:t>Inefficient at using limited spectrum</a:t>
            </a:r>
          </a:p>
          <a:p>
            <a:r>
              <a:rPr lang="en-US" sz="2000" dirty="0" smtClean="0"/>
              <a:t>Limited scalability</a:t>
            </a:r>
          </a:p>
          <a:p>
            <a:pPr lvl="1"/>
            <a:r>
              <a:rPr lang="en-US" sz="1800" dirty="0" smtClean="0"/>
              <a:t>Analog devices are large/heavy, power inefficient, and high cost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93141"/>
            <a:ext cx="7327006" cy="177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68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Cellular 2G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474" y="1571223"/>
            <a:ext cx="11144664" cy="242122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Initial 2G technologies (D-AMPS, GSM) based on TDMA</a:t>
            </a:r>
          </a:p>
          <a:p>
            <a:r>
              <a:rPr lang="en-US" dirty="0" smtClean="0"/>
              <a:t>Digital voice compressed into smaller ``packages’’</a:t>
            </a:r>
          </a:p>
          <a:p>
            <a:r>
              <a:rPr lang="en-US" dirty="0" smtClean="0"/>
              <a:t>Rigid delivery schedule whether or not the user is actively talking</a:t>
            </a:r>
          </a:p>
          <a:p>
            <a:r>
              <a:rPr lang="en-US" dirty="0" smtClean="0"/>
              <a:t>Support for more than one user per channel</a:t>
            </a:r>
          </a:p>
          <a:p>
            <a:r>
              <a:rPr lang="en-US" dirty="0" smtClean="0"/>
              <a:t>Voice compression</a:t>
            </a:r>
            <a:r>
              <a:rPr lang="en-US" dirty="0"/>
              <a:t> </a:t>
            </a:r>
            <a:r>
              <a:rPr lang="en-US" dirty="0" smtClean="0"/>
              <a:t>and multiplexing multiple users per channel</a:t>
            </a:r>
          </a:p>
          <a:p>
            <a:r>
              <a:rPr lang="en-US" dirty="0" smtClean="0"/>
              <a:t>Scalable Technology – cost, as well as weight of digital components are far less and deliver more secure signal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74" y="4340180"/>
            <a:ext cx="5864325" cy="21966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981" y="4247703"/>
            <a:ext cx="4953001" cy="210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74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3223</TotalTime>
  <Words>3074</Words>
  <Application>Microsoft Office PowerPoint</Application>
  <PresentationFormat>Widescreen</PresentationFormat>
  <Paragraphs>415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3" baseType="lpstr">
      <vt:lpstr>굴림</vt:lpstr>
      <vt:lpstr>宋体</vt:lpstr>
      <vt:lpstr>Arial</vt:lpstr>
      <vt:lpstr>Calibri</vt:lpstr>
      <vt:lpstr>Calibri Light</vt:lpstr>
      <vt:lpstr>Qualcomm Office</vt:lpstr>
      <vt:lpstr>Times New Roman</vt:lpstr>
      <vt:lpstr>Office Theme</vt:lpstr>
      <vt:lpstr>Cellular Networks - 2</vt:lpstr>
      <vt:lpstr>Generations</vt:lpstr>
      <vt:lpstr>PowerPoint Presentation</vt:lpstr>
      <vt:lpstr>PowerPoint Presentation</vt:lpstr>
      <vt:lpstr>PowerPoint Presentation</vt:lpstr>
      <vt:lpstr>Cellular 1G</vt:lpstr>
      <vt:lpstr>Cellular 1G</vt:lpstr>
      <vt:lpstr>Limitations of 1G</vt:lpstr>
      <vt:lpstr>Cellular 2G</vt:lpstr>
      <vt:lpstr>Cellular 2G</vt:lpstr>
      <vt:lpstr>PowerPoint Presentation</vt:lpstr>
      <vt:lpstr>Limitations of 2G</vt:lpstr>
      <vt:lpstr>Cellular 3G</vt:lpstr>
      <vt:lpstr>PowerPoint Presentation</vt:lpstr>
      <vt:lpstr>Cellular 3G</vt:lpstr>
      <vt:lpstr>Limitations of CDMA Cellular </vt:lpstr>
      <vt:lpstr>Cellular 4G LTE</vt:lpstr>
      <vt:lpstr>Cellular 4G LTE</vt:lpstr>
      <vt:lpstr>3G and 4G technologies are evolving for more data capacity</vt:lpstr>
      <vt:lpstr>GSM</vt:lpstr>
      <vt:lpstr>GSM</vt:lpstr>
      <vt:lpstr>GSM Architecture</vt:lpstr>
      <vt:lpstr>PowerPoint Presentation</vt:lpstr>
      <vt:lpstr>System architecture: radio subsystem</vt:lpstr>
      <vt:lpstr>GSM Frequency bands</vt:lpstr>
      <vt:lpstr>GSM Radio Interface</vt:lpstr>
      <vt:lpstr>PowerPoint Presentation</vt:lpstr>
      <vt:lpstr>GSM Frame Structure</vt:lpstr>
      <vt:lpstr>GSM slot and burst</vt:lpstr>
      <vt:lpstr>Base Station Subsystem</vt:lpstr>
      <vt:lpstr>Base Transceiver Station and Base Station Controller</vt:lpstr>
      <vt:lpstr>Network and Switching Subsystem</vt:lpstr>
      <vt:lpstr>Home Location Register</vt:lpstr>
      <vt:lpstr>Other Systems</vt:lpstr>
      <vt:lpstr>Location Updates</vt:lpstr>
      <vt:lpstr>Handoff (Handover)</vt:lpstr>
      <vt:lpstr>Handover procedure – Intra MSC </vt:lpstr>
      <vt:lpstr>PowerPoint Presentation</vt:lpstr>
      <vt:lpstr>UMTS</vt:lpstr>
      <vt:lpstr>PowerPoint Presentation</vt:lpstr>
      <vt:lpstr>PowerPoint Presentation</vt:lpstr>
      <vt:lpstr>PowerPoint Presentation</vt:lpstr>
      <vt:lpstr>WCDMA</vt:lpstr>
      <vt:lpstr>UMTS</vt:lpstr>
      <vt:lpstr>UMTS Architecture</vt:lpstr>
      <vt:lpstr>UMTS Architecture</vt:lpstr>
      <vt:lpstr>UMTS Architecture</vt:lpstr>
      <vt:lpstr>UMTS Architecture</vt:lpstr>
      <vt:lpstr>Mobile Radio Propagation</vt:lpstr>
      <vt:lpstr>Mobile Radio Propagation Effects</vt:lpstr>
      <vt:lpstr>Design Considerations</vt:lpstr>
      <vt:lpstr>Fading</vt:lpstr>
      <vt:lpstr>Multipath Propagation</vt:lpstr>
      <vt:lpstr>Multipath Propagation</vt:lpstr>
      <vt:lpstr>Multipath Propagation</vt:lpstr>
      <vt:lpstr>Reflection, Diffraction and Scattering</vt:lpstr>
      <vt:lpstr>Multipath Propagation</vt:lpstr>
      <vt:lpstr>Fading</vt:lpstr>
      <vt:lpstr>Error Compensation Mechanisms </vt:lpstr>
      <vt:lpstr>Error Compensation Mechanisms </vt:lpstr>
      <vt:lpstr>OFDM (Orthogonal Frequency Division)</vt:lpstr>
      <vt:lpstr>OFDM (Orthogonal Frequency Division)</vt:lpstr>
      <vt:lpstr>Why not just use FDM</vt:lpstr>
      <vt:lpstr>Orthogonal FDM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Cellular Networks - 2</dc:title>
  <dc:creator>Nandini Mukherjee</dc:creator>
  <cp:lastModifiedBy>Nandini Mukherjee</cp:lastModifiedBy>
  <cp:revision>66</cp:revision>
  <dcterms:created xsi:type="dcterms:W3CDTF">2018-11-13T06:19:29Z</dcterms:created>
  <dcterms:modified xsi:type="dcterms:W3CDTF">2018-11-22T08:15:50Z</dcterms:modified>
</cp:coreProperties>
</file>