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1"/>
  </p:notesMasterIdLst>
  <p:sldIdLst>
    <p:sldId id="256" r:id="rId3"/>
    <p:sldId id="257" r:id="rId4"/>
    <p:sldId id="258" r:id="rId5"/>
    <p:sldId id="259" r:id="rId6"/>
    <p:sldId id="260" r:id="rId7"/>
    <p:sldId id="261" r:id="rId8"/>
    <p:sldId id="262" r:id="rId9"/>
    <p:sldId id="285" r:id="rId10"/>
    <p:sldId id="286" r:id="rId11"/>
    <p:sldId id="263" r:id="rId12"/>
    <p:sldId id="265" r:id="rId13"/>
    <p:sldId id="266" r:id="rId14"/>
    <p:sldId id="287" r:id="rId15"/>
    <p:sldId id="264" r:id="rId16"/>
    <p:sldId id="267" r:id="rId17"/>
    <p:sldId id="291" r:id="rId18"/>
    <p:sldId id="288" r:id="rId19"/>
    <p:sldId id="270" r:id="rId20"/>
    <p:sldId id="289" r:id="rId21"/>
    <p:sldId id="290" r:id="rId22"/>
    <p:sldId id="268" r:id="rId23"/>
    <p:sldId id="271" r:id="rId24"/>
    <p:sldId id="272" r:id="rId25"/>
    <p:sldId id="273" r:id="rId26"/>
    <p:sldId id="274" r:id="rId27"/>
    <p:sldId id="275" r:id="rId28"/>
    <p:sldId id="276" r:id="rId29"/>
    <p:sldId id="277" r:id="rId30"/>
    <p:sldId id="278" r:id="rId31"/>
    <p:sldId id="279" r:id="rId32"/>
    <p:sldId id="280" r:id="rId33"/>
    <p:sldId id="281" r:id="rId34"/>
    <p:sldId id="292" r:id="rId35"/>
    <p:sldId id="282" r:id="rId36"/>
    <p:sldId id="293" r:id="rId37"/>
    <p:sldId id="283" r:id="rId38"/>
    <p:sldId id="294" r:id="rId39"/>
    <p:sldId id="28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Rectangle 1"/>
          <p:cNvSpPr/>
          <p:nvPr/>
        </p:nvSpPr>
        <p:spPr>
          <a:xfrm>
            <a:off x="0" y="0"/>
            <a:ext cx="6858000" cy="9144000"/>
          </a:xfrm>
          <a:prstGeom prst="rect">
            <a:avLst/>
          </a:prstGeom>
          <a:solidFill>
            <a:srgbClr val="FFFFFF"/>
          </a:solidFill>
          <a:ln w="9360">
            <a:noFill/>
          </a:ln>
        </p:spPr>
      </p:sp>
      <p:sp>
        <p:nvSpPr>
          <p:cNvPr id="115" name="PlaceHolder 2"/>
          <p:cNvSpPr>
            <a:spLocks noGrp="1"/>
          </p:cNvSpPr>
          <p:nvPr>
            <p:ph type="body"/>
          </p:nvPr>
        </p:nvSpPr>
        <p:spPr>
          <a:xfrm>
            <a:off x="685800" y="4343400"/>
            <a:ext cx="5484960" cy="4113360"/>
          </a:xfrm>
          <a:prstGeom prst="rect">
            <a:avLst/>
          </a:prstGeom>
        </p:spPr>
        <p:txBody>
          <a:bodyPr lIns="0" tIns="0" rIns="0" bIns="0"/>
          <a:lstStyle/>
          <a:p>
            <a:r>
              <a:rPr lang="en-US" sz="1200" b="0" strike="noStrike" spc="-1">
                <a:solidFill>
                  <a:srgbClr val="000000"/>
                </a:solidFill>
                <a:uFill>
                  <a:solidFill>
                    <a:srgbClr val="FFFFFF"/>
                  </a:solidFill>
                </a:uFill>
                <a:latin typeface="Times New Roman"/>
              </a:rPr>
              <a:t>Click to edit the notes format</a:t>
            </a:r>
          </a:p>
        </p:txBody>
      </p:sp>
    </p:spTree>
    <p:extLst>
      <p:ext uri="{BB962C8B-B14F-4D97-AF65-F5344CB8AC3E}">
        <p14:creationId xmlns:p14="http://schemas.microsoft.com/office/powerpoint/2010/main" val="4189670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47238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71894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05704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85800" y="4343040"/>
            <a:ext cx="5486400" cy="4024440"/>
          </a:xfrm>
          <a:prstGeom prst="rect">
            <a:avLst/>
          </a:prstGeom>
          <a:noFill/>
          <a:ln>
            <a:noFill/>
          </a:ln>
        </p:spPr>
      </p:sp>
    </p:spTree>
    <p:extLst>
      <p:ext uri="{BB962C8B-B14F-4D97-AF65-F5344CB8AC3E}">
        <p14:creationId xmlns:p14="http://schemas.microsoft.com/office/powerpoint/2010/main" val="299502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88464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2909228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1674493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1652315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267530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132546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42656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4099283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138876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2393320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720938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737465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4126617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2761913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125160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2213702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2307612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16227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410155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960115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2871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57442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2696902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63885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3049159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116494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85800" y="4343400"/>
            <a:ext cx="5486400" cy="4114800"/>
          </a:xfrm>
          <a:prstGeom prst="rect">
            <a:avLst/>
          </a:prstGeom>
          <a:noFill/>
          <a:ln>
            <a:noFill/>
          </a:ln>
        </p:spPr>
      </p:sp>
    </p:spTree>
    <p:extLst>
      <p:ext uri="{BB962C8B-B14F-4D97-AF65-F5344CB8AC3E}">
        <p14:creationId xmlns:p14="http://schemas.microsoft.com/office/powerpoint/2010/main" val="627283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45" name="PlaceHolder 2"/>
          <p:cNvSpPr>
            <a:spLocks noGrp="1"/>
          </p:cNvSpPr>
          <p:nvPr>
            <p:ph type="body"/>
          </p:nvPr>
        </p:nvSpPr>
        <p:spPr>
          <a:xfrm>
            <a:off x="457200" y="1599840"/>
            <a:ext cx="822816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46" name="PlaceHolder 3"/>
          <p:cNvSpPr>
            <a:spLocks noGrp="1"/>
          </p:cNvSpPr>
          <p:nvPr>
            <p:ph type="body"/>
          </p:nvPr>
        </p:nvSpPr>
        <p:spPr>
          <a:xfrm>
            <a:off x="457200" y="3965760"/>
            <a:ext cx="822816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48" name="PlaceHolder 2"/>
          <p:cNvSpPr>
            <a:spLocks noGrp="1"/>
          </p:cNvSpPr>
          <p:nvPr>
            <p:ph type="body"/>
          </p:nvPr>
        </p:nvSpPr>
        <p:spPr>
          <a:xfrm>
            <a:off x="45720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49" name="PlaceHolder 3"/>
          <p:cNvSpPr>
            <a:spLocks noGrp="1"/>
          </p:cNvSpPr>
          <p:nvPr>
            <p:ph type="body"/>
          </p:nvPr>
        </p:nvSpPr>
        <p:spPr>
          <a:xfrm>
            <a:off x="467352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50" name="PlaceHolder 4"/>
          <p:cNvSpPr>
            <a:spLocks noGrp="1"/>
          </p:cNvSpPr>
          <p:nvPr>
            <p:ph type="body"/>
          </p:nvPr>
        </p:nvSpPr>
        <p:spPr>
          <a:xfrm>
            <a:off x="467352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51" name="PlaceHolder 5"/>
          <p:cNvSpPr>
            <a:spLocks noGrp="1"/>
          </p:cNvSpPr>
          <p:nvPr>
            <p:ph type="body"/>
          </p:nvPr>
        </p:nvSpPr>
        <p:spPr>
          <a:xfrm>
            <a:off x="45720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53" name="PlaceHolder 2"/>
          <p:cNvSpPr>
            <a:spLocks noGrp="1"/>
          </p:cNvSpPr>
          <p:nvPr>
            <p:ph type="body"/>
          </p:nvPr>
        </p:nvSpPr>
        <p:spPr>
          <a:xfrm>
            <a:off x="457200" y="1599840"/>
            <a:ext cx="822816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54" name="PlaceHolder 3"/>
          <p:cNvSpPr>
            <a:spLocks noGrp="1"/>
          </p:cNvSpPr>
          <p:nvPr>
            <p:ph type="body"/>
          </p:nvPr>
        </p:nvSpPr>
        <p:spPr>
          <a:xfrm>
            <a:off x="457200" y="1599840"/>
            <a:ext cx="822816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pic>
        <p:nvPicPr>
          <p:cNvPr id="55" name="Picture 54"/>
          <p:cNvPicPr/>
          <p:nvPr/>
        </p:nvPicPr>
        <p:blipFill>
          <a:blip r:embed="rId2"/>
          <a:stretch/>
        </p:blipFill>
        <p:spPr>
          <a:xfrm>
            <a:off x="1733040" y="1599480"/>
            <a:ext cx="5676480" cy="4529160"/>
          </a:xfrm>
          <a:prstGeom prst="rect">
            <a:avLst/>
          </a:prstGeom>
          <a:ln>
            <a:noFill/>
          </a:ln>
        </p:spPr>
      </p:pic>
      <p:pic>
        <p:nvPicPr>
          <p:cNvPr id="56" name="Picture 55"/>
          <p:cNvPicPr/>
          <p:nvPr/>
        </p:nvPicPr>
        <p:blipFill>
          <a:blip r:embed="rId2"/>
          <a:stretch/>
        </p:blipFill>
        <p:spPr>
          <a:xfrm>
            <a:off x="1733040" y="1599480"/>
            <a:ext cx="5676480" cy="45291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81" name="PlaceHolder 2"/>
          <p:cNvSpPr>
            <a:spLocks noGrp="1"/>
          </p:cNvSpPr>
          <p:nvPr>
            <p:ph type="subTitle"/>
          </p:nvPr>
        </p:nvSpPr>
        <p:spPr>
          <a:xfrm>
            <a:off x="457200" y="1599840"/>
            <a:ext cx="8228160" cy="4529160"/>
          </a:xfrm>
          <a:prstGeom prst="rect">
            <a:avLst/>
          </a:prstGeom>
        </p:spPr>
        <p:txBody>
          <a:bodyPr lIns="0" tIns="0" rIns="0" bIns="0" anchor="ctr"/>
          <a:lstStyle/>
          <a:p>
            <a:pPr marL="342720" indent="-342720"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83" name="PlaceHolder 2"/>
          <p:cNvSpPr>
            <a:spLocks noGrp="1"/>
          </p:cNvSpPr>
          <p:nvPr>
            <p:ph type="body"/>
          </p:nvPr>
        </p:nvSpPr>
        <p:spPr>
          <a:xfrm>
            <a:off x="457200" y="1599840"/>
            <a:ext cx="822816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85" name="PlaceHolder 2"/>
          <p:cNvSpPr>
            <a:spLocks noGrp="1"/>
          </p:cNvSpPr>
          <p:nvPr>
            <p:ph type="body"/>
          </p:nvPr>
        </p:nvSpPr>
        <p:spPr>
          <a:xfrm>
            <a:off x="45720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86" name="PlaceHolder 3"/>
          <p:cNvSpPr>
            <a:spLocks noGrp="1"/>
          </p:cNvSpPr>
          <p:nvPr>
            <p:ph type="body"/>
          </p:nvPr>
        </p:nvSpPr>
        <p:spPr>
          <a:xfrm>
            <a:off x="467352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7920"/>
            <a:ext cx="8228160" cy="5291280"/>
          </a:xfrm>
          <a:prstGeom prst="rect">
            <a:avLst/>
          </a:prstGeom>
        </p:spPr>
        <p:txBody>
          <a:bodyPr lIns="0" tIns="0" rIns="0" bIns="0" anchor="ctr"/>
          <a:lstStyle/>
          <a:p>
            <a:pPr marL="342720" indent="-342720"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90" name="PlaceHolder 2"/>
          <p:cNvSpPr>
            <a:spLocks noGrp="1"/>
          </p:cNvSpPr>
          <p:nvPr>
            <p:ph type="body"/>
          </p:nvPr>
        </p:nvSpPr>
        <p:spPr>
          <a:xfrm>
            <a:off x="45720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91" name="PlaceHolder 3"/>
          <p:cNvSpPr>
            <a:spLocks noGrp="1"/>
          </p:cNvSpPr>
          <p:nvPr>
            <p:ph type="body"/>
          </p:nvPr>
        </p:nvSpPr>
        <p:spPr>
          <a:xfrm>
            <a:off x="45720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92" name="PlaceHolder 4"/>
          <p:cNvSpPr>
            <a:spLocks noGrp="1"/>
          </p:cNvSpPr>
          <p:nvPr>
            <p:ph type="body"/>
          </p:nvPr>
        </p:nvSpPr>
        <p:spPr>
          <a:xfrm>
            <a:off x="467352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24" name="PlaceHolder 2"/>
          <p:cNvSpPr>
            <a:spLocks noGrp="1"/>
          </p:cNvSpPr>
          <p:nvPr>
            <p:ph type="subTitle"/>
          </p:nvPr>
        </p:nvSpPr>
        <p:spPr>
          <a:xfrm>
            <a:off x="457200" y="1599840"/>
            <a:ext cx="8228160" cy="4529160"/>
          </a:xfrm>
          <a:prstGeom prst="rect">
            <a:avLst/>
          </a:prstGeom>
        </p:spPr>
        <p:txBody>
          <a:bodyPr lIns="0" tIns="0" rIns="0" bIns="0" anchor="ctr"/>
          <a:lstStyle/>
          <a:p>
            <a:pPr marL="342720" indent="-342720"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94" name="PlaceHolder 2"/>
          <p:cNvSpPr>
            <a:spLocks noGrp="1"/>
          </p:cNvSpPr>
          <p:nvPr>
            <p:ph type="body"/>
          </p:nvPr>
        </p:nvSpPr>
        <p:spPr>
          <a:xfrm>
            <a:off x="45720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95" name="PlaceHolder 3"/>
          <p:cNvSpPr>
            <a:spLocks noGrp="1"/>
          </p:cNvSpPr>
          <p:nvPr>
            <p:ph type="body"/>
          </p:nvPr>
        </p:nvSpPr>
        <p:spPr>
          <a:xfrm>
            <a:off x="467352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96" name="PlaceHolder 4"/>
          <p:cNvSpPr>
            <a:spLocks noGrp="1"/>
          </p:cNvSpPr>
          <p:nvPr>
            <p:ph type="body"/>
          </p:nvPr>
        </p:nvSpPr>
        <p:spPr>
          <a:xfrm>
            <a:off x="467352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98" name="PlaceHolder 2"/>
          <p:cNvSpPr>
            <a:spLocks noGrp="1"/>
          </p:cNvSpPr>
          <p:nvPr>
            <p:ph type="body"/>
          </p:nvPr>
        </p:nvSpPr>
        <p:spPr>
          <a:xfrm>
            <a:off x="45720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99" name="PlaceHolder 3"/>
          <p:cNvSpPr>
            <a:spLocks noGrp="1"/>
          </p:cNvSpPr>
          <p:nvPr>
            <p:ph type="body"/>
          </p:nvPr>
        </p:nvSpPr>
        <p:spPr>
          <a:xfrm>
            <a:off x="467352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00" name="PlaceHolder 4"/>
          <p:cNvSpPr>
            <a:spLocks noGrp="1"/>
          </p:cNvSpPr>
          <p:nvPr>
            <p:ph type="body"/>
          </p:nvPr>
        </p:nvSpPr>
        <p:spPr>
          <a:xfrm>
            <a:off x="457200" y="3965760"/>
            <a:ext cx="822816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102" name="PlaceHolder 2"/>
          <p:cNvSpPr>
            <a:spLocks noGrp="1"/>
          </p:cNvSpPr>
          <p:nvPr>
            <p:ph type="body"/>
          </p:nvPr>
        </p:nvSpPr>
        <p:spPr>
          <a:xfrm>
            <a:off x="457200" y="1599840"/>
            <a:ext cx="822816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03" name="PlaceHolder 3"/>
          <p:cNvSpPr>
            <a:spLocks noGrp="1"/>
          </p:cNvSpPr>
          <p:nvPr>
            <p:ph type="body"/>
          </p:nvPr>
        </p:nvSpPr>
        <p:spPr>
          <a:xfrm>
            <a:off x="457200" y="3965760"/>
            <a:ext cx="822816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105" name="PlaceHolder 2"/>
          <p:cNvSpPr>
            <a:spLocks noGrp="1"/>
          </p:cNvSpPr>
          <p:nvPr>
            <p:ph type="body"/>
          </p:nvPr>
        </p:nvSpPr>
        <p:spPr>
          <a:xfrm>
            <a:off x="45720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06" name="PlaceHolder 3"/>
          <p:cNvSpPr>
            <a:spLocks noGrp="1"/>
          </p:cNvSpPr>
          <p:nvPr>
            <p:ph type="body"/>
          </p:nvPr>
        </p:nvSpPr>
        <p:spPr>
          <a:xfrm>
            <a:off x="467352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07" name="PlaceHolder 4"/>
          <p:cNvSpPr>
            <a:spLocks noGrp="1"/>
          </p:cNvSpPr>
          <p:nvPr>
            <p:ph type="body"/>
          </p:nvPr>
        </p:nvSpPr>
        <p:spPr>
          <a:xfrm>
            <a:off x="467352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08" name="PlaceHolder 5"/>
          <p:cNvSpPr>
            <a:spLocks noGrp="1"/>
          </p:cNvSpPr>
          <p:nvPr>
            <p:ph type="body"/>
          </p:nvPr>
        </p:nvSpPr>
        <p:spPr>
          <a:xfrm>
            <a:off x="45720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110" name="PlaceHolder 2"/>
          <p:cNvSpPr>
            <a:spLocks noGrp="1"/>
          </p:cNvSpPr>
          <p:nvPr>
            <p:ph type="body"/>
          </p:nvPr>
        </p:nvSpPr>
        <p:spPr>
          <a:xfrm>
            <a:off x="457200" y="1599840"/>
            <a:ext cx="822816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111" name="PlaceHolder 3"/>
          <p:cNvSpPr>
            <a:spLocks noGrp="1"/>
          </p:cNvSpPr>
          <p:nvPr>
            <p:ph type="body"/>
          </p:nvPr>
        </p:nvSpPr>
        <p:spPr>
          <a:xfrm>
            <a:off x="457200" y="1599840"/>
            <a:ext cx="822816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pic>
        <p:nvPicPr>
          <p:cNvPr id="112" name="Picture 111"/>
          <p:cNvPicPr/>
          <p:nvPr/>
        </p:nvPicPr>
        <p:blipFill>
          <a:blip r:embed="rId2"/>
          <a:stretch/>
        </p:blipFill>
        <p:spPr>
          <a:xfrm>
            <a:off x="1733040" y="1599480"/>
            <a:ext cx="5676480" cy="4529160"/>
          </a:xfrm>
          <a:prstGeom prst="rect">
            <a:avLst/>
          </a:prstGeom>
          <a:ln>
            <a:noFill/>
          </a:ln>
        </p:spPr>
      </p:pic>
      <p:pic>
        <p:nvPicPr>
          <p:cNvPr id="113" name="Picture 112"/>
          <p:cNvPicPr/>
          <p:nvPr/>
        </p:nvPicPr>
        <p:blipFill>
          <a:blip r:embed="rId2"/>
          <a:stretch/>
        </p:blipFill>
        <p:spPr>
          <a:xfrm>
            <a:off x="1733040" y="1599480"/>
            <a:ext cx="5676480" cy="45291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26" name="PlaceHolder 2"/>
          <p:cNvSpPr>
            <a:spLocks noGrp="1"/>
          </p:cNvSpPr>
          <p:nvPr>
            <p:ph type="body"/>
          </p:nvPr>
        </p:nvSpPr>
        <p:spPr>
          <a:xfrm>
            <a:off x="457200" y="1599840"/>
            <a:ext cx="822816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28" name="PlaceHolder 2"/>
          <p:cNvSpPr>
            <a:spLocks noGrp="1"/>
          </p:cNvSpPr>
          <p:nvPr>
            <p:ph type="body"/>
          </p:nvPr>
        </p:nvSpPr>
        <p:spPr>
          <a:xfrm>
            <a:off x="45720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467352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77920"/>
            <a:ext cx="8228160" cy="5291280"/>
          </a:xfrm>
          <a:prstGeom prst="rect">
            <a:avLst/>
          </a:prstGeom>
        </p:spPr>
        <p:txBody>
          <a:bodyPr lIns="0" tIns="0" rIns="0" bIns="0" anchor="ctr"/>
          <a:lstStyle/>
          <a:p>
            <a:pPr marL="342720" indent="-342720"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33" name="PlaceHolder 2"/>
          <p:cNvSpPr>
            <a:spLocks noGrp="1"/>
          </p:cNvSpPr>
          <p:nvPr>
            <p:ph type="body"/>
          </p:nvPr>
        </p:nvSpPr>
        <p:spPr>
          <a:xfrm>
            <a:off x="45720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4" name="PlaceHolder 3"/>
          <p:cNvSpPr>
            <a:spLocks noGrp="1"/>
          </p:cNvSpPr>
          <p:nvPr>
            <p:ph type="body"/>
          </p:nvPr>
        </p:nvSpPr>
        <p:spPr>
          <a:xfrm>
            <a:off x="45720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5" name="PlaceHolder 4"/>
          <p:cNvSpPr>
            <a:spLocks noGrp="1"/>
          </p:cNvSpPr>
          <p:nvPr>
            <p:ph type="body"/>
          </p:nvPr>
        </p:nvSpPr>
        <p:spPr>
          <a:xfrm>
            <a:off x="467352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37" name="PlaceHolder 2"/>
          <p:cNvSpPr>
            <a:spLocks noGrp="1"/>
          </p:cNvSpPr>
          <p:nvPr>
            <p:ph type="body"/>
          </p:nvPr>
        </p:nvSpPr>
        <p:spPr>
          <a:xfrm>
            <a:off x="457200" y="1599840"/>
            <a:ext cx="4015080" cy="45291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8" name="PlaceHolder 3"/>
          <p:cNvSpPr>
            <a:spLocks noGrp="1"/>
          </p:cNvSpPr>
          <p:nvPr>
            <p:ph type="body"/>
          </p:nvPr>
        </p:nvSpPr>
        <p:spPr>
          <a:xfrm>
            <a:off x="467352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39" name="PlaceHolder 4"/>
          <p:cNvSpPr>
            <a:spLocks noGrp="1"/>
          </p:cNvSpPr>
          <p:nvPr>
            <p:ph type="body"/>
          </p:nvPr>
        </p:nvSpPr>
        <p:spPr>
          <a:xfrm>
            <a:off x="4673520" y="396576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7920"/>
            <a:ext cx="8228160" cy="1141200"/>
          </a:xfrm>
          <a:prstGeom prst="rect">
            <a:avLst/>
          </a:prstGeom>
        </p:spPr>
        <p:txBody>
          <a:bodyPr lIns="90000" tIns="46800" rIns="90000" bIns="46800" anchor="ctr"/>
          <a:lstStyle/>
          <a:p>
            <a:pPr algn="ctr"/>
            <a:endParaRPr lang="en-US" sz="4400" b="1" strike="noStrike" spc="-1">
              <a:solidFill>
                <a:srgbClr val="A26D18"/>
              </a:solidFill>
              <a:uFill>
                <a:solidFill>
                  <a:srgbClr val="FFFFFF"/>
                </a:solidFill>
              </a:uFill>
              <a:latin typeface="Times New Roman"/>
            </a:endParaRPr>
          </a:p>
        </p:txBody>
      </p:sp>
      <p:sp>
        <p:nvSpPr>
          <p:cNvPr id="41" name="PlaceHolder 2"/>
          <p:cNvSpPr>
            <a:spLocks noGrp="1"/>
          </p:cNvSpPr>
          <p:nvPr>
            <p:ph type="body"/>
          </p:nvPr>
        </p:nvSpPr>
        <p:spPr>
          <a:xfrm>
            <a:off x="45720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42" name="PlaceHolder 3"/>
          <p:cNvSpPr>
            <a:spLocks noGrp="1"/>
          </p:cNvSpPr>
          <p:nvPr>
            <p:ph type="body"/>
          </p:nvPr>
        </p:nvSpPr>
        <p:spPr>
          <a:xfrm>
            <a:off x="4673520" y="1599840"/>
            <a:ext cx="401508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
        <p:nvSpPr>
          <p:cNvPr id="43" name="PlaceHolder 4"/>
          <p:cNvSpPr>
            <a:spLocks noGrp="1"/>
          </p:cNvSpPr>
          <p:nvPr>
            <p:ph type="body"/>
          </p:nvPr>
        </p:nvSpPr>
        <p:spPr>
          <a:xfrm>
            <a:off x="457200" y="3965760"/>
            <a:ext cx="8228160" cy="2160360"/>
          </a:xfrm>
          <a:prstGeom prst="rect">
            <a:avLst/>
          </a:prstGeom>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CustomShape 1"/>
          <p:cNvSpPr/>
          <p:nvPr/>
        </p:nvSpPr>
        <p:spPr>
          <a:xfrm>
            <a:off x="0" y="3505320"/>
            <a:ext cx="3992400" cy="3127320"/>
          </a:xfrm>
          <a:custGeom>
            <a:avLst/>
            <a:gdLst/>
            <a:ahLst/>
            <a:cxnLst/>
            <a:rect l="l" t="t"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a:gsLst>
              <a:gs pos="0">
                <a:srgbClr val="F9D793"/>
              </a:gs>
              <a:gs pos="50000">
                <a:srgbClr val="FFFFCC"/>
              </a:gs>
              <a:gs pos="100000">
                <a:srgbClr val="F9D793"/>
              </a:gs>
            </a:gsLst>
            <a:lin ang="13500000"/>
          </a:gradFill>
          <a:ln>
            <a:noFill/>
          </a:ln>
        </p:spPr>
        <p:style>
          <a:lnRef idx="0">
            <a:scrgbClr r="0" g="0" b="0"/>
          </a:lnRef>
          <a:fillRef idx="0">
            <a:scrgbClr r="0" g="0" b="0"/>
          </a:fillRef>
          <a:effectRef idx="0">
            <a:scrgbClr r="0" g="0" b="0"/>
          </a:effectRef>
          <a:fontRef idx="minor"/>
        </p:style>
      </p:sp>
      <p:sp>
        <p:nvSpPr>
          <p:cNvPr id="24" name="CustomShape 2"/>
          <p:cNvSpPr/>
          <p:nvPr/>
        </p:nvSpPr>
        <p:spPr>
          <a:xfrm>
            <a:off x="0" y="3962520"/>
            <a:ext cx="3352680" cy="2546280"/>
          </a:xfrm>
          <a:custGeom>
            <a:avLst/>
            <a:gdLst/>
            <a:ahLst/>
            <a:cxnLst/>
            <a:rect l="l" t="t"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2" name="CustomShape 3"/>
          <p:cNvSpPr/>
          <p:nvPr/>
        </p:nvSpPr>
        <p:spPr>
          <a:xfrm>
            <a:off x="3321000" y="5132520"/>
            <a:ext cx="5823000" cy="1496880"/>
          </a:xfrm>
          <a:custGeom>
            <a:avLst/>
            <a:gdLst/>
            <a:ahLst/>
            <a:cxnLst/>
            <a:rect l="l" t="t"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a:gsLst>
              <a:gs pos="0">
                <a:srgbClr val="F9D793"/>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3" name="CustomShape 4"/>
          <p:cNvSpPr/>
          <p:nvPr/>
        </p:nvSpPr>
        <p:spPr>
          <a:xfrm>
            <a:off x="0" y="831960"/>
            <a:ext cx="1544760" cy="1896840"/>
          </a:xfrm>
          <a:custGeom>
            <a:avLst/>
            <a:gdLst/>
            <a:ahLst/>
            <a:cxnLst/>
            <a:rect l="l" t="t"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a:gsLst>
              <a:gs pos="0">
                <a:srgbClr val="F9D793"/>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4" name="CustomShape 5"/>
          <p:cNvSpPr/>
          <p:nvPr/>
        </p:nvSpPr>
        <p:spPr>
          <a:xfrm>
            <a:off x="5060880" y="1440"/>
            <a:ext cx="4079880" cy="3597480"/>
          </a:xfrm>
          <a:custGeom>
            <a:avLst/>
            <a:gdLst/>
            <a:ahLst/>
            <a:cxnLst/>
            <a:rect l="l" t="t"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a:gsLst>
              <a:gs pos="0">
                <a:srgbClr val="F9D793"/>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5" name="CustomShape 6"/>
          <p:cNvSpPr/>
          <p:nvPr/>
        </p:nvSpPr>
        <p:spPr>
          <a:xfrm>
            <a:off x="5595840" y="1440"/>
            <a:ext cx="3468960" cy="2394000"/>
          </a:xfrm>
          <a:custGeom>
            <a:avLst/>
            <a:gdLst/>
            <a:ahLst/>
            <a:cxnLst/>
            <a:rect l="l" t="t"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6" name="CustomShape 7"/>
          <p:cNvSpPr/>
          <p:nvPr/>
        </p:nvSpPr>
        <p:spPr>
          <a:xfrm>
            <a:off x="0" y="1030320"/>
            <a:ext cx="1295280" cy="1279440"/>
          </a:xfrm>
          <a:custGeom>
            <a:avLst/>
            <a:gdLst/>
            <a:ahLst/>
            <a:cxnLst/>
            <a:rect l="l" t="t"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7" name="CustomShape 8"/>
          <p:cNvSpPr/>
          <p:nvPr/>
        </p:nvSpPr>
        <p:spPr>
          <a:xfrm>
            <a:off x="0" y="2452680"/>
            <a:ext cx="1209600" cy="169920"/>
          </a:xfrm>
          <a:custGeom>
            <a:avLst/>
            <a:gdLst/>
            <a:ahLst/>
            <a:cxnLst/>
            <a:rect l="l" t="t"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8" name="CustomShape 9"/>
          <p:cNvSpPr/>
          <p:nvPr/>
        </p:nvSpPr>
        <p:spPr>
          <a:xfrm>
            <a:off x="3673440" y="5446800"/>
            <a:ext cx="5051520" cy="1182600"/>
          </a:xfrm>
          <a:custGeom>
            <a:avLst/>
            <a:gdLst/>
            <a:ahLst/>
            <a:cxnLst/>
            <a:rect l="l" t="t"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a:gsLst>
              <a:gs pos="0">
                <a:srgbClr val="FFFFCC"/>
              </a:gs>
              <a:gs pos="100000">
                <a:srgbClr val="FEE1A8"/>
              </a:gs>
            </a:gsLst>
            <a:lin ang="13500000"/>
          </a:gradFill>
          <a:ln>
            <a:noFill/>
          </a:ln>
        </p:spPr>
        <p:style>
          <a:lnRef idx="0">
            <a:scrgbClr r="0" g="0" b="0"/>
          </a:lnRef>
          <a:fillRef idx="0">
            <a:scrgbClr r="0" g="0" b="0"/>
          </a:fillRef>
          <a:effectRef idx="0">
            <a:scrgbClr r="0" g="0" b="0"/>
          </a:effectRef>
          <a:fontRef idx="minor"/>
        </p:style>
      </p:sp>
      <p:sp>
        <p:nvSpPr>
          <p:cNvPr id="9" name="CustomShape 10"/>
          <p:cNvSpPr/>
          <p:nvPr/>
        </p:nvSpPr>
        <p:spPr>
          <a:xfrm>
            <a:off x="304920" y="201600"/>
            <a:ext cx="1440" cy="1440"/>
          </a:xfrm>
          <a:prstGeom prst="rect">
            <a:avLst/>
          </a:prstGeom>
          <a:solidFill>
            <a:srgbClr val="9A1E8D"/>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324000" y="208080"/>
            <a:ext cx="1440" cy="1440"/>
          </a:xfrm>
          <a:prstGeom prst="rect">
            <a:avLst/>
          </a:prstGeom>
          <a:solidFill>
            <a:srgbClr val="9A1E8D"/>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0" y="6400800"/>
            <a:ext cx="9144000" cy="457200"/>
          </a:xfrm>
          <a:custGeom>
            <a:avLst/>
            <a:gdLst/>
            <a:ahLst/>
            <a:cxnLst/>
            <a:rect l="l" t="t" r="r" b="b"/>
            <a:pathLst>
              <a:path w="5740" h="288">
                <a:moveTo>
                  <a:pt x="5740" y="288"/>
                </a:moveTo>
                <a:lnTo>
                  <a:pt x="0" y="288"/>
                </a:lnTo>
                <a:lnTo>
                  <a:pt x="0" y="0"/>
                </a:lnTo>
                <a:lnTo>
                  <a:pt x="5740" y="0"/>
                </a:lnTo>
                <a:lnTo>
                  <a:pt x="5740" y="288"/>
                </a:lnTo>
                <a:lnTo>
                  <a:pt x="5740" y="288"/>
                </a:lnTo>
                <a:close/>
              </a:path>
            </a:pathLst>
          </a:custGeom>
          <a:gradFill>
            <a:gsLst>
              <a:gs pos="0">
                <a:srgbClr val="FFFFCC"/>
              </a:gs>
              <a:gs pos="100000">
                <a:srgbClr val="75755E"/>
              </a:gs>
            </a:gsLst>
            <a:lin ang="5400000"/>
          </a:gradFill>
          <a:ln>
            <a:noFill/>
          </a:ln>
        </p:spPr>
        <p:style>
          <a:lnRef idx="0">
            <a:scrgbClr r="0" g="0" b="0"/>
          </a:lnRef>
          <a:fillRef idx="0">
            <a:scrgbClr r="0" g="0" b="0"/>
          </a:fillRef>
          <a:effectRef idx="0">
            <a:scrgbClr r="0" g="0" b="0"/>
          </a:effectRef>
          <a:fontRef idx="minor"/>
        </p:style>
      </p:sp>
      <p:sp>
        <p:nvSpPr>
          <p:cNvPr id="12" name="CustomShape 13"/>
          <p:cNvSpPr/>
          <p:nvPr/>
        </p:nvSpPr>
        <p:spPr>
          <a:xfrm>
            <a:off x="0" y="6400800"/>
            <a:ext cx="9144000" cy="533520"/>
          </a:xfrm>
          <a:custGeom>
            <a:avLst/>
            <a:gdLst/>
            <a:ahLst/>
            <a:cxnLst/>
            <a:rect l="l" t="t" r="r" b="b"/>
            <a:pathLst>
              <a:path w="5740" h="288">
                <a:moveTo>
                  <a:pt x="5740" y="288"/>
                </a:moveTo>
                <a:lnTo>
                  <a:pt x="0" y="288"/>
                </a:lnTo>
                <a:lnTo>
                  <a:pt x="0" y="0"/>
                </a:lnTo>
                <a:lnTo>
                  <a:pt x="5740" y="0"/>
                </a:lnTo>
                <a:lnTo>
                  <a:pt x="5740" y="288"/>
                </a:lnTo>
                <a:lnTo>
                  <a:pt x="5740" y="288"/>
                </a:lnTo>
                <a:close/>
              </a:path>
            </a:pathLst>
          </a:custGeom>
          <a:gradFill>
            <a:gsLst>
              <a:gs pos="0">
                <a:srgbClr val="FFFFCC"/>
              </a:gs>
              <a:gs pos="100000">
                <a:srgbClr val="75755E"/>
              </a:gs>
            </a:gsLst>
            <a:lin ang="5400000"/>
          </a:gradFill>
          <a:ln>
            <a:noFill/>
          </a:ln>
        </p:spPr>
        <p:style>
          <a:lnRef idx="0">
            <a:scrgbClr r="0" g="0" b="0"/>
          </a:lnRef>
          <a:fillRef idx="0">
            <a:scrgbClr r="0" g="0" b="0"/>
          </a:fillRef>
          <a:effectRef idx="0">
            <a:scrgbClr r="0" g="0" b="0"/>
          </a:effectRef>
          <a:fontRef idx="minor"/>
        </p:style>
      </p:sp>
      <p:sp>
        <p:nvSpPr>
          <p:cNvPr id="13" name="CustomShape 14"/>
          <p:cNvSpPr/>
          <p:nvPr/>
        </p:nvSpPr>
        <p:spPr>
          <a:xfrm>
            <a:off x="0" y="0"/>
            <a:ext cx="9144000" cy="457200"/>
          </a:xfrm>
          <a:custGeom>
            <a:avLst/>
            <a:gdLst/>
            <a:ahLst/>
            <a:cxnLst/>
            <a:rect l="l" t="t" r="r" b="b"/>
            <a:pathLst>
              <a:path w="5740" h="288">
                <a:moveTo>
                  <a:pt x="5740" y="288"/>
                </a:moveTo>
                <a:lnTo>
                  <a:pt x="0" y="288"/>
                </a:lnTo>
                <a:lnTo>
                  <a:pt x="0" y="0"/>
                </a:lnTo>
                <a:lnTo>
                  <a:pt x="5740" y="0"/>
                </a:lnTo>
                <a:lnTo>
                  <a:pt x="5740" y="288"/>
                </a:lnTo>
                <a:lnTo>
                  <a:pt x="5740" y="288"/>
                </a:lnTo>
                <a:close/>
              </a:path>
            </a:pathLst>
          </a:custGeom>
          <a:gradFill>
            <a:gsLst>
              <a:gs pos="0">
                <a:srgbClr val="8B7852"/>
              </a:gs>
              <a:gs pos="100000">
                <a:srgbClr val="F9D793"/>
              </a:gs>
            </a:gsLst>
            <a:lin ang="5400000"/>
          </a:gradFill>
          <a:ln>
            <a:noFill/>
          </a:ln>
        </p:spPr>
        <p:style>
          <a:lnRef idx="0">
            <a:scrgbClr r="0" g="0" b="0"/>
          </a:lnRef>
          <a:fillRef idx="0">
            <a:scrgbClr r="0" g="0" b="0"/>
          </a:fillRef>
          <a:effectRef idx="0">
            <a:scrgbClr r="0" g="0" b="0"/>
          </a:effectRef>
          <a:fontRef idx="minor"/>
        </p:style>
      </p:sp>
      <p:sp>
        <p:nvSpPr>
          <p:cNvPr id="14" name="CustomShape 15"/>
          <p:cNvSpPr/>
          <p:nvPr/>
        </p:nvSpPr>
        <p:spPr>
          <a:xfrm>
            <a:off x="808200" y="363600"/>
            <a:ext cx="5060880" cy="3213000"/>
          </a:xfrm>
          <a:custGeom>
            <a:avLst/>
            <a:gdLst/>
            <a:ahLst/>
            <a:cxnLst/>
            <a:rect l="l" t="t"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a:gsLst>
              <a:gs pos="0">
                <a:srgbClr val="FFFFCC"/>
              </a:gs>
              <a:gs pos="100000">
                <a:srgbClr val="F9D793"/>
              </a:gs>
            </a:gsLst>
            <a:lin ang="13500000"/>
          </a:gradFill>
          <a:ln>
            <a:noFill/>
          </a:ln>
        </p:spPr>
        <p:style>
          <a:lnRef idx="0">
            <a:scrgbClr r="0" g="0" b="0"/>
          </a:lnRef>
          <a:fillRef idx="0">
            <a:scrgbClr r="0" g="0" b="0"/>
          </a:fillRef>
          <a:effectRef idx="0">
            <a:scrgbClr r="0" g="0" b="0"/>
          </a:effectRef>
          <a:fontRef idx="minor"/>
        </p:style>
      </p:sp>
      <p:sp>
        <p:nvSpPr>
          <p:cNvPr id="15" name="CustomShape 16"/>
          <p:cNvSpPr/>
          <p:nvPr/>
        </p:nvSpPr>
        <p:spPr>
          <a:xfrm>
            <a:off x="2133720" y="465120"/>
            <a:ext cx="3403440" cy="2836800"/>
          </a:xfrm>
          <a:custGeom>
            <a:avLst/>
            <a:gdLst/>
            <a:ahLst/>
            <a:cxnLst/>
            <a:rect l="l" t="t"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16" name="CustomShape 17"/>
          <p:cNvSpPr/>
          <p:nvPr/>
        </p:nvSpPr>
        <p:spPr>
          <a:xfrm>
            <a:off x="4654440" y="2743200"/>
            <a:ext cx="4489560" cy="3755880"/>
          </a:xfrm>
          <a:custGeom>
            <a:avLst/>
            <a:gdLst/>
            <a:ahLst/>
            <a:cxnLst/>
            <a:rect l="l" t="t"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a:gsLst>
              <a:gs pos="0">
                <a:srgbClr val="F9D793"/>
              </a:gs>
              <a:gs pos="50000">
                <a:srgbClr val="FFFFCC"/>
              </a:gs>
              <a:gs pos="100000">
                <a:srgbClr val="F9D793"/>
              </a:gs>
            </a:gsLst>
            <a:lin ang="13500000"/>
          </a:gradFill>
          <a:ln>
            <a:noFill/>
          </a:ln>
        </p:spPr>
        <p:style>
          <a:lnRef idx="0">
            <a:scrgbClr r="0" g="0" b="0"/>
          </a:lnRef>
          <a:fillRef idx="0">
            <a:scrgbClr r="0" g="0" b="0"/>
          </a:fillRef>
          <a:effectRef idx="0">
            <a:scrgbClr r="0" g="0" b="0"/>
          </a:effectRef>
          <a:fontRef idx="minor"/>
        </p:style>
      </p:sp>
      <p:sp>
        <p:nvSpPr>
          <p:cNvPr id="17" name="CustomShape 18"/>
          <p:cNvSpPr/>
          <p:nvPr/>
        </p:nvSpPr>
        <p:spPr>
          <a:xfrm>
            <a:off x="5016600" y="2952720"/>
            <a:ext cx="3432240" cy="3070080"/>
          </a:xfrm>
          <a:custGeom>
            <a:avLst/>
            <a:gdLst/>
            <a:ahLst/>
            <a:cxnLst/>
            <a:rect l="l" t="t"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18" name="PlaceHolder 19"/>
          <p:cNvSpPr>
            <a:spLocks noGrp="1"/>
          </p:cNvSpPr>
          <p:nvPr>
            <p:ph type="title"/>
          </p:nvPr>
        </p:nvSpPr>
        <p:spPr>
          <a:xfrm>
            <a:off x="457200" y="277920"/>
            <a:ext cx="8228160" cy="1141200"/>
          </a:xfrm>
          <a:prstGeom prst="rect">
            <a:avLst/>
          </a:prstGeom>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Click to edit the title text format</a:t>
            </a:r>
          </a:p>
        </p:txBody>
      </p:sp>
      <p:sp>
        <p:nvSpPr>
          <p:cNvPr id="19" name="PlaceHolder 20"/>
          <p:cNvSpPr>
            <a:spLocks noGrp="1"/>
          </p:cNvSpPr>
          <p:nvPr>
            <p:ph type="body"/>
          </p:nvPr>
        </p:nvSpPr>
        <p:spPr>
          <a:xfrm>
            <a:off x="457200" y="1599840"/>
            <a:ext cx="8228160" cy="4529160"/>
          </a:xfrm>
          <a:prstGeom prst="rect">
            <a:avLst/>
          </a:prstGeom>
        </p:spPr>
        <p:txBody>
          <a:bodyPr lIns="90000" tIns="46800" rIns="90000" bIns="46800"/>
          <a:lstStyle/>
          <a:p>
            <a:pPr marL="342720" indent="-342720"/>
            <a:r>
              <a:rPr lang="en-US" sz="3200" b="0" strike="noStrike" spc="-1">
                <a:solidFill>
                  <a:srgbClr val="000000"/>
                </a:solidFill>
                <a:uFill>
                  <a:solidFill>
                    <a:srgbClr val="FFFFFF"/>
                  </a:solidFill>
                </a:uFill>
                <a:latin typeface="Times New Roman"/>
              </a:rPr>
              <a:t>Click to edit the outline text format</a:t>
            </a:r>
          </a:p>
          <a:p>
            <a:pPr marL="742680" lvl="1" indent="-285480"/>
            <a:r>
              <a:rPr lang="en-US" sz="2800" b="0" strike="noStrike" spc="-1">
                <a:solidFill>
                  <a:srgbClr val="000000"/>
                </a:solidFill>
                <a:uFill>
                  <a:solidFill>
                    <a:srgbClr val="FFFFFF"/>
                  </a:solidFill>
                </a:uFill>
                <a:latin typeface="Times New Roman"/>
              </a:rPr>
              <a:t>Second Outline Level</a:t>
            </a:r>
          </a:p>
          <a:p>
            <a:pPr marL="1143000" lvl="2" indent="-228600">
              <a:buClr>
                <a:srgbClr val="000000"/>
              </a:buClr>
              <a:buFont typeface="Times New Roman"/>
              <a:buChar char="•"/>
            </a:pPr>
            <a:r>
              <a:rPr lang="en-US" sz="2400" b="0" strike="noStrike" spc="-1">
                <a:solidFill>
                  <a:srgbClr val="000000"/>
                </a:solidFill>
                <a:uFill>
                  <a:solidFill>
                    <a:srgbClr val="FFFFFF"/>
                  </a:solidFill>
                </a:uFill>
                <a:latin typeface="Times New Roman"/>
              </a:rPr>
              <a:t>Third Outline Level</a:t>
            </a:r>
          </a:p>
          <a:p>
            <a:pPr marL="1600200" lvl="3" indent="-228600">
              <a:buClr>
                <a:srgbClr val="000000"/>
              </a:buClr>
              <a:buFont typeface="Times New Roman"/>
              <a:buChar char="–"/>
            </a:pPr>
            <a:r>
              <a:rPr lang="en-US" sz="2000" b="0" strike="noStrike" spc="-1">
                <a:solidFill>
                  <a:srgbClr val="000000"/>
                </a:solidFill>
                <a:uFill>
                  <a:solidFill>
                    <a:srgbClr val="FFFFFF"/>
                  </a:solidFill>
                </a:uFill>
                <a:latin typeface="Times New Roman"/>
              </a:rPr>
              <a:t>Fourth Outline Level</a:t>
            </a:r>
          </a:p>
          <a:p>
            <a:pPr marL="2057400" lvl="4" indent="-228600">
              <a:buClr>
                <a:srgbClr val="000000"/>
              </a:buClr>
              <a:buFont typeface="Times New Roman"/>
              <a:buChar char="»"/>
            </a:pPr>
            <a:r>
              <a:rPr lang="en-US" sz="2000" b="0" strike="noStrike" spc="-1">
                <a:solidFill>
                  <a:srgbClr val="000000"/>
                </a:solidFill>
                <a:uFill>
                  <a:solidFill>
                    <a:srgbClr val="FFFFFF"/>
                  </a:solidFill>
                </a:uFill>
                <a:latin typeface="Times New Roman"/>
              </a:rPr>
              <a:t>Fifth Outline Level</a:t>
            </a:r>
          </a:p>
          <a:p>
            <a:pPr marL="2057400" lvl="5" indent="-228600">
              <a:buClr>
                <a:srgbClr val="000000"/>
              </a:buClr>
              <a:buFont typeface="Times New Roman"/>
              <a:buChar char="»"/>
            </a:pPr>
            <a:r>
              <a:rPr lang="en-US" sz="2000" b="0" strike="noStrike" spc="-1">
                <a:solidFill>
                  <a:srgbClr val="000000"/>
                </a:solidFill>
                <a:uFill>
                  <a:solidFill>
                    <a:srgbClr val="FFFFFF"/>
                  </a:solidFill>
                </a:uFill>
                <a:latin typeface="Times New Roman"/>
              </a:rPr>
              <a:t>Sixth Outline Level</a:t>
            </a:r>
          </a:p>
          <a:p>
            <a:pPr marL="2057400" lvl="6" indent="-228600">
              <a:buClr>
                <a:srgbClr val="000000"/>
              </a:buClr>
              <a:buFont typeface="Times New Roman"/>
              <a:buChar char="»"/>
            </a:pPr>
            <a:r>
              <a:rPr lang="en-US" sz="2000" b="0" strike="noStrike" spc="-1">
                <a:solidFill>
                  <a:srgbClr val="000000"/>
                </a:solidFill>
                <a:uFill>
                  <a:solidFill>
                    <a:srgbClr val="FFFFFF"/>
                  </a:solidFill>
                </a:uFill>
                <a:latin typeface="Times New Roman"/>
              </a:rPr>
              <a:t>Seventh Outline Level</a:t>
            </a:r>
          </a:p>
        </p:txBody>
      </p:sp>
      <p:sp>
        <p:nvSpPr>
          <p:cNvPr id="20" name="PlaceHolder 21"/>
          <p:cNvSpPr>
            <a:spLocks noGrp="1"/>
          </p:cNvSpPr>
          <p:nvPr>
            <p:ph type="dt"/>
          </p:nvPr>
        </p:nvSpPr>
        <p:spPr>
          <a:xfrm>
            <a:off x="457200" y="6248160"/>
            <a:ext cx="2131920" cy="455400"/>
          </a:xfrm>
          <a:prstGeom prst="rect">
            <a:avLst/>
          </a:prstGeom>
        </p:spPr>
        <p:txBody>
          <a:bodyPr lIns="90000" tIns="46800" rIns="90000" bIns="46800"/>
          <a:lstStyle/>
          <a:p>
            <a:r>
              <a:rPr lang="en-US" sz="1800" b="0" strike="noStrike" spc="-1">
                <a:solidFill>
                  <a:srgbClr val="000000"/>
                </a:solidFill>
                <a:uFill>
                  <a:solidFill>
                    <a:srgbClr val="FFFFFF"/>
                  </a:solidFill>
                </a:uFill>
                <a:latin typeface="Arial"/>
              </a:rPr>
              <a:t>&lt;date/time&gt;</a:t>
            </a:r>
          </a:p>
        </p:txBody>
      </p:sp>
      <p:sp>
        <p:nvSpPr>
          <p:cNvPr id="21" name="PlaceHolder 22"/>
          <p:cNvSpPr>
            <a:spLocks noGrp="1"/>
          </p:cNvSpPr>
          <p:nvPr>
            <p:ph type="ftr"/>
          </p:nvPr>
        </p:nvSpPr>
        <p:spPr>
          <a:xfrm>
            <a:off x="3123720" y="6248160"/>
            <a:ext cx="2894040" cy="455400"/>
          </a:xfrm>
          <a:prstGeom prst="rect">
            <a:avLst/>
          </a:prstGeom>
        </p:spPr>
        <p:txBody>
          <a:bodyPr lIns="90000" tIns="46800" rIns="90000" bIns="46800"/>
          <a:lstStyle/>
          <a:p>
            <a:r>
              <a:rPr lang="en-US" sz="1800" b="0" strike="noStrike" spc="-1">
                <a:solidFill>
                  <a:srgbClr val="000000"/>
                </a:solidFill>
                <a:uFill>
                  <a:solidFill>
                    <a:srgbClr val="FFFFFF"/>
                  </a:solidFill>
                </a:uFill>
                <a:latin typeface="Arial"/>
              </a:rPr>
              <a:t>&lt;footer&gt;</a:t>
            </a:r>
          </a:p>
        </p:txBody>
      </p:sp>
      <p:sp>
        <p:nvSpPr>
          <p:cNvPr id="22" name="PlaceHolder 23"/>
          <p:cNvSpPr>
            <a:spLocks noGrp="1"/>
          </p:cNvSpPr>
          <p:nvPr>
            <p:ph type="sldNum"/>
          </p:nvPr>
        </p:nvSpPr>
        <p:spPr>
          <a:xfrm>
            <a:off x="6552720" y="6248160"/>
            <a:ext cx="2132280" cy="455400"/>
          </a:xfrm>
          <a:prstGeom prst="rect">
            <a:avLst/>
          </a:prstGeom>
        </p:spPr>
        <p:txBody>
          <a:bodyPr lIns="90000" tIns="46800" rIns="90000" bIns="46800"/>
          <a:lstStyle/>
          <a:p>
            <a:fld id="{4891CAF3-46BC-4E65-824A-97F021984593}" type="slidenum">
              <a:rPr lang="en-US" sz="1800" b="0" strike="noStrike" spc="-1">
                <a:solidFill>
                  <a:srgbClr val="000000"/>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CustomShape 1"/>
          <p:cNvSpPr/>
          <p:nvPr/>
        </p:nvSpPr>
        <p:spPr>
          <a:xfrm>
            <a:off x="0" y="3505320"/>
            <a:ext cx="3992400" cy="3127320"/>
          </a:xfrm>
          <a:custGeom>
            <a:avLst/>
            <a:gdLst/>
            <a:ahLst/>
            <a:cxnLst/>
            <a:rect l="l" t="t"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a:gsLst>
              <a:gs pos="0">
                <a:srgbClr val="F9D793"/>
              </a:gs>
              <a:gs pos="50000">
                <a:srgbClr val="FFFFCC"/>
              </a:gs>
              <a:gs pos="100000">
                <a:srgbClr val="F9D793"/>
              </a:gs>
            </a:gsLst>
            <a:lin ang="13500000"/>
          </a:gradFill>
          <a:ln>
            <a:noFill/>
          </a:ln>
        </p:spPr>
        <p:style>
          <a:lnRef idx="0">
            <a:scrgbClr r="0" g="0" b="0"/>
          </a:lnRef>
          <a:fillRef idx="0">
            <a:scrgbClr r="0" g="0" b="0"/>
          </a:fillRef>
          <a:effectRef idx="0">
            <a:scrgbClr r="0" g="0" b="0"/>
          </a:effectRef>
          <a:fontRef idx="minor"/>
        </p:style>
      </p:sp>
      <p:sp>
        <p:nvSpPr>
          <p:cNvPr id="58" name="CustomShape 2"/>
          <p:cNvSpPr/>
          <p:nvPr/>
        </p:nvSpPr>
        <p:spPr>
          <a:xfrm>
            <a:off x="0" y="3962520"/>
            <a:ext cx="3352680" cy="2546280"/>
          </a:xfrm>
          <a:custGeom>
            <a:avLst/>
            <a:gdLst/>
            <a:ahLst/>
            <a:cxnLst/>
            <a:rect l="l" t="t"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59" name="CustomShape 3"/>
          <p:cNvSpPr/>
          <p:nvPr/>
        </p:nvSpPr>
        <p:spPr>
          <a:xfrm>
            <a:off x="3321000" y="5132520"/>
            <a:ext cx="5823000" cy="1496880"/>
          </a:xfrm>
          <a:custGeom>
            <a:avLst/>
            <a:gdLst/>
            <a:ahLst/>
            <a:cxnLst/>
            <a:rect l="l" t="t"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a:gsLst>
              <a:gs pos="0">
                <a:srgbClr val="F9D793"/>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60" name="CustomShape 4"/>
          <p:cNvSpPr/>
          <p:nvPr/>
        </p:nvSpPr>
        <p:spPr>
          <a:xfrm>
            <a:off x="0" y="831960"/>
            <a:ext cx="1544760" cy="1896840"/>
          </a:xfrm>
          <a:custGeom>
            <a:avLst/>
            <a:gdLst/>
            <a:ahLst/>
            <a:cxnLst/>
            <a:rect l="l" t="t"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a:gsLst>
              <a:gs pos="0">
                <a:srgbClr val="F9D793"/>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61" name="CustomShape 5"/>
          <p:cNvSpPr/>
          <p:nvPr/>
        </p:nvSpPr>
        <p:spPr>
          <a:xfrm>
            <a:off x="5060880" y="1440"/>
            <a:ext cx="4079880" cy="3597480"/>
          </a:xfrm>
          <a:custGeom>
            <a:avLst/>
            <a:gdLst/>
            <a:ahLst/>
            <a:cxnLst/>
            <a:rect l="l" t="t"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a:gsLst>
              <a:gs pos="0">
                <a:srgbClr val="F9D793"/>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62" name="CustomShape 6"/>
          <p:cNvSpPr/>
          <p:nvPr/>
        </p:nvSpPr>
        <p:spPr>
          <a:xfrm>
            <a:off x="5595840" y="1440"/>
            <a:ext cx="3468960" cy="2394000"/>
          </a:xfrm>
          <a:custGeom>
            <a:avLst/>
            <a:gdLst/>
            <a:ahLst/>
            <a:cxnLst/>
            <a:rect l="l" t="t"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63" name="CustomShape 7"/>
          <p:cNvSpPr/>
          <p:nvPr/>
        </p:nvSpPr>
        <p:spPr>
          <a:xfrm>
            <a:off x="0" y="1030320"/>
            <a:ext cx="1295280" cy="1279440"/>
          </a:xfrm>
          <a:custGeom>
            <a:avLst/>
            <a:gdLst/>
            <a:ahLst/>
            <a:cxnLst/>
            <a:rect l="l" t="t"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64" name="CustomShape 8"/>
          <p:cNvSpPr/>
          <p:nvPr/>
        </p:nvSpPr>
        <p:spPr>
          <a:xfrm>
            <a:off x="0" y="2452680"/>
            <a:ext cx="1209600" cy="169920"/>
          </a:xfrm>
          <a:custGeom>
            <a:avLst/>
            <a:gdLst/>
            <a:ahLst/>
            <a:cxnLst/>
            <a:rect l="l" t="t"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65" name="CustomShape 9"/>
          <p:cNvSpPr/>
          <p:nvPr/>
        </p:nvSpPr>
        <p:spPr>
          <a:xfrm>
            <a:off x="3673440" y="5446800"/>
            <a:ext cx="5051520" cy="1182600"/>
          </a:xfrm>
          <a:custGeom>
            <a:avLst/>
            <a:gdLst/>
            <a:ahLst/>
            <a:cxnLst/>
            <a:rect l="l" t="t"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a:gsLst>
              <a:gs pos="0">
                <a:srgbClr val="FFFFCC"/>
              </a:gs>
              <a:gs pos="100000">
                <a:srgbClr val="FEE1A8"/>
              </a:gs>
            </a:gsLst>
            <a:lin ang="13500000"/>
          </a:gradFill>
          <a:ln>
            <a:noFill/>
          </a:ln>
        </p:spPr>
        <p:style>
          <a:lnRef idx="0">
            <a:scrgbClr r="0" g="0" b="0"/>
          </a:lnRef>
          <a:fillRef idx="0">
            <a:scrgbClr r="0" g="0" b="0"/>
          </a:fillRef>
          <a:effectRef idx="0">
            <a:scrgbClr r="0" g="0" b="0"/>
          </a:effectRef>
          <a:fontRef idx="minor"/>
        </p:style>
      </p:sp>
      <p:sp>
        <p:nvSpPr>
          <p:cNvPr id="66" name="CustomShape 10"/>
          <p:cNvSpPr/>
          <p:nvPr/>
        </p:nvSpPr>
        <p:spPr>
          <a:xfrm>
            <a:off x="304920" y="201600"/>
            <a:ext cx="1440" cy="1440"/>
          </a:xfrm>
          <a:prstGeom prst="rect">
            <a:avLst/>
          </a:prstGeom>
          <a:solidFill>
            <a:srgbClr val="9A1E8D"/>
          </a:solidFill>
          <a:ln>
            <a:noFill/>
          </a:ln>
        </p:spPr>
        <p:style>
          <a:lnRef idx="0">
            <a:scrgbClr r="0" g="0" b="0"/>
          </a:lnRef>
          <a:fillRef idx="0">
            <a:scrgbClr r="0" g="0" b="0"/>
          </a:fillRef>
          <a:effectRef idx="0">
            <a:scrgbClr r="0" g="0" b="0"/>
          </a:effectRef>
          <a:fontRef idx="minor"/>
        </p:style>
      </p:sp>
      <p:sp>
        <p:nvSpPr>
          <p:cNvPr id="67" name="CustomShape 11"/>
          <p:cNvSpPr/>
          <p:nvPr/>
        </p:nvSpPr>
        <p:spPr>
          <a:xfrm>
            <a:off x="324000" y="208080"/>
            <a:ext cx="1440" cy="1440"/>
          </a:xfrm>
          <a:prstGeom prst="rect">
            <a:avLst/>
          </a:prstGeom>
          <a:solidFill>
            <a:srgbClr val="9A1E8D"/>
          </a:solidFill>
          <a:ln>
            <a:noFill/>
          </a:ln>
        </p:spPr>
        <p:style>
          <a:lnRef idx="0">
            <a:scrgbClr r="0" g="0" b="0"/>
          </a:lnRef>
          <a:fillRef idx="0">
            <a:scrgbClr r="0" g="0" b="0"/>
          </a:fillRef>
          <a:effectRef idx="0">
            <a:scrgbClr r="0" g="0" b="0"/>
          </a:effectRef>
          <a:fontRef idx="minor"/>
        </p:style>
      </p:sp>
      <p:sp>
        <p:nvSpPr>
          <p:cNvPr id="68" name="CustomShape 12"/>
          <p:cNvSpPr/>
          <p:nvPr/>
        </p:nvSpPr>
        <p:spPr>
          <a:xfrm>
            <a:off x="0" y="6400800"/>
            <a:ext cx="9144000" cy="457200"/>
          </a:xfrm>
          <a:custGeom>
            <a:avLst/>
            <a:gdLst/>
            <a:ahLst/>
            <a:cxnLst/>
            <a:rect l="l" t="t" r="r" b="b"/>
            <a:pathLst>
              <a:path w="5740" h="288">
                <a:moveTo>
                  <a:pt x="5740" y="288"/>
                </a:moveTo>
                <a:lnTo>
                  <a:pt x="0" y="288"/>
                </a:lnTo>
                <a:lnTo>
                  <a:pt x="0" y="0"/>
                </a:lnTo>
                <a:lnTo>
                  <a:pt x="5740" y="0"/>
                </a:lnTo>
                <a:lnTo>
                  <a:pt x="5740" y="288"/>
                </a:lnTo>
                <a:lnTo>
                  <a:pt x="5740" y="288"/>
                </a:lnTo>
                <a:close/>
              </a:path>
            </a:pathLst>
          </a:custGeom>
          <a:gradFill>
            <a:gsLst>
              <a:gs pos="0">
                <a:srgbClr val="FFFFCC"/>
              </a:gs>
              <a:gs pos="100000">
                <a:srgbClr val="75755E"/>
              </a:gs>
            </a:gsLst>
            <a:lin ang="5400000"/>
          </a:gradFill>
          <a:ln>
            <a:noFill/>
          </a:ln>
        </p:spPr>
        <p:style>
          <a:lnRef idx="0">
            <a:scrgbClr r="0" g="0" b="0"/>
          </a:lnRef>
          <a:fillRef idx="0">
            <a:scrgbClr r="0" g="0" b="0"/>
          </a:fillRef>
          <a:effectRef idx="0">
            <a:scrgbClr r="0" g="0" b="0"/>
          </a:effectRef>
          <a:fontRef idx="minor"/>
        </p:style>
      </p:sp>
      <p:sp>
        <p:nvSpPr>
          <p:cNvPr id="69" name="CustomShape 13"/>
          <p:cNvSpPr/>
          <p:nvPr/>
        </p:nvSpPr>
        <p:spPr>
          <a:xfrm>
            <a:off x="0" y="6400800"/>
            <a:ext cx="9144000" cy="533520"/>
          </a:xfrm>
          <a:custGeom>
            <a:avLst/>
            <a:gdLst/>
            <a:ahLst/>
            <a:cxnLst/>
            <a:rect l="l" t="t" r="r" b="b"/>
            <a:pathLst>
              <a:path w="5740" h="288">
                <a:moveTo>
                  <a:pt x="5740" y="288"/>
                </a:moveTo>
                <a:lnTo>
                  <a:pt x="0" y="288"/>
                </a:lnTo>
                <a:lnTo>
                  <a:pt x="0" y="0"/>
                </a:lnTo>
                <a:lnTo>
                  <a:pt x="5740" y="0"/>
                </a:lnTo>
                <a:lnTo>
                  <a:pt x="5740" y="288"/>
                </a:lnTo>
                <a:lnTo>
                  <a:pt x="5740" y="288"/>
                </a:lnTo>
                <a:close/>
              </a:path>
            </a:pathLst>
          </a:custGeom>
          <a:gradFill>
            <a:gsLst>
              <a:gs pos="0">
                <a:srgbClr val="FFFFCC"/>
              </a:gs>
              <a:gs pos="100000">
                <a:srgbClr val="75755E"/>
              </a:gs>
            </a:gsLst>
            <a:lin ang="5400000"/>
          </a:gradFill>
          <a:ln>
            <a:noFill/>
          </a:ln>
        </p:spPr>
        <p:style>
          <a:lnRef idx="0">
            <a:scrgbClr r="0" g="0" b="0"/>
          </a:lnRef>
          <a:fillRef idx="0">
            <a:scrgbClr r="0" g="0" b="0"/>
          </a:fillRef>
          <a:effectRef idx="0">
            <a:scrgbClr r="0" g="0" b="0"/>
          </a:effectRef>
          <a:fontRef idx="minor"/>
        </p:style>
      </p:sp>
      <p:sp>
        <p:nvSpPr>
          <p:cNvPr id="70" name="CustomShape 14"/>
          <p:cNvSpPr/>
          <p:nvPr/>
        </p:nvSpPr>
        <p:spPr>
          <a:xfrm>
            <a:off x="0" y="0"/>
            <a:ext cx="9144000" cy="457200"/>
          </a:xfrm>
          <a:custGeom>
            <a:avLst/>
            <a:gdLst/>
            <a:ahLst/>
            <a:cxnLst/>
            <a:rect l="l" t="t" r="r" b="b"/>
            <a:pathLst>
              <a:path w="5740" h="288">
                <a:moveTo>
                  <a:pt x="5740" y="288"/>
                </a:moveTo>
                <a:lnTo>
                  <a:pt x="0" y="288"/>
                </a:lnTo>
                <a:lnTo>
                  <a:pt x="0" y="0"/>
                </a:lnTo>
                <a:lnTo>
                  <a:pt x="5740" y="0"/>
                </a:lnTo>
                <a:lnTo>
                  <a:pt x="5740" y="288"/>
                </a:lnTo>
                <a:lnTo>
                  <a:pt x="5740" y="288"/>
                </a:lnTo>
                <a:close/>
              </a:path>
            </a:pathLst>
          </a:custGeom>
          <a:gradFill>
            <a:gsLst>
              <a:gs pos="0">
                <a:srgbClr val="8B7852"/>
              </a:gs>
              <a:gs pos="100000">
                <a:srgbClr val="F9D793"/>
              </a:gs>
            </a:gsLst>
            <a:lin ang="5400000"/>
          </a:gradFill>
          <a:ln>
            <a:noFill/>
          </a:ln>
        </p:spPr>
        <p:style>
          <a:lnRef idx="0">
            <a:scrgbClr r="0" g="0" b="0"/>
          </a:lnRef>
          <a:fillRef idx="0">
            <a:scrgbClr r="0" g="0" b="0"/>
          </a:fillRef>
          <a:effectRef idx="0">
            <a:scrgbClr r="0" g="0" b="0"/>
          </a:effectRef>
          <a:fontRef idx="minor"/>
        </p:style>
      </p:sp>
      <p:sp>
        <p:nvSpPr>
          <p:cNvPr id="71" name="CustomShape 15"/>
          <p:cNvSpPr/>
          <p:nvPr/>
        </p:nvSpPr>
        <p:spPr>
          <a:xfrm>
            <a:off x="808200" y="363600"/>
            <a:ext cx="5060880" cy="3213000"/>
          </a:xfrm>
          <a:custGeom>
            <a:avLst/>
            <a:gdLst/>
            <a:ahLst/>
            <a:cxnLst/>
            <a:rect l="l" t="t"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a:gsLst>
              <a:gs pos="0">
                <a:srgbClr val="FFFFCC"/>
              </a:gs>
              <a:gs pos="100000">
                <a:srgbClr val="F9D793"/>
              </a:gs>
            </a:gsLst>
            <a:lin ang="13500000"/>
          </a:gradFill>
          <a:ln>
            <a:noFill/>
          </a:ln>
        </p:spPr>
        <p:style>
          <a:lnRef idx="0">
            <a:scrgbClr r="0" g="0" b="0"/>
          </a:lnRef>
          <a:fillRef idx="0">
            <a:scrgbClr r="0" g="0" b="0"/>
          </a:fillRef>
          <a:effectRef idx="0">
            <a:scrgbClr r="0" g="0" b="0"/>
          </a:effectRef>
          <a:fontRef idx="minor"/>
        </p:style>
      </p:sp>
      <p:sp>
        <p:nvSpPr>
          <p:cNvPr id="72" name="CustomShape 16"/>
          <p:cNvSpPr/>
          <p:nvPr/>
        </p:nvSpPr>
        <p:spPr>
          <a:xfrm>
            <a:off x="2133720" y="465120"/>
            <a:ext cx="3403440" cy="2836800"/>
          </a:xfrm>
          <a:custGeom>
            <a:avLst/>
            <a:gdLst/>
            <a:ahLst/>
            <a:cxnLst/>
            <a:rect l="l" t="t"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73" name="CustomShape 17"/>
          <p:cNvSpPr/>
          <p:nvPr/>
        </p:nvSpPr>
        <p:spPr>
          <a:xfrm>
            <a:off x="4654440" y="2743200"/>
            <a:ext cx="4489560" cy="3755880"/>
          </a:xfrm>
          <a:custGeom>
            <a:avLst/>
            <a:gdLst/>
            <a:ahLst/>
            <a:cxnLst/>
            <a:rect l="l" t="t"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a:gsLst>
              <a:gs pos="0">
                <a:srgbClr val="F9D793"/>
              </a:gs>
              <a:gs pos="50000">
                <a:srgbClr val="FFFFCC"/>
              </a:gs>
              <a:gs pos="100000">
                <a:srgbClr val="F9D793"/>
              </a:gs>
            </a:gsLst>
            <a:lin ang="13500000"/>
          </a:gradFill>
          <a:ln>
            <a:noFill/>
          </a:ln>
        </p:spPr>
        <p:style>
          <a:lnRef idx="0">
            <a:scrgbClr r="0" g="0" b="0"/>
          </a:lnRef>
          <a:fillRef idx="0">
            <a:scrgbClr r="0" g="0" b="0"/>
          </a:fillRef>
          <a:effectRef idx="0">
            <a:scrgbClr r="0" g="0" b="0"/>
          </a:effectRef>
          <a:fontRef idx="minor"/>
        </p:style>
      </p:sp>
      <p:sp>
        <p:nvSpPr>
          <p:cNvPr id="74" name="CustomShape 18"/>
          <p:cNvSpPr/>
          <p:nvPr/>
        </p:nvSpPr>
        <p:spPr>
          <a:xfrm>
            <a:off x="5016600" y="2952720"/>
            <a:ext cx="3432240" cy="3070080"/>
          </a:xfrm>
          <a:custGeom>
            <a:avLst/>
            <a:gdLst/>
            <a:ahLst/>
            <a:cxnLst/>
            <a:rect l="l" t="t"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a:gsLst>
              <a:gs pos="0">
                <a:srgbClr val="FEE1A8"/>
              </a:gs>
              <a:gs pos="100000">
                <a:srgbClr val="FFFFCC"/>
              </a:gs>
            </a:gsLst>
            <a:lin ang="5400000"/>
          </a:gradFill>
          <a:ln>
            <a:noFill/>
          </a:ln>
        </p:spPr>
        <p:style>
          <a:lnRef idx="0">
            <a:scrgbClr r="0" g="0" b="0"/>
          </a:lnRef>
          <a:fillRef idx="0">
            <a:scrgbClr r="0" g="0" b="0"/>
          </a:fillRef>
          <a:effectRef idx="0">
            <a:scrgbClr r="0" g="0" b="0"/>
          </a:effectRef>
          <a:fontRef idx="minor"/>
        </p:style>
      </p:sp>
      <p:sp>
        <p:nvSpPr>
          <p:cNvPr id="75" name="PlaceHolder 19"/>
          <p:cNvSpPr>
            <a:spLocks noGrp="1"/>
          </p:cNvSpPr>
          <p:nvPr>
            <p:ph type="title"/>
          </p:nvPr>
        </p:nvSpPr>
        <p:spPr>
          <a:xfrm>
            <a:off x="685800" y="1828800"/>
            <a:ext cx="7770960" cy="1735200"/>
          </a:xfrm>
          <a:prstGeom prst="rect">
            <a:avLst/>
          </a:prstGeom>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Click to edit the title text format</a:t>
            </a:r>
          </a:p>
        </p:txBody>
      </p:sp>
      <p:sp>
        <p:nvSpPr>
          <p:cNvPr id="76" name="PlaceHolder 20"/>
          <p:cNvSpPr>
            <a:spLocks noGrp="1"/>
          </p:cNvSpPr>
          <p:nvPr>
            <p:ph type="dt"/>
          </p:nvPr>
        </p:nvSpPr>
        <p:spPr>
          <a:xfrm>
            <a:off x="457200" y="6248160"/>
            <a:ext cx="2131920" cy="455400"/>
          </a:xfrm>
          <a:prstGeom prst="rect">
            <a:avLst/>
          </a:prstGeom>
        </p:spPr>
        <p:txBody>
          <a:bodyPr lIns="90000" tIns="46800" rIns="90000" bIns="46800"/>
          <a:lstStyle/>
          <a:p>
            <a:pPr>
              <a:lnSpc>
                <a:spcPct val="100000"/>
              </a:lnSpc>
            </a:pPr>
            <a:r>
              <a:rPr lang="en-US" sz="1400" b="0" strike="noStrike" spc="-1">
                <a:solidFill>
                  <a:srgbClr val="000000"/>
                </a:solidFill>
                <a:uFill>
                  <a:solidFill>
                    <a:srgbClr val="FFFFFF"/>
                  </a:solidFill>
                </a:uFill>
                <a:latin typeface="Times New Roman"/>
                <a:ea typeface="DejaVu Sans"/>
              </a:rPr>
              <a:t>&lt;date/time&gt;</a:t>
            </a:r>
            <a:endParaRPr lang="en-US" sz="2400" b="0" strike="noStrike" spc="-1">
              <a:solidFill>
                <a:srgbClr val="000000"/>
              </a:solidFill>
              <a:uFill>
                <a:solidFill>
                  <a:srgbClr val="FFFFFF"/>
                </a:solidFill>
              </a:uFill>
              <a:latin typeface="Times New Roman"/>
            </a:endParaRPr>
          </a:p>
        </p:txBody>
      </p:sp>
      <p:sp>
        <p:nvSpPr>
          <p:cNvPr id="77" name="PlaceHolder 21"/>
          <p:cNvSpPr>
            <a:spLocks noGrp="1"/>
          </p:cNvSpPr>
          <p:nvPr>
            <p:ph type="ftr"/>
          </p:nvPr>
        </p:nvSpPr>
        <p:spPr>
          <a:xfrm>
            <a:off x="3123720" y="6248160"/>
            <a:ext cx="2894040" cy="455400"/>
          </a:xfrm>
          <a:prstGeom prst="rect">
            <a:avLst/>
          </a:prstGeom>
        </p:spPr>
        <p:txBody>
          <a:bodyPr lIns="90000" tIns="46800" rIns="90000" bIns="46800"/>
          <a:lstStyle/>
          <a:p>
            <a:pPr algn="ctr">
              <a:lnSpc>
                <a:spcPct val="100000"/>
              </a:lnSpc>
            </a:pPr>
            <a:r>
              <a:rPr lang="en-US" sz="1400" b="0" strike="noStrike" spc="-1">
                <a:solidFill>
                  <a:srgbClr val="000000"/>
                </a:solidFill>
                <a:uFill>
                  <a:solidFill>
                    <a:srgbClr val="FFFFFF"/>
                  </a:solidFill>
                </a:uFill>
                <a:latin typeface="Times New Roman"/>
                <a:ea typeface="DejaVu Sans"/>
              </a:rPr>
              <a:t>&lt;footer&gt;</a:t>
            </a:r>
            <a:endParaRPr lang="en-US" sz="2400" b="0" strike="noStrike" spc="-1">
              <a:solidFill>
                <a:srgbClr val="000000"/>
              </a:solidFill>
              <a:uFill>
                <a:solidFill>
                  <a:srgbClr val="FFFFFF"/>
                </a:solidFill>
              </a:uFill>
              <a:latin typeface="Times New Roman"/>
            </a:endParaRPr>
          </a:p>
        </p:txBody>
      </p:sp>
      <p:sp>
        <p:nvSpPr>
          <p:cNvPr id="78" name="PlaceHolder 22"/>
          <p:cNvSpPr>
            <a:spLocks noGrp="1"/>
          </p:cNvSpPr>
          <p:nvPr>
            <p:ph type="sldNum"/>
          </p:nvPr>
        </p:nvSpPr>
        <p:spPr>
          <a:xfrm>
            <a:off x="6552720" y="6248160"/>
            <a:ext cx="2132280" cy="455400"/>
          </a:xfrm>
          <a:prstGeom prst="rect">
            <a:avLst/>
          </a:prstGeom>
        </p:spPr>
        <p:txBody>
          <a:bodyPr lIns="90000" tIns="46800" rIns="90000" bIns="46800"/>
          <a:lstStyle/>
          <a:p>
            <a:pPr algn="r">
              <a:lnSpc>
                <a:spcPct val="100000"/>
              </a:lnSpc>
            </a:pPr>
            <a:fld id="{7442A060-C3B8-4371-BD0A-C29BCBAD7F1C}" type="slidenum">
              <a:rPr lang="en-US" sz="1400" b="0" strike="noStrike" spc="-1">
                <a:solidFill>
                  <a:srgbClr val="000000"/>
                </a:solidFill>
                <a:uFill>
                  <a:solidFill>
                    <a:srgbClr val="FFFFFF"/>
                  </a:solidFill>
                </a:uFill>
                <a:latin typeface="Times New Roman"/>
                <a:ea typeface="DejaVu Sans"/>
              </a:rPr>
              <a:t>‹#›</a:t>
            </a:fld>
            <a:endParaRPr lang="en-US" sz="2400" b="0" strike="noStrike" spc="-1">
              <a:solidFill>
                <a:srgbClr val="000000"/>
              </a:solidFill>
              <a:uFill>
                <a:solidFill>
                  <a:srgbClr val="FFFFFF"/>
                </a:solidFill>
              </a:uFill>
              <a:latin typeface="Times New Roman"/>
            </a:endParaRPr>
          </a:p>
        </p:txBody>
      </p:sp>
      <p:sp>
        <p:nvSpPr>
          <p:cNvPr id="79" name="PlaceHolder 23"/>
          <p:cNvSpPr>
            <a:spLocks noGrp="1"/>
          </p:cNvSpPr>
          <p:nvPr>
            <p:ph type="body"/>
          </p:nvPr>
        </p:nvSpPr>
        <p:spPr>
          <a:xfrm>
            <a:off x="457200" y="1604880"/>
            <a:ext cx="8228160" cy="4524480"/>
          </a:xfrm>
          <a:prstGeom prst="rect">
            <a:avLst/>
          </a:prstGeom>
        </p:spPr>
        <p:txBody>
          <a:bodyPr lIns="0" tIns="0" rIns="0" bIns="0"/>
          <a:lstStyle/>
          <a:p>
            <a:pPr marL="342720" indent="-342720"/>
            <a:r>
              <a:rPr lang="en-US" sz="3200" b="0" strike="noStrike" spc="-1">
                <a:solidFill>
                  <a:srgbClr val="000000"/>
                </a:solidFill>
                <a:uFill>
                  <a:solidFill>
                    <a:srgbClr val="FFFFFF"/>
                  </a:solidFill>
                </a:uFill>
                <a:latin typeface="Times New Roman"/>
              </a:rPr>
              <a:t>Click to edit the outline text format</a:t>
            </a:r>
          </a:p>
          <a:p>
            <a:pPr marL="742680" lvl="1" indent="-285480"/>
            <a:r>
              <a:rPr lang="en-US" sz="2800" b="0" strike="noStrike" spc="-1">
                <a:solidFill>
                  <a:srgbClr val="000000"/>
                </a:solidFill>
                <a:uFill>
                  <a:solidFill>
                    <a:srgbClr val="FFFFFF"/>
                  </a:solidFill>
                </a:uFill>
                <a:latin typeface="Times New Roman"/>
              </a:rPr>
              <a:t>Second Outline Level</a:t>
            </a:r>
          </a:p>
          <a:p>
            <a:pPr marL="1143000" lvl="2" indent="-228600">
              <a:buClr>
                <a:srgbClr val="000000"/>
              </a:buClr>
              <a:buFont typeface="Times New Roman"/>
              <a:buChar char="•"/>
            </a:pPr>
            <a:r>
              <a:rPr lang="en-US" sz="2400" b="0" strike="noStrike" spc="-1">
                <a:solidFill>
                  <a:srgbClr val="000000"/>
                </a:solidFill>
                <a:uFill>
                  <a:solidFill>
                    <a:srgbClr val="FFFFFF"/>
                  </a:solidFill>
                </a:uFill>
                <a:latin typeface="Times New Roman"/>
              </a:rPr>
              <a:t>Third Outline Level</a:t>
            </a:r>
          </a:p>
          <a:p>
            <a:pPr marL="1600200" lvl="3" indent="-228600">
              <a:buClr>
                <a:srgbClr val="000000"/>
              </a:buClr>
              <a:buFont typeface="Times New Roman"/>
              <a:buChar char="–"/>
            </a:pPr>
            <a:r>
              <a:rPr lang="en-US" sz="2000" b="0" strike="noStrike" spc="-1">
                <a:solidFill>
                  <a:srgbClr val="000000"/>
                </a:solidFill>
                <a:uFill>
                  <a:solidFill>
                    <a:srgbClr val="FFFFFF"/>
                  </a:solidFill>
                </a:uFill>
                <a:latin typeface="Times New Roman"/>
              </a:rPr>
              <a:t>Fourth Outline Level</a:t>
            </a:r>
          </a:p>
          <a:p>
            <a:pPr marL="2057400" lvl="4" indent="-228600">
              <a:buClr>
                <a:srgbClr val="000000"/>
              </a:buClr>
              <a:buFont typeface="Times New Roman"/>
              <a:buChar char="»"/>
            </a:pPr>
            <a:r>
              <a:rPr lang="en-US" sz="2000" b="0" strike="noStrike" spc="-1">
                <a:solidFill>
                  <a:srgbClr val="000000"/>
                </a:solidFill>
                <a:uFill>
                  <a:solidFill>
                    <a:srgbClr val="FFFFFF"/>
                  </a:solidFill>
                </a:uFill>
                <a:latin typeface="Times New Roman"/>
              </a:rPr>
              <a:t>Fifth Outline Level</a:t>
            </a:r>
          </a:p>
          <a:p>
            <a:pPr marL="2057400" lvl="5" indent="-228600">
              <a:buClr>
                <a:srgbClr val="000000"/>
              </a:buClr>
              <a:buFont typeface="Times New Roman"/>
              <a:buChar char="»"/>
            </a:pPr>
            <a:r>
              <a:rPr lang="en-US" sz="2000" b="0" strike="noStrike" spc="-1">
                <a:solidFill>
                  <a:srgbClr val="000000"/>
                </a:solidFill>
                <a:uFill>
                  <a:solidFill>
                    <a:srgbClr val="FFFFFF"/>
                  </a:solidFill>
                </a:uFill>
                <a:latin typeface="Times New Roman"/>
              </a:rPr>
              <a:t>Sixth Outline Level</a:t>
            </a:r>
          </a:p>
          <a:p>
            <a:pPr marL="2057400" lvl="6" indent="-228600">
              <a:buClr>
                <a:srgbClr val="000000"/>
              </a:buClr>
              <a:buFont typeface="Times New Roman"/>
              <a:buChar char="»"/>
            </a:pPr>
            <a:r>
              <a:rPr lang="en-US" sz="2000" b="0" strike="noStrike" spc="-1">
                <a:solidFill>
                  <a:srgbClr val="000000"/>
                </a:solidFill>
                <a:uFill>
                  <a:solidFill>
                    <a:srgbClr val="FFFFFF"/>
                  </a:solidFill>
                </a:u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85800" y="1828800"/>
            <a:ext cx="7772400" cy="1736640"/>
          </a:xfrm>
          <a:prstGeom prst="rect">
            <a:avLst/>
          </a:prstGeom>
          <a:noFill/>
          <a:ln>
            <a:noFill/>
          </a:ln>
        </p:spPr>
        <p:txBody>
          <a:bodyPr lIns="90000" tIns="46800" rIns="90000" bIns="46800" anchor="ctr"/>
          <a:lstStyle/>
          <a:p>
            <a:pPr algn="ctr"/>
            <a:r>
              <a:rPr lang="en-US" sz="5400" b="1" strike="noStrike" spc="-1" dirty="0" smtClean="0">
                <a:solidFill>
                  <a:srgbClr val="A26D18"/>
                </a:solidFill>
                <a:uFill>
                  <a:solidFill>
                    <a:srgbClr val="FFFFFF"/>
                  </a:solidFill>
                </a:uFill>
                <a:latin typeface="Times New Roman"/>
              </a:rPr>
              <a:t>Localization of mobile devices</a:t>
            </a:r>
            <a:endParaRPr lang="en-US" sz="4400" b="1" strike="noStrike" spc="-1" dirty="0">
              <a:solidFill>
                <a:srgbClr val="A26D18"/>
              </a:solidFill>
              <a:uFill>
                <a:solidFill>
                  <a:srgbClr val="FFFFFF"/>
                </a:solidFill>
              </a:uFill>
              <a:latin typeface="Times New Roman"/>
            </a:endParaRPr>
          </a:p>
        </p:txBody>
      </p:sp>
      <p:sp>
        <p:nvSpPr>
          <p:cNvPr id="117" name="TextShape 2"/>
          <p:cNvSpPr txBox="1"/>
          <p:nvPr/>
        </p:nvSpPr>
        <p:spPr>
          <a:xfrm>
            <a:off x="1371600" y="3886200"/>
            <a:ext cx="6400800" cy="1752480"/>
          </a:xfrm>
          <a:prstGeom prst="rect">
            <a:avLst/>
          </a:prstGeom>
          <a:noFill/>
          <a:ln>
            <a:noFill/>
          </a:ln>
        </p:spPr>
        <p:txBody>
          <a:bodyPr lIns="90000" tIns="46800" rIns="90000" bIns="46800"/>
          <a:lstStyle/>
          <a:p>
            <a:pPr marL="342720" indent="-342720" algn="ctr"/>
            <a:r>
              <a:rPr lang="en-GB" sz="3200" b="0" strike="noStrike" spc="-1">
                <a:solidFill>
                  <a:srgbClr val="000000"/>
                </a:solidFill>
                <a:uFill>
                  <a:solidFill>
                    <a:srgbClr val="FFFFFF"/>
                  </a:solidFill>
                </a:uFill>
                <a:latin typeface="Times New Roman"/>
              </a:rPr>
              <a:t>Nandini Mukherjee</a:t>
            </a:r>
            <a:endParaRPr lang="en-US" sz="3200" b="0" strike="noStrike" spc="-1">
              <a:solidFill>
                <a:srgbClr val="000000"/>
              </a:solidFill>
              <a:uFill>
                <a:solidFill>
                  <a:srgbClr val="FFFFFF"/>
                </a:solidFill>
              </a:uFill>
              <a:latin typeface="Times New Roman"/>
            </a:endParaRPr>
          </a:p>
          <a:p>
            <a:pPr marL="342720" indent="-342720" algn="ctr"/>
            <a:r>
              <a:rPr lang="en-GB" sz="3200" b="0" strike="noStrike" spc="-1">
                <a:solidFill>
                  <a:srgbClr val="000000"/>
                </a:solidFill>
                <a:uFill>
                  <a:solidFill>
                    <a:srgbClr val="FFFFFF"/>
                  </a:solidFill>
                </a:uFill>
                <a:latin typeface="Times New Roman"/>
              </a:rPr>
              <a:t>Dept. of Computer Science and Engineering, Jadavpur University</a:t>
            </a:r>
            <a:endParaRPr lang="en-US" sz="3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77560"/>
            <a:ext cx="8229600" cy="94140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Localization - approaches</a:t>
            </a:r>
          </a:p>
        </p:txBody>
      </p:sp>
      <p:sp>
        <p:nvSpPr>
          <p:cNvPr id="131" name="TextShape 2"/>
          <p:cNvSpPr txBox="1"/>
          <p:nvPr/>
        </p:nvSpPr>
        <p:spPr>
          <a:xfrm>
            <a:off x="457200" y="1599840"/>
            <a:ext cx="8229600" cy="4530600"/>
          </a:xfrm>
          <a:prstGeom prst="rect">
            <a:avLst/>
          </a:prstGeom>
          <a:noFill/>
          <a:ln>
            <a:noFill/>
          </a:ln>
        </p:spPr>
        <p:txBody>
          <a:bodyPr lIns="90000" tIns="46800" rIns="90000" bIns="46800"/>
          <a:lstStyle/>
          <a:p>
            <a:pPr marL="741240" lvl="1" indent="-284040">
              <a:buClr>
                <a:srgbClr val="A26D18"/>
              </a:buClr>
              <a:buSzPct val="60000"/>
              <a:buFont typeface="Wingdings" charset="2"/>
              <a:buChar char=""/>
            </a:pPr>
            <a:r>
              <a:rPr lang="en-US" sz="2800" b="0" strike="noStrike" spc="-1">
                <a:solidFill>
                  <a:srgbClr val="000000"/>
                </a:solidFill>
                <a:uFill>
                  <a:solidFill>
                    <a:srgbClr val="FFFFFF"/>
                  </a:solidFill>
                </a:uFill>
                <a:latin typeface="Times New Roman"/>
              </a:rPr>
              <a:t>Angle -of -Arrival (AoA) </a:t>
            </a:r>
          </a:p>
          <a:p>
            <a:pPr marL="1141200" lvl="2" indent="-226800">
              <a:buClr>
                <a:srgbClr val="CC6600"/>
              </a:buClr>
              <a:buSzPct val="60000"/>
              <a:buFont typeface="Wingdings" charset="2"/>
              <a:buChar char=""/>
            </a:pPr>
            <a:r>
              <a:rPr lang="en-US" sz="2400" b="0" strike="noStrike" spc="-1">
                <a:solidFill>
                  <a:srgbClr val="000000"/>
                </a:solidFill>
                <a:uFill>
                  <a:solidFill>
                    <a:srgbClr val="FFFFFF"/>
                  </a:solidFill>
                </a:uFill>
                <a:latin typeface="Times New Roman"/>
              </a:rPr>
              <a:t>estimate the angle at which signals are received and use simple geometric relationships to calculate node positions.</a:t>
            </a:r>
          </a:p>
          <a:p>
            <a:pPr marL="341280" indent="-341280"/>
            <a:r>
              <a:rPr lang="en-US" sz="3200" b="0" strike="noStrike" spc="-1">
                <a:solidFill>
                  <a:srgbClr val="000000"/>
                </a:solidFill>
                <a:uFill>
                  <a:solidFill>
                    <a:srgbClr val="FFFFFF"/>
                  </a:solidFill>
                </a:uFill>
                <a:latin typeface="Times New Roman"/>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77560"/>
            <a:ext cx="8229600" cy="114300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Localization - approaches</a:t>
            </a:r>
          </a:p>
        </p:txBody>
      </p:sp>
      <p:sp>
        <p:nvSpPr>
          <p:cNvPr id="135" name="TextShape 2"/>
          <p:cNvSpPr txBox="1"/>
          <p:nvPr/>
        </p:nvSpPr>
        <p:spPr>
          <a:xfrm>
            <a:off x="457200" y="1599840"/>
            <a:ext cx="8229600" cy="4530600"/>
          </a:xfrm>
          <a:prstGeom prst="rect">
            <a:avLst/>
          </a:prstGeom>
          <a:noFill/>
          <a:ln>
            <a:noFill/>
          </a:ln>
        </p:spPr>
        <p:txBody>
          <a:bodyPr lIns="90000" tIns="46800" rIns="90000" bIns="46800"/>
          <a:lstStyle/>
          <a:p>
            <a:pPr marL="341280" indent="-341280">
              <a:lnSpc>
                <a:spcPct val="80000"/>
              </a:lnSpc>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For the combining phase, the most popular alternatives are:</a:t>
            </a:r>
            <a:endParaRPr lang="en-US" sz="3200" b="0" strike="noStrike" spc="-1" dirty="0">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dirty="0">
                <a:solidFill>
                  <a:srgbClr val="000000"/>
                </a:solidFill>
                <a:uFill>
                  <a:solidFill>
                    <a:srgbClr val="FFFFFF"/>
                  </a:solidFill>
                </a:uFill>
                <a:latin typeface="Times New Roman"/>
              </a:rPr>
              <a:t>The most basic and intuitive method is called hyperbolic </a:t>
            </a:r>
            <a:r>
              <a:rPr lang="en-US" sz="2400" b="0" strike="noStrike" spc="-1" dirty="0" smtClean="0">
                <a:solidFill>
                  <a:srgbClr val="000000"/>
                </a:solidFill>
                <a:uFill>
                  <a:solidFill>
                    <a:srgbClr val="FFFFFF"/>
                  </a:solidFill>
                </a:uFill>
                <a:latin typeface="Times New Roman"/>
              </a:rPr>
              <a:t>trilateration</a:t>
            </a:r>
            <a:r>
              <a:rPr lang="en-US" sz="2400" b="0" strike="noStrike" spc="-1" dirty="0">
                <a:solidFill>
                  <a:srgbClr val="000000"/>
                </a:solidFill>
                <a:uFill>
                  <a:solidFill>
                    <a:srgbClr val="FFFFFF"/>
                  </a:solidFill>
                </a:uFill>
                <a:latin typeface="Times New Roman"/>
              </a:rPr>
              <a:t>. It locates a node by calculating the intersection of 3 circles.</a:t>
            </a:r>
            <a:endParaRPr lang="en-US" sz="2800" b="0" strike="noStrike" spc="-1" dirty="0">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dirty="0">
                <a:solidFill>
                  <a:srgbClr val="000000"/>
                </a:solidFill>
                <a:uFill>
                  <a:solidFill>
                    <a:srgbClr val="FFFFFF"/>
                  </a:solidFill>
                </a:uFill>
                <a:latin typeface="Times New Roman"/>
              </a:rPr>
              <a:t>Triangulation is used when the direction of the node instead of the distance is estimated, as in </a:t>
            </a:r>
            <a:r>
              <a:rPr lang="en-US" sz="2400" b="0" strike="noStrike" spc="-1" dirty="0" err="1">
                <a:solidFill>
                  <a:srgbClr val="000000"/>
                </a:solidFill>
                <a:uFill>
                  <a:solidFill>
                    <a:srgbClr val="FFFFFF"/>
                  </a:solidFill>
                </a:uFill>
                <a:latin typeface="Times New Roman"/>
              </a:rPr>
              <a:t>AoA</a:t>
            </a:r>
            <a:r>
              <a:rPr lang="en-US" sz="2400" b="0" strike="noStrike" spc="-1" dirty="0">
                <a:solidFill>
                  <a:srgbClr val="000000"/>
                </a:solidFill>
                <a:uFill>
                  <a:solidFill>
                    <a:srgbClr val="FFFFFF"/>
                  </a:solidFill>
                </a:uFill>
                <a:latin typeface="Times New Roman"/>
              </a:rPr>
              <a:t> systems. The node positions are calculated using the trigonometry laws of </a:t>
            </a:r>
            <a:r>
              <a:rPr lang="en-US" sz="2400" b="0" strike="noStrike" spc="-1" dirty="0" err="1">
                <a:solidFill>
                  <a:srgbClr val="000000"/>
                </a:solidFill>
                <a:uFill>
                  <a:solidFill>
                    <a:srgbClr val="FFFFFF"/>
                  </a:solidFill>
                </a:uFill>
                <a:latin typeface="Times New Roman"/>
              </a:rPr>
              <a:t>sines</a:t>
            </a:r>
            <a:r>
              <a:rPr lang="en-US" sz="2400" b="0" strike="noStrike" spc="-1" dirty="0">
                <a:solidFill>
                  <a:srgbClr val="000000"/>
                </a:solidFill>
                <a:uFill>
                  <a:solidFill>
                    <a:srgbClr val="FFFFFF"/>
                  </a:solidFill>
                </a:uFill>
                <a:latin typeface="Times New Roman"/>
              </a:rPr>
              <a:t> and cosines.</a:t>
            </a:r>
            <a:endParaRPr lang="en-US" sz="2800" b="0" strike="noStrike" spc="-1" dirty="0">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dirty="0">
                <a:solidFill>
                  <a:srgbClr val="000000"/>
                </a:solidFill>
                <a:uFill>
                  <a:solidFill>
                    <a:srgbClr val="FFFFFF"/>
                  </a:solidFill>
                </a:uFill>
                <a:latin typeface="Times New Roman"/>
              </a:rPr>
              <a:t>The third method is Maximum Likelihood (ML) estimation. It estimates the position of a node by minimizing the differences between the measured distances and estimated distances. </a:t>
            </a:r>
            <a:endParaRPr lang="en-US" sz="28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135"/>
          <p:cNvPicPr/>
          <p:nvPr/>
        </p:nvPicPr>
        <p:blipFill>
          <a:blip r:embed="rId3"/>
          <a:stretch/>
        </p:blipFill>
        <p:spPr>
          <a:xfrm>
            <a:off x="762120" y="457200"/>
            <a:ext cx="7772400" cy="6019920"/>
          </a:xfrm>
          <a:prstGeom prst="rect">
            <a:avLst/>
          </a:prstGeom>
          <a:ln>
            <a:noFill/>
          </a:ln>
        </p:spPr>
      </p:pic>
      <p:sp>
        <p:nvSpPr>
          <p:cNvPr id="3" name="TextBox 2"/>
          <p:cNvSpPr txBox="1"/>
          <p:nvPr/>
        </p:nvSpPr>
        <p:spPr>
          <a:xfrm>
            <a:off x="1119116" y="3111690"/>
            <a:ext cx="2480166" cy="369332"/>
          </a:xfrm>
          <a:prstGeom prst="rect">
            <a:avLst/>
          </a:prstGeom>
          <a:noFill/>
        </p:spPr>
        <p:txBody>
          <a:bodyPr wrap="none" rtlCol="0">
            <a:spAutoFit/>
          </a:bodyPr>
          <a:lstStyle/>
          <a:p>
            <a:r>
              <a:rPr lang="en-US" dirty="0" smtClean="0"/>
              <a:t>Hyperbolic trilateration</a:t>
            </a:r>
            <a:endParaRPr lang="en-US" dirty="0"/>
          </a:p>
        </p:txBody>
      </p:sp>
      <p:sp>
        <p:nvSpPr>
          <p:cNvPr id="4" name="TextBox 3"/>
          <p:cNvSpPr txBox="1"/>
          <p:nvPr/>
        </p:nvSpPr>
        <p:spPr>
          <a:xfrm>
            <a:off x="6591869" y="4572000"/>
            <a:ext cx="1509772" cy="369332"/>
          </a:xfrm>
          <a:prstGeom prst="rect">
            <a:avLst/>
          </a:prstGeom>
          <a:noFill/>
        </p:spPr>
        <p:txBody>
          <a:bodyPr wrap="none" rtlCol="0">
            <a:spAutoFit/>
          </a:bodyPr>
          <a:lstStyle/>
          <a:p>
            <a:r>
              <a:rPr lang="en-US" dirty="0" smtClean="0"/>
              <a:t>Triangulation</a:t>
            </a:r>
            <a:endParaRPr lang="en-US" dirty="0"/>
          </a:p>
        </p:txBody>
      </p:sp>
      <p:sp>
        <p:nvSpPr>
          <p:cNvPr id="5" name="TextBox 4"/>
          <p:cNvSpPr txBox="1"/>
          <p:nvPr/>
        </p:nvSpPr>
        <p:spPr>
          <a:xfrm>
            <a:off x="2593074" y="5950846"/>
            <a:ext cx="2287806" cy="369332"/>
          </a:xfrm>
          <a:prstGeom prst="rect">
            <a:avLst/>
          </a:prstGeom>
          <a:noFill/>
        </p:spPr>
        <p:txBody>
          <a:bodyPr wrap="none" rtlCol="0">
            <a:spAutoFit/>
          </a:bodyPr>
          <a:lstStyle/>
          <a:p>
            <a:r>
              <a:rPr lang="en-US" dirty="0" smtClean="0"/>
              <a:t>Maximum Likelihood</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1280" y="1599840"/>
            <a:ext cx="4114080" cy="1934930"/>
          </a:xfrm>
          <a:prstGeom prst="rect">
            <a:avLst/>
          </a:prstGeom>
        </p:spPr>
      </p:pic>
      <p:sp>
        <p:nvSpPr>
          <p:cNvPr id="2" name="Title 1"/>
          <p:cNvSpPr>
            <a:spLocks noGrp="1"/>
          </p:cNvSpPr>
          <p:nvPr>
            <p:ph type="title"/>
          </p:nvPr>
        </p:nvSpPr>
        <p:spPr/>
        <p:txBody>
          <a:bodyPr/>
          <a:lstStyle/>
          <a:p>
            <a:r>
              <a:rPr lang="en-US" dirty="0" smtClean="0"/>
              <a:t>Trilateration</a:t>
            </a:r>
            <a:endParaRPr lang="en-US" dirty="0"/>
          </a:p>
        </p:txBody>
      </p:sp>
      <p:sp>
        <p:nvSpPr>
          <p:cNvPr id="3" name="Subtitle 2"/>
          <p:cNvSpPr>
            <a:spLocks noGrp="1"/>
          </p:cNvSpPr>
          <p:nvPr>
            <p:ph type="subTitle"/>
          </p:nvPr>
        </p:nvSpPr>
        <p:spPr>
          <a:xfrm>
            <a:off x="95535" y="1012986"/>
            <a:ext cx="4776716" cy="2702504"/>
          </a:xfrm>
        </p:spPr>
        <p:txBody>
          <a:bodyPr/>
          <a:lstStyle/>
          <a:p>
            <a:r>
              <a:rPr lang="pt-BR" sz="2000" dirty="0"/>
              <a:t>n anchor nodes: </a:t>
            </a:r>
            <a:r>
              <a:rPr lang="pt-BR" sz="2000" b="1" dirty="0"/>
              <a:t>x</a:t>
            </a:r>
            <a:r>
              <a:rPr lang="pt-BR" sz="2000" b="1" baseline="-25000" dirty="0"/>
              <a:t>i</a:t>
            </a:r>
            <a:r>
              <a:rPr lang="pt-BR" sz="2000" dirty="0"/>
              <a:t>=(x</a:t>
            </a:r>
            <a:r>
              <a:rPr lang="pt-BR" sz="2000" baseline="-25000" dirty="0"/>
              <a:t>i</a:t>
            </a:r>
            <a:r>
              <a:rPr lang="pt-BR" sz="2000" dirty="0"/>
              <a:t>,y</a:t>
            </a:r>
            <a:r>
              <a:rPr lang="pt-BR" sz="2000" baseline="-25000" dirty="0"/>
              <a:t>i</a:t>
            </a:r>
            <a:r>
              <a:rPr lang="pt-BR" sz="2000" dirty="0"/>
              <a:t>) (i=1..n</a:t>
            </a:r>
            <a:r>
              <a:rPr lang="pt-BR" sz="2000" dirty="0" smtClean="0"/>
              <a:t>)</a:t>
            </a:r>
            <a:endParaRPr lang="pt-BR" sz="2000" dirty="0"/>
          </a:p>
          <a:p>
            <a:r>
              <a:rPr lang="en-US" sz="2000" dirty="0" smtClean="0"/>
              <a:t>Unknown </a:t>
            </a:r>
            <a:r>
              <a:rPr lang="en-US" sz="2000" dirty="0"/>
              <a:t>sensor location </a:t>
            </a:r>
            <a:r>
              <a:rPr lang="en-US" sz="2000" b="1" dirty="0"/>
              <a:t>x</a:t>
            </a:r>
            <a:r>
              <a:rPr lang="en-US" sz="2000" dirty="0"/>
              <a:t>=(</a:t>
            </a:r>
            <a:r>
              <a:rPr lang="en-US" sz="2000" dirty="0" err="1"/>
              <a:t>x,y</a:t>
            </a:r>
            <a:r>
              <a:rPr lang="en-US" sz="2000" dirty="0" smtClean="0"/>
              <a:t>)</a:t>
            </a:r>
            <a:endParaRPr lang="en-US" sz="2000" dirty="0"/>
          </a:p>
          <a:p>
            <a:r>
              <a:rPr lang="en-US" sz="2000" dirty="0" smtClean="0"/>
              <a:t>Distances </a:t>
            </a:r>
            <a:r>
              <a:rPr lang="en-US" sz="2000" dirty="0"/>
              <a:t>between sensor and </a:t>
            </a:r>
            <a:r>
              <a:rPr lang="en-US" sz="2000" dirty="0" smtClean="0"/>
              <a:t>anchors </a:t>
            </a:r>
            <a:r>
              <a:rPr lang="en-US" sz="2000" dirty="0"/>
              <a:t>known (</a:t>
            </a:r>
            <a:r>
              <a:rPr lang="en-US" sz="2000" dirty="0" err="1"/>
              <a:t>r</a:t>
            </a:r>
            <a:r>
              <a:rPr lang="en-US" sz="2000" baseline="-25000" dirty="0" err="1"/>
              <a:t>i</a:t>
            </a:r>
            <a:r>
              <a:rPr lang="en-US" sz="2000" dirty="0"/>
              <a:t>, </a:t>
            </a:r>
            <a:r>
              <a:rPr lang="en-US" sz="2000" dirty="0" err="1"/>
              <a:t>i</a:t>
            </a:r>
            <a:r>
              <a:rPr lang="en-US" sz="2000" dirty="0"/>
              <a:t>=1..n</a:t>
            </a:r>
            <a:r>
              <a:rPr lang="en-US" sz="2000" dirty="0" smtClean="0"/>
              <a:t>)</a:t>
            </a:r>
          </a:p>
          <a:p>
            <a:r>
              <a:rPr lang="en-US" sz="2000" dirty="0"/>
              <a:t>can be represented as </a:t>
            </a:r>
            <a:r>
              <a:rPr lang="en-US" sz="2000" i="1" dirty="0" smtClean="0"/>
              <a:t>A</a:t>
            </a:r>
            <a:r>
              <a:rPr lang="en-US" sz="2000" b="1" dirty="0" smtClean="0"/>
              <a:t>x</a:t>
            </a:r>
            <a:r>
              <a:rPr lang="en-US" sz="2000" i="1" dirty="0" smtClean="0"/>
              <a:t>=b, </a:t>
            </a:r>
            <a:r>
              <a:rPr lang="en-US" sz="2000" dirty="0" smtClean="0"/>
              <a:t>such that A and b are as follows:</a:t>
            </a:r>
            <a:endParaRPr lang="en-US" sz="2000" dirty="0"/>
          </a:p>
        </p:txBody>
      </p:sp>
      <p:pic>
        <p:nvPicPr>
          <p:cNvPr id="5" name="Picture 4"/>
          <p:cNvPicPr>
            <a:picLocks noChangeAspect="1"/>
          </p:cNvPicPr>
          <p:nvPr/>
        </p:nvPicPr>
        <p:blipFill>
          <a:blip r:embed="rId3"/>
          <a:stretch>
            <a:fillRect/>
          </a:stretch>
        </p:blipFill>
        <p:spPr>
          <a:xfrm>
            <a:off x="245661" y="3715490"/>
            <a:ext cx="8775510" cy="2275877"/>
          </a:xfrm>
          <a:prstGeom prst="rect">
            <a:avLst/>
          </a:prstGeom>
        </p:spPr>
      </p:pic>
    </p:spTree>
    <p:extLst>
      <p:ext uri="{BB962C8B-B14F-4D97-AF65-F5344CB8AC3E}">
        <p14:creationId xmlns:p14="http://schemas.microsoft.com/office/powerpoint/2010/main" val="2636107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pic>
        <p:nvPicPr>
          <p:cNvPr id="132" name="Picture 131"/>
          <p:cNvPicPr/>
          <p:nvPr/>
        </p:nvPicPr>
        <p:blipFill>
          <a:blip r:embed="rId3"/>
          <a:stretch/>
        </p:blipFill>
        <p:spPr>
          <a:xfrm>
            <a:off x="0" y="304920"/>
            <a:ext cx="5562720" cy="4111560"/>
          </a:xfrm>
          <a:prstGeom prst="rect">
            <a:avLst/>
          </a:prstGeom>
          <a:ln>
            <a:noFill/>
          </a:ln>
        </p:spPr>
      </p:pic>
      <p:pic>
        <p:nvPicPr>
          <p:cNvPr id="133" name="Picture 132"/>
          <p:cNvPicPr/>
          <p:nvPr/>
        </p:nvPicPr>
        <p:blipFill>
          <a:blip r:embed="rId4"/>
          <a:stretch/>
        </p:blipFill>
        <p:spPr>
          <a:xfrm>
            <a:off x="3962520" y="3733920"/>
            <a:ext cx="5181480" cy="3124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276120"/>
            <a:ext cx="8229600" cy="114624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Multilateration</a:t>
            </a:r>
          </a:p>
        </p:txBody>
      </p:sp>
      <p:sp>
        <p:nvSpPr>
          <p:cNvPr id="138" name="TextShape 2"/>
          <p:cNvSpPr txBox="1"/>
          <p:nvPr/>
        </p:nvSpPr>
        <p:spPr>
          <a:xfrm>
            <a:off x="457200" y="1599840"/>
            <a:ext cx="8229600" cy="485316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Atomic </a:t>
            </a:r>
            <a:r>
              <a:rPr lang="en-US" sz="2800" b="0" strike="noStrike" spc="-1" dirty="0" err="1">
                <a:solidFill>
                  <a:srgbClr val="000000"/>
                </a:solidFill>
                <a:uFill>
                  <a:solidFill>
                    <a:srgbClr val="FFFFFF"/>
                  </a:solidFill>
                </a:uFill>
                <a:latin typeface="Times New Roman"/>
              </a:rPr>
              <a:t>Multilateration</a:t>
            </a:r>
            <a:endParaRPr lang="en-US" sz="32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600" b="0" strike="noStrike" spc="-1" dirty="0">
                <a:solidFill>
                  <a:srgbClr val="000000"/>
                </a:solidFill>
                <a:uFill>
                  <a:solidFill>
                    <a:srgbClr val="FFFFFF"/>
                  </a:solidFill>
                </a:uFill>
                <a:latin typeface="Times New Roman"/>
              </a:rPr>
              <a:t>Requirement 1</a:t>
            </a:r>
            <a:endParaRPr lang="en-US" sz="2800" b="0" strike="noStrike" spc="-1" dirty="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200" b="0" strike="noStrike" spc="-1" dirty="0">
                <a:solidFill>
                  <a:srgbClr val="000000"/>
                </a:solidFill>
                <a:uFill>
                  <a:solidFill>
                    <a:srgbClr val="FFFFFF"/>
                  </a:solidFill>
                </a:uFill>
                <a:latin typeface="Times New Roman"/>
              </a:rPr>
              <a:t>Atomic </a:t>
            </a:r>
            <a:r>
              <a:rPr lang="en-US" sz="2200" b="0" strike="noStrike" spc="-1" dirty="0" err="1">
                <a:solidFill>
                  <a:srgbClr val="000000"/>
                </a:solidFill>
                <a:uFill>
                  <a:solidFill>
                    <a:srgbClr val="FFFFFF"/>
                  </a:solidFill>
                </a:uFill>
                <a:latin typeface="Times New Roman"/>
              </a:rPr>
              <a:t>multilateration</a:t>
            </a:r>
            <a:r>
              <a:rPr lang="en-US" sz="2200" b="0" strike="noStrike" spc="-1" dirty="0">
                <a:solidFill>
                  <a:srgbClr val="000000"/>
                </a:solidFill>
                <a:uFill>
                  <a:solidFill>
                    <a:srgbClr val="FFFFFF"/>
                  </a:solidFill>
                </a:uFill>
                <a:latin typeface="Times New Roman"/>
              </a:rPr>
              <a:t> can take place if the unknown node is within one hop distance from at least three beacon nodes. The node may also estimate the ultrasound propagation speed if four or more beacons are available.</a:t>
            </a:r>
            <a:endParaRPr lang="en-US" sz="2400" b="0" strike="noStrike" spc="-1" dirty="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200" b="0" strike="noStrike" spc="-1" dirty="0">
                <a:solidFill>
                  <a:srgbClr val="000000"/>
                </a:solidFill>
                <a:uFill>
                  <a:solidFill>
                    <a:srgbClr val="FFFFFF"/>
                  </a:solidFill>
                </a:uFill>
                <a:latin typeface="Times New Roman"/>
              </a:rPr>
              <a:t>It is a requirement, but </a:t>
            </a:r>
            <a:r>
              <a:rPr lang="en-US" sz="2200" b="0" strike="noStrike" spc="-1" dirty="0" smtClean="0">
                <a:solidFill>
                  <a:srgbClr val="000000"/>
                </a:solidFill>
                <a:uFill>
                  <a:solidFill>
                    <a:srgbClr val="FFFFFF"/>
                  </a:solidFill>
                </a:uFill>
                <a:latin typeface="Times New Roman"/>
              </a:rPr>
              <a:t>not always </a:t>
            </a:r>
            <a:r>
              <a:rPr lang="en-US" sz="2200" b="0" strike="noStrike" spc="-1" dirty="0">
                <a:solidFill>
                  <a:srgbClr val="000000"/>
                </a:solidFill>
                <a:uFill>
                  <a:solidFill>
                    <a:srgbClr val="FFFFFF"/>
                  </a:solidFill>
                </a:uFill>
                <a:latin typeface="Times New Roman"/>
              </a:rPr>
              <a:t>sufficient. e.g. when beacons are in straight </a:t>
            </a:r>
            <a:r>
              <a:rPr lang="en-US" sz="2200" b="0" strike="noStrike" spc="-1" dirty="0" smtClean="0">
                <a:solidFill>
                  <a:srgbClr val="000000"/>
                </a:solidFill>
                <a:uFill>
                  <a:solidFill>
                    <a:srgbClr val="FFFFFF"/>
                  </a:solidFill>
                </a:uFill>
                <a:latin typeface="Times New Roman"/>
              </a:rPr>
              <a:t>line</a:t>
            </a:r>
          </a:p>
          <a:p>
            <a:pPr marL="1141200" lvl="2" indent="-226800">
              <a:buClr>
                <a:srgbClr val="CC6600"/>
              </a:buClr>
              <a:buSzPct val="60000"/>
              <a:buFont typeface="Wingdings" charset="2"/>
              <a:buChar char=""/>
            </a:pPr>
            <a:endParaRPr lang="en-US" sz="2400" b="0" strike="noStrike" spc="-1" dirty="0">
              <a:solidFill>
                <a:srgbClr val="000000"/>
              </a:solidFill>
              <a:uFill>
                <a:solidFill>
                  <a:srgbClr val="FFFFFF"/>
                </a:solidFill>
              </a:uFill>
              <a:latin typeface="Times New Roman"/>
            </a:endParaRPr>
          </a:p>
        </p:txBody>
      </p:sp>
      <p:pic>
        <p:nvPicPr>
          <p:cNvPr id="2" name="Picture 1"/>
          <p:cNvPicPr>
            <a:picLocks noChangeAspect="1"/>
          </p:cNvPicPr>
          <p:nvPr/>
        </p:nvPicPr>
        <p:blipFill>
          <a:blip r:embed="rId3"/>
          <a:stretch>
            <a:fillRect/>
          </a:stretch>
        </p:blipFill>
        <p:spPr>
          <a:xfrm>
            <a:off x="2117536" y="4974672"/>
            <a:ext cx="4965652" cy="85292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Multilateration</a:t>
            </a:r>
            <a:endParaRPr lang="en-US" dirty="0"/>
          </a:p>
        </p:txBody>
      </p:sp>
      <p:sp>
        <p:nvSpPr>
          <p:cNvPr id="3" name="Text Placeholder 2"/>
          <p:cNvSpPr>
            <a:spLocks noGrp="1"/>
          </p:cNvSpPr>
          <p:nvPr>
            <p:ph type="body"/>
          </p:nvPr>
        </p:nvSpPr>
        <p:spPr/>
        <p:txBody>
          <a:bodyPr/>
          <a:lstStyle/>
          <a:p>
            <a:pPr marL="341280" indent="-341280">
              <a:buClr>
                <a:srgbClr val="FF0000"/>
              </a:buClr>
              <a:buSzPct val="60000"/>
              <a:buFont typeface="Wingdings" charset="2"/>
              <a:buChar char=""/>
            </a:pPr>
            <a:r>
              <a:rPr lang="en-US" spc="-1" dirty="0">
                <a:solidFill>
                  <a:srgbClr val="000000"/>
                </a:solidFill>
                <a:uFill>
                  <a:solidFill>
                    <a:srgbClr val="FFFFFF"/>
                  </a:solidFill>
                </a:uFill>
                <a:latin typeface="Times New Roman"/>
              </a:rPr>
              <a:t>Iterative </a:t>
            </a:r>
            <a:r>
              <a:rPr lang="en-US" spc="-1" dirty="0" err="1">
                <a:solidFill>
                  <a:srgbClr val="000000"/>
                </a:solidFill>
                <a:uFill>
                  <a:solidFill>
                    <a:srgbClr val="FFFFFF"/>
                  </a:solidFill>
                </a:uFill>
                <a:latin typeface="Times New Roman"/>
              </a:rPr>
              <a:t>Multilateration</a:t>
            </a:r>
            <a:endParaRPr lang="en-US" sz="3200" b="0" strike="noStrike" spc="-1" dirty="0" smtClean="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200" b="0" strike="noStrike" spc="-1" dirty="0" smtClean="0">
                <a:solidFill>
                  <a:srgbClr val="000000"/>
                </a:solidFill>
                <a:uFill>
                  <a:solidFill>
                    <a:srgbClr val="FFFFFF"/>
                  </a:solidFill>
                </a:uFill>
                <a:latin typeface="Times New Roman"/>
              </a:rPr>
              <a:t>The unknown node becomes a beacons after its position is estimated</a:t>
            </a:r>
            <a:endParaRPr lang="en-US" sz="2400" b="0" strike="noStrike" spc="-1" dirty="0" smtClean="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200" b="0" strike="noStrike" spc="-1" dirty="0" smtClean="0">
                <a:solidFill>
                  <a:srgbClr val="000000"/>
                </a:solidFill>
                <a:uFill>
                  <a:solidFill>
                    <a:srgbClr val="FFFFFF"/>
                  </a:solidFill>
                </a:uFill>
                <a:latin typeface="Times New Roman"/>
              </a:rPr>
              <a:t>Drawback – the error will be accumulated</a:t>
            </a:r>
            <a:endParaRPr lang="en-US" sz="2400" b="0" strike="noStrike" spc="-1" dirty="0" smtClean="0">
              <a:solidFill>
                <a:srgbClr val="000000"/>
              </a:solidFill>
              <a:uFill>
                <a:solidFill>
                  <a:srgbClr val="FFFFFF"/>
                </a:solidFill>
              </a:uFill>
              <a:latin typeface="Times New Roman"/>
            </a:endParaRPr>
          </a:p>
          <a:p>
            <a:pPr marL="0" indent="0">
              <a:buNone/>
            </a:pPr>
            <a:endParaRPr lang="en-US" dirty="0"/>
          </a:p>
        </p:txBody>
      </p:sp>
    </p:spTree>
    <p:extLst>
      <p:ext uri="{BB962C8B-B14F-4D97-AF65-F5344CB8AC3E}">
        <p14:creationId xmlns:p14="http://schemas.microsoft.com/office/powerpoint/2010/main" val="255010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8490" y="409433"/>
            <a:ext cx="8420667" cy="6059606"/>
          </a:xfrm>
          <a:prstGeom prst="rect">
            <a:avLst/>
          </a:prstGeom>
        </p:spPr>
      </p:pic>
    </p:spTree>
    <p:extLst>
      <p:ext uri="{BB962C8B-B14F-4D97-AF65-F5344CB8AC3E}">
        <p14:creationId xmlns:p14="http://schemas.microsoft.com/office/powerpoint/2010/main" val="3588347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43"/>
          <p:cNvPicPr/>
          <p:nvPr/>
        </p:nvPicPr>
        <p:blipFill>
          <a:blip r:embed="rId3"/>
          <a:stretch/>
        </p:blipFill>
        <p:spPr>
          <a:xfrm>
            <a:off x="0" y="685800"/>
            <a:ext cx="8686800" cy="5445000"/>
          </a:xfrm>
          <a:prstGeom prst="rect">
            <a:avLst/>
          </a:prstGeom>
          <a:ln>
            <a:noFill/>
          </a:ln>
        </p:spPr>
      </p:pic>
      <p:sp>
        <p:nvSpPr>
          <p:cNvPr id="145" name="CustomShape 1"/>
          <p:cNvSpPr/>
          <p:nvPr/>
        </p:nvSpPr>
        <p:spPr>
          <a:xfrm>
            <a:off x="0" y="685800"/>
            <a:ext cx="8686800" cy="5445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341195" y="162580"/>
            <a:ext cx="7122463" cy="523220"/>
          </a:xfrm>
          <a:prstGeom prst="rect">
            <a:avLst/>
          </a:prstGeom>
          <a:noFill/>
        </p:spPr>
        <p:txBody>
          <a:bodyPr wrap="none" rtlCol="0">
            <a:spAutoFit/>
          </a:bodyPr>
          <a:lstStyle/>
          <a:p>
            <a:r>
              <a:rPr lang="en-US" sz="2800" dirty="0" smtClean="0"/>
              <a:t>Iterative </a:t>
            </a:r>
            <a:r>
              <a:rPr lang="en-US" sz="2800" dirty="0" err="1" smtClean="0"/>
              <a:t>multilateration</a:t>
            </a:r>
            <a:r>
              <a:rPr lang="en-US" sz="2800" dirty="0" smtClean="0"/>
              <a:t> – Error accumulates</a:t>
            </a:r>
            <a:endParaRPr lang="en-US"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457200" y="1599840"/>
            <a:ext cx="5834418" cy="4529160"/>
          </a:xfrm>
        </p:spPr>
        <p:txBody>
          <a:bodyPr/>
          <a:lstStyle/>
          <a:p>
            <a:r>
              <a:rPr lang="en-US" dirty="0" smtClean="0"/>
              <a:t>Collaborative </a:t>
            </a:r>
            <a:r>
              <a:rPr lang="en-US" dirty="0" err="1" smtClean="0"/>
              <a:t>Multilateration</a:t>
            </a:r>
            <a:endParaRPr lang="en-US" dirty="0" smtClean="0"/>
          </a:p>
          <a:p>
            <a:pPr lvl="1"/>
            <a:r>
              <a:rPr lang="en-US" dirty="0" smtClean="0"/>
              <a:t>goal</a:t>
            </a:r>
            <a:r>
              <a:rPr lang="en-US" dirty="0"/>
              <a:t>: construct a graph of participating nodes, i.e., nodes that are anchors </a:t>
            </a:r>
            <a:r>
              <a:rPr lang="en-US" dirty="0" smtClean="0"/>
              <a:t>or have </a:t>
            </a:r>
            <a:r>
              <a:rPr lang="en-US" dirty="0"/>
              <a:t>at least three participating </a:t>
            </a:r>
            <a:r>
              <a:rPr lang="en-US" dirty="0" smtClean="0"/>
              <a:t>neighbors</a:t>
            </a:r>
            <a:endParaRPr lang="en-US" dirty="0"/>
          </a:p>
          <a:p>
            <a:pPr lvl="1"/>
            <a:r>
              <a:rPr lang="en-US" dirty="0" smtClean="0"/>
              <a:t>node then tries to estimate its position by solving the corresponding system of simultaneous quadratic equations relating the distances among the node and its neighbors</a:t>
            </a:r>
            <a:endParaRPr lang="en-US" dirty="0"/>
          </a:p>
        </p:txBody>
      </p:sp>
      <p:sp>
        <p:nvSpPr>
          <p:cNvPr id="2" name="Title 1"/>
          <p:cNvSpPr>
            <a:spLocks noGrp="1"/>
          </p:cNvSpPr>
          <p:nvPr>
            <p:ph type="title"/>
          </p:nvPr>
        </p:nvSpPr>
        <p:spPr/>
        <p:txBody>
          <a:bodyPr/>
          <a:lstStyle/>
          <a:p>
            <a:r>
              <a:rPr lang="en-US" sz="3600" dirty="0" err="1" smtClean="0"/>
              <a:t>Multilateration</a:t>
            </a:r>
            <a:endParaRPr lang="en-US" sz="3600" dirty="0"/>
          </a:p>
        </p:txBody>
      </p:sp>
      <p:pic>
        <p:nvPicPr>
          <p:cNvPr id="5" name="Picture 4"/>
          <p:cNvPicPr>
            <a:picLocks noChangeAspect="1"/>
          </p:cNvPicPr>
          <p:nvPr/>
        </p:nvPicPr>
        <p:blipFill>
          <a:blip r:embed="rId2"/>
          <a:stretch>
            <a:fillRect/>
          </a:stretch>
        </p:blipFill>
        <p:spPr>
          <a:xfrm>
            <a:off x="6291618" y="1734543"/>
            <a:ext cx="2715904" cy="1977647"/>
          </a:xfrm>
          <a:prstGeom prst="rect">
            <a:avLst/>
          </a:prstGeom>
        </p:spPr>
      </p:pic>
    </p:spTree>
    <p:extLst>
      <p:ext uri="{BB962C8B-B14F-4D97-AF65-F5344CB8AC3E}">
        <p14:creationId xmlns:p14="http://schemas.microsoft.com/office/powerpoint/2010/main" val="2826316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533520"/>
            <a:ext cx="8229600" cy="83808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Localization</a:t>
            </a:r>
          </a:p>
        </p:txBody>
      </p:sp>
      <p:sp>
        <p:nvSpPr>
          <p:cNvPr id="119" name="TextShape 2"/>
          <p:cNvSpPr txBox="1"/>
          <p:nvPr/>
        </p:nvSpPr>
        <p:spPr>
          <a:xfrm>
            <a:off x="457200" y="1599840"/>
            <a:ext cx="8229600" cy="4530600"/>
          </a:xfrm>
          <a:prstGeom prst="rect">
            <a:avLst/>
          </a:prstGeom>
          <a:noFill/>
          <a:ln>
            <a:noFill/>
          </a:ln>
        </p:spPr>
        <p:txBody>
          <a:bodyPr lIns="90000" tIns="46800" rIns="90000" bIns="46800"/>
          <a:lstStyle/>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A node needs to determine its physical position (with respect to some coordinate system) or symbolic location </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Required since many applications such as environment monitoring, vehicle tracking and mapping depend on knowing the locations of sensor nodes</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location-based routing protocols can also </a:t>
            </a:r>
            <a:endParaRPr lang="en-US" sz="32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000" b="0" strike="noStrike" spc="-1">
                <a:solidFill>
                  <a:srgbClr val="000000"/>
                </a:solidFill>
                <a:uFill>
                  <a:solidFill>
                    <a:srgbClr val="FFFFFF"/>
                  </a:solidFill>
                </a:uFill>
                <a:latin typeface="Times New Roman"/>
              </a:rPr>
              <a:t>save significant energy by eliminating the need for route discovery</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000" b="0" strike="noStrike" spc="-1">
                <a:solidFill>
                  <a:srgbClr val="000000"/>
                </a:solidFill>
                <a:uFill>
                  <a:solidFill>
                    <a:srgbClr val="FFFFFF"/>
                  </a:solidFill>
                </a:uFill>
                <a:latin typeface="Times New Roman"/>
              </a:rPr>
              <a:t>improve caching behavior for applications where requests may be location dependent</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000" b="0" strike="noStrike" spc="-1">
                <a:solidFill>
                  <a:srgbClr val="000000"/>
                </a:solidFill>
                <a:uFill>
                  <a:solidFill>
                    <a:srgbClr val="FFFFFF"/>
                  </a:solidFill>
                </a:uFill>
                <a:latin typeface="Times New Roman"/>
              </a:rPr>
              <a:t>enhance security by location awareness (for example, preventing wormhole attacks</a:t>
            </a:r>
            <a:endParaRPr lang="en-US" sz="2800" b="0" strike="noStrike" spc="-1">
              <a:solidFill>
                <a:srgbClr val="000000"/>
              </a:solidFill>
              <a:uFill>
                <a:solidFill>
                  <a:srgbClr val="FFFFFF"/>
                </a:solidFill>
              </a:uFill>
              <a:latin typeface="Times New Roman"/>
            </a:endParaRPr>
          </a:p>
          <a:p>
            <a:pPr marL="741240" lvl="1" indent="-284040">
              <a:lnSpc>
                <a:spcPct val="90000"/>
              </a:lnSpc>
            </a:pPr>
            <a:r>
              <a:rPr lang="en-US" sz="2000" b="0" strike="noStrike" spc="-1">
                <a:solidFill>
                  <a:srgbClr val="000000"/>
                </a:solidFill>
                <a:uFill>
                  <a:solidFill>
                    <a:srgbClr val="FFFFFF"/>
                  </a:solidFill>
                </a:uFill>
                <a:latin typeface="Times New Roman"/>
              </a:rPr>
              <a:t> </a:t>
            </a:r>
            <a:endParaRPr lang="en-US" sz="2800" b="0" strike="noStrike" spc="-1">
              <a:solidFill>
                <a:srgbClr val="000000"/>
              </a:solidFill>
              <a:uFill>
                <a:solidFill>
                  <a:srgbClr val="FFFFFF"/>
                </a:solidFill>
              </a:uFill>
              <a:latin typeface="Times New Roman"/>
            </a:endParaRPr>
          </a:p>
          <a:p>
            <a:pPr marL="341280" indent="-341280">
              <a:lnSpc>
                <a:spcPct val="90000"/>
              </a:lnSpc>
            </a:pPr>
            <a:r>
              <a:rPr lang="en-US" sz="20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72280" y="3724143"/>
            <a:ext cx="4472386" cy="2404857"/>
          </a:xfrm>
          <a:prstGeom prst="rect">
            <a:avLst/>
          </a:prstGeom>
        </p:spPr>
      </p:pic>
      <p:sp>
        <p:nvSpPr>
          <p:cNvPr id="6" name="Text Placeholder 5"/>
          <p:cNvSpPr>
            <a:spLocks noGrp="1"/>
          </p:cNvSpPr>
          <p:nvPr>
            <p:ph type="body"/>
          </p:nvPr>
        </p:nvSpPr>
        <p:spPr/>
        <p:txBody>
          <a:bodyPr/>
          <a:lstStyle/>
          <a:p>
            <a:r>
              <a:rPr lang="en-US" dirty="0" smtClean="0"/>
              <a:t>Location of nodes 2 and 4 can be estimated in Figure 1</a:t>
            </a:r>
          </a:p>
          <a:p>
            <a:r>
              <a:rPr lang="en-US" dirty="0" smtClean="0"/>
              <a:t>2 possible locations for node 4 in Figure 2</a:t>
            </a:r>
            <a:endParaRPr lang="en-US" dirty="0"/>
          </a:p>
        </p:txBody>
      </p:sp>
      <p:sp>
        <p:nvSpPr>
          <p:cNvPr id="4" name="Title 3"/>
          <p:cNvSpPr>
            <a:spLocks noGrp="1"/>
          </p:cNvSpPr>
          <p:nvPr>
            <p:ph type="title"/>
          </p:nvPr>
        </p:nvSpPr>
        <p:spPr/>
        <p:txBody>
          <a:bodyPr/>
          <a:lstStyle/>
          <a:p>
            <a:r>
              <a:rPr lang="en-US" sz="3600" dirty="0" smtClean="0"/>
              <a:t>A good and a bad case of collaborative </a:t>
            </a:r>
            <a:r>
              <a:rPr lang="en-US" sz="3600" dirty="0" err="1" smtClean="0"/>
              <a:t>multilateration</a:t>
            </a:r>
            <a:endParaRPr lang="en-US" sz="3600" dirty="0"/>
          </a:p>
        </p:txBody>
      </p:sp>
      <p:pic>
        <p:nvPicPr>
          <p:cNvPr id="8" name="Picture 7"/>
          <p:cNvPicPr>
            <a:picLocks noChangeAspect="1"/>
          </p:cNvPicPr>
          <p:nvPr/>
        </p:nvPicPr>
        <p:blipFill>
          <a:blip r:embed="rId3"/>
          <a:stretch>
            <a:fillRect/>
          </a:stretch>
        </p:blipFill>
        <p:spPr>
          <a:xfrm>
            <a:off x="4472280" y="1424115"/>
            <a:ext cx="4472386" cy="2124303"/>
          </a:xfrm>
          <a:prstGeom prst="rect">
            <a:avLst/>
          </a:prstGeom>
        </p:spPr>
      </p:pic>
    </p:spTree>
    <p:extLst>
      <p:ext uri="{BB962C8B-B14F-4D97-AF65-F5344CB8AC3E}">
        <p14:creationId xmlns:p14="http://schemas.microsoft.com/office/powerpoint/2010/main" val="3255967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7560"/>
            <a:ext cx="8229600" cy="114300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Multihop range estimation</a:t>
            </a:r>
          </a:p>
        </p:txBody>
      </p:sp>
      <p:sp>
        <p:nvSpPr>
          <p:cNvPr id="140" name="TextShape 2"/>
          <p:cNvSpPr txBox="1"/>
          <p:nvPr/>
        </p:nvSpPr>
        <p:spPr>
          <a:xfrm>
            <a:off x="456840" y="1600200"/>
            <a:ext cx="4419720" cy="4705200"/>
          </a:xfrm>
          <a:prstGeom prst="rect">
            <a:avLst/>
          </a:prstGeom>
          <a:noFill/>
          <a:ln>
            <a:noFill/>
          </a:ln>
        </p:spPr>
        <p:txBody>
          <a:bodyPr lIns="90000" tIns="46800" rIns="90000" bIns="46800"/>
          <a:lstStyle/>
          <a:p>
            <a:pPr marL="341280" indent="-341280">
              <a:lnSpc>
                <a:spcPct val="9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How to estimate range to a node to which no direct radio communication exists? </a:t>
            </a:r>
            <a:endParaRPr lang="en-US" sz="32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1800" b="0" strike="noStrike" spc="-1">
                <a:solidFill>
                  <a:srgbClr val="000000"/>
                </a:solidFill>
                <a:uFill>
                  <a:solidFill>
                    <a:srgbClr val="FFFFFF"/>
                  </a:solidFill>
                </a:uFill>
                <a:latin typeface="Times New Roman"/>
              </a:rPr>
              <a:t>No RSSI, TDoA</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1800" b="0" strike="noStrike" spc="-1">
                <a:solidFill>
                  <a:srgbClr val="000000"/>
                </a:solidFill>
                <a:uFill>
                  <a:solidFill>
                    <a:srgbClr val="FFFFFF"/>
                  </a:solidFill>
                </a:uFill>
                <a:latin typeface="Times New Roman"/>
              </a:rPr>
              <a:t>But: Multihop communication is possible </a:t>
            </a:r>
            <a:endParaRPr lang="en-US" sz="28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Idea 1: Count number of hops, assume length of one hop is known (</a:t>
            </a:r>
            <a:r>
              <a:rPr lang="en-US" sz="2000" b="1" i="1" strike="noStrike" spc="-1">
                <a:solidFill>
                  <a:srgbClr val="000000"/>
                </a:solidFill>
                <a:uFill>
                  <a:solidFill>
                    <a:srgbClr val="FFFFFF"/>
                  </a:solidFill>
                </a:uFill>
                <a:latin typeface="Times New Roman"/>
              </a:rPr>
              <a:t>DV-Hop</a:t>
            </a:r>
            <a:r>
              <a:rPr lang="en-US" sz="20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1800" b="0" strike="noStrike" spc="-1">
                <a:solidFill>
                  <a:srgbClr val="000000"/>
                </a:solidFill>
                <a:uFill>
                  <a:solidFill>
                    <a:srgbClr val="FFFFFF"/>
                  </a:solidFill>
                </a:uFill>
                <a:latin typeface="Times New Roman"/>
              </a:rPr>
              <a:t>Start by counting hops between anchors, divide known distance</a:t>
            </a:r>
            <a:endParaRPr lang="en-US" sz="28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Idea 2: If range estimates between neighbors exist, use them to improve total length of route estimation in previous method (</a:t>
            </a:r>
            <a:r>
              <a:rPr lang="en-US" sz="2000" b="1" i="1" strike="noStrike" spc="-1">
                <a:solidFill>
                  <a:srgbClr val="000000"/>
                </a:solidFill>
                <a:uFill>
                  <a:solidFill>
                    <a:srgbClr val="FFFFFF"/>
                  </a:solidFill>
                </a:uFill>
                <a:latin typeface="Times New Roman"/>
              </a:rPr>
              <a:t>DV-Distance</a:t>
            </a:r>
            <a:r>
              <a:rPr lang="en-US" sz="2000" b="0" strike="noStrike" spc="-1">
                <a:solidFill>
                  <a:srgbClr val="000000"/>
                </a:solidFill>
                <a:uFill>
                  <a:solidFill>
                    <a:srgbClr val="FFFFFF"/>
                  </a:solidFill>
                </a:uFill>
                <a:latin typeface="Times New Roman"/>
              </a:rPr>
              <a:t>)</a:t>
            </a:r>
            <a:endParaRPr lang="en-US" sz="3200" b="0" strike="noStrike" spc="-1">
              <a:solidFill>
                <a:srgbClr val="000000"/>
              </a:solidFill>
              <a:uFill>
                <a:solidFill>
                  <a:srgbClr val="FFFFFF"/>
                </a:solidFill>
              </a:uFill>
              <a:latin typeface="Times New Roman"/>
            </a:endParaRPr>
          </a:p>
          <a:p>
            <a:pPr marL="341280" indent="-341280">
              <a:lnSpc>
                <a:spcPct val="90000"/>
              </a:lnSpc>
            </a:pPr>
            <a:r>
              <a:rPr lang="en-US" sz="2000" b="0"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Times New Roman"/>
            </a:endParaRPr>
          </a:p>
        </p:txBody>
      </p:sp>
      <p:pic>
        <p:nvPicPr>
          <p:cNvPr id="141" name="Picture 140"/>
          <p:cNvPicPr/>
          <p:nvPr/>
        </p:nvPicPr>
        <p:blipFill>
          <a:blip r:embed="rId3"/>
          <a:stretch/>
        </p:blipFill>
        <p:spPr>
          <a:xfrm>
            <a:off x="4952880" y="2209680"/>
            <a:ext cx="3657600" cy="2552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57200" y="365040"/>
            <a:ext cx="8229600" cy="64296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DV-Hop propagation method</a:t>
            </a:r>
            <a:endParaRPr lang="en-US" sz="4400" b="1" strike="noStrike" spc="-1">
              <a:solidFill>
                <a:srgbClr val="A26D18"/>
              </a:solidFill>
              <a:uFill>
                <a:solidFill>
                  <a:srgbClr val="FFFFFF"/>
                </a:solidFill>
              </a:uFill>
              <a:latin typeface="Times New Roman"/>
            </a:endParaRPr>
          </a:p>
        </p:txBody>
      </p:sp>
      <p:sp>
        <p:nvSpPr>
          <p:cNvPr id="147" name="TextShape 2"/>
          <p:cNvSpPr txBox="1"/>
          <p:nvPr/>
        </p:nvSpPr>
        <p:spPr>
          <a:xfrm>
            <a:off x="457200" y="1142640"/>
            <a:ext cx="8229600" cy="4987800"/>
          </a:xfrm>
          <a:prstGeom prst="rect">
            <a:avLst/>
          </a:prstGeom>
          <a:noFill/>
          <a:ln>
            <a:noFill/>
          </a:ln>
        </p:spPr>
        <p:txBody>
          <a:bodyPr lIns="90000" tIns="46800" rIns="90000" bIns="46800"/>
          <a:lstStyle/>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The most basic scheme </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It employs a classical distance vector exchange so that all nodes in the network get distances, in hops, to the landmarks</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Each node maintains a table (</a:t>
            </a:r>
            <a:r>
              <a:rPr lang="en-US" sz="2400" b="0" i="1" strike="noStrike" spc="-1">
                <a:solidFill>
                  <a:srgbClr val="000000"/>
                </a:solidFill>
                <a:uFill>
                  <a:solidFill>
                    <a:srgbClr val="FFFFFF"/>
                  </a:solidFill>
                </a:uFill>
                <a:latin typeface="Times New Roman"/>
              </a:rPr>
              <a:t>X</a:t>
            </a:r>
            <a:r>
              <a:rPr lang="en-US" sz="2400" b="0" i="1" strike="noStrike" spc="-1" baseline="-25000">
                <a:solidFill>
                  <a:srgbClr val="000000"/>
                </a:solidFill>
                <a:uFill>
                  <a:solidFill>
                    <a:srgbClr val="FFFFFF"/>
                  </a:solidFill>
                </a:uFill>
                <a:latin typeface="Times New Roman"/>
                <a:ea typeface="Arial Unicode MS"/>
              </a:rPr>
              <a:t>i </a:t>
            </a:r>
            <a:r>
              <a:rPr lang="en-US" sz="2400" b="0" i="1" strike="noStrike" spc="-1">
                <a:solidFill>
                  <a:srgbClr val="000000"/>
                </a:solidFill>
                <a:uFill>
                  <a:solidFill>
                    <a:srgbClr val="FFFFFF"/>
                  </a:solidFill>
                </a:uFill>
                <a:latin typeface="Times New Roman"/>
                <a:ea typeface="Arial Unicode MS"/>
              </a:rPr>
              <a:t>, </a:t>
            </a:r>
            <a:r>
              <a:rPr lang="en-US" sz="2400" b="0" i="1" strike="noStrike" spc="-1">
                <a:solidFill>
                  <a:srgbClr val="000000"/>
                </a:solidFill>
                <a:uFill>
                  <a:solidFill>
                    <a:srgbClr val="FFFFFF"/>
                  </a:solidFill>
                </a:uFill>
                <a:latin typeface="Times New Roman"/>
              </a:rPr>
              <a:t>Y</a:t>
            </a:r>
            <a:r>
              <a:rPr lang="en-US" sz="2400" b="0" i="1" strike="noStrike" spc="-1" baseline="-25000">
                <a:solidFill>
                  <a:srgbClr val="000000"/>
                </a:solidFill>
                <a:uFill>
                  <a:solidFill>
                    <a:srgbClr val="FFFFFF"/>
                  </a:solidFill>
                </a:uFill>
                <a:latin typeface="Times New Roman"/>
                <a:ea typeface="Arial Unicode MS"/>
              </a:rPr>
              <a:t>i</a:t>
            </a:r>
            <a:r>
              <a:rPr lang="en-US" sz="2400" b="0" i="1" strike="noStrike" spc="-1">
                <a:solidFill>
                  <a:srgbClr val="000000"/>
                </a:solidFill>
                <a:uFill>
                  <a:solidFill>
                    <a:srgbClr val="FFFFFF"/>
                  </a:solidFill>
                </a:uFill>
                <a:latin typeface="Times New Roman"/>
              </a:rPr>
              <a:t>, h</a:t>
            </a:r>
            <a:r>
              <a:rPr lang="en-US" sz="2400" b="0" i="1" strike="noStrike" spc="-1" baseline="-25000">
                <a:solidFill>
                  <a:srgbClr val="000000"/>
                </a:solidFill>
                <a:uFill>
                  <a:solidFill>
                    <a:srgbClr val="FFFFFF"/>
                  </a:solidFill>
                </a:uFill>
                <a:latin typeface="Times New Roman"/>
                <a:ea typeface="Arial Unicode MS"/>
              </a:rPr>
              <a:t>i</a:t>
            </a:r>
            <a:r>
              <a:rPr lang="en-US" sz="2400" b="0" i="1" strike="noStrike" spc="-1">
                <a:solidFill>
                  <a:srgbClr val="000000"/>
                </a:solidFill>
                <a:uFill>
                  <a:solidFill>
                    <a:srgbClr val="FFFFFF"/>
                  </a:solidFill>
                </a:uFill>
                <a:latin typeface="Times New Roman"/>
              </a:rPr>
              <a:t>) </a:t>
            </a:r>
            <a:r>
              <a:rPr lang="en-US" sz="2400" b="0" strike="noStrike" spc="-1">
                <a:solidFill>
                  <a:srgbClr val="000000"/>
                </a:solidFill>
                <a:uFill>
                  <a:solidFill>
                    <a:srgbClr val="FFFFFF"/>
                  </a:solidFill>
                </a:uFill>
                <a:latin typeface="Times New Roman"/>
              </a:rPr>
              <a:t>and exchanges updates only with its neighbors</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Once a landmark gets distances to other landmarks, it estimates an average size for one hop, which is then deployed as a correction to the entire network</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When receiving the correction, an arbitrary node may then have estimated distances to landmarks, in meters, which can be used to perform the triangulation</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400" b="0" strike="noStrike" spc="-1">
                <a:solidFill>
                  <a:srgbClr val="000000"/>
                </a:solidFill>
                <a:uFill>
                  <a:solidFill>
                    <a:srgbClr val="FFFFFF"/>
                  </a:solidFill>
                </a:uFill>
                <a:latin typeface="Times New Roman"/>
              </a:rPr>
              <a:t>The correction a landmark (</a:t>
            </a:r>
            <a:r>
              <a:rPr lang="en-US" sz="2400" b="0" i="1" strike="noStrike" spc="-1">
                <a:solidFill>
                  <a:srgbClr val="000000"/>
                </a:solidFill>
                <a:uFill>
                  <a:solidFill>
                    <a:srgbClr val="FFFFFF"/>
                  </a:solidFill>
                </a:uFill>
                <a:latin typeface="Times New Roman"/>
              </a:rPr>
              <a:t>X</a:t>
            </a:r>
            <a:r>
              <a:rPr lang="en-US" sz="2400" b="0" i="1" strike="noStrike" spc="-1" baseline="-25000">
                <a:solidFill>
                  <a:srgbClr val="000000"/>
                </a:solidFill>
                <a:uFill>
                  <a:solidFill>
                    <a:srgbClr val="FFFFFF"/>
                  </a:solidFill>
                </a:uFill>
                <a:latin typeface="Times New Roman"/>
                <a:ea typeface="Arial Unicode MS"/>
              </a:rPr>
              <a:t>i</a:t>
            </a:r>
            <a:r>
              <a:rPr lang="en-US" sz="2400" b="0" i="1" strike="noStrike" spc="-1">
                <a:solidFill>
                  <a:srgbClr val="000000"/>
                </a:solidFill>
                <a:uFill>
                  <a:solidFill>
                    <a:srgbClr val="FFFFFF"/>
                  </a:solidFill>
                </a:uFill>
                <a:latin typeface="Times New Roman"/>
              </a:rPr>
              <a:t>; Y</a:t>
            </a:r>
            <a:r>
              <a:rPr lang="en-US" sz="2400" b="0" i="1" strike="noStrike" spc="-1" baseline="-25000">
                <a:solidFill>
                  <a:srgbClr val="000000"/>
                </a:solidFill>
                <a:uFill>
                  <a:solidFill>
                    <a:srgbClr val="FFFFFF"/>
                  </a:solidFill>
                </a:uFill>
                <a:latin typeface="Times New Roman"/>
                <a:ea typeface="Arial Unicode MS"/>
              </a:rPr>
              <a:t>i</a:t>
            </a:r>
            <a:r>
              <a:rPr lang="en-US" sz="2400" b="0" strike="noStrike" spc="-1">
                <a:solidFill>
                  <a:srgbClr val="000000"/>
                </a:solidFill>
                <a:uFill>
                  <a:solidFill>
                    <a:srgbClr val="FFFFFF"/>
                  </a:solidFill>
                </a:uFill>
                <a:latin typeface="Times New Roman"/>
              </a:rPr>
              <a:t>) computes is</a:t>
            </a:r>
            <a:endParaRPr lang="en-US" sz="3200" b="0" strike="noStrike" spc="-1">
              <a:solidFill>
                <a:srgbClr val="000000"/>
              </a:solidFill>
              <a:uFill>
                <a:solidFill>
                  <a:srgbClr val="FFFFFF"/>
                </a:solidFill>
              </a:uFill>
              <a:latin typeface="Times New Roman"/>
            </a:endParaRPr>
          </a:p>
        </p:txBody>
      </p:sp>
      <p:pic>
        <p:nvPicPr>
          <p:cNvPr id="148" name="Picture 147"/>
          <p:cNvPicPr/>
          <p:nvPr/>
        </p:nvPicPr>
        <p:blipFill>
          <a:blip r:embed="rId3"/>
          <a:stretch/>
        </p:blipFill>
        <p:spPr>
          <a:xfrm>
            <a:off x="1981080" y="5715000"/>
            <a:ext cx="5943600" cy="914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277560"/>
            <a:ext cx="8229600" cy="11430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DV-Hop propagation method</a:t>
            </a:r>
            <a:endParaRPr lang="en-US" sz="4400" b="1" strike="noStrike" spc="-1">
              <a:solidFill>
                <a:srgbClr val="A26D18"/>
              </a:solidFill>
              <a:uFill>
                <a:solidFill>
                  <a:srgbClr val="FFFFFF"/>
                </a:solidFill>
              </a:uFill>
              <a:latin typeface="Times New Roman"/>
            </a:endParaRPr>
          </a:p>
        </p:txBody>
      </p:sp>
      <p:pic>
        <p:nvPicPr>
          <p:cNvPr id="150" name="Picture 149"/>
          <p:cNvPicPr/>
          <p:nvPr/>
        </p:nvPicPr>
        <p:blipFill>
          <a:blip r:embed="rId3"/>
          <a:stretch/>
        </p:blipFill>
        <p:spPr>
          <a:xfrm>
            <a:off x="457200" y="1905120"/>
            <a:ext cx="4038480" cy="3111480"/>
          </a:xfrm>
          <a:prstGeom prst="rect">
            <a:avLst/>
          </a:prstGeom>
          <a:ln>
            <a:noFill/>
          </a:ln>
        </p:spPr>
      </p:pic>
      <p:sp>
        <p:nvSpPr>
          <p:cNvPr id="151" name="TextShape 2"/>
          <p:cNvSpPr txBox="1"/>
          <p:nvPr/>
        </p:nvSpPr>
        <p:spPr>
          <a:xfrm>
            <a:off x="4648320" y="1599840"/>
            <a:ext cx="4038480" cy="4530600"/>
          </a:xfrm>
          <a:prstGeom prst="rect">
            <a:avLst/>
          </a:prstGeom>
          <a:noFill/>
          <a:ln>
            <a:noFill/>
          </a:ln>
        </p:spPr>
        <p:txBody>
          <a:bodyPr lIns="90000" tIns="46800" rIns="90000" bIns="46800"/>
          <a:lstStyle/>
          <a:p>
            <a:pPr marL="341280" indent="-341280">
              <a:lnSpc>
                <a:spcPct val="9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Three landmarks compute corrections which are actually average size of each hop.</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A regular node gets an update from one of the landmarks (usually the closest one) </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Corrections are distributed by controlled flooding, meaning that once a node gets and forwards a correction, it will drop all the subsequent ones</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This policy ensures that most nodes will receive only one correction, from the closest landmark</a:t>
            </a:r>
            <a:endParaRPr lang="en-US" sz="3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533160"/>
            <a:ext cx="8229600" cy="685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DV-Hop propagation method</a:t>
            </a:r>
            <a:endParaRPr lang="en-US" sz="4400" b="1" strike="noStrike" spc="-1">
              <a:solidFill>
                <a:srgbClr val="A26D18"/>
              </a:solidFill>
              <a:uFill>
                <a:solidFill>
                  <a:srgbClr val="FFFFFF"/>
                </a:solidFill>
              </a:uFill>
              <a:latin typeface="Times New Roman"/>
            </a:endParaRPr>
          </a:p>
        </p:txBody>
      </p:sp>
      <p:sp>
        <p:nvSpPr>
          <p:cNvPr id="153" name="TextShape 2"/>
          <p:cNvSpPr txBox="1"/>
          <p:nvPr/>
        </p:nvSpPr>
        <p:spPr>
          <a:xfrm>
            <a:off x="457200" y="1523520"/>
            <a:ext cx="8229600" cy="4606920"/>
          </a:xfrm>
          <a:prstGeom prst="rect">
            <a:avLst/>
          </a:prstGeom>
          <a:noFill/>
          <a:ln>
            <a:noFill/>
          </a:ln>
        </p:spPr>
        <p:txBody>
          <a:bodyPr lIns="90000" tIns="46800" rIns="90000" bIns="46800"/>
          <a:lstStyle/>
          <a:p>
            <a:pPr marL="341280" indent="-341280">
              <a:lnSpc>
                <a:spcPct val="80000"/>
              </a:lnSpc>
              <a:buClr>
                <a:srgbClr val="FF0000"/>
              </a:buClr>
              <a:buSzPct val="60000"/>
              <a:buFont typeface="Wingdings" charset="2"/>
              <a:buChar char=""/>
            </a:pPr>
            <a:r>
              <a:rPr lang="en-US" sz="2000" b="0" strike="noStrike" spc="-1" dirty="0">
                <a:solidFill>
                  <a:srgbClr val="000000"/>
                </a:solidFill>
                <a:uFill>
                  <a:solidFill>
                    <a:srgbClr val="FFFFFF"/>
                  </a:solidFill>
                </a:uFill>
                <a:latin typeface="Times New Roman"/>
              </a:rPr>
              <a:t>Controlled flooding helps keeping the corrections localized in the neighborhood of the landmarks they were generated </a:t>
            </a:r>
            <a:r>
              <a:rPr lang="en-US" sz="2000" b="0" strike="noStrike" spc="-1" dirty="0" smtClean="0">
                <a:solidFill>
                  <a:srgbClr val="000000"/>
                </a:solidFill>
                <a:uFill>
                  <a:solidFill>
                    <a:srgbClr val="FFFFFF"/>
                  </a:solidFill>
                </a:uFill>
                <a:latin typeface="Times New Roman"/>
              </a:rPr>
              <a:t>from.</a:t>
            </a:r>
          </a:p>
          <a:p>
            <a:pPr marL="341280" indent="-341280">
              <a:lnSpc>
                <a:spcPct val="80000"/>
              </a:lnSpc>
              <a:buClr>
                <a:srgbClr val="FF0000"/>
              </a:buClr>
              <a:buSzPct val="60000"/>
              <a:buFont typeface="Wingdings" charset="2"/>
              <a:buChar char=""/>
            </a:pPr>
            <a:r>
              <a:rPr lang="en-US" sz="2000" b="0" strike="noStrike" spc="-1" dirty="0" smtClean="0">
                <a:solidFill>
                  <a:srgbClr val="000000"/>
                </a:solidFill>
                <a:uFill>
                  <a:solidFill>
                    <a:srgbClr val="FFFFFF"/>
                  </a:solidFill>
                </a:uFill>
                <a:latin typeface="Times New Roman"/>
              </a:rPr>
              <a:t>When </a:t>
            </a:r>
            <a:r>
              <a:rPr lang="en-US" sz="2000" b="0" i="1" strike="noStrike" spc="-1" dirty="0">
                <a:solidFill>
                  <a:srgbClr val="000000"/>
                </a:solidFill>
                <a:uFill>
                  <a:solidFill>
                    <a:srgbClr val="FFFFFF"/>
                  </a:solidFill>
                </a:uFill>
                <a:latin typeface="Times New Roman"/>
              </a:rPr>
              <a:t>A </a:t>
            </a:r>
            <a:r>
              <a:rPr lang="en-US" sz="2000" b="0" strike="noStrike" spc="-1" dirty="0">
                <a:solidFill>
                  <a:srgbClr val="000000"/>
                </a:solidFill>
                <a:uFill>
                  <a:solidFill>
                    <a:srgbClr val="FFFFFF"/>
                  </a:solidFill>
                </a:uFill>
                <a:latin typeface="Times New Roman"/>
              </a:rPr>
              <a:t>gets its correction from </a:t>
            </a:r>
            <a:r>
              <a:rPr lang="en-US" sz="2000" b="0" i="1" strike="noStrike" spc="-1" dirty="0">
                <a:solidFill>
                  <a:srgbClr val="000000"/>
                </a:solidFill>
                <a:uFill>
                  <a:solidFill>
                    <a:srgbClr val="FFFFFF"/>
                  </a:solidFill>
                </a:uFill>
                <a:latin typeface="Times New Roman"/>
              </a:rPr>
              <a:t>L</a:t>
            </a:r>
            <a:r>
              <a:rPr lang="en-US" sz="2000" b="0" strike="noStrike" spc="-1" dirty="0">
                <a:solidFill>
                  <a:srgbClr val="000000"/>
                </a:solidFill>
                <a:uFill>
                  <a:solidFill>
                    <a:srgbClr val="FFFFFF"/>
                  </a:solidFill>
                </a:uFill>
                <a:latin typeface="Times New Roman"/>
              </a:rPr>
              <a:t>2, its estimated distances to the three landmarks would be: </a:t>
            </a:r>
            <a:endParaRPr lang="en-US" sz="3200" b="0" strike="noStrike" spc="-1" dirty="0">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1800" b="0" strike="noStrike" spc="-1" dirty="0">
                <a:solidFill>
                  <a:srgbClr val="000000"/>
                </a:solidFill>
                <a:uFill>
                  <a:solidFill>
                    <a:srgbClr val="FFFFFF"/>
                  </a:solidFill>
                </a:uFill>
                <a:latin typeface="Times New Roman"/>
              </a:rPr>
              <a:t>to </a:t>
            </a:r>
            <a:r>
              <a:rPr lang="en-US" sz="1800" b="0" i="1" strike="noStrike" spc="-1" dirty="0">
                <a:solidFill>
                  <a:srgbClr val="000000"/>
                </a:solidFill>
                <a:uFill>
                  <a:solidFill>
                    <a:srgbClr val="FFFFFF"/>
                  </a:solidFill>
                </a:uFill>
                <a:latin typeface="Times New Roman"/>
              </a:rPr>
              <a:t>L</a:t>
            </a:r>
            <a:r>
              <a:rPr lang="en-US" sz="1800" b="0" strike="noStrike" spc="-1" dirty="0">
                <a:solidFill>
                  <a:srgbClr val="000000"/>
                </a:solidFill>
                <a:uFill>
                  <a:solidFill>
                    <a:srgbClr val="FFFFFF"/>
                  </a:solidFill>
                </a:uFill>
                <a:latin typeface="Times New Roman"/>
              </a:rPr>
              <a:t>1:</a:t>
            </a:r>
            <a:r>
              <a:rPr lang="en-US" sz="1800" b="0" i="1" strike="noStrike" spc="-1" dirty="0">
                <a:solidFill>
                  <a:srgbClr val="000000"/>
                </a:solidFill>
                <a:uFill>
                  <a:solidFill>
                    <a:srgbClr val="FFFFFF"/>
                  </a:solidFill>
                </a:uFill>
                <a:latin typeface="Times New Roman"/>
              </a:rPr>
              <a:t> </a:t>
            </a:r>
            <a:r>
              <a:rPr lang="en-US" sz="1800" b="0" strike="noStrike" spc="-1" dirty="0">
                <a:solidFill>
                  <a:srgbClr val="000000"/>
                </a:solidFill>
                <a:uFill>
                  <a:solidFill>
                    <a:srgbClr val="FFFFFF"/>
                  </a:solidFill>
                </a:uFill>
                <a:latin typeface="Times New Roman"/>
              </a:rPr>
              <a:t>3 x 16</a:t>
            </a:r>
            <a:r>
              <a:rPr lang="en-US" sz="1800" b="0" i="1" strike="noStrike" spc="-1" dirty="0">
                <a:solidFill>
                  <a:srgbClr val="000000"/>
                </a:solidFill>
                <a:uFill>
                  <a:solidFill>
                    <a:srgbClr val="FFFFFF"/>
                  </a:solidFill>
                </a:uFill>
                <a:latin typeface="Times New Roman"/>
              </a:rPr>
              <a:t>:</a:t>
            </a:r>
            <a:r>
              <a:rPr lang="en-US" sz="1800" b="0" strike="noStrike" spc="-1" dirty="0">
                <a:solidFill>
                  <a:srgbClr val="000000"/>
                </a:solidFill>
                <a:uFill>
                  <a:solidFill>
                    <a:srgbClr val="FFFFFF"/>
                  </a:solidFill>
                </a:uFill>
                <a:latin typeface="Times New Roman"/>
              </a:rPr>
              <a:t>42, </a:t>
            </a:r>
            <a:endParaRPr lang="en-US" sz="2800" b="0" strike="noStrike" spc="-1" dirty="0">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1800" b="0" strike="noStrike" spc="-1" dirty="0">
                <a:solidFill>
                  <a:srgbClr val="000000"/>
                </a:solidFill>
                <a:uFill>
                  <a:solidFill>
                    <a:srgbClr val="FFFFFF"/>
                  </a:solidFill>
                </a:uFill>
                <a:latin typeface="Times New Roman"/>
              </a:rPr>
              <a:t>to </a:t>
            </a:r>
            <a:r>
              <a:rPr lang="en-US" sz="1800" b="0" i="1" strike="noStrike" spc="-1" dirty="0">
                <a:solidFill>
                  <a:srgbClr val="000000"/>
                </a:solidFill>
                <a:uFill>
                  <a:solidFill>
                    <a:srgbClr val="FFFFFF"/>
                  </a:solidFill>
                </a:uFill>
                <a:latin typeface="Times New Roman"/>
              </a:rPr>
              <a:t>L</a:t>
            </a:r>
            <a:r>
              <a:rPr lang="en-US" sz="1800" b="0" strike="noStrike" spc="-1" dirty="0">
                <a:solidFill>
                  <a:srgbClr val="000000"/>
                </a:solidFill>
                <a:uFill>
                  <a:solidFill>
                    <a:srgbClr val="FFFFFF"/>
                  </a:solidFill>
                </a:uFill>
                <a:latin typeface="Times New Roman"/>
              </a:rPr>
              <a:t>2</a:t>
            </a:r>
            <a:r>
              <a:rPr lang="en-US" sz="1800" b="0" i="1" strike="noStrike" spc="-1" dirty="0">
                <a:solidFill>
                  <a:srgbClr val="000000"/>
                </a:solidFill>
                <a:uFill>
                  <a:solidFill>
                    <a:srgbClr val="FFFFFF"/>
                  </a:solidFill>
                </a:uFill>
                <a:latin typeface="Times New Roman"/>
              </a:rPr>
              <a:t>; </a:t>
            </a:r>
            <a:r>
              <a:rPr lang="en-US" sz="1800" b="0" strike="noStrike" spc="-1" dirty="0">
                <a:solidFill>
                  <a:srgbClr val="000000"/>
                </a:solidFill>
                <a:uFill>
                  <a:solidFill>
                    <a:srgbClr val="FFFFFF"/>
                  </a:solidFill>
                </a:uFill>
                <a:latin typeface="Times New Roman"/>
              </a:rPr>
              <a:t>2 x 16</a:t>
            </a:r>
            <a:r>
              <a:rPr lang="en-US" sz="1800" b="0" i="1" strike="noStrike" spc="-1" dirty="0">
                <a:solidFill>
                  <a:srgbClr val="000000"/>
                </a:solidFill>
                <a:uFill>
                  <a:solidFill>
                    <a:srgbClr val="FFFFFF"/>
                  </a:solidFill>
                </a:uFill>
                <a:latin typeface="Times New Roman"/>
              </a:rPr>
              <a:t>:</a:t>
            </a:r>
            <a:r>
              <a:rPr lang="en-US" sz="1800" b="0" strike="noStrike" spc="-1" dirty="0">
                <a:solidFill>
                  <a:srgbClr val="000000"/>
                </a:solidFill>
                <a:uFill>
                  <a:solidFill>
                    <a:srgbClr val="FFFFFF"/>
                  </a:solidFill>
                </a:uFill>
                <a:latin typeface="Times New Roman"/>
              </a:rPr>
              <a:t>42,</a:t>
            </a:r>
            <a:endParaRPr lang="en-US" sz="2800" b="0" strike="noStrike" spc="-1" dirty="0">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1800" b="0" strike="noStrike" spc="-1" dirty="0">
                <a:solidFill>
                  <a:srgbClr val="000000"/>
                </a:solidFill>
                <a:uFill>
                  <a:solidFill>
                    <a:srgbClr val="FFFFFF"/>
                  </a:solidFill>
                </a:uFill>
                <a:latin typeface="Times New Roman"/>
              </a:rPr>
              <a:t>to </a:t>
            </a:r>
            <a:r>
              <a:rPr lang="en-US" sz="1800" b="0" i="1" strike="noStrike" spc="-1" dirty="0">
                <a:solidFill>
                  <a:srgbClr val="000000"/>
                </a:solidFill>
                <a:uFill>
                  <a:solidFill>
                    <a:srgbClr val="FFFFFF"/>
                  </a:solidFill>
                </a:uFill>
                <a:latin typeface="Times New Roman"/>
              </a:rPr>
              <a:t>L</a:t>
            </a:r>
            <a:r>
              <a:rPr lang="en-US" sz="1800" b="0" strike="noStrike" spc="-1" dirty="0">
                <a:solidFill>
                  <a:srgbClr val="000000"/>
                </a:solidFill>
                <a:uFill>
                  <a:solidFill>
                    <a:srgbClr val="FFFFFF"/>
                  </a:solidFill>
                </a:uFill>
                <a:latin typeface="Times New Roman"/>
              </a:rPr>
              <a:t>3</a:t>
            </a:r>
            <a:r>
              <a:rPr lang="en-US" sz="1800" b="0" i="1" strike="noStrike" spc="-1" dirty="0">
                <a:solidFill>
                  <a:srgbClr val="000000"/>
                </a:solidFill>
                <a:uFill>
                  <a:solidFill>
                    <a:srgbClr val="FFFFFF"/>
                  </a:solidFill>
                </a:uFill>
                <a:latin typeface="Times New Roman"/>
              </a:rPr>
              <a:t>; </a:t>
            </a:r>
            <a:r>
              <a:rPr lang="en-US" sz="1800" b="0" strike="noStrike" spc="-1" dirty="0">
                <a:solidFill>
                  <a:srgbClr val="000000"/>
                </a:solidFill>
                <a:uFill>
                  <a:solidFill>
                    <a:srgbClr val="FFFFFF"/>
                  </a:solidFill>
                </a:uFill>
                <a:latin typeface="Times New Roman"/>
              </a:rPr>
              <a:t>3 x</a:t>
            </a:r>
            <a:r>
              <a:rPr lang="en-US" sz="1800" b="0" i="1" strike="noStrike" spc="-1" dirty="0">
                <a:solidFill>
                  <a:srgbClr val="000000"/>
                </a:solidFill>
                <a:uFill>
                  <a:solidFill>
                    <a:srgbClr val="FFFFFF"/>
                  </a:solidFill>
                </a:uFill>
                <a:latin typeface="Times New Roman"/>
              </a:rPr>
              <a:t> </a:t>
            </a:r>
            <a:r>
              <a:rPr lang="en-US" sz="1800" b="0" strike="noStrike" spc="-1" dirty="0">
                <a:solidFill>
                  <a:srgbClr val="000000"/>
                </a:solidFill>
                <a:uFill>
                  <a:solidFill>
                    <a:srgbClr val="FFFFFF"/>
                  </a:solidFill>
                </a:uFill>
                <a:latin typeface="Times New Roman"/>
              </a:rPr>
              <a:t>16</a:t>
            </a:r>
            <a:r>
              <a:rPr lang="en-US" sz="1800" b="0" i="1" strike="noStrike" spc="-1" dirty="0">
                <a:solidFill>
                  <a:srgbClr val="000000"/>
                </a:solidFill>
                <a:uFill>
                  <a:solidFill>
                    <a:srgbClr val="FFFFFF"/>
                  </a:solidFill>
                </a:uFill>
                <a:latin typeface="Times New Roman"/>
              </a:rPr>
              <a:t>:</a:t>
            </a:r>
            <a:r>
              <a:rPr lang="en-US" sz="1800" b="0" strike="noStrike" spc="-1" dirty="0">
                <a:solidFill>
                  <a:srgbClr val="000000"/>
                </a:solidFill>
                <a:uFill>
                  <a:solidFill>
                    <a:srgbClr val="FFFFFF"/>
                  </a:solidFill>
                </a:uFill>
                <a:latin typeface="Times New Roman"/>
              </a:rPr>
              <a:t>42. </a:t>
            </a:r>
            <a:endParaRPr lang="en-US" sz="2800" b="0" strike="noStrike" spc="-1" dirty="0">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strike="noStrike" spc="-1" dirty="0">
                <a:solidFill>
                  <a:srgbClr val="000000"/>
                </a:solidFill>
                <a:uFill>
                  <a:solidFill>
                    <a:srgbClr val="FFFFFF"/>
                  </a:solidFill>
                </a:uFill>
                <a:latin typeface="Times New Roman"/>
              </a:rPr>
              <a:t>These values are then plugged into the triangulation procedure to get an estimated location for A</a:t>
            </a:r>
            <a:endParaRPr lang="en-US" sz="3200" b="0" strike="noStrike" spc="-1" dirty="0">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spc="-1" dirty="0" smtClean="0">
                <a:solidFill>
                  <a:srgbClr val="000000"/>
                </a:solidFill>
                <a:uFill>
                  <a:solidFill>
                    <a:srgbClr val="FFFFFF"/>
                  </a:solidFill>
                </a:uFill>
                <a:latin typeface="Times New Roman"/>
              </a:rPr>
              <a:t>The technique is</a:t>
            </a:r>
            <a:r>
              <a:rPr lang="en-US" sz="2000" b="0" strike="noStrike" spc="-1" dirty="0" smtClean="0">
                <a:solidFill>
                  <a:srgbClr val="000000"/>
                </a:solidFill>
                <a:uFill>
                  <a:solidFill>
                    <a:srgbClr val="FFFFFF"/>
                  </a:solidFill>
                </a:uFill>
                <a:latin typeface="Times New Roman"/>
              </a:rPr>
              <a:t> simple </a:t>
            </a:r>
            <a:r>
              <a:rPr lang="en-US" sz="2000" b="0" strike="noStrike" spc="-1" dirty="0">
                <a:solidFill>
                  <a:srgbClr val="000000"/>
                </a:solidFill>
                <a:uFill>
                  <a:solidFill>
                    <a:srgbClr val="FFFFFF"/>
                  </a:solidFill>
                </a:uFill>
                <a:latin typeface="Times New Roman"/>
              </a:rPr>
              <a:t>and </a:t>
            </a:r>
            <a:r>
              <a:rPr lang="en-US" sz="2000" b="0" strike="noStrike" spc="-1" dirty="0" smtClean="0">
                <a:solidFill>
                  <a:srgbClr val="000000"/>
                </a:solidFill>
                <a:uFill>
                  <a:solidFill>
                    <a:srgbClr val="FFFFFF"/>
                  </a:solidFill>
                </a:uFill>
                <a:latin typeface="Times New Roman"/>
              </a:rPr>
              <a:t>it </a:t>
            </a:r>
            <a:r>
              <a:rPr lang="en-US" sz="2000" b="0" strike="noStrike" spc="-1" dirty="0">
                <a:solidFill>
                  <a:srgbClr val="000000"/>
                </a:solidFill>
                <a:uFill>
                  <a:solidFill>
                    <a:srgbClr val="FFFFFF"/>
                  </a:solidFill>
                </a:uFill>
                <a:latin typeface="Times New Roman"/>
              </a:rPr>
              <a:t>does not depend on measurement </a:t>
            </a:r>
            <a:r>
              <a:rPr lang="en-US" sz="2000" b="0" strike="noStrike" spc="-1" dirty="0" smtClean="0">
                <a:solidFill>
                  <a:srgbClr val="000000"/>
                </a:solidFill>
                <a:uFill>
                  <a:solidFill>
                    <a:srgbClr val="FFFFFF"/>
                  </a:solidFill>
                </a:uFill>
                <a:latin typeface="Times New Roman"/>
              </a:rPr>
              <a:t>error</a:t>
            </a:r>
          </a:p>
          <a:p>
            <a:pPr marL="341280" indent="-341280">
              <a:lnSpc>
                <a:spcPct val="80000"/>
              </a:lnSpc>
              <a:buClr>
                <a:srgbClr val="FF0000"/>
              </a:buClr>
              <a:buSzPct val="60000"/>
              <a:buFont typeface="Wingdings" charset="2"/>
              <a:buChar char=""/>
            </a:pPr>
            <a:r>
              <a:rPr lang="en-US" sz="2000" spc="-1" dirty="0" smtClean="0">
                <a:solidFill>
                  <a:srgbClr val="000000"/>
                </a:solidFill>
                <a:uFill>
                  <a:solidFill>
                    <a:srgbClr val="FFFFFF"/>
                  </a:solidFill>
                </a:uFill>
                <a:latin typeface="Times New Roman"/>
              </a:rPr>
              <a:t>However, </a:t>
            </a:r>
            <a:r>
              <a:rPr lang="en-US" sz="2000" b="0" strike="noStrike" spc="-1" dirty="0" smtClean="0">
                <a:solidFill>
                  <a:srgbClr val="000000"/>
                </a:solidFill>
                <a:uFill>
                  <a:solidFill>
                    <a:srgbClr val="FFFFFF"/>
                  </a:solidFill>
                </a:uFill>
                <a:latin typeface="Times New Roman"/>
              </a:rPr>
              <a:t>the </a:t>
            </a:r>
            <a:r>
              <a:rPr lang="en-US" sz="2000" b="0" strike="noStrike" spc="-1" dirty="0">
                <a:solidFill>
                  <a:srgbClr val="000000"/>
                </a:solidFill>
                <a:uFill>
                  <a:solidFill>
                    <a:srgbClr val="FFFFFF"/>
                  </a:solidFill>
                </a:uFill>
                <a:latin typeface="Times New Roman"/>
              </a:rPr>
              <a:t>algorithm works for </a:t>
            </a:r>
            <a:r>
              <a:rPr lang="en-US" sz="2000" spc="-1" dirty="0" smtClean="0">
                <a:solidFill>
                  <a:srgbClr val="000000"/>
                </a:solidFill>
                <a:uFill>
                  <a:solidFill>
                    <a:srgbClr val="FFFFFF"/>
                  </a:solidFill>
                </a:uFill>
                <a:latin typeface="Times New Roman"/>
              </a:rPr>
              <a:t>the </a:t>
            </a:r>
            <a:r>
              <a:rPr lang="en-US" sz="2000" b="0" strike="noStrike" spc="-1" dirty="0" smtClean="0">
                <a:solidFill>
                  <a:srgbClr val="000000"/>
                </a:solidFill>
                <a:uFill>
                  <a:solidFill>
                    <a:srgbClr val="FFFFFF"/>
                  </a:solidFill>
                </a:uFill>
                <a:latin typeface="Times New Roman"/>
              </a:rPr>
              <a:t>networks, </a:t>
            </a:r>
            <a:r>
              <a:rPr lang="en-US" sz="2000" b="0" strike="noStrike" spc="-1" dirty="0">
                <a:solidFill>
                  <a:srgbClr val="000000"/>
                </a:solidFill>
                <a:uFill>
                  <a:solidFill>
                    <a:srgbClr val="FFFFFF"/>
                  </a:solidFill>
                </a:uFill>
                <a:latin typeface="Times New Roman"/>
              </a:rPr>
              <a:t>when the properties of the graph are </a:t>
            </a:r>
            <a:r>
              <a:rPr lang="en-US" sz="2000" b="0" strike="noStrike" spc="-1" dirty="0" smtClean="0">
                <a:solidFill>
                  <a:srgbClr val="000000"/>
                </a:solidFill>
                <a:uFill>
                  <a:solidFill>
                    <a:srgbClr val="FFFFFF"/>
                  </a:solidFill>
                </a:uFill>
                <a:latin typeface="Times New Roman"/>
              </a:rPr>
              <a:t>same </a:t>
            </a:r>
            <a:r>
              <a:rPr lang="en-US" sz="2000" b="0" strike="noStrike" spc="-1" dirty="0">
                <a:solidFill>
                  <a:srgbClr val="000000"/>
                </a:solidFill>
                <a:uFill>
                  <a:solidFill>
                    <a:srgbClr val="FFFFFF"/>
                  </a:solidFill>
                </a:uFill>
                <a:latin typeface="Times New Roman"/>
              </a:rPr>
              <a:t>in all </a:t>
            </a:r>
            <a:r>
              <a:rPr lang="en-US" sz="2000" b="0" strike="noStrike" spc="-1" dirty="0" smtClean="0">
                <a:solidFill>
                  <a:srgbClr val="000000"/>
                </a:solidFill>
                <a:uFill>
                  <a:solidFill>
                    <a:srgbClr val="FFFFFF"/>
                  </a:solidFill>
                </a:uFill>
                <a:latin typeface="Times New Roman"/>
              </a:rPr>
              <a:t>directions</a:t>
            </a:r>
            <a:endParaRPr lang="en-US" sz="2000" spc="-1" dirty="0">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strike="noStrike" spc="-1" dirty="0" smtClean="0">
                <a:solidFill>
                  <a:srgbClr val="000000"/>
                </a:solidFill>
                <a:uFill>
                  <a:solidFill>
                    <a:srgbClr val="FFFFFF"/>
                  </a:solidFill>
                </a:uFill>
                <a:latin typeface="Times New Roman"/>
              </a:rPr>
              <a:t>Thus </a:t>
            </a:r>
            <a:r>
              <a:rPr lang="en-US" sz="2000" b="0" strike="noStrike" spc="-1" dirty="0">
                <a:solidFill>
                  <a:srgbClr val="000000"/>
                </a:solidFill>
                <a:uFill>
                  <a:solidFill>
                    <a:srgbClr val="FFFFFF"/>
                  </a:solidFill>
                </a:uFill>
                <a:latin typeface="Times New Roman"/>
              </a:rPr>
              <a:t>the corrections that are deployed reasonably estimate the distances between hops</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456840"/>
            <a:ext cx="8229600" cy="685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DV-distance propagation method</a:t>
            </a:r>
            <a:endParaRPr lang="en-US" sz="4400" b="1" strike="noStrike" spc="-1">
              <a:solidFill>
                <a:srgbClr val="A26D18"/>
              </a:solidFill>
              <a:uFill>
                <a:solidFill>
                  <a:srgbClr val="FFFFFF"/>
                </a:solidFill>
              </a:uFill>
              <a:latin typeface="Times New Roman"/>
            </a:endParaRPr>
          </a:p>
        </p:txBody>
      </p:sp>
      <p:sp>
        <p:nvSpPr>
          <p:cNvPr id="155" name="TextShape 2"/>
          <p:cNvSpPr txBox="1"/>
          <p:nvPr/>
        </p:nvSpPr>
        <p:spPr>
          <a:xfrm>
            <a:off x="457200" y="1219320"/>
            <a:ext cx="8229600" cy="502920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This method is similar with the previous one with the difference that distance between neighboring nodes is measured using radio signal strength and is propagated in meters rather than in hops </a:t>
            </a:r>
            <a:endParaRPr lang="en-US" sz="3200" b="0" strike="noStrike" spc="-1">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As a metric, the distance vector algorithm is now using the cumulative traveling distance, in meters</a:t>
            </a:r>
            <a:endParaRPr lang="en-US" sz="3200" b="0" strike="noStrike" spc="-1">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On one hand the method is less coarse than “</a:t>
            </a:r>
            <a:r>
              <a:rPr lang="en-US" sz="2800" b="0" i="1" strike="noStrike" spc="-1">
                <a:solidFill>
                  <a:srgbClr val="000000"/>
                </a:solidFill>
                <a:uFill>
                  <a:solidFill>
                    <a:srgbClr val="FFFFFF"/>
                  </a:solidFill>
                </a:uFill>
                <a:latin typeface="Times New Roman"/>
              </a:rPr>
              <a:t>DV-hop”</a:t>
            </a:r>
            <a:r>
              <a:rPr lang="en-US" sz="2800" b="0" strike="noStrike" spc="-1">
                <a:solidFill>
                  <a:srgbClr val="000000"/>
                </a:solidFill>
                <a:uFill>
                  <a:solidFill>
                    <a:srgbClr val="FFFFFF"/>
                  </a:solidFill>
                </a:uFill>
                <a:latin typeface="Times New Roman"/>
              </a:rPr>
              <a:t>, because not all hops have the same size</a:t>
            </a:r>
            <a:endParaRPr lang="en-US" sz="3200" b="0" strike="noStrike" spc="-1">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On the other hand it is sensitive to measurement errors.</a:t>
            </a:r>
            <a:endParaRPr lang="en-US" sz="3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77560"/>
            <a:ext cx="8229600" cy="11430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Euclidean propagation method</a:t>
            </a:r>
            <a:endParaRPr lang="en-US" sz="4400" b="1" strike="noStrike" spc="-1">
              <a:solidFill>
                <a:srgbClr val="A26D18"/>
              </a:solidFill>
              <a:uFill>
                <a:solidFill>
                  <a:srgbClr val="FFFFFF"/>
                </a:solidFill>
              </a:uFill>
              <a:latin typeface="Times New Roman"/>
            </a:endParaRPr>
          </a:p>
        </p:txBody>
      </p:sp>
      <p:sp>
        <p:nvSpPr>
          <p:cNvPr id="157" name="TextShape 2"/>
          <p:cNvSpPr txBox="1"/>
          <p:nvPr/>
        </p:nvSpPr>
        <p:spPr>
          <a:xfrm>
            <a:off x="457200" y="1599840"/>
            <a:ext cx="8229600" cy="4530600"/>
          </a:xfrm>
          <a:prstGeom prst="rect">
            <a:avLst/>
          </a:prstGeom>
          <a:noFill/>
          <a:ln>
            <a:noFill/>
          </a:ln>
        </p:spPr>
        <p:txBody>
          <a:bodyPr lIns="90000" tIns="46800" rIns="90000" bIns="46800"/>
          <a:lstStyle/>
          <a:p>
            <a:pPr marL="341280" indent="-341280">
              <a:lnSpc>
                <a:spcPct val="8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The third scheme works by propagating the true </a:t>
            </a:r>
            <a:r>
              <a:rPr lang="en-US" sz="2000" b="0" i="1" strike="noStrike" spc="-1">
                <a:solidFill>
                  <a:srgbClr val="000000"/>
                </a:solidFill>
                <a:uFill>
                  <a:solidFill>
                    <a:srgbClr val="FFFFFF"/>
                  </a:solidFill>
                </a:uFill>
                <a:latin typeface="Times New Roman"/>
              </a:rPr>
              <a:t>euclidean </a:t>
            </a:r>
            <a:r>
              <a:rPr lang="en-US" sz="2000" b="0" strike="noStrike" spc="-1">
                <a:solidFill>
                  <a:srgbClr val="000000"/>
                </a:solidFill>
                <a:uFill>
                  <a:solidFill>
                    <a:srgbClr val="FFFFFF"/>
                  </a:solidFill>
                </a:uFill>
                <a:latin typeface="Times New Roman"/>
              </a:rPr>
              <a:t>distance to the landmark</a:t>
            </a:r>
            <a:endParaRPr lang="en-US" sz="32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An arbitrary node </a:t>
            </a:r>
            <a:r>
              <a:rPr lang="en-US" sz="2000" b="0" i="1" strike="noStrike" spc="-1">
                <a:solidFill>
                  <a:srgbClr val="000000"/>
                </a:solidFill>
                <a:uFill>
                  <a:solidFill>
                    <a:srgbClr val="FFFFFF"/>
                  </a:solidFill>
                </a:uFill>
                <a:latin typeface="Times New Roman"/>
              </a:rPr>
              <a:t>A </a:t>
            </a:r>
            <a:r>
              <a:rPr lang="en-US" sz="2000" b="0" strike="noStrike" spc="-1">
                <a:solidFill>
                  <a:srgbClr val="000000"/>
                </a:solidFill>
                <a:uFill>
                  <a:solidFill>
                    <a:srgbClr val="FFFFFF"/>
                  </a:solidFill>
                </a:uFill>
                <a:latin typeface="Times New Roman"/>
              </a:rPr>
              <a:t>needs to have at least two neighbors </a:t>
            </a:r>
            <a:r>
              <a:rPr lang="en-US" sz="2000" b="0" i="1" strike="noStrike" spc="-1">
                <a:solidFill>
                  <a:srgbClr val="000000"/>
                </a:solidFill>
                <a:uFill>
                  <a:solidFill>
                    <a:srgbClr val="FFFFFF"/>
                  </a:solidFill>
                </a:uFill>
                <a:latin typeface="Times New Roman"/>
              </a:rPr>
              <a:t>B </a:t>
            </a:r>
            <a:r>
              <a:rPr lang="en-US" sz="2000" b="0" strike="noStrike" spc="-1">
                <a:solidFill>
                  <a:srgbClr val="000000"/>
                </a:solidFill>
                <a:uFill>
                  <a:solidFill>
                    <a:srgbClr val="FFFFFF"/>
                  </a:solidFill>
                </a:uFill>
                <a:latin typeface="Times New Roman"/>
              </a:rPr>
              <a:t>and </a:t>
            </a:r>
            <a:r>
              <a:rPr lang="en-US" sz="2000" b="0" i="1" strike="noStrike" spc="-1">
                <a:solidFill>
                  <a:srgbClr val="000000"/>
                </a:solidFill>
                <a:uFill>
                  <a:solidFill>
                    <a:srgbClr val="FFFFFF"/>
                  </a:solidFill>
                </a:uFill>
                <a:latin typeface="Times New Roman"/>
              </a:rPr>
              <a:t>C </a:t>
            </a:r>
            <a:r>
              <a:rPr lang="en-US" sz="2000" b="0" strike="noStrike" spc="-1">
                <a:solidFill>
                  <a:srgbClr val="000000"/>
                </a:solidFill>
                <a:uFill>
                  <a:solidFill>
                    <a:srgbClr val="FFFFFF"/>
                  </a:solidFill>
                </a:uFill>
                <a:latin typeface="Times New Roman"/>
              </a:rPr>
              <a:t>which have estimates for the landmark </a:t>
            </a:r>
            <a:r>
              <a:rPr lang="en-US" sz="2000" b="0" i="1" strike="noStrike" spc="-1">
                <a:solidFill>
                  <a:srgbClr val="000000"/>
                </a:solidFill>
                <a:uFill>
                  <a:solidFill>
                    <a:srgbClr val="FFFFFF"/>
                  </a:solidFill>
                </a:uFill>
                <a:latin typeface="Times New Roman"/>
              </a:rPr>
              <a:t>L</a:t>
            </a:r>
            <a:endParaRPr lang="en-US" sz="32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Measured estimates of distances for </a:t>
            </a:r>
            <a:r>
              <a:rPr lang="en-US" sz="2000" b="0" i="1" strike="noStrike" spc="-1">
                <a:solidFill>
                  <a:srgbClr val="000000"/>
                </a:solidFill>
                <a:uFill>
                  <a:solidFill>
                    <a:srgbClr val="FFFFFF"/>
                  </a:solidFill>
                </a:uFill>
                <a:latin typeface="Times New Roman"/>
              </a:rPr>
              <a:t>AB</a:t>
            </a:r>
            <a:r>
              <a:rPr lang="en-US" sz="2000" b="0" strike="noStrike" spc="-1">
                <a:solidFill>
                  <a:srgbClr val="000000"/>
                </a:solidFill>
                <a:uFill>
                  <a:solidFill>
                    <a:srgbClr val="FFFFFF"/>
                  </a:solidFill>
                </a:uFill>
                <a:latin typeface="Times New Roman"/>
              </a:rPr>
              <a:t>, </a:t>
            </a:r>
            <a:r>
              <a:rPr lang="en-US" sz="2000" b="0" i="1" strike="noStrike" spc="-1">
                <a:solidFill>
                  <a:srgbClr val="000000"/>
                </a:solidFill>
                <a:uFill>
                  <a:solidFill>
                    <a:srgbClr val="FFFFFF"/>
                  </a:solidFill>
                </a:uFill>
                <a:latin typeface="Times New Roman"/>
              </a:rPr>
              <a:t>AC</a:t>
            </a:r>
            <a:r>
              <a:rPr lang="en-US" sz="2000" b="0" strike="noStrike" spc="-1">
                <a:solidFill>
                  <a:srgbClr val="000000"/>
                </a:solidFill>
                <a:uFill>
                  <a:solidFill>
                    <a:srgbClr val="FFFFFF"/>
                  </a:solidFill>
                </a:uFill>
                <a:latin typeface="Times New Roman"/>
              </a:rPr>
              <a:t>, and </a:t>
            </a:r>
            <a:r>
              <a:rPr lang="en-US" sz="2000" b="0" i="1" strike="noStrike" spc="-1">
                <a:solidFill>
                  <a:srgbClr val="000000"/>
                </a:solidFill>
                <a:uFill>
                  <a:solidFill>
                    <a:srgbClr val="FFFFFF"/>
                  </a:solidFill>
                </a:uFill>
                <a:latin typeface="Times New Roman"/>
              </a:rPr>
              <a:t>BC </a:t>
            </a:r>
            <a:r>
              <a:rPr lang="en-US" sz="2000" b="0" strike="noStrike" spc="-1">
                <a:solidFill>
                  <a:srgbClr val="000000"/>
                </a:solidFill>
                <a:uFill>
                  <a:solidFill>
                    <a:srgbClr val="FFFFFF"/>
                  </a:solidFill>
                </a:uFill>
                <a:latin typeface="Times New Roman"/>
              </a:rPr>
              <a:t>are also available </a:t>
            </a:r>
            <a:endParaRPr lang="en-US" sz="32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1800" b="0" strike="noStrike" spc="-1">
                <a:solidFill>
                  <a:srgbClr val="000000"/>
                </a:solidFill>
                <a:uFill>
                  <a:solidFill>
                    <a:srgbClr val="FFFFFF"/>
                  </a:solidFill>
                </a:uFill>
                <a:latin typeface="Times New Roman"/>
              </a:rPr>
              <a:t>there is the condition that: </a:t>
            </a:r>
            <a:r>
              <a:rPr lang="en-US" sz="1800" b="0" i="1" strike="noStrike" spc="-1">
                <a:solidFill>
                  <a:srgbClr val="000000"/>
                </a:solidFill>
                <a:uFill>
                  <a:solidFill>
                    <a:srgbClr val="FFFFFF"/>
                  </a:solidFill>
                </a:uFill>
                <a:latin typeface="Times New Roman"/>
              </a:rPr>
              <a:t>B </a:t>
            </a:r>
            <a:r>
              <a:rPr lang="en-US" sz="1800" b="0" strike="noStrike" spc="-1">
                <a:solidFill>
                  <a:srgbClr val="000000"/>
                </a:solidFill>
                <a:uFill>
                  <a:solidFill>
                    <a:srgbClr val="FFFFFF"/>
                  </a:solidFill>
                </a:uFill>
                <a:latin typeface="Times New Roman"/>
              </a:rPr>
              <a:t>and </a:t>
            </a:r>
            <a:r>
              <a:rPr lang="en-US" sz="1800" b="0" i="1" strike="noStrike" spc="-1">
                <a:solidFill>
                  <a:srgbClr val="000000"/>
                </a:solidFill>
                <a:uFill>
                  <a:solidFill>
                    <a:srgbClr val="FFFFFF"/>
                  </a:solidFill>
                </a:uFill>
                <a:latin typeface="Times New Roman"/>
              </a:rPr>
              <a:t>C</a:t>
            </a:r>
            <a:r>
              <a:rPr lang="en-US" sz="1800" b="0" strike="noStrike" spc="-1">
                <a:solidFill>
                  <a:srgbClr val="000000"/>
                </a:solidFill>
                <a:uFill>
                  <a:solidFill>
                    <a:srgbClr val="FFFFFF"/>
                  </a:solidFill>
                </a:uFill>
                <a:latin typeface="Times New Roman"/>
              </a:rPr>
              <a:t>, besides being neighbors of </a:t>
            </a:r>
            <a:r>
              <a:rPr lang="en-US" sz="1800" b="0" i="1" strike="noStrike" spc="-1">
                <a:solidFill>
                  <a:srgbClr val="000000"/>
                </a:solidFill>
                <a:uFill>
                  <a:solidFill>
                    <a:srgbClr val="FFFFFF"/>
                  </a:solidFill>
                </a:uFill>
                <a:latin typeface="Times New Roman"/>
              </a:rPr>
              <a:t>A</a:t>
            </a:r>
            <a:r>
              <a:rPr lang="en-US" sz="1800" b="0" strike="noStrike" spc="-1">
                <a:solidFill>
                  <a:srgbClr val="000000"/>
                </a:solidFill>
                <a:uFill>
                  <a:solidFill>
                    <a:srgbClr val="FFFFFF"/>
                  </a:solidFill>
                </a:uFill>
                <a:latin typeface="Times New Roman"/>
              </a:rPr>
              <a:t>, are neighbors of each other</a:t>
            </a:r>
            <a:endParaRPr lang="en-US" sz="28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Thus, for the quadrilateral </a:t>
            </a:r>
            <a:r>
              <a:rPr lang="en-US" sz="2000" b="0" i="1" strike="noStrike" spc="-1">
                <a:solidFill>
                  <a:srgbClr val="000000"/>
                </a:solidFill>
                <a:uFill>
                  <a:solidFill>
                    <a:srgbClr val="FFFFFF"/>
                  </a:solidFill>
                </a:uFill>
                <a:latin typeface="Times New Roman"/>
              </a:rPr>
              <a:t>ABCL</a:t>
            </a:r>
            <a:r>
              <a:rPr lang="en-US" sz="2000" b="0" strike="noStrike" spc="-1">
                <a:solidFill>
                  <a:srgbClr val="000000"/>
                </a:solidFill>
                <a:uFill>
                  <a:solidFill>
                    <a:srgbClr val="FFFFFF"/>
                  </a:solidFill>
                </a:uFill>
                <a:latin typeface="Times New Roman"/>
              </a:rPr>
              <a:t>, all the sides are known, and one of the diagonals, </a:t>
            </a:r>
            <a:r>
              <a:rPr lang="en-US" sz="2000" b="0" i="1" strike="noStrike" spc="-1">
                <a:solidFill>
                  <a:srgbClr val="000000"/>
                </a:solidFill>
                <a:uFill>
                  <a:solidFill>
                    <a:srgbClr val="FFFFFF"/>
                  </a:solidFill>
                </a:uFill>
                <a:latin typeface="Times New Roman"/>
              </a:rPr>
              <a:t>BC </a:t>
            </a:r>
            <a:r>
              <a:rPr lang="en-US" sz="2000" b="0" strike="noStrike" spc="-1">
                <a:solidFill>
                  <a:srgbClr val="000000"/>
                </a:solidFill>
                <a:uFill>
                  <a:solidFill>
                    <a:srgbClr val="FFFFFF"/>
                  </a:solidFill>
                </a:uFill>
                <a:latin typeface="Times New Roman"/>
              </a:rPr>
              <a:t>is also known</a:t>
            </a:r>
            <a:endParaRPr lang="en-US" sz="32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This allows node </a:t>
            </a:r>
            <a:r>
              <a:rPr lang="en-US" sz="2000" b="0" i="1" strike="noStrike" spc="-1">
                <a:solidFill>
                  <a:srgbClr val="000000"/>
                </a:solidFill>
                <a:uFill>
                  <a:solidFill>
                    <a:srgbClr val="FFFFFF"/>
                  </a:solidFill>
                </a:uFill>
                <a:latin typeface="Times New Roman"/>
              </a:rPr>
              <a:t>A </a:t>
            </a:r>
            <a:r>
              <a:rPr lang="en-US" sz="2000" b="0" strike="noStrike" spc="-1">
                <a:solidFill>
                  <a:srgbClr val="000000"/>
                </a:solidFill>
                <a:uFill>
                  <a:solidFill>
                    <a:srgbClr val="FFFFFF"/>
                  </a:solidFill>
                </a:uFill>
                <a:latin typeface="Times New Roman"/>
              </a:rPr>
              <a:t>to compute the second diagonal </a:t>
            </a:r>
            <a:r>
              <a:rPr lang="en-US" sz="2000" b="0" i="1" strike="noStrike" spc="-1">
                <a:solidFill>
                  <a:srgbClr val="000000"/>
                </a:solidFill>
                <a:uFill>
                  <a:solidFill>
                    <a:srgbClr val="FFFFFF"/>
                  </a:solidFill>
                </a:uFill>
                <a:latin typeface="Times New Roman"/>
              </a:rPr>
              <a:t>AL</a:t>
            </a:r>
            <a:r>
              <a:rPr lang="en-US" sz="2000" b="0" strike="noStrike" spc="-1">
                <a:solidFill>
                  <a:srgbClr val="000000"/>
                </a:solidFill>
                <a:uFill>
                  <a:solidFill>
                    <a:srgbClr val="FFFFFF"/>
                  </a:solidFill>
                </a:uFill>
                <a:latin typeface="Times New Roman"/>
              </a:rPr>
              <a:t>, which in fact is the euclidean distance from </a:t>
            </a:r>
            <a:r>
              <a:rPr lang="en-US" sz="2000" b="0" i="1" strike="noStrike" spc="-1">
                <a:solidFill>
                  <a:srgbClr val="000000"/>
                </a:solidFill>
                <a:uFill>
                  <a:solidFill>
                    <a:srgbClr val="FFFFFF"/>
                  </a:solidFill>
                </a:uFill>
                <a:latin typeface="Times New Roman"/>
              </a:rPr>
              <a:t>A </a:t>
            </a:r>
            <a:r>
              <a:rPr lang="en-US" sz="2000" b="0" strike="noStrike" spc="-1">
                <a:solidFill>
                  <a:srgbClr val="000000"/>
                </a:solidFill>
                <a:uFill>
                  <a:solidFill>
                    <a:srgbClr val="FFFFFF"/>
                  </a:solidFill>
                </a:uFill>
                <a:latin typeface="Times New Roman"/>
              </a:rPr>
              <a:t>to the landmark </a:t>
            </a:r>
            <a:r>
              <a:rPr lang="en-US" sz="2000" b="0" i="1" strike="noStrike" spc="-1">
                <a:solidFill>
                  <a:srgbClr val="000000"/>
                </a:solidFill>
                <a:uFill>
                  <a:solidFill>
                    <a:srgbClr val="FFFFFF"/>
                  </a:solidFill>
                </a:uFill>
                <a:latin typeface="Times New Roman"/>
              </a:rPr>
              <a:t>L</a:t>
            </a:r>
            <a:endParaRPr lang="en-US" sz="32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i="1" strike="noStrike" spc="-1">
                <a:solidFill>
                  <a:srgbClr val="000000"/>
                </a:solidFill>
                <a:uFill>
                  <a:solidFill>
                    <a:srgbClr val="FFFFFF"/>
                  </a:solidFill>
                </a:uFill>
                <a:latin typeface="Times New Roman"/>
              </a:rPr>
              <a:t>A </a:t>
            </a:r>
            <a:r>
              <a:rPr lang="en-US" sz="2000" b="0" strike="noStrike" spc="-1">
                <a:solidFill>
                  <a:srgbClr val="000000"/>
                </a:solidFill>
                <a:uFill>
                  <a:solidFill>
                    <a:srgbClr val="FFFFFF"/>
                  </a:solidFill>
                </a:uFill>
                <a:latin typeface="Times New Roman"/>
              </a:rPr>
              <a:t>may be on the same side of </a:t>
            </a:r>
            <a:r>
              <a:rPr lang="en-US" sz="2000" b="0" i="1" strike="noStrike" spc="-1">
                <a:solidFill>
                  <a:srgbClr val="000000"/>
                </a:solidFill>
                <a:uFill>
                  <a:solidFill>
                    <a:srgbClr val="FFFFFF"/>
                  </a:solidFill>
                </a:uFill>
                <a:latin typeface="Times New Roman"/>
              </a:rPr>
              <a:t>BC </a:t>
            </a:r>
            <a:r>
              <a:rPr lang="en-US" sz="2000" b="0" strike="noStrike" spc="-1">
                <a:solidFill>
                  <a:srgbClr val="000000"/>
                </a:solidFill>
                <a:uFill>
                  <a:solidFill>
                    <a:srgbClr val="FFFFFF"/>
                  </a:solidFill>
                </a:uFill>
                <a:latin typeface="Times New Roman"/>
              </a:rPr>
              <a:t>as </a:t>
            </a:r>
            <a:r>
              <a:rPr lang="en-US" sz="2000" b="0" i="1" strike="noStrike" spc="-1">
                <a:solidFill>
                  <a:srgbClr val="000000"/>
                </a:solidFill>
                <a:uFill>
                  <a:solidFill>
                    <a:srgbClr val="FFFFFF"/>
                  </a:solidFill>
                </a:uFill>
                <a:latin typeface="Times New Roman"/>
              </a:rPr>
              <a:t>L </a:t>
            </a:r>
            <a:r>
              <a:rPr lang="en-US" sz="2000" b="0" strike="noStrike" spc="-1">
                <a:solidFill>
                  <a:srgbClr val="000000"/>
                </a:solidFill>
                <a:uFill>
                  <a:solidFill>
                    <a:srgbClr val="FFFFFF"/>
                  </a:solidFill>
                </a:uFill>
                <a:latin typeface="Times New Roman"/>
              </a:rPr>
              <a:t>in which case the distance to </a:t>
            </a:r>
            <a:r>
              <a:rPr lang="en-US" sz="2000" b="0" i="1" strike="noStrike" spc="-1">
                <a:solidFill>
                  <a:srgbClr val="000000"/>
                </a:solidFill>
                <a:uFill>
                  <a:solidFill>
                    <a:srgbClr val="FFFFFF"/>
                  </a:solidFill>
                </a:uFill>
                <a:latin typeface="Times New Roman"/>
              </a:rPr>
              <a:t>L </a:t>
            </a:r>
            <a:r>
              <a:rPr lang="en-US" sz="2000" b="0" strike="noStrike" spc="-1">
                <a:solidFill>
                  <a:srgbClr val="000000"/>
                </a:solidFill>
                <a:uFill>
                  <a:solidFill>
                    <a:srgbClr val="FFFFFF"/>
                  </a:solidFill>
                </a:uFill>
                <a:latin typeface="Times New Roman"/>
              </a:rPr>
              <a:t>is different</a:t>
            </a:r>
            <a:endParaRPr lang="en-US" sz="32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000" b="0" strike="noStrike" spc="-1">
                <a:solidFill>
                  <a:srgbClr val="000000"/>
                </a:solidFill>
                <a:uFill>
                  <a:solidFill>
                    <a:srgbClr val="FFFFFF"/>
                  </a:solidFill>
                </a:uFill>
                <a:latin typeface="Times New Roman"/>
              </a:rPr>
              <a:t>The choice between the two possibilities is made locally by </a:t>
            </a:r>
            <a:r>
              <a:rPr lang="en-US" sz="2000" b="0" i="1" strike="noStrike" spc="-1">
                <a:solidFill>
                  <a:srgbClr val="000000"/>
                </a:solidFill>
                <a:uFill>
                  <a:solidFill>
                    <a:srgbClr val="FFFFFF"/>
                  </a:solidFill>
                </a:uFill>
                <a:latin typeface="Times New Roman"/>
              </a:rPr>
              <a:t>A </a:t>
            </a:r>
            <a:r>
              <a:rPr lang="en-US" sz="2000" b="0" strike="noStrike" spc="-1">
                <a:solidFill>
                  <a:srgbClr val="000000"/>
                </a:solidFill>
                <a:uFill>
                  <a:solidFill>
                    <a:srgbClr val="FFFFFF"/>
                  </a:solidFill>
                </a:uFill>
                <a:latin typeface="Times New Roman"/>
              </a:rPr>
              <a:t>either by voting, when </a:t>
            </a:r>
            <a:r>
              <a:rPr lang="en-US" sz="2000" b="0" i="1" strike="noStrike" spc="-1">
                <a:solidFill>
                  <a:srgbClr val="000000"/>
                </a:solidFill>
                <a:uFill>
                  <a:solidFill>
                    <a:srgbClr val="FFFFFF"/>
                  </a:solidFill>
                </a:uFill>
                <a:latin typeface="Times New Roman"/>
              </a:rPr>
              <a:t>A </a:t>
            </a:r>
            <a:r>
              <a:rPr lang="en-US" sz="2000" b="0" strike="noStrike" spc="-1">
                <a:solidFill>
                  <a:srgbClr val="000000"/>
                </a:solidFill>
                <a:uFill>
                  <a:solidFill>
                    <a:srgbClr val="FFFFFF"/>
                  </a:solidFill>
                </a:uFill>
                <a:latin typeface="Times New Roman"/>
              </a:rPr>
              <a:t>has several pairs of immediate neighbors with estimates for </a:t>
            </a:r>
            <a:r>
              <a:rPr lang="en-US" sz="2000" b="0" i="1" strike="noStrike" spc="-1">
                <a:solidFill>
                  <a:srgbClr val="000000"/>
                </a:solidFill>
                <a:uFill>
                  <a:solidFill>
                    <a:srgbClr val="FFFFFF"/>
                  </a:solidFill>
                </a:uFill>
                <a:latin typeface="Times New Roman"/>
              </a:rPr>
              <a:t>L</a:t>
            </a:r>
            <a:r>
              <a:rPr lang="en-US" sz="2000" b="0" strike="noStrike" spc="-1">
                <a:solidFill>
                  <a:srgbClr val="000000"/>
                </a:solidFill>
                <a:uFill>
                  <a:solidFill>
                    <a:srgbClr val="FFFFFF"/>
                  </a:solidFill>
                </a:uFill>
                <a:latin typeface="Times New Roman"/>
              </a:rPr>
              <a:t>, or by examining relation with other common neighbors of </a:t>
            </a:r>
            <a:r>
              <a:rPr lang="en-US" sz="2000" b="0" i="1" strike="noStrike" spc="-1">
                <a:solidFill>
                  <a:srgbClr val="000000"/>
                </a:solidFill>
                <a:uFill>
                  <a:solidFill>
                    <a:srgbClr val="FFFFFF"/>
                  </a:solidFill>
                </a:uFill>
                <a:latin typeface="Times New Roman"/>
              </a:rPr>
              <a:t>B </a:t>
            </a:r>
            <a:r>
              <a:rPr lang="en-US" sz="2000" b="0" strike="noStrike" spc="-1">
                <a:solidFill>
                  <a:srgbClr val="000000"/>
                </a:solidFill>
                <a:uFill>
                  <a:solidFill>
                    <a:srgbClr val="FFFFFF"/>
                  </a:solidFill>
                </a:uFill>
                <a:latin typeface="Times New Roman"/>
              </a:rPr>
              <a:t>and </a:t>
            </a:r>
            <a:r>
              <a:rPr lang="en-US" sz="2000" b="0" i="1" strike="noStrike" spc="-1">
                <a:solidFill>
                  <a:srgbClr val="000000"/>
                </a:solidFill>
                <a:uFill>
                  <a:solidFill>
                    <a:srgbClr val="FFFFFF"/>
                  </a:solidFill>
                </a:uFill>
                <a:latin typeface="Times New Roman"/>
              </a:rPr>
              <a:t>C</a:t>
            </a:r>
            <a:endParaRPr lang="en-US" sz="3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7560"/>
            <a:ext cx="8229600" cy="11430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Euclidean propagation method</a:t>
            </a:r>
            <a:endParaRPr lang="en-US" sz="4400" b="1" strike="noStrike" spc="-1">
              <a:solidFill>
                <a:srgbClr val="A26D18"/>
              </a:solidFill>
              <a:uFill>
                <a:solidFill>
                  <a:srgbClr val="FFFFFF"/>
                </a:solidFill>
              </a:uFill>
              <a:latin typeface="Times New Roman"/>
            </a:endParaRPr>
          </a:p>
        </p:txBody>
      </p:sp>
      <p:sp>
        <p:nvSpPr>
          <p:cNvPr id="159" name="TextShape 2"/>
          <p:cNvSpPr txBox="1"/>
          <p:nvPr/>
        </p:nvSpPr>
        <p:spPr>
          <a:xfrm>
            <a:off x="457200" y="1600200"/>
            <a:ext cx="8229600" cy="4624560"/>
          </a:xfrm>
          <a:prstGeom prst="rect">
            <a:avLst/>
          </a:prstGeom>
          <a:noFill/>
          <a:ln>
            <a:noFill/>
          </a:ln>
        </p:spPr>
        <p:txBody>
          <a:bodyPr lIns="90000" tIns="46800" rIns="90000" bIns="46800"/>
          <a:lstStyle/>
          <a:p>
            <a:endParaRPr lang="en-US" sz="3200" b="0" strike="noStrike" spc="-1">
              <a:solidFill>
                <a:srgbClr val="000000"/>
              </a:solidFill>
              <a:uFill>
                <a:solidFill>
                  <a:srgbClr val="FFFFFF"/>
                </a:solidFill>
              </a:uFill>
              <a:latin typeface="Times New Roman"/>
            </a:endParaRPr>
          </a:p>
        </p:txBody>
      </p:sp>
      <p:pic>
        <p:nvPicPr>
          <p:cNvPr id="160" name="Picture 159"/>
          <p:cNvPicPr/>
          <p:nvPr/>
        </p:nvPicPr>
        <p:blipFill>
          <a:blip r:embed="rId3"/>
          <a:stretch/>
        </p:blipFill>
        <p:spPr>
          <a:xfrm>
            <a:off x="609480" y="1676520"/>
            <a:ext cx="7772400" cy="4343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304920" y="152280"/>
            <a:ext cx="8534160" cy="119088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Localisation for a general network environment</a:t>
            </a:r>
            <a:endParaRPr lang="en-US" sz="4400" b="1" strike="noStrike" spc="-1">
              <a:solidFill>
                <a:srgbClr val="A26D18"/>
              </a:solidFill>
              <a:uFill>
                <a:solidFill>
                  <a:srgbClr val="FFFFFF"/>
                </a:solidFill>
              </a:uFill>
              <a:latin typeface="Times New Roman"/>
            </a:endParaRPr>
          </a:p>
        </p:txBody>
      </p:sp>
      <p:sp>
        <p:nvSpPr>
          <p:cNvPr id="162" name="TextShape 2"/>
          <p:cNvSpPr txBox="1"/>
          <p:nvPr/>
        </p:nvSpPr>
        <p:spPr>
          <a:xfrm>
            <a:off x="457200" y="1295280"/>
            <a:ext cx="8229600" cy="483552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Problems with earlier methods are:</a:t>
            </a:r>
            <a:endParaRPr lang="en-US" sz="32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400" b="0" strike="noStrike" spc="-1" dirty="0">
                <a:solidFill>
                  <a:srgbClr val="000000"/>
                </a:solidFill>
                <a:uFill>
                  <a:solidFill>
                    <a:srgbClr val="FFFFFF"/>
                  </a:solidFill>
                </a:uFill>
                <a:latin typeface="Times New Roman"/>
              </a:rPr>
              <a:t>Dependence on special hardware</a:t>
            </a:r>
            <a:endParaRPr lang="en-US" sz="2800" b="0" strike="noStrike" spc="-1" dirty="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000" b="0" strike="noStrike" spc="-1" dirty="0">
                <a:solidFill>
                  <a:srgbClr val="000000"/>
                </a:solidFill>
                <a:uFill>
                  <a:solidFill>
                    <a:srgbClr val="FFFFFF"/>
                  </a:solidFill>
                </a:uFill>
                <a:latin typeface="Times New Roman"/>
              </a:rPr>
              <a:t>Measuring ranging information from signal strength, time of arrival, time difference of arrival or angle of arrival require special hardware</a:t>
            </a:r>
            <a:endParaRPr lang="en-US" sz="2400" b="0" strike="noStrike" spc="-1" dirty="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000" b="0" strike="noStrike" spc="-1" dirty="0">
                <a:solidFill>
                  <a:srgbClr val="000000"/>
                </a:solidFill>
                <a:uFill>
                  <a:solidFill>
                    <a:srgbClr val="FFFFFF"/>
                  </a:solidFill>
                </a:uFill>
                <a:latin typeface="Times New Roman"/>
              </a:rPr>
              <a:t>Adding the required hardware increases the cost and size of the nodes</a:t>
            </a:r>
            <a:endParaRPr lang="en-US" sz="24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400" b="0" strike="noStrike" spc="-1" dirty="0">
                <a:solidFill>
                  <a:srgbClr val="000000"/>
                </a:solidFill>
                <a:uFill>
                  <a:solidFill>
                    <a:srgbClr val="FFFFFF"/>
                  </a:solidFill>
                </a:uFill>
                <a:latin typeface="Times New Roman"/>
              </a:rPr>
              <a:t>Requirement for particular network topologies</a:t>
            </a:r>
            <a:endParaRPr lang="en-US" sz="2800" b="0" strike="noStrike" spc="-1" dirty="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000" b="0" strike="noStrike" spc="-1" dirty="0">
                <a:solidFill>
                  <a:srgbClr val="000000"/>
                </a:solidFill>
                <a:uFill>
                  <a:solidFill>
                    <a:srgbClr val="FFFFFF"/>
                  </a:solidFill>
                </a:uFill>
                <a:latin typeface="Times New Roman"/>
              </a:rPr>
              <a:t>Prior deployment of seeds </a:t>
            </a:r>
            <a:r>
              <a:rPr lang="en-US" sz="2000" b="0" strike="noStrike" spc="-1" dirty="0" smtClean="0">
                <a:solidFill>
                  <a:srgbClr val="000000"/>
                </a:solidFill>
                <a:uFill>
                  <a:solidFill>
                    <a:srgbClr val="FFFFFF"/>
                  </a:solidFill>
                </a:uFill>
                <a:latin typeface="Times New Roman"/>
              </a:rPr>
              <a:t>(anchors) is </a:t>
            </a:r>
            <a:r>
              <a:rPr lang="en-US" sz="2000" b="0" strike="noStrike" spc="-1" dirty="0">
                <a:solidFill>
                  <a:srgbClr val="000000"/>
                </a:solidFill>
                <a:uFill>
                  <a:solidFill>
                    <a:srgbClr val="FFFFFF"/>
                  </a:solidFill>
                </a:uFill>
                <a:latin typeface="Times New Roman"/>
              </a:rPr>
              <a:t>not possible in many sensor network applications </a:t>
            </a:r>
            <a:endParaRPr lang="en-US" sz="2400" b="0" strike="noStrike" spc="-1" dirty="0">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000" b="0" strike="noStrike" spc="-1" dirty="0">
                <a:solidFill>
                  <a:srgbClr val="000000"/>
                </a:solidFill>
                <a:uFill>
                  <a:solidFill>
                    <a:srgbClr val="FFFFFF"/>
                  </a:solidFill>
                </a:uFill>
                <a:latin typeface="Times New Roman"/>
              </a:rPr>
              <a:t>Hop count based techniques avoid the need for a large number of seeds, but instead require dense and uniform node distribution</a:t>
            </a:r>
            <a:endParaRPr lang="en-US" sz="24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57200" y="253800"/>
            <a:ext cx="8229600" cy="119052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Localisation for a general network environment</a:t>
            </a:r>
            <a:endParaRPr lang="en-US" sz="4400" b="1" strike="noStrike" spc="-1">
              <a:solidFill>
                <a:srgbClr val="A26D18"/>
              </a:solidFill>
              <a:uFill>
                <a:solidFill>
                  <a:srgbClr val="FFFFFF"/>
                </a:solidFill>
              </a:uFill>
              <a:latin typeface="Times New Roman"/>
            </a:endParaRPr>
          </a:p>
        </p:txBody>
      </p:sp>
      <p:sp>
        <p:nvSpPr>
          <p:cNvPr id="164" name="TextShape 2"/>
          <p:cNvSpPr txBox="1"/>
          <p:nvPr/>
        </p:nvSpPr>
        <p:spPr>
          <a:xfrm>
            <a:off x="457200" y="1599840"/>
            <a:ext cx="8229600" cy="4530600"/>
          </a:xfrm>
          <a:prstGeom prst="rect">
            <a:avLst/>
          </a:prstGeom>
          <a:noFill/>
          <a:ln>
            <a:noFill/>
          </a:ln>
        </p:spPr>
        <p:txBody>
          <a:bodyPr lIns="90000" tIns="46800" rIns="90000" bIns="46800"/>
          <a:lstStyle/>
          <a:p>
            <a:pPr marL="341280" indent="-341280">
              <a:lnSpc>
                <a:spcPct val="9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Hu and Evans proposes algorithm for network where</a:t>
            </a:r>
            <a:endParaRPr lang="en-US" sz="32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no special hardware for ranging is available</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the prior deployment of seed nodes is unknown</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the seed density is low, the node distribution is irregular </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nodes and seeds can move uncontrollably</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mobility of nodes is used to increase accuracy</a:t>
            </a:r>
            <a:endParaRPr lang="en-US" sz="28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Three kinds of scenarios</a:t>
            </a:r>
            <a:endParaRPr lang="en-US" sz="32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i="1" strike="noStrike" spc="-1">
                <a:solidFill>
                  <a:srgbClr val="000000"/>
                </a:solidFill>
                <a:uFill>
                  <a:solidFill>
                    <a:srgbClr val="FFFFFF"/>
                  </a:solidFill>
                </a:uFill>
                <a:latin typeface="Times New Roman"/>
              </a:rPr>
              <a:t>Nodes are static, seeds are moving</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i="1" strike="noStrike" spc="-1">
                <a:solidFill>
                  <a:srgbClr val="000000"/>
                </a:solidFill>
                <a:uFill>
                  <a:solidFill>
                    <a:srgbClr val="FFFFFF"/>
                  </a:solidFill>
                </a:uFill>
                <a:latin typeface="Times New Roman"/>
              </a:rPr>
              <a:t>Nodes are moving, seeds are static</a:t>
            </a:r>
            <a:endParaRPr lang="en-US" sz="2800" b="0" strike="noStrike" spc="-1">
              <a:solidFill>
                <a:srgbClr val="000000"/>
              </a:solidFill>
              <a:uFill>
                <a:solidFill>
                  <a:srgbClr val="FFFFFF"/>
                </a:solidFill>
              </a:uFill>
              <a:latin typeface="Times New Roman"/>
            </a:endParaRPr>
          </a:p>
          <a:p>
            <a:pPr marL="741240" lvl="1" indent="-284040">
              <a:lnSpc>
                <a:spcPct val="90000"/>
              </a:lnSpc>
              <a:buClr>
                <a:srgbClr val="A26D18"/>
              </a:buClr>
              <a:buSzPct val="60000"/>
              <a:buFont typeface="Wingdings" charset="2"/>
              <a:buChar char=""/>
            </a:pPr>
            <a:r>
              <a:rPr lang="en-US" sz="2400" b="0" i="1" strike="noStrike" spc="-1">
                <a:solidFill>
                  <a:srgbClr val="000000"/>
                </a:solidFill>
                <a:uFill>
                  <a:solidFill>
                    <a:srgbClr val="FFFFFF"/>
                  </a:solidFill>
                </a:uFill>
                <a:latin typeface="Times New Roman"/>
              </a:rPr>
              <a:t>Both nodes and seeds are moving</a:t>
            </a:r>
            <a:endParaRPr lang="en-US" sz="2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7560"/>
            <a:ext cx="8229600" cy="114300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Localization Problem</a:t>
            </a:r>
          </a:p>
        </p:txBody>
      </p:sp>
      <p:sp>
        <p:nvSpPr>
          <p:cNvPr id="121" name="TextShape 2"/>
          <p:cNvSpPr txBox="1"/>
          <p:nvPr/>
        </p:nvSpPr>
        <p:spPr>
          <a:xfrm>
            <a:off x="457200" y="1294920"/>
            <a:ext cx="8229600" cy="5334120"/>
          </a:xfrm>
          <a:prstGeom prst="rect">
            <a:avLst/>
          </a:prstGeom>
          <a:noFill/>
          <a:ln>
            <a:noFill/>
          </a:ln>
        </p:spPr>
        <p:txBody>
          <a:bodyPr lIns="90000" tIns="46800" rIns="90000" bIns="46800"/>
          <a:lstStyle/>
          <a:p>
            <a:pPr marL="341280" indent="-341280">
              <a:lnSpc>
                <a:spcPct val="8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Problems:</a:t>
            </a:r>
            <a:endParaRPr lang="en-US" sz="32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the network can consist of a large number of nodes that are deployed in an ad-hoc fashion, the exact node locations are not known a-priori</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One straightforward solution is to add GPS to all the nodes in the network </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But the above solution is not practical since:</a:t>
            </a:r>
            <a:endParaRPr lang="en-US" sz="28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GPS cannot work indoors or in the presence of dense vegetation, foliage or other obstacles that block the line-of-sight from the GPS satellites.</a:t>
            </a:r>
            <a:endParaRPr lang="en-US" sz="24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The power consumption of GPS will reduce the battery life on the sensor nodes thus reducing the effective lifetime of the entire network.</a:t>
            </a:r>
            <a:endParaRPr lang="en-US" sz="24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The production cost factor of GPS can become an issue when large numbers of nodes are to be produced.</a:t>
            </a:r>
            <a:endParaRPr lang="en-US" sz="24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The size of GPS and its antenna increases the sensor node form factor. Sensor nodes are required to be small and unobtrusive.</a:t>
            </a:r>
            <a:endParaRPr lang="en-US" sz="2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253800"/>
            <a:ext cx="8229600" cy="119052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Localisation for a general network environment</a:t>
            </a:r>
            <a:endParaRPr lang="en-US" sz="4400" b="1" strike="noStrike" spc="-1">
              <a:solidFill>
                <a:srgbClr val="A26D18"/>
              </a:solidFill>
              <a:uFill>
                <a:solidFill>
                  <a:srgbClr val="FFFFFF"/>
                </a:solidFill>
              </a:uFill>
              <a:latin typeface="Times New Roman"/>
            </a:endParaRPr>
          </a:p>
        </p:txBody>
      </p:sp>
      <p:sp>
        <p:nvSpPr>
          <p:cNvPr id="166" name="TextShape 2"/>
          <p:cNvSpPr txBox="1"/>
          <p:nvPr/>
        </p:nvSpPr>
        <p:spPr>
          <a:xfrm>
            <a:off x="457200" y="1599840"/>
            <a:ext cx="8229600" cy="4530600"/>
          </a:xfrm>
          <a:prstGeom prst="rect">
            <a:avLst/>
          </a:prstGeom>
          <a:noFill/>
          <a:ln>
            <a:noFill/>
          </a:ln>
        </p:spPr>
        <p:txBody>
          <a:bodyPr lIns="90000" tIns="46800" rIns="90000" bIns="46800"/>
          <a:lstStyle/>
          <a:p>
            <a:pPr marL="341280" indent="-341280">
              <a:lnSpc>
                <a:spcPct val="9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Since a node may move away from its previous location, it needs to re-localize in each time unit.</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As a node moves in the network, prior location information becomes increasingly inaccurate. </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On the other hand, there are new observations from seed nodes that are able to filter impossible locations. </a:t>
            </a:r>
            <a:endParaRPr lang="en-US" sz="3200" b="0" strike="noStrike" spc="-1">
              <a:solidFill>
                <a:srgbClr val="000000"/>
              </a:solidFill>
              <a:uFill>
                <a:solidFill>
                  <a:srgbClr val="FFFFFF"/>
                </a:solidFill>
              </a:uFill>
              <a:latin typeface="Times New Roman"/>
            </a:endParaRPr>
          </a:p>
          <a:p>
            <a:pPr marL="341280" indent="-341280">
              <a:lnSpc>
                <a:spcPct val="9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Posterior distribution of a node’s possible locations after movement and observation is based on a simulation-based method called </a:t>
            </a:r>
            <a:r>
              <a:rPr lang="en-US" sz="2800" b="0" i="1" strike="noStrike" spc="-1">
                <a:solidFill>
                  <a:srgbClr val="000000"/>
                </a:solidFill>
                <a:uFill>
                  <a:solidFill>
                    <a:srgbClr val="FFFFFF"/>
                  </a:solidFill>
                </a:uFill>
                <a:latin typeface="Times New Roman"/>
              </a:rPr>
              <a:t>“Sequential Monte Carlo”</a:t>
            </a:r>
            <a:endParaRPr lang="en-US" sz="3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456840"/>
            <a:ext cx="8229600" cy="685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Location Estimation Algorithm</a:t>
            </a:r>
            <a:endParaRPr lang="en-US" sz="4400" b="1" strike="noStrike" spc="-1">
              <a:solidFill>
                <a:srgbClr val="A26D18"/>
              </a:solidFill>
              <a:uFill>
                <a:solidFill>
                  <a:srgbClr val="FFFFFF"/>
                </a:solidFill>
              </a:uFill>
              <a:latin typeface="Times New Roman"/>
            </a:endParaRPr>
          </a:p>
        </p:txBody>
      </p:sp>
      <p:sp>
        <p:nvSpPr>
          <p:cNvPr id="168" name="TextShape 2"/>
          <p:cNvSpPr txBox="1"/>
          <p:nvPr/>
        </p:nvSpPr>
        <p:spPr>
          <a:xfrm>
            <a:off x="152280" y="1599840"/>
            <a:ext cx="8763120" cy="4748040"/>
          </a:xfrm>
          <a:prstGeom prst="rect">
            <a:avLst/>
          </a:prstGeom>
          <a:noFill/>
          <a:ln>
            <a:noFill/>
          </a:ln>
        </p:spPr>
        <p:txBody>
          <a:bodyPr lIns="90000" tIns="46800" rIns="90000" bIns="46800"/>
          <a:lstStyle/>
          <a:p>
            <a:pPr marL="342720" indent="-342720"/>
            <a:r>
              <a:rPr lang="en-US" sz="2400" b="1" strike="noStrike" spc="-1" dirty="0">
                <a:solidFill>
                  <a:srgbClr val="000000"/>
                </a:solidFill>
                <a:uFill>
                  <a:solidFill>
                    <a:srgbClr val="FFFFFF"/>
                  </a:solidFill>
                </a:uFill>
                <a:latin typeface="Times New Roman"/>
              </a:rPr>
              <a:t>Initialization: </a:t>
            </a:r>
            <a:r>
              <a:rPr lang="en-US" sz="2400" b="0" strike="noStrike" spc="-1" dirty="0">
                <a:solidFill>
                  <a:srgbClr val="000000"/>
                </a:solidFill>
                <a:uFill>
                  <a:solidFill>
                    <a:srgbClr val="FFFFFF"/>
                  </a:solidFill>
                </a:uFill>
                <a:latin typeface="Times New Roman"/>
              </a:rPr>
              <a:t>Initially the node has no knowledge of its location. </a:t>
            </a:r>
            <a:r>
              <a:rPr lang="en-US" sz="2400" b="0" i="1" strike="noStrike" spc="-1" dirty="0">
                <a:solidFill>
                  <a:srgbClr val="000000"/>
                </a:solidFill>
                <a:uFill>
                  <a:solidFill>
                    <a:srgbClr val="FFFFFF"/>
                  </a:solidFill>
                </a:uFill>
                <a:latin typeface="Times New Roman"/>
              </a:rPr>
              <a:t>N </a:t>
            </a:r>
            <a:r>
              <a:rPr lang="en-US" sz="2400" b="0" strike="noStrike" spc="-1" dirty="0">
                <a:solidFill>
                  <a:srgbClr val="000000"/>
                </a:solidFill>
                <a:uFill>
                  <a:solidFill>
                    <a:srgbClr val="FFFFFF"/>
                  </a:solidFill>
                </a:uFill>
                <a:latin typeface="Times New Roman"/>
              </a:rPr>
              <a:t>is a constant that denotes the number of samples to maintain</a:t>
            </a:r>
            <a:endParaRPr lang="en-US" sz="3200" b="0" strike="noStrike" spc="-1" dirty="0">
              <a:solidFill>
                <a:srgbClr val="000000"/>
              </a:solidFill>
              <a:uFill>
                <a:solidFill>
                  <a:srgbClr val="FFFFFF"/>
                </a:solidFill>
              </a:uFill>
              <a:latin typeface="Times New Roman"/>
            </a:endParaRPr>
          </a:p>
          <a:p>
            <a:pPr marL="342720" indent="-342720"/>
            <a:r>
              <a:rPr lang="en-US" sz="2400" b="0" i="1" strike="noStrike" spc="-1" dirty="0">
                <a:solidFill>
                  <a:srgbClr val="000000"/>
                </a:solidFill>
                <a:uFill>
                  <a:solidFill>
                    <a:srgbClr val="FFFFFF"/>
                  </a:solidFill>
                </a:uFill>
                <a:latin typeface="Times New Roman"/>
              </a:rPr>
              <a:t>L</a:t>
            </a:r>
            <a:r>
              <a:rPr lang="en-US" sz="2400" b="0" strike="noStrike" spc="-1" baseline="-25000" dirty="0">
                <a:solidFill>
                  <a:srgbClr val="000000"/>
                </a:solidFill>
                <a:uFill>
                  <a:solidFill>
                    <a:srgbClr val="FFFFFF"/>
                  </a:solidFill>
                </a:uFill>
                <a:latin typeface="Times New Roman"/>
                <a:ea typeface="Arial Unicode MS"/>
              </a:rPr>
              <a:t>0</a:t>
            </a:r>
            <a:r>
              <a:rPr lang="en-US" sz="2400" b="0" strike="noStrike" spc="-1" dirty="0">
                <a:solidFill>
                  <a:srgbClr val="000000"/>
                </a:solidFill>
                <a:uFill>
                  <a:solidFill>
                    <a:srgbClr val="FFFFFF"/>
                  </a:solidFill>
                </a:uFill>
                <a:latin typeface="Times New Roman"/>
              </a:rPr>
              <a:t> = { set of </a:t>
            </a:r>
            <a:r>
              <a:rPr lang="en-US" sz="2400" b="0" i="1" strike="noStrike" spc="-1" dirty="0">
                <a:solidFill>
                  <a:srgbClr val="000000"/>
                </a:solidFill>
                <a:uFill>
                  <a:solidFill>
                    <a:srgbClr val="FFFFFF"/>
                  </a:solidFill>
                </a:uFill>
                <a:latin typeface="Times New Roman"/>
              </a:rPr>
              <a:t>N </a:t>
            </a:r>
            <a:r>
              <a:rPr lang="en-US" sz="2400" b="0" strike="noStrike" spc="-1" dirty="0">
                <a:solidFill>
                  <a:srgbClr val="000000"/>
                </a:solidFill>
                <a:uFill>
                  <a:solidFill>
                    <a:srgbClr val="FFFFFF"/>
                  </a:solidFill>
                </a:uFill>
                <a:latin typeface="Times New Roman"/>
              </a:rPr>
              <a:t>random locations in the deployment area }</a:t>
            </a:r>
            <a:endParaRPr lang="en-US" sz="3200" b="0" strike="noStrike" spc="-1" dirty="0">
              <a:solidFill>
                <a:srgbClr val="000000"/>
              </a:solidFill>
              <a:uFill>
                <a:solidFill>
                  <a:srgbClr val="FFFFFF"/>
                </a:solidFill>
              </a:uFill>
              <a:latin typeface="Times New Roman"/>
            </a:endParaRPr>
          </a:p>
          <a:p>
            <a:pPr marL="342720" indent="-342720"/>
            <a:r>
              <a:rPr lang="en-US" sz="2400" b="1" strike="noStrike" spc="-1" dirty="0">
                <a:solidFill>
                  <a:srgbClr val="000000"/>
                </a:solidFill>
                <a:uFill>
                  <a:solidFill>
                    <a:srgbClr val="FFFFFF"/>
                  </a:solidFill>
                </a:uFill>
                <a:latin typeface="Times New Roman"/>
              </a:rPr>
              <a:t>Step: </a:t>
            </a:r>
            <a:r>
              <a:rPr lang="en-US" sz="2400" b="0" strike="noStrike" spc="-1" dirty="0">
                <a:solidFill>
                  <a:srgbClr val="000000"/>
                </a:solidFill>
                <a:uFill>
                  <a:solidFill>
                    <a:srgbClr val="FFFFFF"/>
                  </a:solidFill>
                </a:uFill>
                <a:latin typeface="Times New Roman"/>
              </a:rPr>
              <a:t>Compute a new possible location set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based on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a:t>
            </a:r>
            <a:r>
              <a:rPr lang="en-US" sz="2400" b="0" strike="noStrike" spc="-1" baseline="-25000" dirty="0">
                <a:solidFill>
                  <a:srgbClr val="000000"/>
                </a:solidFill>
                <a:uFill>
                  <a:solidFill>
                    <a:srgbClr val="FFFFFF"/>
                  </a:solidFill>
                </a:uFill>
                <a:latin typeface="Times New Roman"/>
                <a:ea typeface="Arial Unicode MS"/>
              </a:rPr>
              <a:t>-1</a:t>
            </a:r>
            <a:r>
              <a:rPr lang="en-US" sz="2400" b="0" strike="noStrike" spc="-1" dirty="0">
                <a:solidFill>
                  <a:srgbClr val="000000"/>
                </a:solidFill>
                <a:uFill>
                  <a:solidFill>
                    <a:srgbClr val="FFFFFF"/>
                  </a:solidFill>
                </a:uFill>
                <a:latin typeface="Times New Roman"/>
              </a:rPr>
              <a:t>, the possible location set from the previous time step, and the new observations, </a:t>
            </a:r>
            <a:r>
              <a:rPr lang="en-US" sz="2400" b="0" i="1" strike="noStrike" spc="-1" dirty="0" err="1">
                <a:solidFill>
                  <a:srgbClr val="000000"/>
                </a:solidFill>
                <a:uFill>
                  <a:solidFill>
                    <a:srgbClr val="FFFFFF"/>
                  </a:solidFill>
                </a:uFill>
                <a:latin typeface="Times New Roman"/>
              </a:rPr>
              <a:t>o</a:t>
            </a:r>
            <a:r>
              <a:rPr lang="en-US" sz="2400" b="0" i="1" strike="noStrike" spc="-1" baseline="-25000" dirty="0" err="1">
                <a:solidFill>
                  <a:srgbClr val="000000"/>
                </a:solidFill>
                <a:uFill>
                  <a:solidFill>
                    <a:srgbClr val="FFFFFF"/>
                  </a:solidFill>
                </a:uFill>
                <a:latin typeface="Times New Roman"/>
                <a:ea typeface="Arial Unicode MS"/>
              </a:rPr>
              <a:t>t</a:t>
            </a:r>
            <a:endParaRPr lang="en-US" sz="3200" b="0" strike="noStrike" spc="-1" dirty="0">
              <a:solidFill>
                <a:srgbClr val="000000"/>
              </a:solidFill>
              <a:uFill>
                <a:solidFill>
                  <a:srgbClr val="FFFFFF"/>
                </a:solidFill>
              </a:uFill>
              <a:latin typeface="Times New Roman"/>
            </a:endParaRPr>
          </a:p>
          <a:p>
            <a:pPr marL="342720" indent="-342720"/>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 </a:t>
            </a:r>
            <a:r>
              <a:rPr lang="en-US" sz="2400" b="0" strike="noStrike" spc="-1" dirty="0">
                <a:solidFill>
                  <a:srgbClr val="000000"/>
                </a:solidFill>
                <a:uFill>
                  <a:solidFill>
                    <a:srgbClr val="FFFFFF"/>
                  </a:solidFill>
                </a:uFill>
                <a:latin typeface="Times New Roman"/>
              </a:rPr>
              <a:t>= { }</a:t>
            </a:r>
            <a:endParaRPr lang="en-US" sz="3200" b="0" strike="noStrike" spc="-1" dirty="0">
              <a:solidFill>
                <a:srgbClr val="000000"/>
              </a:solidFill>
              <a:uFill>
                <a:solidFill>
                  <a:srgbClr val="FFFFFF"/>
                </a:solidFill>
              </a:uFill>
              <a:latin typeface="Times New Roman"/>
            </a:endParaRPr>
          </a:p>
          <a:p>
            <a:pPr marL="342720" indent="-342720"/>
            <a:r>
              <a:rPr lang="en-US" sz="2400" b="1" strike="noStrike" spc="-1" dirty="0">
                <a:solidFill>
                  <a:srgbClr val="000000"/>
                </a:solidFill>
                <a:uFill>
                  <a:solidFill>
                    <a:srgbClr val="FFFFFF"/>
                  </a:solidFill>
                </a:uFill>
                <a:latin typeface="Times New Roman"/>
              </a:rPr>
              <a:t>while </a:t>
            </a:r>
            <a:r>
              <a:rPr lang="en-US" sz="2400" b="0" strike="noStrike" spc="-1" dirty="0">
                <a:solidFill>
                  <a:srgbClr val="000000"/>
                </a:solidFill>
                <a:uFill>
                  <a:solidFill>
                    <a:srgbClr val="FFFFFF"/>
                  </a:solidFill>
                </a:uFill>
                <a:latin typeface="Times New Roman"/>
              </a:rPr>
              <a:t>(size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a:t>
            </a:r>
            <a:r>
              <a:rPr lang="en-US" sz="2400" b="0" strike="noStrike" spc="-1" dirty="0">
                <a:solidFill>
                  <a:srgbClr val="000000"/>
                </a:solidFill>
                <a:uFill>
                  <a:solidFill>
                    <a:srgbClr val="FFFFFF"/>
                  </a:solidFill>
                </a:uFill>
                <a:latin typeface="Times New Roman"/>
              </a:rPr>
              <a:t>) &lt; </a:t>
            </a:r>
            <a:r>
              <a:rPr lang="en-US" sz="2400" b="0" i="1" strike="noStrike" spc="-1" dirty="0">
                <a:solidFill>
                  <a:srgbClr val="000000"/>
                </a:solidFill>
                <a:uFill>
                  <a:solidFill>
                    <a:srgbClr val="FFFFFF"/>
                  </a:solidFill>
                </a:uFill>
                <a:latin typeface="Times New Roman"/>
              </a:rPr>
              <a:t>N</a:t>
            </a:r>
            <a:r>
              <a:rPr lang="en-US" sz="2400" b="0" strike="noStrike" spc="-1" dirty="0">
                <a:solidFill>
                  <a:srgbClr val="000000"/>
                </a:solidFill>
                <a:uFill>
                  <a:solidFill>
                    <a:srgbClr val="FFFFFF"/>
                  </a:solidFill>
                </a:uFill>
                <a:latin typeface="Times New Roman"/>
              </a:rPr>
              <a:t>) </a:t>
            </a:r>
            <a:r>
              <a:rPr lang="en-US" sz="2400" b="1" strike="noStrike" spc="-1" dirty="0">
                <a:solidFill>
                  <a:srgbClr val="000000"/>
                </a:solidFill>
                <a:uFill>
                  <a:solidFill>
                    <a:srgbClr val="FFFFFF"/>
                  </a:solidFill>
                </a:uFill>
                <a:latin typeface="Times New Roman"/>
              </a:rPr>
              <a:t>do</a:t>
            </a:r>
            <a:endParaRPr lang="en-US" sz="3200" b="0" strike="noStrike" spc="-1" dirty="0">
              <a:solidFill>
                <a:srgbClr val="000000"/>
              </a:solidFill>
              <a:uFill>
                <a:solidFill>
                  <a:srgbClr val="FFFFFF"/>
                </a:solidFill>
              </a:uFill>
              <a:latin typeface="Times New Roman"/>
            </a:endParaRPr>
          </a:p>
          <a:p>
            <a:pPr marL="342720" indent="-342720"/>
            <a:r>
              <a:rPr lang="en-US" sz="2400" b="0" i="1" strike="noStrike" spc="-1" dirty="0">
                <a:solidFill>
                  <a:srgbClr val="000000"/>
                </a:solidFill>
                <a:uFill>
                  <a:solidFill>
                    <a:srgbClr val="FFFFFF"/>
                  </a:solidFill>
                </a:uFill>
                <a:latin typeface="Times New Roman"/>
              </a:rPr>
              <a:t>R </a:t>
            </a:r>
            <a:r>
              <a:rPr lang="en-US" sz="2400" b="0" strike="noStrike" spc="-1" dirty="0">
                <a:solidFill>
                  <a:srgbClr val="000000"/>
                </a:solidFill>
                <a:uFill>
                  <a:solidFill>
                    <a:srgbClr val="FFFFFF"/>
                  </a:solidFill>
                </a:uFill>
                <a:latin typeface="Times New Roman"/>
              </a:rPr>
              <a:t>= </a:t>
            </a:r>
            <a:r>
              <a:rPr lang="en-US" sz="2400" b="1" strike="noStrike" spc="-1" dirty="0">
                <a:solidFill>
                  <a:srgbClr val="000000"/>
                </a:solidFill>
                <a:uFill>
                  <a:solidFill>
                    <a:srgbClr val="FFFFFF"/>
                  </a:solidFill>
                </a:uFill>
                <a:latin typeface="Times New Roman"/>
              </a:rPr>
              <a:t>{</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baseline="30000" dirty="0">
                <a:solidFill>
                  <a:srgbClr val="000000"/>
                </a:solidFill>
                <a:uFill>
                  <a:solidFill>
                    <a:srgbClr val="FFFFFF"/>
                  </a:solidFill>
                </a:uFill>
                <a:latin typeface="Times New Roman"/>
                <a:ea typeface="Arial Unicode MS"/>
              </a:rPr>
              <a:t> </a:t>
            </a:r>
            <a:r>
              <a:rPr lang="en-US" sz="2400" b="0" strike="noStrike" spc="-1" dirty="0">
                <a:solidFill>
                  <a:srgbClr val="000000"/>
                </a:solidFill>
                <a:uFill>
                  <a:solidFill>
                    <a:srgbClr val="FFFFFF"/>
                  </a:solidFill>
                </a:uFill>
                <a:latin typeface="Times New Roman"/>
              </a:rPr>
              <a:t>| </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is selected from </a:t>
            </a:r>
            <a:r>
              <a:rPr lang="en-US" sz="2400" b="0" i="1" strike="noStrike" spc="-1" dirty="0">
                <a:solidFill>
                  <a:srgbClr val="000000"/>
                </a:solidFill>
                <a:uFill>
                  <a:solidFill>
                    <a:srgbClr val="FFFFFF"/>
                  </a:solidFill>
                </a:uFill>
                <a:latin typeface="Times New Roman"/>
              </a:rPr>
              <a:t>p(</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dirty="0">
                <a:solidFill>
                  <a:srgbClr val="000000"/>
                </a:solidFill>
                <a:uFill>
                  <a:solidFill>
                    <a:srgbClr val="FFFFFF"/>
                  </a:solidFill>
                </a:uFill>
                <a:latin typeface="Times New Roman"/>
              </a:rPr>
              <a:t> | l</a:t>
            </a:r>
            <a:r>
              <a:rPr lang="en-US" sz="2400" b="0" i="1" strike="noStrike" spc="-1" baseline="-25000" dirty="0">
                <a:solidFill>
                  <a:srgbClr val="000000"/>
                </a:solidFill>
                <a:uFill>
                  <a:solidFill>
                    <a:srgbClr val="FFFFFF"/>
                  </a:solidFill>
                </a:uFill>
                <a:latin typeface="Times New Roman"/>
                <a:ea typeface="Arial Unicode MS"/>
              </a:rPr>
              <a:t>t-1</a:t>
            </a:r>
            <a:r>
              <a:rPr lang="en-US" sz="2400" b="0" i="1" strike="noStrike" spc="-1" baseline="30000" dirty="0">
                <a:solidFill>
                  <a:srgbClr val="000000"/>
                </a:solidFill>
                <a:uFill>
                  <a:solidFill>
                    <a:srgbClr val="FFFFFF"/>
                  </a:solidFill>
                </a:uFill>
                <a:latin typeface="Times New Roman"/>
                <a:ea typeface="Arial Unicode MS"/>
              </a:rPr>
              <a:t>i</a:t>
            </a:r>
            <a:r>
              <a:rPr lang="en-US" sz="2400" b="0" i="1" strike="noStrike" spc="-1" dirty="0">
                <a:solidFill>
                  <a:srgbClr val="000000"/>
                </a:solidFill>
                <a:uFill>
                  <a:solidFill>
                    <a:srgbClr val="FFFFFF"/>
                  </a:solidFill>
                </a:uFill>
                <a:latin typeface="Times New Roman"/>
                <a:ea typeface="Arial Unicode MS"/>
              </a:rPr>
              <a:t>)</a:t>
            </a:r>
            <a:r>
              <a:rPr lang="en-US" sz="2400" b="0" i="1" strike="noStrike" spc="-1" dirty="0">
                <a:solidFill>
                  <a:srgbClr val="000000"/>
                </a:solidFill>
                <a:uFill>
                  <a:solidFill>
                    <a:srgbClr val="FFFFFF"/>
                  </a:solidFill>
                </a:uFill>
                <a:latin typeface="Times New Roman"/>
              </a:rPr>
              <a:t> , l</a:t>
            </a:r>
            <a:r>
              <a:rPr lang="en-US" sz="2400" b="0" i="1" strike="noStrike" spc="-1" baseline="-25000" dirty="0">
                <a:solidFill>
                  <a:srgbClr val="000000"/>
                </a:solidFill>
                <a:uFill>
                  <a:solidFill>
                    <a:srgbClr val="FFFFFF"/>
                  </a:solidFill>
                </a:uFill>
                <a:latin typeface="Times New Roman"/>
                <a:ea typeface="Arial Unicode MS"/>
              </a:rPr>
              <a:t>t-1</a:t>
            </a:r>
            <a:r>
              <a:rPr lang="en-US" sz="2400" b="0" i="1" strike="noStrike" spc="-1" baseline="30000" dirty="0">
                <a:solidFill>
                  <a:srgbClr val="000000"/>
                </a:solidFill>
                <a:uFill>
                  <a:solidFill>
                    <a:srgbClr val="FFFFFF"/>
                  </a:solidFill>
                </a:uFill>
                <a:latin typeface="Times New Roman"/>
                <a:ea typeface="Arial Unicode MS"/>
              </a:rPr>
              <a:t>i</a:t>
            </a:r>
            <a:r>
              <a:rPr lang="en-US" sz="2400" b="0" i="1" strike="noStrike" spc="-1" dirty="0">
                <a:solidFill>
                  <a:srgbClr val="000000"/>
                </a:solidFill>
                <a:uFill>
                  <a:solidFill>
                    <a:srgbClr val="FFFFFF"/>
                  </a:solidFill>
                </a:uFill>
                <a:latin typeface="Times New Roman"/>
              </a:rPr>
              <a:t> </a:t>
            </a:r>
            <a:r>
              <a:rPr lang="ru-RU" sz="2400" b="0" strike="noStrike" spc="-1" dirty="0">
                <a:solidFill>
                  <a:srgbClr val="000000"/>
                </a:solidFill>
                <a:uFill>
                  <a:solidFill>
                    <a:srgbClr val="FFFFFF"/>
                  </a:solidFill>
                </a:uFill>
                <a:latin typeface="Symbol"/>
                <a:ea typeface="Symbol"/>
              </a:rPr>
              <a:t></a:t>
            </a:r>
            <a:r>
              <a:rPr lang="en-US" sz="2400" b="0" i="1" strike="noStrike" spc="-1" dirty="0">
                <a:solidFill>
                  <a:srgbClr val="000000"/>
                </a:solidFill>
                <a:uFill>
                  <a:solidFill>
                    <a:srgbClr val="FFFFFF"/>
                  </a:solidFill>
                </a:uFill>
                <a:latin typeface="Times New Roman"/>
                <a:ea typeface="Times New Roman"/>
              </a:rPr>
              <a:t>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a:t>
            </a:r>
            <a:r>
              <a:rPr lang="en-US" sz="2400" b="0" strike="noStrike" spc="-1" baseline="-25000" dirty="0">
                <a:solidFill>
                  <a:srgbClr val="000000"/>
                </a:solidFill>
                <a:uFill>
                  <a:solidFill>
                    <a:srgbClr val="FFFFFF"/>
                  </a:solidFill>
                </a:uFill>
                <a:latin typeface="Times New Roman"/>
                <a:ea typeface="Arial Unicode MS"/>
              </a:rPr>
              <a:t>-1 </a:t>
            </a:r>
            <a:r>
              <a:rPr lang="en-US" sz="2400" b="0" strike="noStrike" spc="-1" dirty="0">
                <a:solidFill>
                  <a:srgbClr val="000000"/>
                </a:solidFill>
                <a:uFill>
                  <a:solidFill>
                    <a:srgbClr val="FFFFFF"/>
                  </a:solidFill>
                </a:uFill>
                <a:latin typeface="Times New Roman"/>
              </a:rPr>
              <a:t>for all 1 &lt;= </a:t>
            </a:r>
            <a:r>
              <a:rPr lang="en-US" sz="2400" b="0" i="1" strike="noStrike" spc="-1" dirty="0" err="1">
                <a:solidFill>
                  <a:srgbClr val="000000"/>
                </a:solidFill>
                <a:uFill>
                  <a:solidFill>
                    <a:srgbClr val="FFFFFF"/>
                  </a:solidFill>
                </a:uFill>
                <a:latin typeface="Times New Roman"/>
              </a:rPr>
              <a:t>i</a:t>
            </a:r>
            <a:r>
              <a:rPr lang="en-US" sz="2400" b="0" i="1" strike="noStrike" spc="-1" dirty="0">
                <a:solidFill>
                  <a:srgbClr val="000000"/>
                </a:solidFill>
                <a:uFill>
                  <a:solidFill>
                    <a:srgbClr val="FFFFFF"/>
                  </a:solidFill>
                </a:uFill>
                <a:latin typeface="Times New Roman"/>
              </a:rPr>
              <a:t> &lt;=</a:t>
            </a:r>
            <a:r>
              <a:rPr lang="en-US" sz="2400" b="0"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N </a:t>
            </a:r>
            <a:r>
              <a:rPr lang="en-US" sz="2400" b="1" strike="noStrike" spc="-1" dirty="0">
                <a:solidFill>
                  <a:srgbClr val="000000"/>
                </a:solidFill>
                <a:uFill>
                  <a:solidFill>
                    <a:srgbClr val="FFFFFF"/>
                  </a:solidFill>
                </a:uFill>
                <a:latin typeface="Times New Roman"/>
              </a:rPr>
              <a:t>} 		//Prediction</a:t>
            </a:r>
            <a:endParaRPr lang="en-US" sz="3200" b="0" strike="noStrike" spc="-1" dirty="0">
              <a:solidFill>
                <a:srgbClr val="000000"/>
              </a:solidFill>
              <a:uFill>
                <a:solidFill>
                  <a:srgbClr val="FFFFFF"/>
                </a:solidFill>
              </a:uFill>
              <a:latin typeface="Times New Roman"/>
            </a:endParaRPr>
          </a:p>
          <a:p>
            <a:pPr marL="342720" indent="-342720"/>
            <a:r>
              <a:rPr lang="en-US" sz="2400" b="0" i="1" strike="noStrike" spc="-1" dirty="0" err="1">
                <a:solidFill>
                  <a:srgbClr val="000000"/>
                </a:solidFill>
                <a:uFill>
                  <a:solidFill>
                    <a:srgbClr val="FFFFFF"/>
                  </a:solidFill>
                </a:uFill>
                <a:latin typeface="Times New Roman"/>
              </a:rPr>
              <a:t>R</a:t>
            </a:r>
            <a:r>
              <a:rPr lang="en-US" sz="2400" b="0" i="1" strike="noStrike" spc="-1" baseline="-25000" dirty="0" err="1">
                <a:solidFill>
                  <a:srgbClr val="000000"/>
                </a:solidFill>
                <a:uFill>
                  <a:solidFill>
                    <a:srgbClr val="FFFFFF"/>
                  </a:solidFill>
                </a:uFill>
                <a:latin typeface="Times New Roman"/>
                <a:ea typeface="Arial Unicode MS"/>
              </a:rPr>
              <a:t>filtered</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 </a:t>
            </a:r>
            <a:r>
              <a:rPr lang="en-US" sz="2400" b="1" strike="noStrike" spc="-1" dirty="0">
                <a:solidFill>
                  <a:srgbClr val="000000"/>
                </a:solidFill>
                <a:uFill>
                  <a:solidFill>
                    <a:srgbClr val="FFFFFF"/>
                  </a:solidFill>
                </a:uFill>
                <a:latin typeface="Times New Roman"/>
              </a:rPr>
              <a:t>{</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baseline="30000" dirty="0">
                <a:solidFill>
                  <a:srgbClr val="000000"/>
                </a:solidFill>
                <a:uFill>
                  <a:solidFill>
                    <a:srgbClr val="FFFFFF"/>
                  </a:solidFill>
                </a:uFill>
                <a:latin typeface="Times New Roman"/>
                <a:ea typeface="Arial Unicode MS"/>
              </a:rPr>
              <a:t> </a:t>
            </a:r>
            <a:r>
              <a:rPr lang="en-US" sz="2400" b="0" strike="noStrike" spc="-1" dirty="0">
                <a:solidFill>
                  <a:srgbClr val="000000"/>
                </a:solidFill>
                <a:uFill>
                  <a:solidFill>
                    <a:srgbClr val="FFFFFF"/>
                  </a:solidFill>
                </a:uFill>
                <a:latin typeface="Times New Roman"/>
              </a:rPr>
              <a:t>| </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dirty="0">
                <a:solidFill>
                  <a:srgbClr val="000000"/>
                </a:solidFill>
                <a:uFill>
                  <a:solidFill>
                    <a:srgbClr val="FFFFFF"/>
                  </a:solidFill>
                </a:uFill>
                <a:latin typeface="Times New Roman"/>
              </a:rPr>
              <a:t> , where </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baseline="30000" dirty="0">
                <a:solidFill>
                  <a:srgbClr val="000000"/>
                </a:solidFill>
                <a:uFill>
                  <a:solidFill>
                    <a:srgbClr val="FFFFFF"/>
                  </a:solidFill>
                </a:uFill>
                <a:latin typeface="Times New Roman"/>
                <a:ea typeface="Arial Unicode MS"/>
              </a:rPr>
              <a:t> </a:t>
            </a:r>
            <a:r>
              <a:rPr lang="ru-RU" sz="2400" b="0" strike="noStrike" spc="-1" dirty="0">
                <a:solidFill>
                  <a:srgbClr val="000000"/>
                </a:solidFill>
                <a:uFill>
                  <a:solidFill>
                    <a:srgbClr val="FFFFFF"/>
                  </a:solidFill>
                </a:uFill>
                <a:latin typeface="Symbol"/>
                <a:ea typeface="Symbol"/>
              </a:rPr>
              <a:t></a:t>
            </a:r>
            <a:r>
              <a:rPr lang="en-US" sz="2400" b="0" i="1" strike="noStrike" spc="-1" dirty="0">
                <a:solidFill>
                  <a:srgbClr val="000000"/>
                </a:solidFill>
                <a:uFill>
                  <a:solidFill>
                    <a:srgbClr val="FFFFFF"/>
                  </a:solidFill>
                </a:uFill>
                <a:latin typeface="Times New Roman"/>
                <a:ea typeface="Arial Unicode MS"/>
              </a:rPr>
              <a:t> R and p(</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baseline="-25000" dirty="0">
                <a:solidFill>
                  <a:srgbClr val="000000"/>
                </a:solidFill>
                <a:uFill>
                  <a:solidFill>
                    <a:srgbClr val="FFFFFF"/>
                  </a:solidFill>
                </a:uFill>
                <a:latin typeface="Times New Roman"/>
                <a:ea typeface="Arial Unicode MS"/>
              </a:rPr>
              <a:t> </a:t>
            </a:r>
            <a:r>
              <a:rPr lang="en-US" sz="2400" b="0" i="1" strike="noStrike" spc="-1" dirty="0">
                <a:solidFill>
                  <a:srgbClr val="000000"/>
                </a:solidFill>
                <a:uFill>
                  <a:solidFill>
                    <a:srgbClr val="FFFFFF"/>
                  </a:solidFill>
                </a:uFill>
                <a:latin typeface="Times New Roman"/>
                <a:ea typeface="Arial Unicode MS"/>
              </a:rPr>
              <a:t>|</a:t>
            </a:r>
            <a:r>
              <a:rPr lang="en-US" sz="2400" b="0" i="1" strike="noStrike" spc="-1" baseline="-25000" dirty="0">
                <a:solidFill>
                  <a:srgbClr val="000000"/>
                </a:solidFill>
                <a:uFill>
                  <a:solidFill>
                    <a:srgbClr val="FFFFFF"/>
                  </a:solidFill>
                </a:uFill>
                <a:latin typeface="Times New Roman"/>
                <a:ea typeface="Arial Unicode MS"/>
              </a:rPr>
              <a:t> </a:t>
            </a:r>
            <a:r>
              <a:rPr lang="en-US" sz="2400" b="0" i="1" strike="noStrike" spc="-1" dirty="0" err="1">
                <a:solidFill>
                  <a:srgbClr val="000000"/>
                </a:solidFill>
                <a:uFill>
                  <a:solidFill>
                    <a:srgbClr val="FFFFFF"/>
                  </a:solidFill>
                </a:uFill>
                <a:latin typeface="Times New Roman"/>
              </a:rPr>
              <a:t>o</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25000" dirty="0">
                <a:solidFill>
                  <a:srgbClr val="000000"/>
                </a:solidFill>
                <a:uFill>
                  <a:solidFill>
                    <a:srgbClr val="FFFFFF"/>
                  </a:solidFill>
                </a:uFill>
                <a:latin typeface="Times New Roman"/>
                <a:ea typeface="Arial Unicode MS"/>
              </a:rPr>
              <a:t> </a:t>
            </a:r>
            <a:r>
              <a:rPr lang="en-US" sz="2400" b="0" i="1" strike="noStrike" spc="-1" dirty="0">
                <a:solidFill>
                  <a:srgbClr val="000000"/>
                </a:solidFill>
                <a:uFill>
                  <a:solidFill>
                    <a:srgbClr val="FFFFFF"/>
                  </a:solidFill>
                </a:uFill>
                <a:latin typeface="Times New Roman"/>
              </a:rPr>
              <a:t>) &gt; 0 </a:t>
            </a:r>
            <a:r>
              <a:rPr lang="en-US" sz="2400" b="0" strike="noStrike" spc="-1" dirty="0">
                <a:solidFill>
                  <a:srgbClr val="000000"/>
                </a:solidFill>
                <a:uFill>
                  <a:solidFill>
                    <a:srgbClr val="FFFFFF"/>
                  </a:solidFill>
                </a:uFill>
                <a:latin typeface="Times New Roman"/>
              </a:rPr>
              <a:t>} </a:t>
            </a:r>
            <a:r>
              <a:rPr lang="en-US" sz="2400" b="0" strike="noStrike" spc="-1" dirty="0" smtClean="0">
                <a:solidFill>
                  <a:srgbClr val="000000"/>
                </a:solidFill>
                <a:uFill>
                  <a:solidFill>
                    <a:srgbClr val="FFFFFF"/>
                  </a:solidFill>
                </a:uFill>
                <a:latin typeface="Times New Roman"/>
              </a:rPr>
              <a:t>//</a:t>
            </a:r>
            <a:r>
              <a:rPr lang="en-US" sz="2400" b="0" strike="noStrike" spc="-1" dirty="0">
                <a:solidFill>
                  <a:srgbClr val="000000"/>
                </a:solidFill>
                <a:uFill>
                  <a:solidFill>
                    <a:srgbClr val="FFFFFF"/>
                  </a:solidFill>
                </a:uFill>
                <a:latin typeface="Times New Roman"/>
              </a:rPr>
              <a:t>Filtering</a:t>
            </a:r>
            <a:endParaRPr lang="en-US" sz="3200" b="0" strike="noStrike" spc="-1" dirty="0">
              <a:solidFill>
                <a:srgbClr val="000000"/>
              </a:solidFill>
              <a:uFill>
                <a:solidFill>
                  <a:srgbClr val="FFFFFF"/>
                </a:solidFill>
              </a:uFill>
              <a:latin typeface="Times New Roman"/>
            </a:endParaRPr>
          </a:p>
          <a:p>
            <a:pPr marL="342720" indent="-342720"/>
            <a:r>
              <a:rPr lang="ru-RU" sz="2400" b="0" i="1" strike="noStrike" spc="-1" dirty="0">
                <a:solidFill>
                  <a:srgbClr val="000000"/>
                </a:solidFill>
                <a:uFill>
                  <a:solidFill>
                    <a:srgbClr val="FFFFFF"/>
                  </a:solidFill>
                </a:uFill>
                <a:latin typeface="Times New Roman"/>
              </a:rPr>
              <a:t>L</a:t>
            </a:r>
            <a:r>
              <a:rPr lang="ru-RU" sz="2400" b="0" i="1" strike="noStrike" spc="-1" baseline="-25000" dirty="0">
                <a:solidFill>
                  <a:srgbClr val="000000"/>
                </a:solidFill>
                <a:uFill>
                  <a:solidFill>
                    <a:srgbClr val="FFFFFF"/>
                  </a:solidFill>
                </a:uFill>
                <a:latin typeface="Times New Roman"/>
                <a:ea typeface="Arial Unicode MS"/>
              </a:rPr>
              <a:t>t </a:t>
            </a:r>
            <a:r>
              <a:rPr lang="ru-RU" sz="2400" b="0" strike="noStrike" spc="-1" dirty="0">
                <a:solidFill>
                  <a:srgbClr val="000000"/>
                </a:solidFill>
                <a:uFill>
                  <a:solidFill>
                    <a:srgbClr val="FFFFFF"/>
                  </a:solidFill>
                </a:uFill>
                <a:latin typeface="Times New Roman"/>
              </a:rPr>
              <a:t>= choose (</a:t>
            </a:r>
            <a:r>
              <a:rPr lang="ru-RU"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a:t>
            </a:r>
            <a:r>
              <a:rPr lang="ru-RU" sz="2400" b="0" strike="noStrike" spc="-1" dirty="0">
                <a:solidFill>
                  <a:srgbClr val="000000"/>
                </a:solidFill>
                <a:uFill>
                  <a:solidFill>
                    <a:srgbClr val="FFFFFF"/>
                  </a:solidFill>
                </a:uFill>
                <a:latin typeface="Times New Roman"/>
              </a:rPr>
              <a:t> </a:t>
            </a:r>
            <a:r>
              <a:rPr lang="ru-RU" sz="2400" b="0" strike="noStrike" spc="-1" dirty="0">
                <a:solidFill>
                  <a:srgbClr val="000000"/>
                </a:solidFill>
                <a:uFill>
                  <a:solidFill>
                    <a:srgbClr val="FFFFFF"/>
                  </a:solidFill>
                </a:uFill>
                <a:latin typeface="Symbol"/>
                <a:ea typeface="Symbol"/>
              </a:rPr>
              <a:t></a:t>
            </a:r>
            <a:r>
              <a:rPr lang="ru-RU" sz="2400" b="0" i="1" strike="noStrike" spc="-1" dirty="0">
                <a:solidFill>
                  <a:srgbClr val="000000"/>
                </a:solidFill>
                <a:uFill>
                  <a:solidFill>
                    <a:srgbClr val="FFFFFF"/>
                  </a:solidFill>
                </a:uFill>
                <a:latin typeface="Times New Roman"/>
              </a:rPr>
              <a:t>R</a:t>
            </a:r>
            <a:r>
              <a:rPr lang="ru-RU" sz="2400" b="0" i="1" strike="noStrike" spc="-1" baseline="-25000" dirty="0">
                <a:solidFill>
                  <a:srgbClr val="000000"/>
                </a:solidFill>
                <a:uFill>
                  <a:solidFill>
                    <a:srgbClr val="FFFFFF"/>
                  </a:solidFill>
                </a:uFill>
                <a:latin typeface="Times New Roman"/>
                <a:ea typeface="Arial Unicode MS"/>
              </a:rPr>
              <a:t>filtered</a:t>
            </a:r>
            <a:r>
              <a:rPr lang="en-US" sz="2400" b="0" i="1" strike="noStrike" spc="-1" baseline="-25000" dirty="0">
                <a:solidFill>
                  <a:srgbClr val="000000"/>
                </a:solidFill>
                <a:uFill>
                  <a:solidFill>
                    <a:srgbClr val="FFFFFF"/>
                  </a:solidFill>
                </a:uFill>
                <a:latin typeface="Times New Roman"/>
                <a:ea typeface="Arial Unicode MS"/>
              </a:rPr>
              <a:t> </a:t>
            </a:r>
            <a:r>
              <a:rPr lang="ru-RU" sz="2400" b="0" i="1"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 </a:t>
            </a:r>
            <a:r>
              <a:rPr lang="ru-RU" sz="2400" b="0" i="1" strike="noStrike" spc="-1" dirty="0">
                <a:solidFill>
                  <a:srgbClr val="000000"/>
                </a:solidFill>
                <a:uFill>
                  <a:solidFill>
                    <a:srgbClr val="FFFFFF"/>
                  </a:solidFill>
                </a:uFill>
                <a:latin typeface="Times New Roman"/>
              </a:rPr>
              <a:t>N</a:t>
            </a:r>
            <a:r>
              <a:rPr lang="ru-RU" sz="2400" b="0" strike="noStrike" spc="-1" dirty="0">
                <a:solidFill>
                  <a:srgbClr val="000000"/>
                </a:solidFill>
                <a:uFill>
                  <a:solidFill>
                    <a:srgbClr val="FFFFFF"/>
                  </a:solidFill>
                </a:uFill>
                <a:latin typeface="Times New Roman"/>
              </a:rPr>
              <a:t>)</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533160"/>
            <a:ext cx="8229600" cy="685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Location Estimation Algorithm</a:t>
            </a:r>
            <a:endParaRPr lang="en-US" sz="4400" b="1" strike="noStrike" spc="-1">
              <a:solidFill>
                <a:srgbClr val="A26D18"/>
              </a:solidFill>
              <a:uFill>
                <a:solidFill>
                  <a:srgbClr val="FFFFFF"/>
                </a:solidFill>
              </a:uFill>
              <a:latin typeface="Times New Roman"/>
            </a:endParaRPr>
          </a:p>
        </p:txBody>
      </p:sp>
      <p:sp>
        <p:nvSpPr>
          <p:cNvPr id="170" name="TextShape 2"/>
          <p:cNvSpPr txBox="1"/>
          <p:nvPr/>
        </p:nvSpPr>
        <p:spPr>
          <a:xfrm>
            <a:off x="457200" y="1599840"/>
            <a:ext cx="8229600" cy="453060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800" b="0" i="1" strike="noStrike" spc="-1" dirty="0">
                <a:solidFill>
                  <a:srgbClr val="000000"/>
                </a:solidFill>
                <a:uFill>
                  <a:solidFill>
                    <a:srgbClr val="FFFFFF"/>
                  </a:solidFill>
                </a:uFill>
                <a:latin typeface="Times New Roman"/>
              </a:rPr>
              <a:t>p(</a:t>
            </a:r>
            <a:r>
              <a:rPr lang="en-US" sz="2800" b="0" i="1" strike="noStrike" spc="-1" dirty="0" err="1">
                <a:solidFill>
                  <a:srgbClr val="000000"/>
                </a:solidFill>
                <a:uFill>
                  <a:solidFill>
                    <a:srgbClr val="FFFFFF"/>
                  </a:solidFill>
                </a:uFill>
                <a:latin typeface="Times New Roman"/>
              </a:rPr>
              <a:t>l</a:t>
            </a:r>
            <a:r>
              <a:rPr lang="en-US" sz="2800" b="0" i="1" strike="noStrike" spc="-1" baseline="-25000" dirty="0" err="1">
                <a:solidFill>
                  <a:srgbClr val="000000"/>
                </a:solidFill>
                <a:uFill>
                  <a:solidFill>
                    <a:srgbClr val="FFFFFF"/>
                  </a:solidFill>
                </a:uFill>
                <a:latin typeface="Times New Roman"/>
                <a:ea typeface="Arial Unicode MS"/>
              </a:rPr>
              <a:t>t</a:t>
            </a:r>
            <a:r>
              <a:rPr lang="en-US" sz="2800" b="0" i="1" strike="noStrike" spc="-1" baseline="30000" dirty="0" err="1">
                <a:solidFill>
                  <a:srgbClr val="000000"/>
                </a:solidFill>
                <a:uFill>
                  <a:solidFill>
                    <a:srgbClr val="FFFFFF"/>
                  </a:solidFill>
                </a:uFill>
                <a:latin typeface="Times New Roman"/>
                <a:ea typeface="Arial Unicode MS"/>
              </a:rPr>
              <a:t>i</a:t>
            </a:r>
            <a:r>
              <a:rPr lang="en-US" sz="2800" b="0" i="1" strike="noStrike" spc="-1" dirty="0">
                <a:solidFill>
                  <a:srgbClr val="000000"/>
                </a:solidFill>
                <a:uFill>
                  <a:solidFill>
                    <a:srgbClr val="FFFFFF"/>
                  </a:solidFill>
                </a:uFill>
                <a:latin typeface="Times New Roman"/>
              </a:rPr>
              <a:t> | l</a:t>
            </a:r>
            <a:r>
              <a:rPr lang="en-US" sz="2800" b="0" i="1" strike="noStrike" spc="-1" baseline="-25000" dirty="0">
                <a:solidFill>
                  <a:srgbClr val="000000"/>
                </a:solidFill>
                <a:uFill>
                  <a:solidFill>
                    <a:srgbClr val="FFFFFF"/>
                  </a:solidFill>
                </a:uFill>
                <a:latin typeface="Times New Roman"/>
                <a:ea typeface="Arial Unicode MS"/>
              </a:rPr>
              <a:t>t-1</a:t>
            </a:r>
            <a:r>
              <a:rPr lang="en-US" sz="2800" b="0" i="1" strike="noStrike" spc="-1" baseline="30000" dirty="0">
                <a:solidFill>
                  <a:srgbClr val="000000"/>
                </a:solidFill>
                <a:uFill>
                  <a:solidFill>
                    <a:srgbClr val="FFFFFF"/>
                  </a:solidFill>
                </a:uFill>
                <a:latin typeface="Times New Roman"/>
                <a:ea typeface="Arial Unicode MS"/>
              </a:rPr>
              <a:t>i</a:t>
            </a:r>
            <a:r>
              <a:rPr lang="en-US" sz="2800" b="0" i="1" strike="noStrike" spc="-1" dirty="0">
                <a:solidFill>
                  <a:srgbClr val="000000"/>
                </a:solidFill>
                <a:uFill>
                  <a:solidFill>
                    <a:srgbClr val="FFFFFF"/>
                  </a:solidFill>
                </a:uFill>
                <a:latin typeface="Times New Roman"/>
                <a:ea typeface="Arial Unicode MS"/>
              </a:rPr>
              <a:t>)</a:t>
            </a:r>
            <a:r>
              <a:rPr lang="en-US" sz="2800" b="0" i="1" strike="noStrike" spc="-1" dirty="0">
                <a:solidFill>
                  <a:srgbClr val="000000"/>
                </a:solidFill>
                <a:uFill>
                  <a:solidFill>
                    <a:srgbClr val="FFFFFF"/>
                  </a:solidFill>
                </a:uFill>
                <a:latin typeface="Times New Roman"/>
              </a:rPr>
              <a:t> </a:t>
            </a:r>
            <a:r>
              <a:rPr lang="en-US" sz="2800" b="0" strike="noStrike" spc="-1" dirty="0">
                <a:solidFill>
                  <a:srgbClr val="000000"/>
                </a:solidFill>
                <a:uFill>
                  <a:solidFill>
                    <a:srgbClr val="FFFFFF"/>
                  </a:solidFill>
                </a:uFill>
                <a:latin typeface="Times New Roman"/>
              </a:rPr>
              <a:t>describes the prediction of node’s current position based on previous position</a:t>
            </a:r>
            <a:endParaRPr lang="en-US" sz="40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 </a:t>
            </a:r>
            <a:r>
              <a:rPr lang="en-US" sz="2800" b="0" i="1" strike="noStrike" spc="-1" dirty="0">
                <a:solidFill>
                  <a:srgbClr val="000000"/>
                </a:solidFill>
                <a:uFill>
                  <a:solidFill>
                    <a:srgbClr val="FFFFFF"/>
                  </a:solidFill>
                </a:uFill>
                <a:latin typeface="Times New Roman"/>
                <a:ea typeface="Arial Unicode MS"/>
              </a:rPr>
              <a:t>p(</a:t>
            </a:r>
            <a:r>
              <a:rPr lang="en-US" sz="2800" b="0" i="1" strike="noStrike" spc="-1" dirty="0" err="1">
                <a:solidFill>
                  <a:srgbClr val="000000"/>
                </a:solidFill>
                <a:uFill>
                  <a:solidFill>
                    <a:srgbClr val="FFFFFF"/>
                  </a:solidFill>
                </a:uFill>
                <a:latin typeface="Times New Roman"/>
              </a:rPr>
              <a:t>l</a:t>
            </a:r>
            <a:r>
              <a:rPr lang="en-US" sz="2800" b="0" i="1" strike="noStrike" spc="-1" baseline="-25000" dirty="0" err="1">
                <a:solidFill>
                  <a:srgbClr val="000000"/>
                </a:solidFill>
                <a:uFill>
                  <a:solidFill>
                    <a:srgbClr val="FFFFFF"/>
                  </a:solidFill>
                </a:uFill>
                <a:latin typeface="Times New Roman"/>
                <a:ea typeface="Arial Unicode MS"/>
              </a:rPr>
              <a:t>t</a:t>
            </a:r>
            <a:r>
              <a:rPr lang="en-US" sz="2800" b="0" i="1" strike="noStrike" spc="-1" baseline="30000" dirty="0" err="1">
                <a:solidFill>
                  <a:srgbClr val="000000"/>
                </a:solidFill>
                <a:uFill>
                  <a:solidFill>
                    <a:srgbClr val="FFFFFF"/>
                  </a:solidFill>
                </a:uFill>
                <a:latin typeface="Times New Roman"/>
                <a:ea typeface="Arial Unicode MS"/>
              </a:rPr>
              <a:t>i</a:t>
            </a:r>
            <a:r>
              <a:rPr lang="en-US" sz="2800" b="0" i="1" strike="noStrike" spc="-1" baseline="-25000" dirty="0">
                <a:solidFill>
                  <a:srgbClr val="000000"/>
                </a:solidFill>
                <a:uFill>
                  <a:solidFill>
                    <a:srgbClr val="FFFFFF"/>
                  </a:solidFill>
                </a:uFill>
                <a:latin typeface="Times New Roman"/>
                <a:ea typeface="Arial Unicode MS"/>
              </a:rPr>
              <a:t> </a:t>
            </a:r>
            <a:r>
              <a:rPr lang="en-US" sz="2800" b="0" i="1" strike="noStrike" spc="-1" dirty="0">
                <a:solidFill>
                  <a:srgbClr val="000000"/>
                </a:solidFill>
                <a:uFill>
                  <a:solidFill>
                    <a:srgbClr val="FFFFFF"/>
                  </a:solidFill>
                </a:uFill>
                <a:latin typeface="Times New Roman"/>
                <a:ea typeface="Arial Unicode MS"/>
              </a:rPr>
              <a:t>|</a:t>
            </a:r>
            <a:r>
              <a:rPr lang="en-US" sz="2800" b="0" i="1" strike="noStrike" spc="-1" baseline="-25000" dirty="0">
                <a:solidFill>
                  <a:srgbClr val="000000"/>
                </a:solidFill>
                <a:uFill>
                  <a:solidFill>
                    <a:srgbClr val="FFFFFF"/>
                  </a:solidFill>
                </a:uFill>
                <a:latin typeface="Times New Roman"/>
                <a:ea typeface="Arial Unicode MS"/>
              </a:rPr>
              <a:t> </a:t>
            </a:r>
            <a:r>
              <a:rPr lang="en-US" sz="2800" b="0" i="1" strike="noStrike" spc="-1" dirty="0" err="1">
                <a:solidFill>
                  <a:srgbClr val="000000"/>
                </a:solidFill>
                <a:uFill>
                  <a:solidFill>
                    <a:srgbClr val="FFFFFF"/>
                  </a:solidFill>
                </a:uFill>
                <a:latin typeface="Times New Roman"/>
              </a:rPr>
              <a:t>o</a:t>
            </a:r>
            <a:r>
              <a:rPr lang="en-US" sz="2800" b="0" i="1" strike="noStrike" spc="-1" baseline="-25000" dirty="0" err="1">
                <a:solidFill>
                  <a:srgbClr val="000000"/>
                </a:solidFill>
                <a:uFill>
                  <a:solidFill>
                    <a:srgbClr val="FFFFFF"/>
                  </a:solidFill>
                </a:uFill>
                <a:latin typeface="Times New Roman"/>
                <a:ea typeface="Arial Unicode MS"/>
              </a:rPr>
              <a:t>t</a:t>
            </a:r>
            <a:r>
              <a:rPr lang="en-US" sz="2800" b="0" i="1" strike="noStrike" spc="-1" baseline="-25000" dirty="0">
                <a:solidFill>
                  <a:srgbClr val="000000"/>
                </a:solidFill>
                <a:uFill>
                  <a:solidFill>
                    <a:srgbClr val="FFFFFF"/>
                  </a:solidFill>
                </a:uFill>
                <a:latin typeface="Times New Roman"/>
                <a:ea typeface="Arial Unicode MS"/>
              </a:rPr>
              <a:t> </a:t>
            </a:r>
            <a:r>
              <a:rPr lang="en-US" sz="2800" b="0" i="1" strike="noStrike" spc="-1" dirty="0">
                <a:solidFill>
                  <a:srgbClr val="000000"/>
                </a:solidFill>
                <a:uFill>
                  <a:solidFill>
                    <a:srgbClr val="FFFFFF"/>
                  </a:solidFill>
                </a:uFill>
                <a:latin typeface="Times New Roman"/>
              </a:rPr>
              <a:t>) </a:t>
            </a:r>
            <a:r>
              <a:rPr lang="en-US" sz="2800" b="0" strike="noStrike" spc="-1" dirty="0">
                <a:solidFill>
                  <a:srgbClr val="000000"/>
                </a:solidFill>
                <a:uFill>
                  <a:solidFill>
                    <a:srgbClr val="FFFFFF"/>
                  </a:solidFill>
                </a:uFill>
                <a:latin typeface="Times New Roman"/>
              </a:rPr>
              <a:t>describes the likelihood of the node being at the location </a:t>
            </a:r>
            <a:r>
              <a:rPr lang="en-US" sz="2800" b="0" i="1" strike="noStrike" spc="-1" dirty="0" err="1">
                <a:solidFill>
                  <a:srgbClr val="000000"/>
                </a:solidFill>
                <a:uFill>
                  <a:solidFill>
                    <a:srgbClr val="FFFFFF"/>
                  </a:solidFill>
                </a:uFill>
                <a:latin typeface="Times New Roman"/>
              </a:rPr>
              <a:t>l</a:t>
            </a:r>
            <a:r>
              <a:rPr lang="en-US" sz="2800" b="0" i="1" strike="noStrike" spc="-1" baseline="-25000" dirty="0" err="1">
                <a:solidFill>
                  <a:srgbClr val="000000"/>
                </a:solidFill>
                <a:uFill>
                  <a:solidFill>
                    <a:srgbClr val="FFFFFF"/>
                  </a:solidFill>
                </a:uFill>
                <a:latin typeface="Times New Roman"/>
                <a:ea typeface="Arial Unicode MS"/>
              </a:rPr>
              <a:t>t</a:t>
            </a:r>
            <a:r>
              <a:rPr lang="en-US" sz="2800" b="0" i="1" strike="noStrike" spc="-1" dirty="0">
                <a:solidFill>
                  <a:srgbClr val="000000"/>
                </a:solidFill>
                <a:uFill>
                  <a:solidFill>
                    <a:srgbClr val="FFFFFF"/>
                  </a:solidFill>
                </a:uFill>
                <a:latin typeface="Times New Roman"/>
              </a:rPr>
              <a:t> </a:t>
            </a:r>
            <a:r>
              <a:rPr lang="en-US" sz="2800" b="0" strike="noStrike" spc="-1" dirty="0">
                <a:solidFill>
                  <a:srgbClr val="000000"/>
                </a:solidFill>
                <a:uFill>
                  <a:solidFill>
                    <a:srgbClr val="FFFFFF"/>
                  </a:solidFill>
                </a:uFill>
                <a:latin typeface="Times New Roman"/>
              </a:rPr>
              <a:t>given the observations</a:t>
            </a:r>
            <a:endParaRPr lang="en-US" sz="40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A set of </a:t>
            </a:r>
            <a:r>
              <a:rPr lang="en-US" sz="2800" b="0" i="1" strike="noStrike" spc="-1" dirty="0">
                <a:solidFill>
                  <a:srgbClr val="000000"/>
                </a:solidFill>
                <a:uFill>
                  <a:solidFill>
                    <a:srgbClr val="FFFFFF"/>
                  </a:solidFill>
                </a:uFill>
                <a:latin typeface="Times New Roman"/>
              </a:rPr>
              <a:t>N </a:t>
            </a:r>
            <a:r>
              <a:rPr lang="en-US" sz="2800" b="0" strike="noStrike" spc="-1" dirty="0">
                <a:solidFill>
                  <a:srgbClr val="000000"/>
                </a:solidFill>
                <a:uFill>
                  <a:solidFill>
                    <a:srgbClr val="FFFFFF"/>
                  </a:solidFill>
                </a:uFill>
                <a:latin typeface="Times New Roman"/>
              </a:rPr>
              <a:t>samples </a:t>
            </a:r>
            <a:r>
              <a:rPr lang="en-US" sz="2800" b="0" i="1" strike="noStrike" spc="-1" dirty="0">
                <a:solidFill>
                  <a:srgbClr val="000000"/>
                </a:solidFill>
                <a:uFill>
                  <a:solidFill>
                    <a:srgbClr val="FFFFFF"/>
                  </a:solidFill>
                </a:uFill>
                <a:latin typeface="Times New Roman"/>
              </a:rPr>
              <a:t>L</a:t>
            </a:r>
            <a:r>
              <a:rPr lang="en-US" sz="2800" b="0" i="1" strike="noStrike" spc="-1" baseline="-25000" dirty="0">
                <a:solidFill>
                  <a:srgbClr val="000000"/>
                </a:solidFill>
                <a:uFill>
                  <a:solidFill>
                    <a:srgbClr val="FFFFFF"/>
                  </a:solidFill>
                </a:uFill>
                <a:latin typeface="Times New Roman"/>
                <a:ea typeface="Arial Unicode MS"/>
              </a:rPr>
              <a:t>t</a:t>
            </a:r>
            <a:r>
              <a:rPr lang="en-US" sz="2800" b="0" i="1" strike="noStrike" spc="-1" dirty="0">
                <a:solidFill>
                  <a:srgbClr val="000000"/>
                </a:solidFill>
                <a:uFill>
                  <a:solidFill>
                    <a:srgbClr val="FFFFFF"/>
                  </a:solidFill>
                </a:uFill>
                <a:latin typeface="Times New Roman"/>
              </a:rPr>
              <a:t> </a:t>
            </a:r>
            <a:r>
              <a:rPr lang="en-US" sz="2800" b="0" strike="noStrike" spc="-1" dirty="0">
                <a:solidFill>
                  <a:srgbClr val="000000"/>
                </a:solidFill>
                <a:uFill>
                  <a:solidFill>
                    <a:srgbClr val="FFFFFF"/>
                  </a:solidFill>
                </a:uFill>
                <a:latin typeface="Times New Roman"/>
              </a:rPr>
              <a:t>is used to represent the distribution </a:t>
            </a:r>
            <a:r>
              <a:rPr lang="en-US" sz="2800" b="0" i="1" strike="noStrike" spc="-1" dirty="0" err="1">
                <a:solidFill>
                  <a:srgbClr val="000000"/>
                </a:solidFill>
                <a:uFill>
                  <a:solidFill>
                    <a:srgbClr val="FFFFFF"/>
                  </a:solidFill>
                </a:uFill>
                <a:latin typeface="Times New Roman"/>
              </a:rPr>
              <a:t>l</a:t>
            </a:r>
            <a:r>
              <a:rPr lang="en-US" sz="2800" b="0" i="1" strike="noStrike" spc="-1" baseline="-25000" dirty="0" err="1">
                <a:solidFill>
                  <a:srgbClr val="000000"/>
                </a:solidFill>
                <a:uFill>
                  <a:solidFill>
                    <a:srgbClr val="FFFFFF"/>
                  </a:solidFill>
                </a:uFill>
                <a:latin typeface="Times New Roman"/>
                <a:ea typeface="Arial Unicode MS"/>
              </a:rPr>
              <a:t>t</a:t>
            </a:r>
            <a:endParaRPr lang="en-US" sz="40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The algorithm recursively computes the set of samples at each time step </a:t>
            </a:r>
            <a:endParaRPr lang="en-US" sz="40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i="1" strike="noStrike" spc="-1" dirty="0" err="1">
                <a:solidFill>
                  <a:srgbClr val="000000"/>
                </a:solidFill>
                <a:uFill>
                  <a:solidFill>
                    <a:srgbClr val="FFFFFF"/>
                  </a:solidFill>
                </a:uFill>
                <a:latin typeface="Times New Roman"/>
              </a:rPr>
              <a:t>l</a:t>
            </a:r>
            <a:r>
              <a:rPr lang="en-US" sz="2800" b="0" i="1" strike="noStrike" spc="-1" baseline="-25000" dirty="0" err="1">
                <a:solidFill>
                  <a:srgbClr val="000000"/>
                </a:solidFill>
                <a:uFill>
                  <a:solidFill>
                    <a:srgbClr val="FFFFFF"/>
                  </a:solidFill>
                </a:uFill>
                <a:latin typeface="Times New Roman"/>
                <a:ea typeface="Arial Unicode MS"/>
              </a:rPr>
              <a:t>t</a:t>
            </a:r>
            <a:r>
              <a:rPr lang="en-US" sz="2800" b="0" i="1" strike="noStrike" spc="-1" dirty="0">
                <a:solidFill>
                  <a:srgbClr val="000000"/>
                </a:solidFill>
                <a:uFill>
                  <a:solidFill>
                    <a:srgbClr val="FFFFFF"/>
                  </a:solidFill>
                </a:uFill>
                <a:latin typeface="Times New Roman"/>
              </a:rPr>
              <a:t> </a:t>
            </a:r>
            <a:r>
              <a:rPr lang="en-US" sz="2800" b="0" strike="noStrike" spc="-1" dirty="0">
                <a:solidFill>
                  <a:srgbClr val="000000"/>
                </a:solidFill>
                <a:uFill>
                  <a:solidFill>
                    <a:srgbClr val="FFFFFF"/>
                  </a:solidFill>
                </a:uFill>
                <a:latin typeface="Times New Roman"/>
              </a:rPr>
              <a:t>can be computed</a:t>
            </a:r>
            <a:r>
              <a:rPr lang="en-US" sz="2800" b="0" i="1" strike="noStrike" spc="-1" dirty="0">
                <a:solidFill>
                  <a:srgbClr val="000000"/>
                </a:solidFill>
                <a:uFill>
                  <a:solidFill>
                    <a:srgbClr val="FFFFFF"/>
                  </a:solidFill>
                </a:uFill>
                <a:latin typeface="Times New Roman"/>
              </a:rPr>
              <a:t> </a:t>
            </a:r>
            <a:r>
              <a:rPr lang="en-US" sz="2800" b="0" strike="noStrike" spc="-1" dirty="0">
                <a:solidFill>
                  <a:srgbClr val="000000"/>
                </a:solidFill>
                <a:uFill>
                  <a:solidFill>
                    <a:srgbClr val="FFFFFF"/>
                  </a:solidFill>
                </a:uFill>
                <a:latin typeface="Times New Roman"/>
              </a:rPr>
              <a:t>using only </a:t>
            </a:r>
            <a:r>
              <a:rPr lang="en-US" sz="2800" b="0" i="1" strike="noStrike" spc="-1" dirty="0">
                <a:solidFill>
                  <a:srgbClr val="000000"/>
                </a:solidFill>
                <a:uFill>
                  <a:solidFill>
                    <a:srgbClr val="FFFFFF"/>
                  </a:solidFill>
                </a:uFill>
                <a:latin typeface="Times New Roman"/>
              </a:rPr>
              <a:t>L</a:t>
            </a:r>
            <a:r>
              <a:rPr lang="en-US" sz="2800" b="0" i="1" strike="noStrike" spc="-1" baseline="-25000" dirty="0">
                <a:solidFill>
                  <a:srgbClr val="000000"/>
                </a:solidFill>
                <a:uFill>
                  <a:solidFill>
                    <a:srgbClr val="FFFFFF"/>
                  </a:solidFill>
                </a:uFill>
                <a:latin typeface="Times New Roman"/>
                <a:ea typeface="Arial Unicode MS"/>
              </a:rPr>
              <a:t>t</a:t>
            </a:r>
            <a:r>
              <a:rPr lang="en-US" sz="2800" b="0" strike="noStrike" spc="-1" baseline="-25000" dirty="0">
                <a:solidFill>
                  <a:srgbClr val="000000"/>
                </a:solidFill>
                <a:uFill>
                  <a:solidFill>
                    <a:srgbClr val="FFFFFF"/>
                  </a:solidFill>
                </a:uFill>
                <a:latin typeface="Times New Roman"/>
                <a:ea typeface="Arial Unicode MS"/>
              </a:rPr>
              <a:t>-1</a:t>
            </a:r>
            <a:r>
              <a:rPr lang="en-US" sz="2800" b="0" strike="noStrike" spc="-1" dirty="0">
                <a:solidFill>
                  <a:srgbClr val="000000"/>
                </a:solidFill>
                <a:uFill>
                  <a:solidFill>
                    <a:srgbClr val="FFFFFF"/>
                  </a:solidFill>
                </a:uFill>
                <a:latin typeface="Times New Roman"/>
              </a:rPr>
              <a:t> and </a:t>
            </a:r>
            <a:r>
              <a:rPr lang="en-US" sz="2800" b="0" i="1" strike="noStrike" spc="-1" dirty="0" err="1" smtClean="0">
                <a:solidFill>
                  <a:srgbClr val="000000"/>
                </a:solidFill>
                <a:uFill>
                  <a:solidFill>
                    <a:srgbClr val="FFFFFF"/>
                  </a:solidFill>
                </a:uFill>
                <a:latin typeface="Times New Roman"/>
              </a:rPr>
              <a:t>o</a:t>
            </a:r>
            <a:r>
              <a:rPr lang="en-US" sz="2800" b="0" i="1" strike="noStrike" spc="-1" baseline="-25000" dirty="0" err="1" smtClean="0">
                <a:solidFill>
                  <a:srgbClr val="000000"/>
                </a:solidFill>
                <a:uFill>
                  <a:solidFill>
                    <a:srgbClr val="FFFFFF"/>
                  </a:solidFill>
                </a:uFill>
                <a:latin typeface="Times New Roman"/>
                <a:ea typeface="Arial Unicode MS"/>
              </a:rPr>
              <a:t>t</a:t>
            </a:r>
            <a:endParaRPr lang="en-US" sz="40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533160"/>
            <a:ext cx="8229600" cy="685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Location Estimation Algorithm</a:t>
            </a:r>
            <a:endParaRPr lang="en-US" sz="4400" b="1" strike="noStrike" spc="-1">
              <a:solidFill>
                <a:srgbClr val="A26D18"/>
              </a:solidFill>
              <a:uFill>
                <a:solidFill>
                  <a:srgbClr val="FFFFFF"/>
                </a:solidFill>
              </a:uFill>
              <a:latin typeface="Times New Roman"/>
            </a:endParaRPr>
          </a:p>
        </p:txBody>
      </p:sp>
      <p:sp>
        <p:nvSpPr>
          <p:cNvPr id="170" name="TextShape 2"/>
          <p:cNvSpPr txBox="1"/>
          <p:nvPr/>
        </p:nvSpPr>
        <p:spPr>
          <a:xfrm>
            <a:off x="457200" y="1599840"/>
            <a:ext cx="8229600" cy="453060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800" b="0" strike="noStrike" spc="-1" dirty="0" smtClean="0">
                <a:solidFill>
                  <a:srgbClr val="000000"/>
                </a:solidFill>
                <a:uFill>
                  <a:solidFill>
                    <a:srgbClr val="FFFFFF"/>
                  </a:solidFill>
                </a:uFill>
                <a:latin typeface="Times New Roman"/>
              </a:rPr>
              <a:t>Initially</a:t>
            </a:r>
            <a:r>
              <a:rPr lang="en-US" sz="2800" b="0" strike="noStrike" spc="-1" dirty="0">
                <a:solidFill>
                  <a:srgbClr val="000000"/>
                </a:solidFill>
                <a:uFill>
                  <a:solidFill>
                    <a:srgbClr val="FFFFFF"/>
                  </a:solidFill>
                </a:uFill>
                <a:latin typeface="Times New Roman"/>
              </a:rPr>
              <a:t>, it is assumed that the node has no knowledge about its position </a:t>
            </a:r>
            <a:endParaRPr lang="en-US" sz="40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Initial samples are selected randomly from all possible locations</a:t>
            </a:r>
            <a:endParaRPr lang="en-US" sz="40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At each time step, the location set is updated based on possible movements and new observations</a:t>
            </a:r>
            <a:endParaRPr lang="en-US" sz="40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800" b="0" strike="noStrike" spc="-1" dirty="0">
                <a:solidFill>
                  <a:srgbClr val="000000"/>
                </a:solidFill>
                <a:uFill>
                  <a:solidFill>
                    <a:srgbClr val="FFFFFF"/>
                  </a:solidFill>
                </a:uFill>
                <a:latin typeface="Times New Roman"/>
              </a:rPr>
              <a:t>Location of the node is computed by computing the average location of all possible locations in </a:t>
            </a:r>
            <a:r>
              <a:rPr lang="en-US" sz="2800" b="0" i="1" strike="noStrike" spc="-1" dirty="0">
                <a:solidFill>
                  <a:srgbClr val="000000"/>
                </a:solidFill>
                <a:uFill>
                  <a:solidFill>
                    <a:srgbClr val="FFFFFF"/>
                  </a:solidFill>
                </a:uFill>
                <a:latin typeface="Times New Roman"/>
              </a:rPr>
              <a:t>L</a:t>
            </a:r>
            <a:r>
              <a:rPr lang="en-US" sz="2800" b="0" i="1" strike="noStrike" spc="-1" baseline="-25000" dirty="0">
                <a:solidFill>
                  <a:srgbClr val="000000"/>
                </a:solidFill>
                <a:uFill>
                  <a:solidFill>
                    <a:srgbClr val="FFFFFF"/>
                  </a:solidFill>
                </a:uFill>
                <a:latin typeface="Times New Roman"/>
                <a:ea typeface="Arial Unicode MS"/>
              </a:rPr>
              <a:t>t</a:t>
            </a:r>
            <a:endParaRPr lang="en-US" sz="40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87020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7920"/>
            <a:ext cx="8229600" cy="712800"/>
          </a:xfrm>
          <a:prstGeom prst="rect">
            <a:avLst/>
          </a:prstGeom>
          <a:noFill/>
          <a:ln>
            <a:noFill/>
          </a:ln>
        </p:spPr>
        <p:txBody>
          <a:bodyPr lIns="90000" tIns="46800" rIns="90000" bIns="46800" anchor="ctr"/>
          <a:lstStyle/>
          <a:p>
            <a:pPr algn="ctr"/>
            <a:r>
              <a:rPr lang="en-US" sz="4000" b="0" strike="noStrike" spc="-1">
                <a:solidFill>
                  <a:srgbClr val="A26D18"/>
                </a:solidFill>
                <a:uFill>
                  <a:solidFill>
                    <a:srgbClr val="FFFFFF"/>
                  </a:solidFill>
                </a:uFill>
                <a:latin typeface="Times New Roman"/>
              </a:rPr>
              <a:t>Prediction</a:t>
            </a:r>
            <a:endParaRPr lang="en-US" sz="4400" b="1" strike="noStrike" spc="-1">
              <a:solidFill>
                <a:srgbClr val="A26D18"/>
              </a:solidFill>
              <a:uFill>
                <a:solidFill>
                  <a:srgbClr val="FFFFFF"/>
                </a:solidFill>
              </a:uFill>
              <a:latin typeface="Times New Roman"/>
            </a:endParaRPr>
          </a:p>
        </p:txBody>
      </p:sp>
      <p:sp>
        <p:nvSpPr>
          <p:cNvPr id="172" name="TextShape 2"/>
          <p:cNvSpPr txBox="1"/>
          <p:nvPr/>
        </p:nvSpPr>
        <p:spPr>
          <a:xfrm>
            <a:off x="457200" y="1066320"/>
            <a:ext cx="8229600" cy="506412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From the set of possible locations computed in the previous step,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a:t>
            </a:r>
            <a:r>
              <a:rPr lang="en-US" sz="2400" b="0" strike="noStrike" spc="-1" baseline="-25000" dirty="0">
                <a:solidFill>
                  <a:srgbClr val="000000"/>
                </a:solidFill>
                <a:uFill>
                  <a:solidFill>
                    <a:srgbClr val="FFFFFF"/>
                  </a:solidFill>
                </a:uFill>
                <a:latin typeface="Times New Roman"/>
                <a:ea typeface="Arial Unicode MS"/>
              </a:rPr>
              <a:t>-1</a:t>
            </a:r>
            <a:r>
              <a:rPr lang="en-US" sz="2400" b="0" strike="noStrike" spc="-1" dirty="0">
                <a:solidFill>
                  <a:srgbClr val="000000"/>
                </a:solidFill>
                <a:uFill>
                  <a:solidFill>
                    <a:srgbClr val="FFFFFF"/>
                  </a:solidFill>
                </a:uFill>
                <a:latin typeface="Times New Roman"/>
              </a:rPr>
              <a:t>, a set of new samples,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 </a:t>
            </a:r>
            <a:r>
              <a:rPr lang="en-US" sz="2400" b="0" i="1" strike="noStrike" spc="-1" dirty="0">
                <a:solidFill>
                  <a:srgbClr val="000000"/>
                </a:solidFill>
                <a:uFill>
                  <a:solidFill>
                    <a:srgbClr val="FFFFFF"/>
                  </a:solidFill>
                </a:uFill>
                <a:latin typeface="Times New Roman"/>
                <a:ea typeface="Arial Unicode MS"/>
              </a:rPr>
              <a:t>,</a:t>
            </a:r>
            <a:r>
              <a:rPr lang="en-US" sz="2400" b="0" strike="noStrike" spc="-1" dirty="0">
                <a:solidFill>
                  <a:srgbClr val="000000"/>
                </a:solidFill>
                <a:uFill>
                  <a:solidFill>
                    <a:srgbClr val="FFFFFF"/>
                  </a:solidFill>
                </a:uFill>
                <a:latin typeface="Times New Roman"/>
                <a:ea typeface="Arial Unicode MS"/>
              </a:rPr>
              <a:t>is obtained by applying </a:t>
            </a:r>
            <a:r>
              <a:rPr lang="en-US" sz="2400" b="0" strike="noStrike" spc="-1" dirty="0">
                <a:solidFill>
                  <a:srgbClr val="000000"/>
                </a:solidFill>
                <a:uFill>
                  <a:solidFill>
                    <a:srgbClr val="FFFFFF"/>
                  </a:solidFill>
                </a:uFill>
                <a:latin typeface="Times New Roman"/>
              </a:rPr>
              <a:t>the mobility model to each sample </a:t>
            </a:r>
            <a:endParaRPr lang="en-US" sz="36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spc="-1" dirty="0">
                <a:solidFill>
                  <a:srgbClr val="000000"/>
                </a:solidFill>
                <a:uFill>
                  <a:solidFill>
                    <a:srgbClr val="FFFFFF"/>
                  </a:solidFill>
                </a:uFill>
                <a:latin typeface="Times New Roman"/>
              </a:rPr>
              <a:t>A</a:t>
            </a:r>
            <a:r>
              <a:rPr lang="en-US" sz="2400" b="0" strike="noStrike" spc="-1" dirty="0" smtClean="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node </a:t>
            </a:r>
            <a:r>
              <a:rPr lang="en-US" sz="2400" spc="-1" dirty="0" smtClean="0">
                <a:solidFill>
                  <a:srgbClr val="000000"/>
                </a:solidFill>
                <a:uFill>
                  <a:solidFill>
                    <a:srgbClr val="FFFFFF"/>
                  </a:solidFill>
                </a:uFill>
                <a:latin typeface="Times New Roman"/>
              </a:rPr>
              <a:t>may be</a:t>
            </a:r>
            <a:r>
              <a:rPr lang="en-US" sz="2400" b="0" strike="noStrike" spc="-1" dirty="0" smtClean="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unaware of its moving speed and direction, other than knowing its speed is less than </a:t>
            </a:r>
            <a:r>
              <a:rPr lang="en-US" sz="2400" b="0" i="1" strike="noStrike" spc="-1" dirty="0" err="1">
                <a:solidFill>
                  <a:srgbClr val="000000"/>
                </a:solidFill>
                <a:uFill>
                  <a:solidFill>
                    <a:srgbClr val="FFFFFF"/>
                  </a:solidFill>
                </a:uFill>
                <a:latin typeface="Times New Roman"/>
              </a:rPr>
              <a:t>v</a:t>
            </a:r>
            <a:r>
              <a:rPr lang="en-US" sz="2400" b="0" i="1" strike="noStrike" spc="-1" baseline="-25000" dirty="0" err="1">
                <a:solidFill>
                  <a:srgbClr val="000000"/>
                </a:solidFill>
                <a:uFill>
                  <a:solidFill>
                    <a:srgbClr val="FFFFFF"/>
                  </a:solidFill>
                </a:uFill>
                <a:latin typeface="Times New Roman"/>
                <a:ea typeface="Arial Unicode MS"/>
              </a:rPr>
              <a:t>max</a:t>
            </a:r>
            <a:endParaRPr lang="en-US" sz="36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So, if in previous step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t-1</a:t>
            </a:r>
            <a:r>
              <a:rPr lang="en-US" sz="2400" b="0" i="1" strike="noStrike" spc="-1" baseline="30000" dirty="0">
                <a:solidFill>
                  <a:srgbClr val="000000"/>
                </a:solidFill>
                <a:uFill>
                  <a:solidFill>
                    <a:srgbClr val="FFFFFF"/>
                  </a:solidFill>
                </a:uFill>
                <a:latin typeface="Times New Roman"/>
                <a:ea typeface="Arial Unicode MS"/>
              </a:rPr>
              <a:t>i</a:t>
            </a:r>
            <a:r>
              <a:rPr lang="en-US" sz="2400" b="0" strike="noStrike" spc="-1" dirty="0">
                <a:solidFill>
                  <a:srgbClr val="000000"/>
                </a:solidFill>
                <a:uFill>
                  <a:solidFill>
                    <a:srgbClr val="FFFFFF"/>
                  </a:solidFill>
                </a:uFill>
                <a:latin typeface="Times New Roman"/>
              </a:rPr>
              <a:t> is one possible position of a node, the possible current positions are contained in </a:t>
            </a:r>
            <a:r>
              <a:rPr lang="en-US" sz="2400" b="0" strike="noStrike" spc="-1" dirty="0" smtClean="0">
                <a:solidFill>
                  <a:srgbClr val="000000"/>
                </a:solidFill>
                <a:uFill>
                  <a:solidFill>
                    <a:srgbClr val="FFFFFF"/>
                  </a:solidFill>
                </a:uFill>
                <a:latin typeface="Times New Roman"/>
              </a:rPr>
              <a:t>the circular </a:t>
            </a:r>
            <a:r>
              <a:rPr lang="en-US" sz="2400" b="0" strike="noStrike" spc="-1" dirty="0">
                <a:solidFill>
                  <a:srgbClr val="000000"/>
                </a:solidFill>
                <a:uFill>
                  <a:solidFill>
                    <a:srgbClr val="FFFFFF"/>
                  </a:solidFill>
                </a:uFill>
                <a:latin typeface="Times New Roman"/>
              </a:rPr>
              <a:t>region with origin </a:t>
            </a:r>
            <a:r>
              <a:rPr lang="en-US" sz="2400" b="0" i="1" strike="noStrike" spc="-1" dirty="0">
                <a:solidFill>
                  <a:srgbClr val="000000"/>
                </a:solidFill>
                <a:uFill>
                  <a:solidFill>
                    <a:srgbClr val="FFFFFF"/>
                  </a:solidFill>
                </a:uFill>
                <a:latin typeface="Times New Roman"/>
              </a:rPr>
              <a:t>l</a:t>
            </a:r>
            <a:r>
              <a:rPr lang="en-US" sz="2400" b="0" i="1" strike="noStrike" spc="-1" baseline="-25000" dirty="0">
                <a:solidFill>
                  <a:srgbClr val="000000"/>
                </a:solidFill>
                <a:uFill>
                  <a:solidFill>
                    <a:srgbClr val="FFFFFF"/>
                  </a:solidFill>
                </a:uFill>
                <a:latin typeface="Times New Roman"/>
                <a:ea typeface="Arial Unicode MS"/>
              </a:rPr>
              <a:t>t-1</a:t>
            </a:r>
            <a:r>
              <a:rPr lang="en-US" sz="2400" b="0" i="1" strike="noStrike" spc="-1" baseline="30000" dirty="0">
                <a:solidFill>
                  <a:srgbClr val="000000"/>
                </a:solidFill>
                <a:uFill>
                  <a:solidFill>
                    <a:srgbClr val="FFFFFF"/>
                  </a:solidFill>
                </a:uFill>
                <a:latin typeface="Times New Roman"/>
                <a:ea typeface="Arial Unicode MS"/>
              </a:rPr>
              <a:t>i</a:t>
            </a:r>
            <a:r>
              <a:rPr lang="en-US" sz="2400" b="0" strike="noStrike" spc="-1" dirty="0">
                <a:solidFill>
                  <a:srgbClr val="000000"/>
                </a:solidFill>
                <a:uFill>
                  <a:solidFill>
                    <a:srgbClr val="FFFFFF"/>
                  </a:solidFill>
                </a:uFill>
                <a:latin typeface="Times New Roman"/>
              </a:rPr>
              <a:t> and radius </a:t>
            </a:r>
            <a:r>
              <a:rPr lang="en-US" sz="2400" b="0" i="1" strike="noStrike" spc="-1" dirty="0" err="1">
                <a:solidFill>
                  <a:srgbClr val="000000"/>
                </a:solidFill>
                <a:uFill>
                  <a:solidFill>
                    <a:srgbClr val="FFFFFF"/>
                  </a:solidFill>
                </a:uFill>
                <a:latin typeface="Times New Roman"/>
              </a:rPr>
              <a:t>v</a:t>
            </a:r>
            <a:r>
              <a:rPr lang="en-US" sz="2400" b="0" i="1" strike="noStrike" spc="-1" baseline="-25000" dirty="0" err="1">
                <a:solidFill>
                  <a:srgbClr val="000000"/>
                </a:solidFill>
                <a:uFill>
                  <a:solidFill>
                    <a:srgbClr val="FFFFFF"/>
                  </a:solidFill>
                </a:uFill>
                <a:latin typeface="Times New Roman"/>
                <a:ea typeface="Arial Unicode MS"/>
              </a:rPr>
              <a:t>max</a:t>
            </a:r>
            <a:endParaRPr lang="en-US" sz="36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Hence, the set </a:t>
            </a:r>
            <a:r>
              <a:rPr lang="en-US" sz="2400" b="0" i="1" strike="noStrike" spc="-1" dirty="0">
                <a:solidFill>
                  <a:srgbClr val="000000"/>
                </a:solidFill>
                <a:uFill>
                  <a:solidFill>
                    <a:srgbClr val="FFFFFF"/>
                  </a:solidFill>
                </a:uFill>
                <a:latin typeface="Times New Roman"/>
              </a:rPr>
              <a:t>R </a:t>
            </a:r>
            <a:r>
              <a:rPr lang="en-US" sz="2400" b="0" strike="noStrike" spc="-1" dirty="0">
                <a:solidFill>
                  <a:srgbClr val="000000"/>
                </a:solidFill>
                <a:uFill>
                  <a:solidFill>
                    <a:srgbClr val="FFFFFF"/>
                  </a:solidFill>
                </a:uFill>
                <a:latin typeface="Times New Roman"/>
              </a:rPr>
              <a:t>computed in the prediction phase contains one location selected randomly from the circle of radius </a:t>
            </a:r>
            <a:r>
              <a:rPr lang="en-US" sz="2400" b="0" i="1" strike="noStrike" spc="-1" dirty="0" err="1">
                <a:solidFill>
                  <a:srgbClr val="000000"/>
                </a:solidFill>
                <a:uFill>
                  <a:solidFill>
                    <a:srgbClr val="FFFFFF"/>
                  </a:solidFill>
                </a:uFill>
                <a:latin typeface="Times New Roman"/>
              </a:rPr>
              <a:t>v</a:t>
            </a:r>
            <a:r>
              <a:rPr lang="en-US" sz="2400" b="0" i="1" strike="noStrike" spc="-1" baseline="-25000" dirty="0" err="1">
                <a:solidFill>
                  <a:srgbClr val="000000"/>
                </a:solidFill>
                <a:uFill>
                  <a:solidFill>
                    <a:srgbClr val="FFFFFF"/>
                  </a:solidFill>
                </a:uFill>
                <a:latin typeface="Times New Roman"/>
                <a:ea typeface="Arial Unicode MS"/>
              </a:rPr>
              <a:t>max</a:t>
            </a:r>
            <a:r>
              <a:rPr lang="en-US" sz="2400" b="0" i="1" strike="noStrike" spc="-1" baseline="-25000" dirty="0">
                <a:solidFill>
                  <a:srgbClr val="000000"/>
                </a:solidFill>
                <a:uFill>
                  <a:solidFill>
                    <a:srgbClr val="FFFFFF"/>
                  </a:solidFill>
                </a:uFill>
                <a:latin typeface="Times New Roman"/>
                <a:ea typeface="Arial Unicode MS"/>
              </a:rPr>
              <a:t> </a:t>
            </a:r>
            <a:r>
              <a:rPr lang="en-US" sz="2400" b="0" strike="noStrike" spc="-1" dirty="0">
                <a:solidFill>
                  <a:srgbClr val="000000"/>
                </a:solidFill>
                <a:uFill>
                  <a:solidFill>
                    <a:srgbClr val="FFFFFF"/>
                  </a:solidFill>
                </a:uFill>
                <a:latin typeface="Times New Roman"/>
              </a:rPr>
              <a:t>around every point in </a:t>
            </a:r>
            <a:r>
              <a:rPr lang="en-US" sz="2400" b="0" i="1" strike="noStrike" spc="-1" dirty="0" smtClean="0">
                <a:solidFill>
                  <a:srgbClr val="000000"/>
                </a:solidFill>
                <a:uFill>
                  <a:solidFill>
                    <a:srgbClr val="FFFFFF"/>
                  </a:solidFill>
                </a:uFill>
                <a:latin typeface="Times New Roman"/>
              </a:rPr>
              <a:t>L</a:t>
            </a:r>
            <a:r>
              <a:rPr lang="en-US" sz="2400" b="0" i="1" strike="noStrike" spc="-1" baseline="-25000" dirty="0" smtClean="0">
                <a:solidFill>
                  <a:srgbClr val="000000"/>
                </a:solidFill>
                <a:uFill>
                  <a:solidFill>
                    <a:srgbClr val="FFFFFF"/>
                  </a:solidFill>
                </a:uFill>
                <a:latin typeface="Times New Roman"/>
                <a:ea typeface="Arial Unicode MS"/>
              </a:rPr>
              <a:t>t</a:t>
            </a:r>
            <a:r>
              <a:rPr lang="en-US" sz="2400" b="0" strike="noStrike" spc="-1" baseline="-25000" dirty="0" smtClean="0">
                <a:solidFill>
                  <a:srgbClr val="000000"/>
                </a:solidFill>
                <a:uFill>
                  <a:solidFill>
                    <a:srgbClr val="FFFFFF"/>
                  </a:solidFill>
                </a:uFill>
                <a:latin typeface="Times New Roman"/>
                <a:ea typeface="Arial Unicode MS"/>
              </a:rPr>
              <a:t>-1</a:t>
            </a:r>
            <a:endParaRPr lang="en-US" sz="3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7920"/>
            <a:ext cx="8229600" cy="712800"/>
          </a:xfrm>
          <a:prstGeom prst="rect">
            <a:avLst/>
          </a:prstGeom>
          <a:noFill/>
          <a:ln>
            <a:noFill/>
          </a:ln>
        </p:spPr>
        <p:txBody>
          <a:bodyPr lIns="90000" tIns="46800" rIns="90000" bIns="46800" anchor="ctr"/>
          <a:lstStyle/>
          <a:p>
            <a:pPr algn="ctr"/>
            <a:r>
              <a:rPr lang="en-US" sz="4000" b="0" strike="noStrike" spc="-1">
                <a:solidFill>
                  <a:srgbClr val="A26D18"/>
                </a:solidFill>
                <a:uFill>
                  <a:solidFill>
                    <a:srgbClr val="FFFFFF"/>
                  </a:solidFill>
                </a:uFill>
                <a:latin typeface="Times New Roman"/>
              </a:rPr>
              <a:t>Prediction</a:t>
            </a:r>
            <a:endParaRPr lang="en-US" sz="4400" b="1" strike="noStrike" spc="-1">
              <a:solidFill>
                <a:srgbClr val="A26D18"/>
              </a:solidFill>
              <a:uFill>
                <a:solidFill>
                  <a:srgbClr val="FFFFFF"/>
                </a:solidFill>
              </a:uFill>
              <a:latin typeface="Times New Roman"/>
            </a:endParaRPr>
          </a:p>
        </p:txBody>
      </p:sp>
      <p:sp>
        <p:nvSpPr>
          <p:cNvPr id="172" name="TextShape 2"/>
          <p:cNvSpPr txBox="1"/>
          <p:nvPr/>
        </p:nvSpPr>
        <p:spPr>
          <a:xfrm>
            <a:off x="457200" y="1066320"/>
            <a:ext cx="8229600" cy="506412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400" b="0" strike="noStrike" spc="-1" dirty="0" smtClean="0">
                <a:solidFill>
                  <a:srgbClr val="000000"/>
                </a:solidFill>
                <a:uFill>
                  <a:solidFill>
                    <a:srgbClr val="FFFFFF"/>
                  </a:solidFill>
                </a:uFill>
                <a:latin typeface="Times New Roman"/>
              </a:rPr>
              <a:t>This </a:t>
            </a:r>
            <a:r>
              <a:rPr lang="en-US" sz="2400" b="0" strike="noStrike" spc="-1" dirty="0">
                <a:solidFill>
                  <a:srgbClr val="000000"/>
                </a:solidFill>
                <a:uFill>
                  <a:solidFill>
                    <a:srgbClr val="FFFFFF"/>
                  </a:solidFill>
                </a:uFill>
                <a:latin typeface="Times New Roman"/>
              </a:rPr>
              <a:t>reflects the increased uncertainty about the node’s location because of unknown motion</a:t>
            </a:r>
            <a:endParaRPr lang="en-US" sz="36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In cases where something is known about the node’s motion (for example, that it is moving at a particular speed, or that it is more likely to be moving in a certain direction), the probability distribution can be adjusted accordingly to make better predictions.</a:t>
            </a:r>
            <a:endParaRPr lang="en-US" sz="3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823474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77920"/>
            <a:ext cx="8229600" cy="712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Filtering</a:t>
            </a:r>
            <a:endParaRPr lang="en-US" sz="4400" b="1" strike="noStrike" spc="-1">
              <a:solidFill>
                <a:srgbClr val="A26D18"/>
              </a:solidFill>
              <a:uFill>
                <a:solidFill>
                  <a:srgbClr val="FFFFFF"/>
                </a:solidFill>
              </a:uFill>
              <a:latin typeface="Times New Roman"/>
            </a:endParaRPr>
          </a:p>
        </p:txBody>
      </p:sp>
      <p:sp>
        <p:nvSpPr>
          <p:cNvPr id="174" name="TextShape 2"/>
          <p:cNvSpPr txBox="1"/>
          <p:nvPr/>
        </p:nvSpPr>
        <p:spPr>
          <a:xfrm>
            <a:off x="228600" y="812939"/>
            <a:ext cx="8686800" cy="5901759"/>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In this step, the node filters the impossible locations based on new observations </a:t>
            </a:r>
            <a:endParaRPr lang="en-US" sz="36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At time </a:t>
            </a:r>
            <a:r>
              <a:rPr lang="en-US" sz="2400" b="0" i="1" strike="noStrike" spc="-1" dirty="0">
                <a:solidFill>
                  <a:srgbClr val="000000"/>
                </a:solidFill>
                <a:uFill>
                  <a:solidFill>
                    <a:srgbClr val="FFFFFF"/>
                  </a:solidFill>
                </a:uFill>
                <a:latin typeface="Times New Roman"/>
              </a:rPr>
              <a:t>t</a:t>
            </a:r>
            <a:r>
              <a:rPr lang="en-US" sz="2400" b="0" strike="noStrike" spc="-1" dirty="0">
                <a:solidFill>
                  <a:srgbClr val="000000"/>
                </a:solidFill>
                <a:uFill>
                  <a:solidFill>
                    <a:srgbClr val="FFFFFF"/>
                  </a:solidFill>
                </a:uFill>
                <a:latin typeface="Times New Roman"/>
              </a:rPr>
              <a:t>, every node within radio range of a seed will hear a location announcement from that seed</a:t>
            </a:r>
            <a:endParaRPr lang="en-US" sz="36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000" b="0" strike="noStrike" spc="-1" dirty="0">
                <a:solidFill>
                  <a:srgbClr val="000000"/>
                </a:solidFill>
                <a:uFill>
                  <a:solidFill>
                    <a:srgbClr val="FFFFFF"/>
                  </a:solidFill>
                </a:uFill>
                <a:latin typeface="Times New Roman"/>
              </a:rPr>
              <a:t>In a realistic deployment, it would be necessary to deal with network collisions and account for missed messages</a:t>
            </a:r>
            <a:endParaRPr lang="en-US" sz="32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There are four types of seeds to consider:</a:t>
            </a:r>
            <a:endParaRPr lang="en-US" sz="36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000" b="0" i="1" strike="noStrike" spc="-1" dirty="0">
                <a:solidFill>
                  <a:srgbClr val="000000"/>
                </a:solidFill>
                <a:uFill>
                  <a:solidFill>
                    <a:srgbClr val="FFFFFF"/>
                  </a:solidFill>
                </a:uFill>
                <a:latin typeface="Times New Roman"/>
              </a:rPr>
              <a:t>outsiders </a:t>
            </a:r>
            <a:r>
              <a:rPr lang="en-US" sz="2000" b="1" strike="noStrike" spc="-1" dirty="0">
                <a:solidFill>
                  <a:srgbClr val="000000"/>
                </a:solidFill>
                <a:uFill>
                  <a:solidFill>
                    <a:srgbClr val="FFFFFF"/>
                  </a:solidFill>
                </a:uFill>
                <a:latin typeface="Times New Roman"/>
              </a:rPr>
              <a:t>– </a:t>
            </a:r>
            <a:r>
              <a:rPr lang="en-US" sz="2000" b="0" strike="noStrike" spc="-1" dirty="0">
                <a:solidFill>
                  <a:srgbClr val="000000"/>
                </a:solidFill>
                <a:uFill>
                  <a:solidFill>
                    <a:srgbClr val="FFFFFF"/>
                  </a:solidFill>
                </a:uFill>
                <a:latin typeface="Times New Roman"/>
              </a:rPr>
              <a:t>seeds that were not heard in either the current or the previous time quanta</a:t>
            </a:r>
            <a:endParaRPr lang="en-US" sz="32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000" b="0" i="1" strike="noStrike" spc="-1" dirty="0">
                <a:solidFill>
                  <a:srgbClr val="000000"/>
                </a:solidFill>
                <a:uFill>
                  <a:solidFill>
                    <a:srgbClr val="FFFFFF"/>
                  </a:solidFill>
                </a:uFill>
                <a:latin typeface="Times New Roman"/>
              </a:rPr>
              <a:t>arrivers </a:t>
            </a:r>
            <a:r>
              <a:rPr lang="en-US" sz="2000" b="1" strike="noStrike" spc="-1" dirty="0">
                <a:solidFill>
                  <a:srgbClr val="000000"/>
                </a:solidFill>
                <a:uFill>
                  <a:solidFill>
                    <a:srgbClr val="FFFFFF"/>
                  </a:solidFill>
                </a:uFill>
                <a:latin typeface="Times New Roman"/>
              </a:rPr>
              <a:t>– </a:t>
            </a:r>
            <a:r>
              <a:rPr lang="en-US" sz="2000" b="0" strike="noStrike" spc="-1" dirty="0">
                <a:solidFill>
                  <a:srgbClr val="000000"/>
                </a:solidFill>
                <a:uFill>
                  <a:solidFill>
                    <a:srgbClr val="FFFFFF"/>
                  </a:solidFill>
                </a:uFill>
                <a:latin typeface="Times New Roman"/>
              </a:rPr>
              <a:t>seeds that were heard in the current time quantum, but not in the previous one</a:t>
            </a:r>
            <a:endParaRPr lang="en-US" sz="32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000" b="0" i="1" strike="noStrike" spc="-1" dirty="0">
                <a:solidFill>
                  <a:srgbClr val="000000"/>
                </a:solidFill>
                <a:uFill>
                  <a:solidFill>
                    <a:srgbClr val="FFFFFF"/>
                  </a:solidFill>
                </a:uFill>
                <a:latin typeface="Times New Roman"/>
              </a:rPr>
              <a:t>leavers </a:t>
            </a:r>
            <a:r>
              <a:rPr lang="en-US" sz="2000" b="1" strike="noStrike" spc="-1" dirty="0">
                <a:solidFill>
                  <a:srgbClr val="000000"/>
                </a:solidFill>
                <a:uFill>
                  <a:solidFill>
                    <a:srgbClr val="FFFFFF"/>
                  </a:solidFill>
                </a:uFill>
                <a:latin typeface="Times New Roman"/>
              </a:rPr>
              <a:t>– </a:t>
            </a:r>
            <a:r>
              <a:rPr lang="en-US" sz="2000" b="0" strike="noStrike" spc="-1" dirty="0">
                <a:solidFill>
                  <a:srgbClr val="000000"/>
                </a:solidFill>
                <a:uFill>
                  <a:solidFill>
                    <a:srgbClr val="FFFFFF"/>
                  </a:solidFill>
                </a:uFill>
                <a:latin typeface="Times New Roman"/>
              </a:rPr>
              <a:t>seeds were heard in the previous time quantum, but not in this one</a:t>
            </a:r>
            <a:endParaRPr lang="en-US" sz="32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000" b="0" i="1" strike="noStrike" spc="-1" dirty="0">
                <a:solidFill>
                  <a:srgbClr val="000000"/>
                </a:solidFill>
                <a:uFill>
                  <a:solidFill>
                    <a:srgbClr val="FFFFFF"/>
                  </a:solidFill>
                </a:uFill>
                <a:latin typeface="Times New Roman"/>
              </a:rPr>
              <a:t>insiders </a:t>
            </a:r>
            <a:r>
              <a:rPr lang="en-US" sz="2000" b="1" strike="noStrike" spc="-1" dirty="0">
                <a:solidFill>
                  <a:srgbClr val="000000"/>
                </a:solidFill>
                <a:uFill>
                  <a:solidFill>
                    <a:srgbClr val="FFFFFF"/>
                  </a:solidFill>
                </a:uFill>
                <a:latin typeface="Times New Roman"/>
              </a:rPr>
              <a:t>– </a:t>
            </a:r>
            <a:r>
              <a:rPr lang="en-US" sz="2000" b="0" strike="noStrike" spc="-1" dirty="0">
                <a:solidFill>
                  <a:srgbClr val="000000"/>
                </a:solidFill>
                <a:uFill>
                  <a:solidFill>
                    <a:srgbClr val="FFFFFF"/>
                  </a:solidFill>
                </a:uFill>
                <a:latin typeface="Times New Roman"/>
              </a:rPr>
              <a:t>seeds that were heard in both time </a:t>
            </a:r>
            <a:r>
              <a:rPr lang="en-US" sz="2000" b="0" strike="noStrike" spc="-1" dirty="0" smtClean="0">
                <a:solidFill>
                  <a:srgbClr val="000000"/>
                </a:solidFill>
                <a:uFill>
                  <a:solidFill>
                    <a:srgbClr val="FFFFFF"/>
                  </a:solidFill>
                </a:uFill>
                <a:latin typeface="Times New Roman"/>
              </a:rPr>
              <a:t>quanta</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77920"/>
            <a:ext cx="8229600" cy="712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Filtering</a:t>
            </a:r>
            <a:endParaRPr lang="en-US" sz="4400" b="1" strike="noStrike" spc="-1">
              <a:solidFill>
                <a:srgbClr val="A26D18"/>
              </a:solidFill>
              <a:uFill>
                <a:solidFill>
                  <a:srgbClr val="FFFFFF"/>
                </a:solidFill>
              </a:uFill>
              <a:latin typeface="Times New Roman"/>
            </a:endParaRPr>
          </a:p>
        </p:txBody>
      </p:sp>
      <p:sp>
        <p:nvSpPr>
          <p:cNvPr id="174" name="TextShape 2"/>
          <p:cNvSpPr txBox="1"/>
          <p:nvPr/>
        </p:nvSpPr>
        <p:spPr>
          <a:xfrm>
            <a:off x="228600" y="812939"/>
            <a:ext cx="8686800" cy="5901759"/>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400" b="0" strike="noStrike" spc="-1" dirty="0" smtClean="0">
                <a:solidFill>
                  <a:srgbClr val="000000"/>
                </a:solidFill>
                <a:uFill>
                  <a:solidFill>
                    <a:srgbClr val="FFFFFF"/>
                  </a:solidFill>
                </a:uFill>
                <a:latin typeface="Times New Roman"/>
              </a:rPr>
              <a:t>Two </a:t>
            </a:r>
            <a:r>
              <a:rPr lang="en-US" sz="2400" b="0" strike="noStrike" spc="-1" dirty="0">
                <a:solidFill>
                  <a:srgbClr val="000000"/>
                </a:solidFill>
                <a:uFill>
                  <a:solidFill>
                    <a:srgbClr val="FFFFFF"/>
                  </a:solidFill>
                </a:uFill>
                <a:latin typeface="Times New Roman"/>
              </a:rPr>
              <a:t>approaches may be followed to gather this information:</a:t>
            </a:r>
            <a:endParaRPr lang="en-US" sz="36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000" b="0" strike="noStrike" spc="-1" dirty="0">
                <a:solidFill>
                  <a:srgbClr val="000000"/>
                </a:solidFill>
                <a:uFill>
                  <a:solidFill>
                    <a:srgbClr val="FFFFFF"/>
                  </a:solidFill>
                </a:uFill>
                <a:latin typeface="Times New Roman"/>
              </a:rPr>
              <a:t>A seed node (</a:t>
            </a:r>
            <a:r>
              <a:rPr lang="en-US" sz="2000" b="0" i="1" strike="noStrike" spc="-1" dirty="0">
                <a:solidFill>
                  <a:srgbClr val="000000"/>
                </a:solidFill>
                <a:uFill>
                  <a:solidFill>
                    <a:srgbClr val="FFFFFF"/>
                  </a:solidFill>
                </a:uFill>
                <a:latin typeface="Times New Roman"/>
              </a:rPr>
              <a:t>S</a:t>
            </a:r>
            <a:r>
              <a:rPr lang="en-US" sz="2000" b="0" strike="noStrike" spc="-1" dirty="0">
                <a:solidFill>
                  <a:srgbClr val="000000"/>
                </a:solidFill>
                <a:uFill>
                  <a:solidFill>
                    <a:srgbClr val="FFFFFF"/>
                  </a:solidFill>
                </a:uFill>
                <a:latin typeface="Times New Roman"/>
              </a:rPr>
              <a:t>) transmits both its current location and its location at the previous time step in each announcement:</a:t>
            </a:r>
            <a:endParaRPr lang="en-US" sz="3200" b="0" strike="noStrike" spc="-1" dirty="0">
              <a:solidFill>
                <a:srgbClr val="000000"/>
              </a:solidFill>
              <a:uFill>
                <a:solidFill>
                  <a:srgbClr val="FFFFFF"/>
                </a:solidFill>
              </a:uFill>
              <a:latin typeface="Times New Roman"/>
            </a:endParaRPr>
          </a:p>
          <a:p>
            <a:pPr marL="341280" indent="-341280"/>
            <a:r>
              <a:rPr lang="en-US" sz="2400" b="0" i="1" strike="noStrike" spc="-1" dirty="0">
                <a:solidFill>
                  <a:srgbClr val="000000"/>
                </a:solidFill>
                <a:uFill>
                  <a:solidFill>
                    <a:srgbClr val="FFFFFF"/>
                  </a:solidFill>
                </a:uFill>
                <a:latin typeface="Times New Roman"/>
              </a:rPr>
              <a:t>			S </a:t>
            </a:r>
            <a:r>
              <a:rPr lang="en-US" sz="2400" b="0" i="1" strike="noStrike" spc="-1" dirty="0">
                <a:solidFill>
                  <a:srgbClr val="000000"/>
                </a:solidFill>
                <a:uFill>
                  <a:solidFill>
                    <a:srgbClr val="FFFFFF"/>
                  </a:solidFill>
                </a:uFill>
                <a:latin typeface="Wingdings"/>
                <a:ea typeface="Wingdings"/>
              </a:rPr>
              <a:t></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Region 	HELLO | </a:t>
            </a:r>
            <a:r>
              <a:rPr lang="en-US" sz="2400" b="0" i="1" strike="noStrike" spc="-1" dirty="0">
                <a:solidFill>
                  <a:srgbClr val="000000"/>
                </a:solidFill>
                <a:uFill>
                  <a:solidFill>
                    <a:srgbClr val="FFFFFF"/>
                  </a:solidFill>
                </a:uFill>
                <a:latin typeface="Times New Roman"/>
              </a:rPr>
              <a:t>ID</a:t>
            </a:r>
            <a:r>
              <a:rPr lang="en-US" sz="2400" b="0" i="1" strike="noStrike" spc="-1" baseline="-25000" dirty="0">
                <a:solidFill>
                  <a:srgbClr val="000000"/>
                </a:solidFill>
                <a:uFill>
                  <a:solidFill>
                    <a:srgbClr val="FFFFFF"/>
                  </a:solidFill>
                </a:uFill>
                <a:latin typeface="Times New Roman"/>
                <a:ea typeface="Arial Unicode MS"/>
              </a:rPr>
              <a:t>S</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 </a:t>
            </a:r>
            <a:r>
              <a:rPr lang="en-US" sz="2400" b="0" i="1" strike="noStrike" spc="-1" dirty="0" err="1">
                <a:solidFill>
                  <a:srgbClr val="000000"/>
                </a:solidFill>
                <a:uFill>
                  <a:solidFill>
                    <a:srgbClr val="FFFFFF"/>
                  </a:solidFill>
                </a:uFill>
                <a:latin typeface="Times New Roman"/>
              </a:rPr>
              <a:t>loc</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loc</a:t>
            </a:r>
            <a:r>
              <a:rPr lang="en-US" sz="2400" b="0" i="1" strike="noStrike" spc="-1" baseline="-25000" dirty="0">
                <a:solidFill>
                  <a:srgbClr val="000000"/>
                </a:solidFill>
                <a:uFill>
                  <a:solidFill>
                    <a:srgbClr val="FFFFFF"/>
                  </a:solidFill>
                </a:uFill>
                <a:latin typeface="Times New Roman"/>
                <a:ea typeface="Arial Unicode MS"/>
              </a:rPr>
              <a:t>t</a:t>
            </a:r>
            <a:r>
              <a:rPr lang="en-US" sz="2400" b="0" strike="noStrike" spc="-1" baseline="-25000" dirty="0">
                <a:solidFill>
                  <a:srgbClr val="000000"/>
                </a:solidFill>
                <a:uFill>
                  <a:solidFill>
                    <a:srgbClr val="FFFFFF"/>
                  </a:solidFill>
                </a:uFill>
                <a:latin typeface="Times New Roman"/>
                <a:ea typeface="Arial Unicode MS"/>
              </a:rPr>
              <a:t>-1</a:t>
            </a:r>
            <a:endParaRPr lang="en-US" sz="3600" b="0" strike="noStrike" spc="-1" dirty="0">
              <a:solidFill>
                <a:srgbClr val="000000"/>
              </a:solidFill>
              <a:uFill>
                <a:solidFill>
                  <a:srgbClr val="FFFFFF"/>
                </a:solidFill>
              </a:uFill>
              <a:latin typeface="Times New Roman"/>
            </a:endParaRPr>
          </a:p>
          <a:p>
            <a:pPr marL="741240" lvl="1" indent="-284040">
              <a:buClr>
                <a:srgbClr val="A26D18"/>
              </a:buClr>
              <a:buSzPct val="60000"/>
              <a:buFont typeface="Wingdings" charset="2"/>
              <a:buChar char=""/>
            </a:pPr>
            <a:r>
              <a:rPr lang="en-US" sz="2000" b="0" strike="noStrike" spc="-1" dirty="0">
                <a:solidFill>
                  <a:srgbClr val="000000"/>
                </a:solidFill>
                <a:uFill>
                  <a:solidFill>
                    <a:srgbClr val="FFFFFF"/>
                  </a:solidFill>
                </a:uFill>
                <a:latin typeface="Times New Roman"/>
              </a:rPr>
              <a:t>Neighbor nodes can transmit information about seed locations (the set of all seeds and their locations heard in the previous time step):</a:t>
            </a:r>
            <a:endParaRPr lang="en-US" sz="3200" b="0" strike="noStrike" spc="-1" dirty="0">
              <a:solidFill>
                <a:srgbClr val="000000"/>
              </a:solidFill>
              <a:uFill>
                <a:solidFill>
                  <a:srgbClr val="FFFFFF"/>
                </a:solidFill>
              </a:uFill>
              <a:latin typeface="Times New Roman"/>
            </a:endParaRPr>
          </a:p>
          <a:p>
            <a:pPr marL="341280" indent="-341280"/>
            <a:r>
              <a:rPr lang="en-US" sz="2400" b="0" i="1" strike="noStrike" spc="-1" dirty="0">
                <a:solidFill>
                  <a:srgbClr val="000000"/>
                </a:solidFill>
                <a:uFill>
                  <a:solidFill>
                    <a:srgbClr val="FFFFFF"/>
                  </a:solidFill>
                </a:uFill>
                <a:latin typeface="Times New Roman"/>
              </a:rPr>
              <a:t>			S </a:t>
            </a:r>
            <a:r>
              <a:rPr lang="en-US" sz="2400" b="0" i="1" strike="noStrike" spc="-1" dirty="0">
                <a:solidFill>
                  <a:srgbClr val="000000"/>
                </a:solidFill>
                <a:uFill>
                  <a:solidFill>
                    <a:srgbClr val="FFFFFF"/>
                  </a:solidFill>
                </a:uFill>
                <a:latin typeface="Wingdings"/>
                <a:ea typeface="Wingdings"/>
              </a:rPr>
              <a:t></a:t>
            </a:r>
            <a:r>
              <a:rPr lang="en-US" sz="2400" b="0" strike="noStrike" spc="-1" dirty="0">
                <a:solidFill>
                  <a:srgbClr val="000000"/>
                </a:solidFill>
                <a:uFill>
                  <a:solidFill>
                    <a:srgbClr val="FFFFFF"/>
                  </a:solidFill>
                </a:uFill>
                <a:latin typeface="Times New Roman"/>
              </a:rPr>
              <a:t> Region 	HELLO | </a:t>
            </a:r>
            <a:r>
              <a:rPr lang="en-US" sz="2400" b="0" i="1" strike="noStrike" spc="-1" dirty="0">
                <a:solidFill>
                  <a:srgbClr val="000000"/>
                </a:solidFill>
                <a:uFill>
                  <a:solidFill>
                    <a:srgbClr val="FFFFFF"/>
                  </a:solidFill>
                </a:uFill>
                <a:latin typeface="Times New Roman"/>
              </a:rPr>
              <a:t>ID</a:t>
            </a:r>
            <a:r>
              <a:rPr lang="en-US" sz="2400" b="0" i="1" strike="noStrike" spc="-1" baseline="-25000" dirty="0">
                <a:solidFill>
                  <a:srgbClr val="000000"/>
                </a:solidFill>
                <a:uFill>
                  <a:solidFill>
                    <a:srgbClr val="FFFFFF"/>
                  </a:solidFill>
                </a:uFill>
                <a:latin typeface="Times New Roman"/>
                <a:ea typeface="Arial Unicode MS"/>
              </a:rPr>
              <a:t>S</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 </a:t>
            </a:r>
            <a:r>
              <a:rPr lang="en-US" sz="2400" b="0" i="1" strike="noStrike" spc="-1" dirty="0" err="1">
                <a:solidFill>
                  <a:srgbClr val="000000"/>
                </a:solidFill>
                <a:uFill>
                  <a:solidFill>
                    <a:srgbClr val="FFFFFF"/>
                  </a:solidFill>
                </a:uFill>
                <a:latin typeface="Times New Roman"/>
              </a:rPr>
              <a:t>loc</a:t>
            </a:r>
            <a:r>
              <a:rPr lang="en-US" sz="2400" b="0" i="1" strike="noStrike" spc="-1" baseline="-25000" dirty="0" err="1">
                <a:solidFill>
                  <a:srgbClr val="000000"/>
                </a:solidFill>
                <a:uFill>
                  <a:solidFill>
                    <a:srgbClr val="FFFFFF"/>
                  </a:solidFill>
                </a:uFill>
                <a:latin typeface="Times New Roman"/>
                <a:ea typeface="Arial Unicode MS"/>
              </a:rPr>
              <a:t>t</a:t>
            </a:r>
            <a:endParaRPr lang="en-US" sz="3600" b="0" strike="noStrike" spc="-1" dirty="0">
              <a:solidFill>
                <a:srgbClr val="000000"/>
              </a:solidFill>
              <a:uFill>
                <a:solidFill>
                  <a:srgbClr val="FFFFFF"/>
                </a:solidFill>
              </a:uFill>
              <a:latin typeface="Times New Roman"/>
            </a:endParaRPr>
          </a:p>
          <a:p>
            <a:pPr marL="341280" indent="-341280"/>
            <a:r>
              <a:rPr lang="en-US" sz="2400" b="0" i="1" strike="noStrike" spc="-1" dirty="0">
                <a:solidFill>
                  <a:srgbClr val="000000"/>
                </a:solidFill>
                <a:uFill>
                  <a:solidFill>
                    <a:srgbClr val="FFFFFF"/>
                  </a:solidFill>
                </a:uFill>
                <a:latin typeface="Times New Roman"/>
              </a:rPr>
              <a:t>			N </a:t>
            </a:r>
            <a:r>
              <a:rPr lang="en-US" sz="2400" b="0" i="1" strike="noStrike" spc="-1" dirty="0">
                <a:solidFill>
                  <a:srgbClr val="000000"/>
                </a:solidFill>
                <a:uFill>
                  <a:solidFill>
                    <a:srgbClr val="FFFFFF"/>
                  </a:solidFill>
                </a:uFill>
                <a:latin typeface="Wingdings"/>
                <a:ea typeface="Wingdings"/>
              </a:rPr>
              <a:t></a:t>
            </a:r>
            <a:r>
              <a:rPr lang="en-US" sz="2400" b="0" strike="noStrike" spc="-1" dirty="0">
                <a:solidFill>
                  <a:srgbClr val="000000"/>
                </a:solidFill>
                <a:uFill>
                  <a:solidFill>
                    <a:srgbClr val="FFFFFF"/>
                  </a:solidFill>
                </a:uFill>
                <a:latin typeface="Times New Roman"/>
              </a:rPr>
              <a:t> Region 	HELLO | </a:t>
            </a:r>
            <a:r>
              <a:rPr lang="en-US" sz="2400" b="0" i="1" strike="noStrike" spc="-1" dirty="0">
                <a:solidFill>
                  <a:srgbClr val="000000"/>
                </a:solidFill>
                <a:uFill>
                  <a:solidFill>
                    <a:srgbClr val="FFFFFF"/>
                  </a:solidFill>
                </a:uFill>
                <a:latin typeface="Times New Roman"/>
              </a:rPr>
              <a:t>ID</a:t>
            </a:r>
            <a:r>
              <a:rPr lang="en-US" sz="2400" b="0" i="1" strike="noStrike" spc="-1" baseline="-25000" dirty="0">
                <a:solidFill>
                  <a:srgbClr val="000000"/>
                </a:solidFill>
                <a:uFill>
                  <a:solidFill>
                    <a:srgbClr val="FFFFFF"/>
                  </a:solidFill>
                </a:uFill>
                <a:latin typeface="Times New Roman"/>
                <a:ea typeface="Arial Unicode MS"/>
              </a:rPr>
              <a:t>N</a:t>
            </a:r>
            <a:r>
              <a:rPr lang="en-US" sz="2400" b="0" i="1"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Times New Roman"/>
              </a:rPr>
              <a:t>| {( </a:t>
            </a:r>
            <a:r>
              <a:rPr lang="en-US" sz="2400" b="0" i="1" strike="noStrike" spc="-1" dirty="0">
                <a:solidFill>
                  <a:srgbClr val="000000"/>
                </a:solidFill>
                <a:uFill>
                  <a:solidFill>
                    <a:srgbClr val="FFFFFF"/>
                  </a:solidFill>
                </a:uFill>
                <a:latin typeface="Times New Roman"/>
              </a:rPr>
              <a:t>ID</a:t>
            </a:r>
            <a:r>
              <a:rPr lang="en-US" sz="2400" b="0" i="1" strike="noStrike" spc="-1" baseline="-25000" dirty="0">
                <a:solidFill>
                  <a:srgbClr val="000000"/>
                </a:solidFill>
                <a:uFill>
                  <a:solidFill>
                    <a:srgbClr val="FFFFFF"/>
                  </a:solidFill>
                </a:uFill>
                <a:latin typeface="Times New Roman"/>
                <a:ea typeface="Arial Unicode MS"/>
              </a:rPr>
              <a:t>S</a:t>
            </a:r>
            <a:r>
              <a:rPr lang="en-US" sz="2400" b="0" strike="noStrike" spc="-1" dirty="0">
                <a:solidFill>
                  <a:srgbClr val="000000"/>
                </a:solidFill>
                <a:uFill>
                  <a:solidFill>
                    <a:srgbClr val="FFFFFF"/>
                  </a:solidFill>
                </a:uFill>
                <a:latin typeface="Times New Roman"/>
              </a:rPr>
              <a:t>, </a:t>
            </a:r>
            <a:r>
              <a:rPr lang="en-US" sz="2400" b="0" i="1" strike="noStrike" spc="-1" dirty="0" err="1">
                <a:solidFill>
                  <a:srgbClr val="000000"/>
                </a:solidFill>
                <a:uFill>
                  <a:solidFill>
                    <a:srgbClr val="FFFFFF"/>
                  </a:solidFill>
                </a:uFill>
                <a:latin typeface="Times New Roman"/>
              </a:rPr>
              <a:t>loc</a:t>
            </a:r>
            <a:r>
              <a:rPr lang="en-US" sz="2400" b="0" i="1" strike="noStrike" spc="-1" baseline="-25000" dirty="0" err="1">
                <a:solidFill>
                  <a:srgbClr val="000000"/>
                </a:solidFill>
                <a:uFill>
                  <a:solidFill>
                    <a:srgbClr val="FFFFFF"/>
                  </a:solidFill>
                </a:uFill>
                <a:latin typeface="Times New Roman"/>
                <a:ea typeface="Arial Unicode MS"/>
              </a:rPr>
              <a:t>St</a:t>
            </a:r>
            <a:r>
              <a:rPr lang="en-US" sz="2400" b="0" strike="noStrike" spc="-1" dirty="0">
                <a:solidFill>
                  <a:srgbClr val="000000"/>
                </a:solidFill>
                <a:uFill>
                  <a:solidFill>
                    <a:srgbClr val="FFFFFF"/>
                  </a:solidFill>
                </a:uFill>
                <a:latin typeface="Times New Roman"/>
              </a:rPr>
              <a:t>) }</a:t>
            </a:r>
            <a:endParaRPr lang="en-US" sz="3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120372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277920"/>
            <a:ext cx="8229600" cy="712800"/>
          </a:xfrm>
          <a:prstGeom prst="rect">
            <a:avLst/>
          </a:prstGeom>
          <a:noFill/>
          <a:ln>
            <a:noFill/>
          </a:ln>
        </p:spPr>
        <p:txBody>
          <a:bodyPr lIns="90000" tIns="46800" rIns="90000" bIns="46800" anchor="ctr"/>
          <a:lstStyle/>
          <a:p>
            <a:pPr algn="ctr"/>
            <a:r>
              <a:rPr lang="en-US" sz="3600" b="0" strike="noStrike" spc="-1">
                <a:solidFill>
                  <a:srgbClr val="A26D18"/>
                </a:solidFill>
                <a:uFill>
                  <a:solidFill>
                    <a:srgbClr val="FFFFFF"/>
                  </a:solidFill>
                </a:uFill>
                <a:latin typeface="Times New Roman"/>
              </a:rPr>
              <a:t>Filtering</a:t>
            </a:r>
            <a:endParaRPr lang="en-US" sz="4400" b="1" strike="noStrike" spc="-1">
              <a:solidFill>
                <a:srgbClr val="A26D18"/>
              </a:solidFill>
              <a:uFill>
                <a:solidFill>
                  <a:srgbClr val="FFFFFF"/>
                </a:solidFill>
              </a:uFill>
              <a:latin typeface="Times New Roman"/>
            </a:endParaRPr>
          </a:p>
        </p:txBody>
      </p:sp>
      <p:sp>
        <p:nvSpPr>
          <p:cNvPr id="176" name="TextShape 2"/>
          <p:cNvSpPr txBox="1"/>
          <p:nvPr/>
        </p:nvSpPr>
        <p:spPr>
          <a:xfrm>
            <a:off x="457200" y="1066319"/>
            <a:ext cx="8229600" cy="5593787"/>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Using the second approach a node can discover information about the insider and outsider of a seed.</a:t>
            </a:r>
            <a:endParaRPr lang="en-US" sz="32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Let </a:t>
            </a:r>
            <a:r>
              <a:rPr lang="en-US" sz="2400" b="0" i="1" strike="noStrike" spc="-1" dirty="0">
                <a:solidFill>
                  <a:srgbClr val="000000"/>
                </a:solidFill>
                <a:uFill>
                  <a:solidFill>
                    <a:srgbClr val="FFFFFF"/>
                  </a:solidFill>
                </a:uFill>
                <a:latin typeface="Times New Roman"/>
              </a:rPr>
              <a:t>S </a:t>
            </a:r>
            <a:r>
              <a:rPr lang="en-US" sz="2400" b="0" strike="noStrike" spc="-1" dirty="0">
                <a:solidFill>
                  <a:srgbClr val="000000"/>
                </a:solidFill>
                <a:uFill>
                  <a:solidFill>
                    <a:srgbClr val="FFFFFF"/>
                  </a:solidFill>
                </a:uFill>
                <a:latin typeface="Times New Roman"/>
              </a:rPr>
              <a:t>denotes the set of all seeds heard by </a:t>
            </a:r>
            <a:r>
              <a:rPr lang="en-US" sz="2400" b="0" i="1" strike="noStrike" spc="-1" dirty="0">
                <a:solidFill>
                  <a:srgbClr val="000000"/>
                </a:solidFill>
                <a:uFill>
                  <a:solidFill>
                    <a:srgbClr val="FFFFFF"/>
                  </a:solidFill>
                </a:uFill>
                <a:latin typeface="Times New Roman"/>
              </a:rPr>
              <a:t>N </a:t>
            </a:r>
            <a:r>
              <a:rPr lang="en-US" sz="2400" b="0" strike="noStrike" spc="-1" dirty="0">
                <a:solidFill>
                  <a:srgbClr val="000000"/>
                </a:solidFill>
                <a:uFill>
                  <a:solidFill>
                    <a:srgbClr val="FFFFFF"/>
                  </a:solidFill>
                </a:uFill>
                <a:latin typeface="Times New Roman"/>
              </a:rPr>
              <a:t>and </a:t>
            </a:r>
            <a:r>
              <a:rPr lang="en-US" sz="2400" b="0" i="1" strike="noStrike" spc="-1" dirty="0">
                <a:solidFill>
                  <a:srgbClr val="000000"/>
                </a:solidFill>
                <a:uFill>
                  <a:solidFill>
                    <a:srgbClr val="FFFFFF"/>
                  </a:solidFill>
                </a:uFill>
                <a:latin typeface="Times New Roman"/>
              </a:rPr>
              <a:t>T </a:t>
            </a:r>
            <a:r>
              <a:rPr lang="en-US" sz="2400" b="0" strike="noStrike" spc="-1" dirty="0">
                <a:solidFill>
                  <a:srgbClr val="000000"/>
                </a:solidFill>
                <a:uFill>
                  <a:solidFill>
                    <a:srgbClr val="FFFFFF"/>
                  </a:solidFill>
                </a:uFill>
                <a:latin typeface="Times New Roman"/>
              </a:rPr>
              <a:t>denotes the set of all nodes heard by </a:t>
            </a:r>
            <a:r>
              <a:rPr lang="en-US" sz="2400" b="0" i="1" strike="noStrike" spc="-1" dirty="0" smtClean="0">
                <a:solidFill>
                  <a:srgbClr val="000000"/>
                </a:solidFill>
                <a:uFill>
                  <a:solidFill>
                    <a:srgbClr val="FFFFFF"/>
                  </a:solidFill>
                </a:uFill>
                <a:latin typeface="Times New Roman"/>
              </a:rPr>
              <a:t>N</a:t>
            </a:r>
            <a:r>
              <a:rPr lang="en-US" sz="2400" spc="-1" dirty="0" smtClean="0">
                <a:solidFill>
                  <a:srgbClr val="000000"/>
                </a:solidFill>
                <a:uFill>
                  <a:solidFill>
                    <a:srgbClr val="FFFFFF"/>
                  </a:solidFill>
                </a:uFill>
                <a:latin typeface="Times New Roman"/>
              </a:rPr>
              <a:t>’</a:t>
            </a:r>
            <a:r>
              <a:rPr lang="en-US" sz="2400" b="0" strike="noStrike" spc="-1" dirty="0" smtClean="0">
                <a:solidFill>
                  <a:srgbClr val="000000"/>
                </a:solidFill>
                <a:uFill>
                  <a:solidFill>
                    <a:srgbClr val="FFFFFF"/>
                  </a:solidFill>
                </a:uFill>
                <a:latin typeface="Times New Roman"/>
              </a:rPr>
              <a:t>s </a:t>
            </a:r>
            <a:r>
              <a:rPr lang="en-US" sz="2400" b="0" strike="noStrike" spc="-1" dirty="0">
                <a:solidFill>
                  <a:srgbClr val="000000"/>
                </a:solidFill>
                <a:uFill>
                  <a:solidFill>
                    <a:srgbClr val="FFFFFF"/>
                  </a:solidFill>
                </a:uFill>
                <a:latin typeface="Times New Roman"/>
              </a:rPr>
              <a:t>neighbors but not by </a:t>
            </a:r>
            <a:r>
              <a:rPr lang="en-US" sz="2400" b="0" i="1" strike="noStrike" spc="-1" dirty="0">
                <a:solidFill>
                  <a:srgbClr val="000000"/>
                </a:solidFill>
                <a:uFill>
                  <a:solidFill>
                    <a:srgbClr val="FFFFFF"/>
                  </a:solidFill>
                </a:uFill>
                <a:latin typeface="Times New Roman"/>
              </a:rPr>
              <a:t>N</a:t>
            </a:r>
            <a:r>
              <a:rPr lang="en-US" sz="2400" b="0" strike="noStrike" spc="-1" dirty="0">
                <a:solidFill>
                  <a:srgbClr val="000000"/>
                </a:solidFill>
                <a:uFill>
                  <a:solidFill>
                    <a:srgbClr val="FFFFFF"/>
                  </a:solidFill>
                </a:uFill>
                <a:latin typeface="Times New Roman"/>
              </a:rPr>
              <a:t>. </a:t>
            </a:r>
            <a:endParaRPr lang="en-US" sz="2400" b="0" strike="noStrike" spc="-1" dirty="0" smtClean="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smtClean="0">
                <a:solidFill>
                  <a:srgbClr val="000000"/>
                </a:solidFill>
                <a:uFill>
                  <a:solidFill>
                    <a:srgbClr val="FFFFFF"/>
                  </a:solidFill>
                </a:uFill>
                <a:latin typeface="Times New Roman"/>
              </a:rPr>
              <a:t>Then </a:t>
            </a:r>
            <a:r>
              <a:rPr lang="en-US" sz="2400" b="0" strike="noStrike" spc="-1" dirty="0">
                <a:solidFill>
                  <a:srgbClr val="000000"/>
                </a:solidFill>
                <a:uFill>
                  <a:solidFill>
                    <a:srgbClr val="FFFFFF"/>
                  </a:solidFill>
                </a:uFill>
                <a:latin typeface="Times New Roman"/>
              </a:rPr>
              <a:t>the filter condition of location </a:t>
            </a:r>
            <a:r>
              <a:rPr lang="en-US" sz="2400" b="0" i="1" strike="noStrike" spc="-1" dirty="0">
                <a:solidFill>
                  <a:srgbClr val="000000"/>
                </a:solidFill>
                <a:uFill>
                  <a:solidFill>
                    <a:srgbClr val="FFFFFF"/>
                  </a:solidFill>
                </a:uFill>
                <a:latin typeface="Times New Roman"/>
              </a:rPr>
              <a:t>l </a:t>
            </a:r>
            <a:r>
              <a:rPr lang="en-US" sz="2400" b="0" strike="noStrike" spc="-1" dirty="0">
                <a:solidFill>
                  <a:srgbClr val="000000"/>
                </a:solidFill>
                <a:uFill>
                  <a:solidFill>
                    <a:srgbClr val="FFFFFF"/>
                  </a:solidFill>
                </a:uFill>
                <a:latin typeface="Times New Roman"/>
              </a:rPr>
              <a:t>is</a:t>
            </a:r>
            <a:endParaRPr lang="en-US" sz="3200" b="0" strike="noStrike" spc="-1" dirty="0">
              <a:solidFill>
                <a:srgbClr val="000000"/>
              </a:solidFill>
              <a:uFill>
                <a:solidFill>
                  <a:srgbClr val="FFFFFF"/>
                </a:solidFill>
              </a:uFill>
              <a:latin typeface="Times New Roman"/>
            </a:endParaRPr>
          </a:p>
          <a:p>
            <a:pPr marL="341280" indent="-341280"/>
            <a:r>
              <a:rPr lang="en-US" sz="2400" b="0" i="1" strike="noStrike" spc="-1" dirty="0">
                <a:solidFill>
                  <a:srgbClr val="000000"/>
                </a:solidFill>
                <a:uFill>
                  <a:solidFill>
                    <a:srgbClr val="FFFFFF"/>
                  </a:solidFill>
                </a:uFill>
                <a:latin typeface="Times New Roman"/>
              </a:rPr>
              <a:t>		filter</a:t>
            </a:r>
            <a:r>
              <a:rPr lang="en-US" sz="2400" b="0" strike="noStrike" spc="-1" dirty="0">
                <a:solidFill>
                  <a:srgbClr val="000000"/>
                </a:solidFill>
                <a:uFill>
                  <a:solidFill>
                    <a:srgbClr val="FFFFFF"/>
                  </a:solidFill>
                </a:uFill>
                <a:latin typeface="Times New Roman"/>
              </a:rPr>
              <a:t>(</a:t>
            </a:r>
            <a:r>
              <a:rPr lang="en-US" sz="2400" b="0" i="1" strike="noStrike" spc="-1" dirty="0">
                <a:solidFill>
                  <a:srgbClr val="000000"/>
                </a:solidFill>
                <a:uFill>
                  <a:solidFill>
                    <a:srgbClr val="FFFFFF"/>
                  </a:solidFill>
                </a:uFill>
                <a:latin typeface="Times New Roman"/>
              </a:rPr>
              <a:t>l</a:t>
            </a:r>
            <a:r>
              <a:rPr lang="en-US" sz="2400" b="0" strike="noStrike" spc="-1" dirty="0">
                <a:solidFill>
                  <a:srgbClr val="000000"/>
                </a:solidFill>
                <a:uFill>
                  <a:solidFill>
                    <a:srgbClr val="FFFFFF"/>
                  </a:solidFill>
                </a:uFill>
                <a:latin typeface="Times New Roman"/>
              </a:rPr>
              <a:t>) = </a:t>
            </a:r>
            <a:r>
              <a:rPr lang="en-US" sz="2400" b="0" strike="noStrike" spc="-1" dirty="0">
                <a:solidFill>
                  <a:srgbClr val="000000"/>
                </a:solidFill>
                <a:uFill>
                  <a:solidFill>
                    <a:srgbClr val="FFFFFF"/>
                  </a:solidFill>
                </a:uFill>
                <a:latin typeface="Symbol"/>
                <a:ea typeface="Symbol"/>
              </a:rPr>
              <a:t></a:t>
            </a:r>
            <a:r>
              <a:rPr lang="en-US" sz="2400" b="0" strike="noStrike" spc="-1" dirty="0">
                <a:solidFill>
                  <a:srgbClr val="000000"/>
                </a:solidFill>
                <a:uFill>
                  <a:solidFill>
                    <a:srgbClr val="FFFFFF"/>
                  </a:solidFill>
                </a:uFill>
                <a:latin typeface="Times New Roman"/>
              </a:rPr>
              <a:t>s </a:t>
            </a:r>
            <a:r>
              <a:rPr lang="en-US" sz="2400" b="0" strike="noStrike" spc="-1" dirty="0">
                <a:solidFill>
                  <a:srgbClr val="000000"/>
                </a:solidFill>
                <a:uFill>
                  <a:solidFill>
                    <a:srgbClr val="FFFFFF"/>
                  </a:solidFill>
                </a:uFill>
                <a:latin typeface="Symbol"/>
                <a:ea typeface="Symbol"/>
              </a:rPr>
              <a:t></a:t>
            </a:r>
            <a:r>
              <a:rPr lang="en-US" sz="2400" b="0"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S, d</a:t>
            </a:r>
            <a:r>
              <a:rPr lang="en-US" sz="2400" b="0" strike="noStrike" spc="-1" dirty="0">
                <a:solidFill>
                  <a:srgbClr val="000000"/>
                </a:solidFill>
                <a:uFill>
                  <a:solidFill>
                    <a:srgbClr val="FFFFFF"/>
                  </a:solidFill>
                </a:uFill>
                <a:latin typeface="Times New Roman"/>
              </a:rPr>
              <a:t>(</a:t>
            </a:r>
            <a:r>
              <a:rPr lang="en-US" sz="2400" b="0" i="1" strike="noStrike" spc="-1" dirty="0">
                <a:solidFill>
                  <a:srgbClr val="000000"/>
                </a:solidFill>
                <a:uFill>
                  <a:solidFill>
                    <a:srgbClr val="FFFFFF"/>
                  </a:solidFill>
                </a:uFill>
                <a:latin typeface="Times New Roman"/>
              </a:rPr>
              <a:t>l</a:t>
            </a:r>
            <a:r>
              <a:rPr lang="en-US" sz="2400" b="0"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s</a:t>
            </a:r>
            <a:r>
              <a:rPr lang="en-US" sz="2400" b="0"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Symbol"/>
                <a:ea typeface="Symbol"/>
              </a:rPr>
              <a:t></a:t>
            </a:r>
            <a:r>
              <a:rPr lang="en-US" sz="2400" b="0"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r </a:t>
            </a:r>
            <a:r>
              <a:rPr lang="en-US" sz="2400" b="0" strike="noStrike" spc="-1" dirty="0">
                <a:solidFill>
                  <a:srgbClr val="000000"/>
                </a:solidFill>
                <a:uFill>
                  <a:solidFill>
                    <a:srgbClr val="FFFFFF"/>
                  </a:solidFill>
                </a:uFill>
                <a:latin typeface="Symbol"/>
                <a:ea typeface="Symbol"/>
              </a:rPr>
              <a:t></a:t>
            </a:r>
            <a:r>
              <a:rPr lang="en-US" sz="2400" b="0"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Symbol"/>
                <a:ea typeface="Symbol"/>
              </a:rPr>
              <a:t></a:t>
            </a:r>
            <a:r>
              <a:rPr lang="en-US" sz="2400" b="0" strike="noStrike" spc="-1" dirty="0">
                <a:solidFill>
                  <a:srgbClr val="000000"/>
                </a:solidFill>
                <a:uFill>
                  <a:solidFill>
                    <a:srgbClr val="FFFFFF"/>
                  </a:solidFill>
                </a:uFill>
                <a:latin typeface="Times New Roman"/>
              </a:rPr>
              <a:t>s </a:t>
            </a:r>
            <a:r>
              <a:rPr lang="en-US" sz="2400" b="0" strike="noStrike" spc="-1" dirty="0">
                <a:solidFill>
                  <a:srgbClr val="000000"/>
                </a:solidFill>
                <a:uFill>
                  <a:solidFill>
                    <a:srgbClr val="FFFFFF"/>
                  </a:solidFill>
                </a:uFill>
                <a:latin typeface="Symbol"/>
                <a:ea typeface="Symbol"/>
              </a:rPr>
              <a:t></a:t>
            </a:r>
            <a:r>
              <a:rPr lang="en-US" sz="2400" b="0"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T, r </a:t>
            </a:r>
            <a:r>
              <a:rPr lang="en-US" sz="2400" b="0" strike="noStrike" spc="-1" dirty="0">
                <a:solidFill>
                  <a:srgbClr val="000000"/>
                </a:solidFill>
                <a:uFill>
                  <a:solidFill>
                    <a:srgbClr val="FFFFFF"/>
                  </a:solidFill>
                </a:uFill>
                <a:latin typeface="Times New Roman"/>
              </a:rPr>
              <a:t>&lt; </a:t>
            </a:r>
            <a:r>
              <a:rPr lang="en-US" sz="2400" b="0" i="1" strike="noStrike" spc="-1" dirty="0">
                <a:solidFill>
                  <a:srgbClr val="000000"/>
                </a:solidFill>
                <a:uFill>
                  <a:solidFill>
                    <a:srgbClr val="FFFFFF"/>
                  </a:solidFill>
                </a:uFill>
                <a:latin typeface="Times New Roman"/>
              </a:rPr>
              <a:t>d</a:t>
            </a:r>
            <a:r>
              <a:rPr lang="en-US" sz="2400" b="0" strike="noStrike" spc="-1" dirty="0">
                <a:solidFill>
                  <a:srgbClr val="000000"/>
                </a:solidFill>
                <a:uFill>
                  <a:solidFill>
                    <a:srgbClr val="FFFFFF"/>
                  </a:solidFill>
                </a:uFill>
                <a:latin typeface="Times New Roman"/>
              </a:rPr>
              <a:t>(</a:t>
            </a:r>
            <a:r>
              <a:rPr lang="en-US" sz="2400" b="0" i="1" strike="noStrike" spc="-1" dirty="0">
                <a:solidFill>
                  <a:srgbClr val="000000"/>
                </a:solidFill>
                <a:uFill>
                  <a:solidFill>
                    <a:srgbClr val="FFFFFF"/>
                  </a:solidFill>
                </a:uFill>
                <a:latin typeface="Times New Roman"/>
              </a:rPr>
              <a:t>l</a:t>
            </a:r>
            <a:r>
              <a:rPr lang="en-US" sz="2400" b="0" strike="noStrike" spc="-1" dirty="0">
                <a:solidFill>
                  <a:srgbClr val="000000"/>
                </a:solidFill>
                <a:uFill>
                  <a:solidFill>
                    <a:srgbClr val="FFFFFF"/>
                  </a:solidFill>
                </a:uFill>
                <a:latin typeface="Times New Roman"/>
              </a:rPr>
              <a:t>, </a:t>
            </a:r>
            <a:r>
              <a:rPr lang="en-US" sz="2400" b="0" i="1" strike="noStrike" spc="-1" dirty="0">
                <a:solidFill>
                  <a:srgbClr val="000000"/>
                </a:solidFill>
                <a:uFill>
                  <a:solidFill>
                    <a:srgbClr val="FFFFFF"/>
                  </a:solidFill>
                </a:uFill>
                <a:latin typeface="Times New Roman"/>
              </a:rPr>
              <a:t>s</a:t>
            </a:r>
            <a:r>
              <a:rPr lang="en-US" sz="2400" b="0"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Symbol"/>
                <a:ea typeface="Symbol"/>
              </a:rPr>
              <a:t></a:t>
            </a:r>
            <a:r>
              <a:rPr lang="en-US" sz="2400" b="0" strike="noStrike" spc="-1" dirty="0">
                <a:solidFill>
                  <a:srgbClr val="000000"/>
                </a:solidFill>
                <a:uFill>
                  <a:solidFill>
                    <a:srgbClr val="FFFFFF"/>
                  </a:solidFill>
                </a:uFill>
                <a:latin typeface="Times New Roman"/>
              </a:rPr>
              <a:t> 2</a:t>
            </a:r>
            <a:r>
              <a:rPr lang="en-US" sz="2400" b="0" i="1" strike="noStrike" spc="-1" dirty="0">
                <a:solidFill>
                  <a:srgbClr val="000000"/>
                </a:solidFill>
                <a:uFill>
                  <a:solidFill>
                    <a:srgbClr val="FFFFFF"/>
                  </a:solidFill>
                </a:uFill>
                <a:latin typeface="Times New Roman"/>
              </a:rPr>
              <a:t>r</a:t>
            </a:r>
            <a:endParaRPr lang="en-US" sz="3200" b="0" strike="noStrike" spc="-1" dirty="0">
              <a:solidFill>
                <a:srgbClr val="000000"/>
              </a:solidFill>
              <a:uFill>
                <a:solidFill>
                  <a:srgbClr val="FFFFFF"/>
                </a:solidFill>
              </a:uFill>
              <a:latin typeface="Times New Roman"/>
            </a:endParaRPr>
          </a:p>
          <a:p>
            <a:pPr marL="341280" indent="-341280"/>
            <a:r>
              <a:rPr lang="en-US" sz="2400" b="0" i="1" strike="noStrike" spc="-1" dirty="0">
                <a:solidFill>
                  <a:srgbClr val="000000"/>
                </a:solidFill>
                <a:uFill>
                  <a:solidFill>
                    <a:srgbClr val="FFFFFF"/>
                  </a:solidFill>
                </a:uFill>
                <a:latin typeface="Times New Roman"/>
                <a:ea typeface="Arial Unicode MS"/>
              </a:rPr>
              <a:t>		p(</a:t>
            </a:r>
            <a:r>
              <a:rPr lang="en-US" sz="2400" b="0" i="1" strike="noStrike" spc="-1" dirty="0" err="1">
                <a:solidFill>
                  <a:srgbClr val="000000"/>
                </a:solidFill>
                <a:uFill>
                  <a:solidFill>
                    <a:srgbClr val="FFFFFF"/>
                  </a:solidFill>
                </a:uFill>
                <a:latin typeface="Times New Roman"/>
              </a:rPr>
              <a:t>l</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30000" dirty="0" err="1">
                <a:solidFill>
                  <a:srgbClr val="000000"/>
                </a:solidFill>
                <a:uFill>
                  <a:solidFill>
                    <a:srgbClr val="FFFFFF"/>
                  </a:solidFill>
                </a:uFill>
                <a:latin typeface="Times New Roman"/>
                <a:ea typeface="Arial Unicode MS"/>
              </a:rPr>
              <a:t>i</a:t>
            </a:r>
            <a:r>
              <a:rPr lang="en-US" sz="2400" b="0" i="1" strike="noStrike" spc="-1" baseline="-25000" dirty="0">
                <a:solidFill>
                  <a:srgbClr val="000000"/>
                </a:solidFill>
                <a:uFill>
                  <a:solidFill>
                    <a:srgbClr val="FFFFFF"/>
                  </a:solidFill>
                </a:uFill>
                <a:latin typeface="Times New Roman"/>
                <a:ea typeface="Arial Unicode MS"/>
              </a:rPr>
              <a:t> </a:t>
            </a:r>
            <a:r>
              <a:rPr lang="en-US" sz="2400" b="0" i="1" strike="noStrike" spc="-1" dirty="0">
                <a:solidFill>
                  <a:srgbClr val="000000"/>
                </a:solidFill>
                <a:uFill>
                  <a:solidFill>
                    <a:srgbClr val="FFFFFF"/>
                  </a:solidFill>
                </a:uFill>
                <a:latin typeface="Times New Roman"/>
                <a:ea typeface="Arial Unicode MS"/>
              </a:rPr>
              <a:t>|</a:t>
            </a:r>
            <a:r>
              <a:rPr lang="en-US" sz="2400" b="0" i="1" strike="noStrike" spc="-1" baseline="-25000" dirty="0">
                <a:solidFill>
                  <a:srgbClr val="000000"/>
                </a:solidFill>
                <a:uFill>
                  <a:solidFill>
                    <a:srgbClr val="FFFFFF"/>
                  </a:solidFill>
                </a:uFill>
                <a:latin typeface="Times New Roman"/>
                <a:ea typeface="Arial Unicode MS"/>
              </a:rPr>
              <a:t> </a:t>
            </a:r>
            <a:r>
              <a:rPr lang="en-US" sz="2400" b="0" i="1" strike="noStrike" spc="-1" dirty="0" err="1">
                <a:solidFill>
                  <a:srgbClr val="000000"/>
                </a:solidFill>
                <a:uFill>
                  <a:solidFill>
                    <a:srgbClr val="FFFFFF"/>
                  </a:solidFill>
                </a:uFill>
                <a:latin typeface="Times New Roman"/>
              </a:rPr>
              <a:t>o</a:t>
            </a:r>
            <a:r>
              <a:rPr lang="en-US" sz="2400" b="0" i="1" strike="noStrike" spc="-1" baseline="-25000" dirty="0" err="1">
                <a:solidFill>
                  <a:srgbClr val="000000"/>
                </a:solidFill>
                <a:uFill>
                  <a:solidFill>
                    <a:srgbClr val="FFFFFF"/>
                  </a:solidFill>
                </a:uFill>
                <a:latin typeface="Times New Roman"/>
                <a:ea typeface="Arial Unicode MS"/>
              </a:rPr>
              <a:t>t</a:t>
            </a:r>
            <a:r>
              <a:rPr lang="en-US" sz="2400" b="0" i="1" strike="noStrike" spc="-1" baseline="-25000" dirty="0">
                <a:solidFill>
                  <a:srgbClr val="000000"/>
                </a:solidFill>
                <a:uFill>
                  <a:solidFill>
                    <a:srgbClr val="FFFFFF"/>
                  </a:solidFill>
                </a:uFill>
                <a:latin typeface="Times New Roman"/>
                <a:ea typeface="Arial Unicode MS"/>
              </a:rPr>
              <a:t> </a:t>
            </a:r>
            <a:r>
              <a:rPr lang="en-US" sz="2400" b="0" i="1" strike="noStrike" spc="-1" dirty="0">
                <a:solidFill>
                  <a:srgbClr val="000000"/>
                </a:solidFill>
                <a:uFill>
                  <a:solidFill>
                    <a:srgbClr val="FFFFFF"/>
                  </a:solidFill>
                </a:uFill>
                <a:latin typeface="Times New Roman"/>
              </a:rPr>
              <a:t>) is zero if the filter condition is false</a:t>
            </a:r>
            <a:endParaRPr lang="en-US" sz="32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Locations that are inconsistent with observations are eliminated in this way from the possible location set</a:t>
            </a:r>
            <a:endParaRPr lang="en-US" sz="32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After filtering, there may be fewer than </a:t>
            </a:r>
            <a:r>
              <a:rPr lang="en-US" sz="2400" b="0" i="1" strike="noStrike" spc="-1" dirty="0">
                <a:solidFill>
                  <a:srgbClr val="000000"/>
                </a:solidFill>
                <a:uFill>
                  <a:solidFill>
                    <a:srgbClr val="FFFFFF"/>
                  </a:solidFill>
                </a:uFill>
                <a:latin typeface="Times New Roman"/>
              </a:rPr>
              <a:t>N </a:t>
            </a:r>
            <a:r>
              <a:rPr lang="en-US" sz="2400" b="0" strike="noStrike" spc="-1" dirty="0">
                <a:solidFill>
                  <a:srgbClr val="000000"/>
                </a:solidFill>
                <a:uFill>
                  <a:solidFill>
                    <a:srgbClr val="FFFFFF"/>
                  </a:solidFill>
                </a:uFill>
                <a:latin typeface="Times New Roman"/>
              </a:rPr>
              <a:t>possible locations remaining</a:t>
            </a:r>
            <a:endParaRPr lang="en-US" sz="32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The prediction and filtering processes repeat, </a:t>
            </a:r>
            <a:r>
              <a:rPr lang="en-US" sz="2400" b="0" strike="noStrike" spc="-1" dirty="0" err="1">
                <a:solidFill>
                  <a:srgbClr val="000000"/>
                </a:solidFill>
                <a:uFill>
                  <a:solidFill>
                    <a:srgbClr val="FFFFFF"/>
                  </a:solidFill>
                </a:uFill>
                <a:latin typeface="Times New Roman"/>
              </a:rPr>
              <a:t>unioning</a:t>
            </a:r>
            <a:r>
              <a:rPr lang="en-US" sz="2400" b="0" strike="noStrike" spc="-1" dirty="0">
                <a:solidFill>
                  <a:srgbClr val="000000"/>
                </a:solidFill>
                <a:uFill>
                  <a:solidFill>
                    <a:srgbClr val="FFFFFF"/>
                  </a:solidFill>
                </a:uFill>
                <a:latin typeface="Times New Roman"/>
              </a:rPr>
              <a:t> the possible points found, until at least </a:t>
            </a:r>
            <a:r>
              <a:rPr lang="en-US" sz="2400" b="0" i="1" strike="noStrike" spc="-1" dirty="0">
                <a:solidFill>
                  <a:srgbClr val="000000"/>
                </a:solidFill>
                <a:uFill>
                  <a:solidFill>
                    <a:srgbClr val="FFFFFF"/>
                  </a:solidFill>
                </a:uFill>
                <a:latin typeface="Times New Roman"/>
              </a:rPr>
              <a:t>N </a:t>
            </a:r>
            <a:r>
              <a:rPr lang="en-US" sz="2400" b="0" strike="noStrike" spc="-1" dirty="0">
                <a:solidFill>
                  <a:srgbClr val="000000"/>
                </a:solidFill>
                <a:uFill>
                  <a:solidFill>
                    <a:srgbClr val="FFFFFF"/>
                  </a:solidFill>
                </a:uFill>
                <a:latin typeface="Times New Roman"/>
              </a:rPr>
              <a:t>possible locations have been acquired</a:t>
            </a:r>
            <a:endParaRPr lang="en-US" sz="3200" b="0" strike="noStrike" spc="-1" dirty="0">
              <a:solidFill>
                <a:srgbClr val="000000"/>
              </a:solidFill>
              <a:uFill>
                <a:solidFill>
                  <a:srgbClr val="FFFFFF"/>
                </a:solidFill>
              </a:uFill>
              <a:latin typeface="Times New Roman"/>
            </a:endParaRPr>
          </a:p>
          <a:p>
            <a:pPr marL="341280" indent="-341280">
              <a:buClr>
                <a:srgbClr val="FF0000"/>
              </a:buClr>
              <a:buSzPct val="60000"/>
              <a:buFont typeface="Wingdings" charset="2"/>
              <a:buChar char=""/>
            </a:pPr>
            <a:r>
              <a:rPr lang="en-US" sz="2400" b="0" strike="noStrike" spc="-1" dirty="0">
                <a:solidFill>
                  <a:srgbClr val="000000"/>
                </a:solidFill>
                <a:uFill>
                  <a:solidFill>
                    <a:srgbClr val="FFFFFF"/>
                  </a:solidFill>
                </a:uFill>
                <a:latin typeface="Times New Roman"/>
              </a:rPr>
              <a:t>Choice of </a:t>
            </a:r>
            <a:r>
              <a:rPr lang="en-US" sz="2400" b="0" i="1" strike="noStrike" spc="-1" dirty="0">
                <a:solidFill>
                  <a:srgbClr val="000000"/>
                </a:solidFill>
                <a:uFill>
                  <a:solidFill>
                    <a:srgbClr val="FFFFFF"/>
                  </a:solidFill>
                </a:uFill>
                <a:latin typeface="Times New Roman"/>
              </a:rPr>
              <a:t>N </a:t>
            </a:r>
            <a:r>
              <a:rPr lang="en-US" sz="2400" b="0" strike="noStrike" spc="-1" dirty="0">
                <a:solidFill>
                  <a:srgbClr val="000000"/>
                </a:solidFill>
                <a:uFill>
                  <a:solidFill>
                    <a:srgbClr val="FFFFFF"/>
                  </a:solidFill>
                </a:uFill>
                <a:latin typeface="Times New Roman"/>
              </a:rPr>
              <a:t>affects accuracy</a:t>
            </a:r>
            <a:endParaRPr lang="en-US" sz="32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7560"/>
            <a:ext cx="8229600" cy="86508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Localization</a:t>
            </a:r>
          </a:p>
        </p:txBody>
      </p:sp>
      <p:sp>
        <p:nvSpPr>
          <p:cNvPr id="123" name="TextShape 2"/>
          <p:cNvSpPr txBox="1"/>
          <p:nvPr/>
        </p:nvSpPr>
        <p:spPr>
          <a:xfrm>
            <a:off x="457200" y="1295280"/>
            <a:ext cx="8229600" cy="4835520"/>
          </a:xfrm>
          <a:prstGeom prst="rect">
            <a:avLst/>
          </a:prstGeom>
          <a:noFill/>
          <a:ln>
            <a:noFill/>
          </a:ln>
        </p:spPr>
        <p:txBody>
          <a:bodyPr lIns="90000" tIns="46800" rIns="90000" bIns="46800"/>
          <a:lstStyle/>
          <a:p>
            <a:pPr marL="341280" indent="-341280">
              <a:buClr>
                <a:srgbClr val="FF0000"/>
              </a:buClr>
              <a:buSzPct val="60000"/>
              <a:buFont typeface="Wingdings" charset="2"/>
              <a:buChar char=""/>
            </a:pPr>
            <a:r>
              <a:rPr lang="en-US" sz="3200" b="0" strike="noStrike" spc="-1">
                <a:solidFill>
                  <a:srgbClr val="000000"/>
                </a:solidFill>
                <a:uFill>
                  <a:solidFill>
                    <a:srgbClr val="FFFFFF"/>
                  </a:solidFill>
                </a:uFill>
                <a:latin typeface="Times New Roman"/>
              </a:rPr>
              <a:t>Major techniques depend on</a:t>
            </a:r>
          </a:p>
          <a:p>
            <a:pPr marL="741240" lvl="1" indent="-284040">
              <a:buClr>
                <a:srgbClr val="A26D18"/>
              </a:buClr>
              <a:buSzPct val="60000"/>
              <a:buFont typeface="Wingdings" charset="2"/>
              <a:buChar char=""/>
            </a:pPr>
            <a:r>
              <a:rPr lang="en-US" sz="2800" b="0" strike="noStrike" spc="-1">
                <a:solidFill>
                  <a:srgbClr val="000000"/>
                </a:solidFill>
                <a:uFill>
                  <a:solidFill>
                    <a:srgbClr val="FFFFFF"/>
                  </a:solidFill>
                </a:uFill>
                <a:latin typeface="Times New Roman"/>
              </a:rPr>
              <a:t>Using the help of anchor nodes that know the positions of other nodes</a:t>
            </a:r>
          </a:p>
          <a:p>
            <a:pPr marL="741240" lvl="1" indent="-284040">
              <a:buClr>
                <a:srgbClr val="A26D18"/>
              </a:buClr>
              <a:buSzPct val="60000"/>
              <a:buFont typeface="Wingdings" charset="2"/>
              <a:buChar char=""/>
            </a:pPr>
            <a:r>
              <a:rPr lang="en-US" sz="2800" b="0" strike="noStrike" spc="-1">
                <a:solidFill>
                  <a:srgbClr val="000000"/>
                </a:solidFill>
                <a:uFill>
                  <a:solidFill>
                    <a:srgbClr val="FFFFFF"/>
                  </a:solidFill>
                </a:uFill>
                <a:latin typeface="Times New Roman"/>
              </a:rPr>
              <a:t>Directly adjacent or over multiple hops</a:t>
            </a:r>
          </a:p>
          <a:p>
            <a:pPr marL="741240" lvl="1" indent="-284040">
              <a:buClr>
                <a:srgbClr val="A26D18"/>
              </a:buClr>
              <a:buSzPct val="60000"/>
              <a:buFont typeface="Wingdings" charset="2"/>
              <a:buChar char=""/>
            </a:pPr>
            <a:r>
              <a:rPr lang="en-US" sz="2800" b="0" strike="noStrike" spc="-1">
                <a:solidFill>
                  <a:srgbClr val="000000"/>
                </a:solidFill>
                <a:uFill>
                  <a:solidFill>
                    <a:srgbClr val="FFFFFF"/>
                  </a:solidFill>
                </a:uFill>
                <a:latin typeface="Times New Roman"/>
              </a:rPr>
              <a:t>Using different means to determine distances/angles locally</a:t>
            </a:r>
          </a:p>
          <a:p>
            <a:pPr marL="341280" indent="-341280"/>
            <a:r>
              <a:rPr lang="en-US" sz="3200" b="0" strike="noStrike" spc="-1">
                <a:solidFill>
                  <a:srgbClr val="000000"/>
                </a:solidFill>
                <a:uFill>
                  <a:solidFill>
                    <a:srgbClr val="FFFFFF"/>
                  </a:solidFill>
                </a:uFill>
                <a:latin typeface="Times New Roman"/>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7560"/>
            <a:ext cx="8229600" cy="78876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Localization &amp; positioning</a:t>
            </a:r>
          </a:p>
        </p:txBody>
      </p:sp>
      <p:sp>
        <p:nvSpPr>
          <p:cNvPr id="125" name="TextShape 2"/>
          <p:cNvSpPr txBox="1"/>
          <p:nvPr/>
        </p:nvSpPr>
        <p:spPr>
          <a:xfrm>
            <a:off x="457200" y="1295280"/>
            <a:ext cx="8229600" cy="4835520"/>
          </a:xfrm>
          <a:prstGeom prst="rect">
            <a:avLst/>
          </a:prstGeom>
          <a:noFill/>
          <a:ln>
            <a:noFill/>
          </a:ln>
        </p:spPr>
        <p:txBody>
          <a:bodyPr lIns="90000" tIns="46800" rIns="90000" bIns="46800"/>
          <a:lstStyle/>
          <a:p>
            <a:pPr marL="341280" indent="-341280">
              <a:lnSpc>
                <a:spcPct val="8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Determine </a:t>
            </a:r>
            <a:r>
              <a:rPr lang="en-US" sz="2800" b="1" i="1" strike="noStrike" spc="-1">
                <a:solidFill>
                  <a:srgbClr val="000000"/>
                </a:solidFill>
                <a:uFill>
                  <a:solidFill>
                    <a:srgbClr val="FFFFFF"/>
                  </a:solidFill>
                </a:uFill>
                <a:latin typeface="Times New Roman"/>
              </a:rPr>
              <a:t>physical position</a:t>
            </a:r>
            <a:r>
              <a:rPr lang="en-US" sz="2800" b="0" strike="noStrike" spc="-1">
                <a:solidFill>
                  <a:srgbClr val="000000"/>
                </a:solidFill>
                <a:uFill>
                  <a:solidFill>
                    <a:srgbClr val="FFFFFF"/>
                  </a:solidFill>
                </a:uFill>
                <a:latin typeface="Times New Roman"/>
              </a:rPr>
              <a:t> or </a:t>
            </a:r>
            <a:r>
              <a:rPr lang="en-US" sz="2800" b="1" i="1" strike="noStrike" spc="-1">
                <a:solidFill>
                  <a:srgbClr val="000000"/>
                </a:solidFill>
                <a:uFill>
                  <a:solidFill>
                    <a:srgbClr val="FFFFFF"/>
                  </a:solidFill>
                </a:uFill>
                <a:latin typeface="Times New Roman"/>
              </a:rPr>
              <a:t>logical location</a:t>
            </a:r>
            <a:endParaRPr lang="en-US" sz="32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i.e. coordinate system or symbolic reference</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In other words, absolute or relative coordinates</a:t>
            </a:r>
            <a:endParaRPr lang="en-US" sz="28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Options</a:t>
            </a:r>
            <a:endParaRPr lang="en-US" sz="32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Either centralized or distributed computation</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May scale  for indoors, outdoors or global</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There may be different sources of information</a:t>
            </a:r>
            <a:endParaRPr lang="en-US" sz="28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Metrics</a:t>
            </a:r>
            <a:endParaRPr lang="en-US" sz="32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Accuracy (how close is an estimated position to the real position?)</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Precision (for repeated position determinations, how often is a given accuracy achieved?)</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Costs, energy consumption etc.</a:t>
            </a:r>
            <a:endParaRPr lang="en-US" sz="2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7560"/>
            <a:ext cx="8229600" cy="1143000"/>
          </a:xfrm>
          <a:prstGeom prst="rect">
            <a:avLst/>
          </a:prstGeom>
          <a:noFill/>
          <a:ln>
            <a:noFill/>
          </a:ln>
        </p:spPr>
        <p:txBody>
          <a:bodyPr lIns="90000" tIns="46800" rIns="90000" bIns="46800" anchor="ctr"/>
          <a:lstStyle/>
          <a:p>
            <a:pPr algn="ctr"/>
            <a:r>
              <a:rPr lang="en-US" sz="4400" b="1" strike="noStrike" spc="-1">
                <a:solidFill>
                  <a:srgbClr val="A26D18"/>
                </a:solidFill>
                <a:uFill>
                  <a:solidFill>
                    <a:srgbClr val="FFFFFF"/>
                  </a:solidFill>
                </a:uFill>
                <a:latin typeface="Times New Roman"/>
              </a:rPr>
              <a:t>Localization - approaches</a:t>
            </a:r>
          </a:p>
        </p:txBody>
      </p:sp>
      <p:sp>
        <p:nvSpPr>
          <p:cNvPr id="127" name="TextShape 2"/>
          <p:cNvSpPr txBox="1"/>
          <p:nvPr/>
        </p:nvSpPr>
        <p:spPr>
          <a:xfrm>
            <a:off x="457200" y="1371600"/>
            <a:ext cx="8229600" cy="5105520"/>
          </a:xfrm>
          <a:prstGeom prst="rect">
            <a:avLst/>
          </a:prstGeom>
          <a:noFill/>
          <a:ln>
            <a:noFill/>
          </a:ln>
        </p:spPr>
        <p:txBody>
          <a:bodyPr lIns="90000" tIns="46800" rIns="90000" bIns="46800"/>
          <a:lstStyle/>
          <a:p>
            <a:pPr marL="341280" indent="-341280">
              <a:lnSpc>
                <a:spcPct val="8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Majority of existing location discovery approaches consist of two basic phases: </a:t>
            </a:r>
            <a:endParaRPr lang="en-US" sz="32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(1) distance (or angle) estimation</a:t>
            </a:r>
            <a:endParaRPr lang="en-US" sz="28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(2) distance (or angle) combining</a:t>
            </a:r>
            <a:endParaRPr lang="en-US" sz="2800" b="0" strike="noStrike" spc="-1">
              <a:solidFill>
                <a:srgbClr val="000000"/>
              </a:solidFill>
              <a:uFill>
                <a:solidFill>
                  <a:srgbClr val="FFFFFF"/>
                </a:solidFill>
              </a:uFill>
              <a:latin typeface="Times New Roman"/>
            </a:endParaRPr>
          </a:p>
          <a:p>
            <a:pPr marL="341280" indent="-341280">
              <a:lnSpc>
                <a:spcPct val="80000"/>
              </a:lnSpc>
              <a:buClr>
                <a:srgbClr val="FF0000"/>
              </a:buClr>
              <a:buSzPct val="60000"/>
              <a:buFont typeface="Wingdings" charset="2"/>
              <a:buChar char=""/>
            </a:pPr>
            <a:r>
              <a:rPr lang="en-US" sz="2800" b="0" strike="noStrike" spc="-1">
                <a:solidFill>
                  <a:srgbClr val="000000"/>
                </a:solidFill>
                <a:uFill>
                  <a:solidFill>
                    <a:srgbClr val="FFFFFF"/>
                  </a:solidFill>
                </a:uFill>
                <a:latin typeface="Times New Roman"/>
              </a:rPr>
              <a:t>Distance between two nodes may be estimated by using:</a:t>
            </a:r>
            <a:endParaRPr lang="en-US" sz="3200" b="0" strike="noStrike" spc="-1">
              <a:solidFill>
                <a:srgbClr val="000000"/>
              </a:solidFill>
              <a:uFill>
                <a:solidFill>
                  <a:srgbClr val="FFFFFF"/>
                </a:solidFill>
              </a:uFill>
              <a:latin typeface="Times New Roman"/>
            </a:endParaRPr>
          </a:p>
          <a:p>
            <a:pPr marL="741240" lvl="1" indent="-284040">
              <a:lnSpc>
                <a:spcPct val="80000"/>
              </a:lnSpc>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Received Signal Strength Indicator (RSSI) </a:t>
            </a:r>
            <a:endParaRPr lang="en-US" sz="28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measure the power of the signal at the receiver based on the known transmit power, the effective propagation loss can be calculated </a:t>
            </a:r>
            <a:endParaRPr lang="en-US" sz="2400" b="0" strike="noStrike" spc="-1">
              <a:solidFill>
                <a:srgbClr val="000000"/>
              </a:solidFill>
              <a:uFill>
                <a:solidFill>
                  <a:srgbClr val="FFFFFF"/>
                </a:solidFill>
              </a:uFill>
              <a:latin typeface="Times New Roman"/>
            </a:endParaRPr>
          </a:p>
          <a:p>
            <a:pPr marL="1598400" lvl="3" indent="-226800">
              <a:lnSpc>
                <a:spcPct val="80000"/>
              </a:lnSpc>
              <a:buClr>
                <a:srgbClr val="000000"/>
              </a:buClr>
              <a:buSzPct val="60000"/>
              <a:buFont typeface="Wingdings" charset="2"/>
              <a:buChar char=""/>
            </a:pPr>
            <a:r>
              <a:rPr lang="en-US" sz="1800" b="0" strike="noStrike" spc="-1">
                <a:solidFill>
                  <a:srgbClr val="000000"/>
                </a:solidFill>
                <a:uFill>
                  <a:solidFill>
                    <a:srgbClr val="FFFFFF"/>
                  </a:solidFill>
                </a:uFill>
                <a:latin typeface="Times New Roman"/>
              </a:rPr>
              <a:t>Send out signal of known strength, use received signal strength and path loss coefficient to estimate distance</a:t>
            </a:r>
            <a:endParaRPr lang="en-US" sz="20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theoretical and empirical models are used to translate this loss into a distance estimate</a:t>
            </a:r>
            <a:endParaRPr lang="en-US" sz="24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this method has been used mainly for RF signals.</a:t>
            </a:r>
            <a:endParaRPr lang="en-US" sz="2400" b="0" strike="noStrike" spc="-1">
              <a:solidFill>
                <a:srgbClr val="000000"/>
              </a:solidFill>
              <a:uFill>
                <a:solidFill>
                  <a:srgbClr val="FFFFFF"/>
                </a:solidFill>
              </a:uFill>
              <a:latin typeface="Times New Roman"/>
            </a:endParaRPr>
          </a:p>
          <a:p>
            <a:pPr marL="1141200" lvl="2" indent="-226800">
              <a:lnSpc>
                <a:spcPct val="80000"/>
              </a:lnSpc>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Problem: Highly error-prone process</a:t>
            </a:r>
            <a:endParaRPr lang="en-US" sz="2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7920"/>
            <a:ext cx="8229600" cy="712800"/>
          </a:xfrm>
          <a:prstGeom prst="rect">
            <a:avLst/>
          </a:prstGeom>
          <a:noFill/>
          <a:ln>
            <a:noFill/>
          </a:ln>
        </p:spPr>
        <p:txBody>
          <a:bodyPr lIns="90000" tIns="46800" rIns="90000" bIns="46800" anchor="ctr"/>
          <a:lstStyle/>
          <a:p>
            <a:pPr algn="ctr"/>
            <a:r>
              <a:rPr lang="en-US" sz="4000" b="1" strike="noStrike" spc="-1">
                <a:solidFill>
                  <a:srgbClr val="A26D18"/>
                </a:solidFill>
                <a:uFill>
                  <a:solidFill>
                    <a:srgbClr val="FFFFFF"/>
                  </a:solidFill>
                </a:uFill>
                <a:latin typeface="Times New Roman"/>
              </a:rPr>
              <a:t>Localization - approaches</a:t>
            </a:r>
            <a:endParaRPr lang="en-US" sz="4400" b="1" strike="noStrike" spc="-1">
              <a:solidFill>
                <a:srgbClr val="A26D18"/>
              </a:solidFill>
              <a:uFill>
                <a:solidFill>
                  <a:srgbClr val="FFFFFF"/>
                </a:solidFill>
              </a:uFill>
              <a:latin typeface="Times New Roman"/>
            </a:endParaRPr>
          </a:p>
        </p:txBody>
      </p:sp>
      <p:sp>
        <p:nvSpPr>
          <p:cNvPr id="129" name="TextShape 2"/>
          <p:cNvSpPr txBox="1"/>
          <p:nvPr/>
        </p:nvSpPr>
        <p:spPr>
          <a:xfrm>
            <a:off x="457200" y="1143000"/>
            <a:ext cx="8229600" cy="5486400"/>
          </a:xfrm>
          <a:prstGeom prst="rect">
            <a:avLst/>
          </a:prstGeom>
          <a:noFill/>
          <a:ln>
            <a:noFill/>
          </a:ln>
        </p:spPr>
        <p:txBody>
          <a:bodyPr lIns="90000" tIns="46800" rIns="90000" bIns="46800"/>
          <a:lstStyle/>
          <a:p>
            <a:pPr marL="741240" lvl="1" indent="-284040">
              <a:buClr>
                <a:srgbClr val="A26D18"/>
              </a:buClr>
              <a:buSzPct val="60000"/>
              <a:buFont typeface="Wingdings" charset="2"/>
              <a:buChar char=""/>
            </a:pPr>
            <a:r>
              <a:rPr lang="en-US" sz="2400" b="0" strike="noStrike" spc="-1">
                <a:solidFill>
                  <a:srgbClr val="000000"/>
                </a:solidFill>
                <a:uFill>
                  <a:solidFill>
                    <a:srgbClr val="FFFFFF"/>
                  </a:solidFill>
                </a:uFill>
                <a:latin typeface="Times New Roman"/>
              </a:rPr>
              <a:t>Time based methods (ToA,TDoA) </a:t>
            </a:r>
            <a:endParaRPr lang="en-US" sz="2800" b="0" strike="noStrike" spc="-1">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Record the time-of-arrival (ToA) or time-difference-of-arrival (TDoA). The propagation time can be directly translated into distance, based on the known signal propagation speed. These methods can be applied to many different signals, such as RF, acoustic, infrared and ultrasound.</a:t>
            </a:r>
            <a:endParaRPr lang="en-US" sz="2400" b="0" strike="noStrike" spc="-1">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ToA</a:t>
            </a:r>
            <a:endParaRPr lang="en-US" sz="2400" b="0" strike="noStrike" spc="-1">
              <a:solidFill>
                <a:srgbClr val="000000"/>
              </a:solidFill>
              <a:uFill>
                <a:solidFill>
                  <a:srgbClr val="FFFFFF"/>
                </a:solidFill>
              </a:uFill>
              <a:latin typeface="Times New Roman"/>
            </a:endParaRPr>
          </a:p>
          <a:p>
            <a:pPr marL="1598400" lvl="3" indent="-226800">
              <a:buClr>
                <a:srgbClr val="000000"/>
              </a:buClr>
              <a:buSzPct val="60000"/>
              <a:buFont typeface="Wingdings" charset="2"/>
              <a:buChar char=""/>
            </a:pPr>
            <a:r>
              <a:rPr lang="en-US" sz="1800" b="0" strike="noStrike" spc="-1">
                <a:solidFill>
                  <a:srgbClr val="000000"/>
                </a:solidFill>
                <a:uFill>
                  <a:solidFill>
                    <a:srgbClr val="FFFFFF"/>
                  </a:solidFill>
                </a:uFill>
                <a:latin typeface="Times New Roman"/>
              </a:rPr>
              <a:t>Use time of transmission, propagation speed, time of arrival to compute distance</a:t>
            </a:r>
            <a:endParaRPr lang="en-US" sz="2000" b="0" strike="noStrike" spc="-1">
              <a:solidFill>
                <a:srgbClr val="000000"/>
              </a:solidFill>
              <a:uFill>
                <a:solidFill>
                  <a:srgbClr val="FFFFFF"/>
                </a:solidFill>
              </a:uFill>
              <a:latin typeface="Times New Roman"/>
            </a:endParaRPr>
          </a:p>
          <a:p>
            <a:pPr marL="1598400" lvl="3" indent="-226800">
              <a:buClr>
                <a:srgbClr val="000000"/>
              </a:buClr>
              <a:buSzPct val="60000"/>
              <a:buFont typeface="Wingdings" charset="2"/>
              <a:buChar char=""/>
            </a:pPr>
            <a:r>
              <a:rPr lang="en-US" sz="1800" b="0" strike="noStrike" spc="-1">
                <a:solidFill>
                  <a:srgbClr val="000000"/>
                </a:solidFill>
                <a:uFill>
                  <a:solidFill>
                    <a:srgbClr val="FFFFFF"/>
                  </a:solidFill>
                </a:uFill>
                <a:latin typeface="Times New Roman"/>
              </a:rPr>
              <a:t>Problem: Exact time synchronization</a:t>
            </a:r>
            <a:endParaRPr lang="en-US" sz="2000" b="0" strike="noStrike" spc="-1">
              <a:solidFill>
                <a:srgbClr val="000000"/>
              </a:solidFill>
              <a:uFill>
                <a:solidFill>
                  <a:srgbClr val="FFFFFF"/>
                </a:solidFill>
              </a:uFill>
              <a:latin typeface="Times New Roman"/>
            </a:endParaRPr>
          </a:p>
          <a:p>
            <a:pPr marL="1141200" lvl="2" indent="-226800">
              <a:buClr>
                <a:srgbClr val="CC6600"/>
              </a:buClr>
              <a:buSzPct val="60000"/>
              <a:buFont typeface="Wingdings" charset="2"/>
              <a:buChar char=""/>
            </a:pPr>
            <a:r>
              <a:rPr lang="en-US" sz="2000" b="0" strike="noStrike" spc="-1">
                <a:solidFill>
                  <a:srgbClr val="000000"/>
                </a:solidFill>
                <a:uFill>
                  <a:solidFill>
                    <a:srgbClr val="FFFFFF"/>
                  </a:solidFill>
                </a:uFill>
                <a:latin typeface="Times New Roman"/>
              </a:rPr>
              <a:t>TDoA</a:t>
            </a:r>
            <a:endParaRPr lang="en-US" sz="2400" b="0" strike="noStrike" spc="-1">
              <a:solidFill>
                <a:srgbClr val="000000"/>
              </a:solidFill>
              <a:uFill>
                <a:solidFill>
                  <a:srgbClr val="FFFFFF"/>
                </a:solidFill>
              </a:uFill>
              <a:latin typeface="Times New Roman"/>
            </a:endParaRPr>
          </a:p>
          <a:p>
            <a:pPr marL="1598400" lvl="3" indent="-226800">
              <a:buClr>
                <a:srgbClr val="000000"/>
              </a:buClr>
              <a:buSzPct val="60000"/>
              <a:buFont typeface="Wingdings" charset="2"/>
              <a:buChar char=""/>
            </a:pPr>
            <a:r>
              <a:rPr lang="en-US" sz="1800" b="0" strike="noStrike" spc="-1">
                <a:solidFill>
                  <a:srgbClr val="000000"/>
                </a:solidFill>
                <a:uFill>
                  <a:solidFill>
                    <a:srgbClr val="FFFFFF"/>
                  </a:solidFill>
                </a:uFill>
                <a:latin typeface="Times New Roman"/>
              </a:rPr>
              <a:t>Use two different signals with different propagation speeds</a:t>
            </a:r>
            <a:endParaRPr lang="en-US" sz="2000" b="0" strike="noStrike" spc="-1">
              <a:solidFill>
                <a:srgbClr val="000000"/>
              </a:solidFill>
              <a:uFill>
                <a:solidFill>
                  <a:srgbClr val="FFFFFF"/>
                </a:solidFill>
              </a:uFill>
              <a:latin typeface="Times New Roman"/>
            </a:endParaRPr>
          </a:p>
          <a:p>
            <a:pPr marL="1598400" lvl="3" indent="-226800">
              <a:buClr>
                <a:srgbClr val="000000"/>
              </a:buClr>
              <a:buSzPct val="60000"/>
              <a:buFont typeface="Wingdings" charset="2"/>
              <a:buChar char=""/>
            </a:pPr>
            <a:r>
              <a:rPr lang="en-US" sz="1800" b="0" strike="noStrike" spc="-1">
                <a:solidFill>
                  <a:srgbClr val="000000"/>
                </a:solidFill>
                <a:uFill>
                  <a:solidFill>
                    <a:srgbClr val="FFFFFF"/>
                  </a:solidFill>
                </a:uFill>
                <a:latin typeface="Times New Roman"/>
              </a:rPr>
              <a:t>Example: ultrasound and radio signal</a:t>
            </a:r>
            <a:endParaRPr lang="en-US" sz="2000" b="0" strike="noStrike" spc="-1">
              <a:solidFill>
                <a:srgbClr val="000000"/>
              </a:solidFill>
              <a:uFill>
                <a:solidFill>
                  <a:srgbClr val="FFFFFF"/>
                </a:solidFill>
              </a:uFill>
              <a:latin typeface="Times New Roman"/>
            </a:endParaRPr>
          </a:p>
          <a:p>
            <a:pPr marL="2055600" lvl="4" indent="-226800">
              <a:buClr>
                <a:srgbClr val="FF0000"/>
              </a:buClr>
              <a:buSzPct val="60000"/>
              <a:buFont typeface="Wingdings" charset="2"/>
              <a:buChar char=""/>
            </a:pPr>
            <a:r>
              <a:rPr lang="en-US" sz="1800" b="0" strike="noStrike" spc="-1">
                <a:solidFill>
                  <a:srgbClr val="000000"/>
                </a:solidFill>
                <a:uFill>
                  <a:solidFill>
                    <a:srgbClr val="FFFFFF"/>
                  </a:solidFill>
                </a:uFill>
                <a:latin typeface="Times New Roman"/>
              </a:rPr>
              <a:t>Propagation time of radio negligible compared to ultrasound</a:t>
            </a:r>
            <a:endParaRPr lang="en-US" sz="2000" b="0" strike="noStrike" spc="-1">
              <a:solidFill>
                <a:srgbClr val="000000"/>
              </a:solidFill>
              <a:uFill>
                <a:solidFill>
                  <a:srgbClr val="FFFFFF"/>
                </a:solidFill>
              </a:uFill>
              <a:latin typeface="Times New Roman"/>
            </a:endParaRPr>
          </a:p>
          <a:p>
            <a:pPr marL="1598400" lvl="3" indent="-226800">
              <a:buClr>
                <a:srgbClr val="000000"/>
              </a:buClr>
              <a:buSzPct val="60000"/>
              <a:buFont typeface="Wingdings" charset="2"/>
              <a:buChar char=""/>
            </a:pPr>
            <a:r>
              <a:rPr lang="en-US" sz="1800" b="0" strike="noStrike" spc="-1">
                <a:solidFill>
                  <a:srgbClr val="000000"/>
                </a:solidFill>
                <a:uFill>
                  <a:solidFill>
                    <a:srgbClr val="FFFFFF"/>
                  </a:solidFill>
                </a:uFill>
                <a:latin typeface="Times New Roman"/>
              </a:rPr>
              <a:t>Compute difference between arrival times to compute distance</a:t>
            </a:r>
            <a:endParaRPr lang="en-US" sz="2000" b="0" strike="noStrike" spc="-1">
              <a:solidFill>
                <a:srgbClr val="000000"/>
              </a:solidFill>
              <a:uFill>
                <a:solidFill>
                  <a:srgbClr val="FFFFFF"/>
                </a:solidFill>
              </a:uFill>
              <a:latin typeface="Times New Roman"/>
            </a:endParaRPr>
          </a:p>
          <a:p>
            <a:pPr marL="1598400" lvl="3" indent="-226800">
              <a:buClr>
                <a:srgbClr val="000000"/>
              </a:buClr>
              <a:buSzPct val="60000"/>
              <a:buFont typeface="Wingdings" charset="2"/>
              <a:buChar char=""/>
            </a:pPr>
            <a:r>
              <a:rPr lang="en-US" sz="1800" b="0" strike="noStrike" spc="-1">
                <a:solidFill>
                  <a:srgbClr val="000000"/>
                </a:solidFill>
                <a:uFill>
                  <a:solidFill>
                    <a:srgbClr val="FFFFFF"/>
                  </a:solidFill>
                </a:uFill>
                <a:latin typeface="Times New Roman"/>
              </a:rPr>
              <a:t>Problem: Calibration, expensive/energy-intensive hardware</a:t>
            </a:r>
            <a:endParaRPr lang="en-US" sz="20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p:txBody>
          <a:bodyPr/>
          <a:lstStyle/>
          <a:p>
            <a:r>
              <a:rPr lang="en-US" dirty="0" smtClean="0"/>
              <a:t>One-way </a:t>
            </a:r>
            <a:r>
              <a:rPr lang="en-US" dirty="0" err="1" smtClean="0"/>
              <a:t>ToA</a:t>
            </a:r>
            <a:endParaRPr lang="en-US" dirty="0"/>
          </a:p>
          <a:p>
            <a:pPr lvl="1"/>
            <a:r>
              <a:rPr lang="en-US" dirty="0" smtClean="0"/>
              <a:t>one-way propagation of signal </a:t>
            </a:r>
          </a:p>
          <a:p>
            <a:pPr lvl="1"/>
            <a:r>
              <a:rPr lang="en-US" dirty="0" smtClean="0"/>
              <a:t>requires highly accurate synchronization of sender and receiver clocks </a:t>
            </a:r>
          </a:p>
          <a:p>
            <a:pPr lvl="2"/>
            <a:r>
              <a:rPr lang="en-US" dirty="0" err="1" smtClean="0"/>
              <a:t>Dist</a:t>
            </a:r>
            <a:r>
              <a:rPr lang="en-US" dirty="0" smtClean="0"/>
              <a:t>(</a:t>
            </a:r>
            <a:r>
              <a:rPr lang="en-US" dirty="0" err="1"/>
              <a:t>i</a:t>
            </a:r>
            <a:r>
              <a:rPr lang="en-US" dirty="0" err="1" smtClean="0"/>
              <a:t>,j</a:t>
            </a:r>
            <a:r>
              <a:rPr lang="en-US" dirty="0" smtClean="0"/>
              <a:t>) = (t2 − t1) *v</a:t>
            </a:r>
          </a:p>
          <a:p>
            <a:r>
              <a:rPr lang="en-US" dirty="0" smtClean="0"/>
              <a:t>Two-way </a:t>
            </a:r>
            <a:r>
              <a:rPr lang="en-US" dirty="0" err="1" smtClean="0"/>
              <a:t>ToA</a:t>
            </a:r>
            <a:r>
              <a:rPr lang="en-US" dirty="0" smtClean="0"/>
              <a:t> </a:t>
            </a:r>
          </a:p>
          <a:p>
            <a:pPr lvl="1"/>
            <a:r>
              <a:rPr lang="en-US" dirty="0" smtClean="0"/>
              <a:t>round-trip time of signal is measured at sender device</a:t>
            </a:r>
          </a:p>
          <a:p>
            <a:pPr lvl="1"/>
            <a:r>
              <a:rPr lang="en-US" dirty="0" smtClean="0"/>
              <a:t>third message if receiver wants to know the distance</a:t>
            </a:r>
          </a:p>
          <a:p>
            <a:pPr lvl="2"/>
            <a:r>
              <a:rPr lang="en-US" dirty="0" err="1" smtClean="0"/>
              <a:t>Dist</a:t>
            </a:r>
            <a:r>
              <a:rPr lang="en-US" dirty="0" smtClean="0"/>
              <a:t>(</a:t>
            </a:r>
            <a:r>
              <a:rPr lang="en-US" dirty="0" err="1"/>
              <a:t>i</a:t>
            </a:r>
            <a:r>
              <a:rPr lang="en-US" dirty="0" err="1" smtClean="0"/>
              <a:t>,j</a:t>
            </a:r>
            <a:r>
              <a:rPr lang="en-US" dirty="0" smtClean="0"/>
              <a:t>) = (((t4 − t1) − (t3 − t2 )) / 2) * v</a:t>
            </a:r>
            <a:endParaRPr lang="en-US" dirty="0"/>
          </a:p>
        </p:txBody>
      </p:sp>
    </p:spTree>
    <p:extLst>
      <p:ext uri="{BB962C8B-B14F-4D97-AF65-F5344CB8AC3E}">
        <p14:creationId xmlns:p14="http://schemas.microsoft.com/office/powerpoint/2010/main" val="331218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9558" y="600501"/>
            <a:ext cx="8125802" cy="2129051"/>
          </a:xfrm>
          <a:prstGeom prst="rect">
            <a:avLst/>
          </a:prstGeom>
        </p:spPr>
      </p:pic>
      <p:sp>
        <p:nvSpPr>
          <p:cNvPr id="3" name="Text Placeholder 2"/>
          <p:cNvSpPr>
            <a:spLocks noGrp="1"/>
          </p:cNvSpPr>
          <p:nvPr>
            <p:ph type="body"/>
          </p:nvPr>
        </p:nvSpPr>
        <p:spPr>
          <a:xfrm>
            <a:off x="457200" y="2729552"/>
            <a:ext cx="8228160" cy="3399448"/>
          </a:xfrm>
        </p:spPr>
        <p:txBody>
          <a:bodyPr/>
          <a:lstStyle/>
          <a:p>
            <a:r>
              <a:rPr lang="en-US" dirty="0" smtClean="0"/>
              <a:t>Time Difference of Arrival (</a:t>
            </a:r>
            <a:r>
              <a:rPr lang="en-US" dirty="0" err="1" smtClean="0"/>
              <a:t>TDoA</a:t>
            </a:r>
            <a:r>
              <a:rPr lang="en-US" dirty="0" smtClean="0"/>
              <a:t>) </a:t>
            </a:r>
          </a:p>
          <a:p>
            <a:pPr lvl="1"/>
            <a:r>
              <a:rPr lang="en-US" dirty="0" smtClean="0"/>
              <a:t>radio signal (sent at t1 and received at t2), followed by ultrasound signal </a:t>
            </a:r>
          </a:p>
          <a:p>
            <a:pPr marL="914400" lvl="2" indent="0">
              <a:buNone/>
            </a:pPr>
            <a:r>
              <a:rPr lang="en-US" dirty="0" smtClean="0"/>
              <a:t>(sent at t3=t1+t</a:t>
            </a:r>
            <a:r>
              <a:rPr lang="en-US" baseline="-25000" dirty="0" smtClean="0"/>
              <a:t>wait</a:t>
            </a:r>
            <a:r>
              <a:rPr lang="en-US" dirty="0" smtClean="0"/>
              <a:t> and received at t4)</a:t>
            </a:r>
          </a:p>
          <a:p>
            <a:pPr marL="914400" lvl="2" indent="0">
              <a:buNone/>
            </a:pPr>
            <a:r>
              <a:rPr lang="en-US" dirty="0" err="1" smtClean="0"/>
              <a:t>dist</a:t>
            </a:r>
            <a:r>
              <a:rPr lang="en-US" dirty="0" smtClean="0"/>
              <a:t> = (v1 − v2) *(t4 − t2 − </a:t>
            </a:r>
            <a:r>
              <a:rPr lang="en-US" dirty="0" err="1" smtClean="0"/>
              <a:t>t</a:t>
            </a:r>
            <a:r>
              <a:rPr lang="en-US" baseline="-25000" dirty="0" err="1" smtClean="0"/>
              <a:t>wait</a:t>
            </a:r>
            <a:r>
              <a:rPr lang="en-US" dirty="0" smtClean="0"/>
              <a:t>)</a:t>
            </a:r>
          </a:p>
          <a:p>
            <a:pPr lvl="2"/>
            <a:endParaRPr lang="en-US" dirty="0" smtClean="0"/>
          </a:p>
          <a:p>
            <a:pPr lvl="1"/>
            <a:r>
              <a:rPr lang="en-US" dirty="0" smtClean="0"/>
              <a:t>no clock synchronization required</a:t>
            </a:r>
          </a:p>
          <a:p>
            <a:pPr lvl="1"/>
            <a:r>
              <a:rPr lang="en-US" dirty="0" smtClean="0"/>
              <a:t>distance measurements can be very accurate</a:t>
            </a:r>
          </a:p>
          <a:p>
            <a:pPr lvl="1"/>
            <a:r>
              <a:rPr lang="en-US" dirty="0" smtClean="0"/>
              <a:t>need for additional hardware </a:t>
            </a:r>
          </a:p>
        </p:txBody>
      </p:sp>
    </p:spTree>
    <p:extLst>
      <p:ext uri="{BB962C8B-B14F-4D97-AF65-F5344CB8AC3E}">
        <p14:creationId xmlns:p14="http://schemas.microsoft.com/office/powerpoint/2010/main" val="2729603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1216</TotalTime>
  <Words>2602</Words>
  <Application>Microsoft Office PowerPoint</Application>
  <PresentationFormat>On-screen Show (4:3)</PresentationFormat>
  <Paragraphs>235</Paragraphs>
  <Slides>38</Slides>
  <Notes>31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 Unicode MS</vt:lpstr>
      <vt:lpstr>Arial</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Trilateration</vt:lpstr>
      <vt:lpstr>PowerPoint Presentation</vt:lpstr>
      <vt:lpstr>PowerPoint Presentation</vt:lpstr>
      <vt:lpstr>Multilateration</vt:lpstr>
      <vt:lpstr>PowerPoint Presentation</vt:lpstr>
      <vt:lpstr>PowerPoint Presentation</vt:lpstr>
      <vt:lpstr>Multilateration</vt:lpstr>
      <vt:lpstr>A good and a bad case of collaborative multilateration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Localization</dc:title>
  <dc:creator>cmcc</dc:creator>
  <cp:lastModifiedBy>Nandini Mukherjee</cp:lastModifiedBy>
  <cp:revision>25</cp:revision>
  <dcterms:created xsi:type="dcterms:W3CDTF">2008-04-16T08:42:16Z</dcterms:created>
  <dcterms:modified xsi:type="dcterms:W3CDTF">2018-10-06T04:05:48Z</dcterms:modified>
  <dc:language>en-US</dc:language>
</cp:coreProperties>
</file>