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2" r:id="rId16"/>
    <p:sldId id="273" r:id="rId17"/>
    <p:sldId id="270" r:id="rId18"/>
    <p:sldId id="275"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BF7FC-5615-433C-95C8-AE9C534C24B0}" v="220" dt="2023-12-01T04:24:43.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85" d="100"/>
          <a:sy n="85"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Srivastava" userId="9f81e8a4-96d1-48a4-829e-6ef39f02c25f" providerId="ADAL" clId="{B5ABF7FC-5615-433C-95C8-AE9C534C24B0}"/>
    <pc:docChg chg="custSel addSld delSld modSld">
      <pc:chgData name="Ashutosh Srivastava" userId="9f81e8a4-96d1-48a4-829e-6ef39f02c25f" providerId="ADAL" clId="{B5ABF7FC-5615-433C-95C8-AE9C534C24B0}" dt="2023-12-05T06:19:15.473" v="502" actId="6549"/>
      <pc:docMkLst>
        <pc:docMk/>
      </pc:docMkLst>
      <pc:sldChg chg="modSp mod">
        <pc:chgData name="Ashutosh Srivastava" userId="9f81e8a4-96d1-48a4-829e-6ef39f02c25f" providerId="ADAL" clId="{B5ABF7FC-5615-433C-95C8-AE9C534C24B0}" dt="2023-11-30T16:43:59.873" v="180" actId="27636"/>
        <pc:sldMkLst>
          <pc:docMk/>
          <pc:sldMk cId="3398591868" sldId="269"/>
        </pc:sldMkLst>
        <pc:spChg chg="mod">
          <ac:chgData name="Ashutosh Srivastava" userId="9f81e8a4-96d1-48a4-829e-6ef39f02c25f" providerId="ADAL" clId="{B5ABF7FC-5615-433C-95C8-AE9C534C24B0}" dt="2023-11-30T16:43:59.873" v="180" actId="27636"/>
          <ac:spMkLst>
            <pc:docMk/>
            <pc:sldMk cId="3398591868" sldId="269"/>
            <ac:spMk id="2" creationId="{943343F1-C69C-4EA8-8AD9-938E12E00CE6}"/>
          </ac:spMkLst>
        </pc:spChg>
        <pc:spChg chg="mod">
          <ac:chgData name="Ashutosh Srivastava" userId="9f81e8a4-96d1-48a4-829e-6ef39f02c25f" providerId="ADAL" clId="{B5ABF7FC-5615-433C-95C8-AE9C534C24B0}" dt="2023-11-30T16:38:21.170" v="63" actId="6549"/>
          <ac:spMkLst>
            <pc:docMk/>
            <pc:sldMk cId="3398591868" sldId="269"/>
            <ac:spMk id="3" creationId="{C6A7E78E-D357-423C-838C-E30E43B666CA}"/>
          </ac:spMkLst>
        </pc:spChg>
      </pc:sldChg>
      <pc:sldChg chg="modSp mod">
        <pc:chgData name="Ashutosh Srivastava" userId="9f81e8a4-96d1-48a4-829e-6ef39f02c25f" providerId="ADAL" clId="{B5ABF7FC-5615-433C-95C8-AE9C534C24B0}" dt="2023-11-30T16:40:36.215" v="125" actId="113"/>
        <pc:sldMkLst>
          <pc:docMk/>
          <pc:sldMk cId="2960375281" sldId="270"/>
        </pc:sldMkLst>
        <pc:spChg chg="mod">
          <ac:chgData name="Ashutosh Srivastava" userId="9f81e8a4-96d1-48a4-829e-6ef39f02c25f" providerId="ADAL" clId="{B5ABF7FC-5615-433C-95C8-AE9C534C24B0}" dt="2023-11-30T16:40:36.215" v="125" actId="113"/>
          <ac:spMkLst>
            <pc:docMk/>
            <pc:sldMk cId="2960375281" sldId="270"/>
            <ac:spMk id="3" creationId="{1DA443B5-C535-4CF6-9B8C-DD15845FF03C}"/>
          </ac:spMkLst>
        </pc:spChg>
      </pc:sldChg>
      <pc:sldChg chg="del">
        <pc:chgData name="Ashutosh Srivastava" userId="9f81e8a4-96d1-48a4-829e-6ef39f02c25f" providerId="ADAL" clId="{B5ABF7FC-5615-433C-95C8-AE9C534C24B0}" dt="2023-11-30T16:37:03.441" v="19" actId="2696"/>
        <pc:sldMkLst>
          <pc:docMk/>
          <pc:sldMk cId="2851766202" sldId="271"/>
        </pc:sldMkLst>
      </pc:sldChg>
      <pc:sldChg chg="modSp add mod">
        <pc:chgData name="Ashutosh Srivastava" userId="9f81e8a4-96d1-48a4-829e-6ef39f02c25f" providerId="ADAL" clId="{B5ABF7FC-5615-433C-95C8-AE9C534C24B0}" dt="2023-11-30T16:39:03.282" v="81" actId="113"/>
        <pc:sldMkLst>
          <pc:docMk/>
          <pc:sldMk cId="2089676015" sldId="272"/>
        </pc:sldMkLst>
        <pc:spChg chg="mod">
          <ac:chgData name="Ashutosh Srivastava" userId="9f81e8a4-96d1-48a4-829e-6ef39f02c25f" providerId="ADAL" clId="{B5ABF7FC-5615-433C-95C8-AE9C534C24B0}" dt="2023-11-30T16:39:03.282" v="81" actId="113"/>
          <ac:spMkLst>
            <pc:docMk/>
            <pc:sldMk cId="2089676015" sldId="272"/>
            <ac:spMk id="3" creationId="{C6A7E78E-D357-423C-838C-E30E43B666CA}"/>
          </ac:spMkLst>
        </pc:spChg>
      </pc:sldChg>
      <pc:sldChg chg="modSp add mod">
        <pc:chgData name="Ashutosh Srivastava" userId="9f81e8a4-96d1-48a4-829e-6ef39f02c25f" providerId="ADAL" clId="{B5ABF7FC-5615-433C-95C8-AE9C534C24B0}" dt="2023-12-05T06:19:15.473" v="502" actId="6549"/>
        <pc:sldMkLst>
          <pc:docMk/>
          <pc:sldMk cId="1679389691" sldId="273"/>
        </pc:sldMkLst>
        <pc:spChg chg="mod">
          <ac:chgData name="Ashutosh Srivastava" userId="9f81e8a4-96d1-48a4-829e-6ef39f02c25f" providerId="ADAL" clId="{B5ABF7FC-5615-433C-95C8-AE9C534C24B0}" dt="2023-12-05T06:19:15.473" v="502" actId="6549"/>
          <ac:spMkLst>
            <pc:docMk/>
            <pc:sldMk cId="1679389691" sldId="273"/>
            <ac:spMk id="3" creationId="{C6A7E78E-D357-423C-838C-E30E43B666CA}"/>
          </ac:spMkLst>
        </pc:spChg>
      </pc:sldChg>
      <pc:sldChg chg="add del">
        <pc:chgData name="Ashutosh Srivastava" userId="9f81e8a4-96d1-48a4-829e-6ef39f02c25f" providerId="ADAL" clId="{B5ABF7FC-5615-433C-95C8-AE9C534C24B0}" dt="2023-11-30T16:35:58.338" v="8" actId="2696"/>
        <pc:sldMkLst>
          <pc:docMk/>
          <pc:sldMk cId="771883309" sldId="274"/>
        </pc:sldMkLst>
      </pc:sldChg>
      <pc:sldChg chg="modSp add mod">
        <pc:chgData name="Ashutosh Srivastava" userId="9f81e8a4-96d1-48a4-829e-6ef39f02c25f" providerId="ADAL" clId="{B5ABF7FC-5615-433C-95C8-AE9C534C24B0}" dt="2023-11-30T16:41:48.942" v="172" actId="113"/>
        <pc:sldMkLst>
          <pc:docMk/>
          <pc:sldMk cId="1802032851" sldId="274"/>
        </pc:sldMkLst>
        <pc:spChg chg="mod">
          <ac:chgData name="Ashutosh Srivastava" userId="9f81e8a4-96d1-48a4-829e-6ef39f02c25f" providerId="ADAL" clId="{B5ABF7FC-5615-433C-95C8-AE9C534C24B0}" dt="2023-11-30T16:41:48.942" v="172" actId="113"/>
          <ac:spMkLst>
            <pc:docMk/>
            <pc:sldMk cId="1802032851" sldId="274"/>
            <ac:spMk id="3" creationId="{1DA443B5-C535-4CF6-9B8C-DD15845FF03C}"/>
          </ac:spMkLst>
        </pc:spChg>
      </pc:sldChg>
      <pc:sldChg chg="modSp add mod">
        <pc:chgData name="Ashutosh Srivastava" userId="9f81e8a4-96d1-48a4-829e-6ef39f02c25f" providerId="ADAL" clId="{B5ABF7FC-5615-433C-95C8-AE9C534C24B0}" dt="2023-11-30T16:41:22.438" v="158" actId="6549"/>
        <pc:sldMkLst>
          <pc:docMk/>
          <pc:sldMk cId="2676822173" sldId="275"/>
        </pc:sldMkLst>
        <pc:spChg chg="mod">
          <ac:chgData name="Ashutosh Srivastava" userId="9f81e8a4-96d1-48a4-829e-6ef39f02c25f" providerId="ADAL" clId="{B5ABF7FC-5615-433C-95C8-AE9C534C24B0}" dt="2023-11-30T16:41:22.438" v="158" actId="6549"/>
          <ac:spMkLst>
            <pc:docMk/>
            <pc:sldMk cId="2676822173" sldId="275"/>
            <ac:spMk id="3" creationId="{1DA443B5-C535-4CF6-9B8C-DD15845FF03C}"/>
          </ac:spMkLst>
        </pc:spChg>
      </pc:sldChg>
      <pc:sldChg chg="modSp new mod">
        <pc:chgData name="Ashutosh Srivastava" userId="9f81e8a4-96d1-48a4-829e-6ef39f02c25f" providerId="ADAL" clId="{B5ABF7FC-5615-433C-95C8-AE9C534C24B0}" dt="2023-12-01T03:58:17.812" v="220" actId="255"/>
        <pc:sldMkLst>
          <pc:docMk/>
          <pc:sldMk cId="1236366453" sldId="276"/>
        </pc:sldMkLst>
        <pc:spChg chg="mod">
          <ac:chgData name="Ashutosh Srivastava" userId="9f81e8a4-96d1-48a4-829e-6ef39f02c25f" providerId="ADAL" clId="{B5ABF7FC-5615-433C-95C8-AE9C534C24B0}" dt="2023-11-30T16:54:08.645" v="219" actId="20577"/>
          <ac:spMkLst>
            <pc:docMk/>
            <pc:sldMk cId="1236366453" sldId="276"/>
            <ac:spMk id="2" creationId="{1CD21E46-2A17-12E8-1F67-8F4950FEE0C2}"/>
          </ac:spMkLst>
        </pc:spChg>
        <pc:spChg chg="mod">
          <ac:chgData name="Ashutosh Srivastava" userId="9f81e8a4-96d1-48a4-829e-6ef39f02c25f" providerId="ADAL" clId="{B5ABF7FC-5615-433C-95C8-AE9C534C24B0}" dt="2023-12-01T03:58:17.812" v="220" actId="255"/>
          <ac:spMkLst>
            <pc:docMk/>
            <pc:sldMk cId="1236366453" sldId="276"/>
            <ac:spMk id="3" creationId="{F50E467D-DF68-260E-577B-C391A0189411}"/>
          </ac:spMkLst>
        </pc:spChg>
      </pc:sldChg>
      <pc:sldChg chg="addSp delSp modSp new mod">
        <pc:chgData name="Ashutosh Srivastava" userId="9f81e8a4-96d1-48a4-829e-6ef39f02c25f" providerId="ADAL" clId="{B5ABF7FC-5615-433C-95C8-AE9C534C24B0}" dt="2023-12-01T04:25:17.241" v="501" actId="20577"/>
        <pc:sldMkLst>
          <pc:docMk/>
          <pc:sldMk cId="2270403158" sldId="277"/>
        </pc:sldMkLst>
        <pc:spChg chg="add mod">
          <ac:chgData name="Ashutosh Srivastava" userId="9f81e8a4-96d1-48a4-829e-6ef39f02c25f" providerId="ADAL" clId="{B5ABF7FC-5615-433C-95C8-AE9C534C24B0}" dt="2023-12-01T04:25:17.241" v="501" actId="20577"/>
          <ac:spMkLst>
            <pc:docMk/>
            <pc:sldMk cId="2270403158" sldId="277"/>
            <ac:spMk id="4" creationId="{7CFAF268-2993-59CB-9925-7A784CDC9399}"/>
          </ac:spMkLst>
        </pc:spChg>
        <pc:graphicFrameChg chg="add del mod">
          <ac:chgData name="Ashutosh Srivastava" userId="9f81e8a4-96d1-48a4-829e-6ef39f02c25f" providerId="ADAL" clId="{B5ABF7FC-5615-433C-95C8-AE9C534C24B0}" dt="2023-12-01T04:19:40.276" v="224"/>
          <ac:graphicFrameMkLst>
            <pc:docMk/>
            <pc:sldMk cId="2270403158" sldId="277"/>
            <ac:graphicFrameMk id="2" creationId="{90FE9E50-5D20-B6F6-8E9D-63121F68303D}"/>
          </ac:graphicFrameMkLst>
        </pc:graphicFrameChg>
        <pc:graphicFrameChg chg="add mod modGraphic">
          <ac:chgData name="Ashutosh Srivastava" userId="9f81e8a4-96d1-48a4-829e-6ef39f02c25f" providerId="ADAL" clId="{B5ABF7FC-5615-433C-95C8-AE9C534C24B0}" dt="2023-12-01T04:24:21.642" v="466" actId="14100"/>
          <ac:graphicFrameMkLst>
            <pc:docMk/>
            <pc:sldMk cId="2270403158" sldId="277"/>
            <ac:graphicFrameMk id="3" creationId="{02C486D4-23E9-C855-294E-6735CF638678}"/>
          </ac:graphicFrameMkLst>
        </pc:graphicFrameChg>
      </pc:sldChg>
    </pc:docChg>
  </pc:docChgLst>
  <pc:docChgLst>
    <pc:chgData name="Ashutosh Srivastava" userId="9f81e8a4-96d1-48a4-829e-6ef39f02c25f" providerId="ADAL" clId="{30F64558-B37B-4936-BC00-0C0FFA68ED87}"/>
    <pc:docChg chg="modSld">
      <pc:chgData name="Ashutosh Srivastava" userId="9f81e8a4-96d1-48a4-829e-6ef39f02c25f" providerId="ADAL" clId="{30F64558-B37B-4936-BC00-0C0FFA68ED87}" dt="2023-11-29T03:07:14.623" v="16" actId="1036"/>
      <pc:docMkLst>
        <pc:docMk/>
      </pc:docMkLst>
      <pc:sldChg chg="modSp mod">
        <pc:chgData name="Ashutosh Srivastava" userId="9f81e8a4-96d1-48a4-829e-6ef39f02c25f" providerId="ADAL" clId="{30F64558-B37B-4936-BC00-0C0FFA68ED87}" dt="2023-11-29T03:07:14.623" v="16" actId="1036"/>
        <pc:sldMkLst>
          <pc:docMk/>
          <pc:sldMk cId="1738315592" sldId="256"/>
        </pc:sldMkLst>
        <pc:spChg chg="mod">
          <ac:chgData name="Ashutosh Srivastava" userId="9f81e8a4-96d1-48a4-829e-6ef39f02c25f" providerId="ADAL" clId="{30F64558-B37B-4936-BC00-0C0FFA68ED87}" dt="2023-11-29T03:07:14.623" v="16" actId="1036"/>
          <ac:spMkLst>
            <pc:docMk/>
            <pc:sldMk cId="1738315592" sldId="256"/>
            <ac:spMk id="2" creationId="{A00D495D-0244-49F4-A069-AA2E62307413}"/>
          </ac:spMkLst>
        </pc:spChg>
        <pc:spChg chg="mod">
          <ac:chgData name="Ashutosh Srivastava" userId="9f81e8a4-96d1-48a4-829e-6ef39f02c25f" providerId="ADAL" clId="{30F64558-B37B-4936-BC00-0C0FFA68ED87}" dt="2023-11-29T03:07:14.623" v="16" actId="1036"/>
          <ac:spMkLst>
            <pc:docMk/>
            <pc:sldMk cId="1738315592" sldId="256"/>
            <ac:spMk id="3" creationId="{8C575E0A-11D1-425C-8216-C0B09D43F3CB}"/>
          </ac:spMkLst>
        </pc:spChg>
        <pc:picChg chg="mod">
          <ac:chgData name="Ashutosh Srivastava" userId="9f81e8a4-96d1-48a4-829e-6ef39f02c25f" providerId="ADAL" clId="{30F64558-B37B-4936-BC00-0C0FFA68ED87}" dt="2023-11-29T03:07:14.623" v="16" actId="1036"/>
          <ac:picMkLst>
            <pc:docMk/>
            <pc:sldMk cId="1738315592" sldId="256"/>
            <ac:picMk id="4" creationId="{634C0113-BAA7-4CEF-1393-888F90367AEE}"/>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FFBA3-177E-4762-A0CF-C80DA13BE8A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F0A4259-7E5B-4C16-8957-4176C8722B09}">
      <dgm:prSet/>
      <dgm:spPr/>
      <dgm:t>
        <a:bodyPr/>
        <a:lstStyle/>
        <a:p>
          <a:r>
            <a:rPr lang="en-US"/>
            <a:t>C</a:t>
          </a:r>
          <a:r>
            <a:rPr lang="en-US" b="0" i="0"/>
            <a:t>ycle time of the processor is decreased. </a:t>
          </a:r>
          <a:endParaRPr lang="en-US"/>
        </a:p>
      </dgm:t>
    </dgm:pt>
    <dgm:pt modelId="{5478A450-1DDE-4ACA-AAD6-6ED651C2A4E8}" type="parTrans" cxnId="{6FC8285A-48D5-46FE-B0F3-B67D23616E0F}">
      <dgm:prSet/>
      <dgm:spPr/>
      <dgm:t>
        <a:bodyPr/>
        <a:lstStyle/>
        <a:p>
          <a:endParaRPr lang="en-US"/>
        </a:p>
      </dgm:t>
    </dgm:pt>
    <dgm:pt modelId="{A11ABF67-6259-42F8-81E0-1164B90A4DB1}" type="sibTrans" cxnId="{6FC8285A-48D5-46FE-B0F3-B67D23616E0F}">
      <dgm:prSet/>
      <dgm:spPr/>
      <dgm:t>
        <a:bodyPr/>
        <a:lstStyle/>
        <a:p>
          <a:endParaRPr lang="en-US"/>
        </a:p>
      </dgm:t>
    </dgm:pt>
    <dgm:pt modelId="{45FF2AD1-910C-41FE-9746-D56A3DFD7C1A}">
      <dgm:prSet/>
      <dgm:spPr/>
      <dgm:t>
        <a:bodyPr/>
        <a:lstStyle/>
        <a:p>
          <a:r>
            <a:rPr lang="en-US" b="0" i="0"/>
            <a:t>Instruction throughput increases.</a:t>
          </a:r>
          <a:endParaRPr lang="en-US"/>
        </a:p>
      </dgm:t>
    </dgm:pt>
    <dgm:pt modelId="{88661839-DAF1-46A8-BA21-AC70F7A4CA1E}" type="parTrans" cxnId="{29694034-7F83-4183-84B5-EAE4435D1A7C}">
      <dgm:prSet/>
      <dgm:spPr/>
      <dgm:t>
        <a:bodyPr/>
        <a:lstStyle/>
        <a:p>
          <a:endParaRPr lang="en-US"/>
        </a:p>
      </dgm:t>
    </dgm:pt>
    <dgm:pt modelId="{B48F1443-DBD4-4DE0-B1DF-C89D327302B6}" type="sibTrans" cxnId="{29694034-7F83-4183-84B5-EAE4435D1A7C}">
      <dgm:prSet/>
      <dgm:spPr/>
      <dgm:t>
        <a:bodyPr/>
        <a:lstStyle/>
        <a:p>
          <a:endParaRPr lang="en-US"/>
        </a:p>
      </dgm:t>
    </dgm:pt>
    <dgm:pt modelId="{3E46096A-04BA-4E18-8F6B-727DDC53EDB6}">
      <dgm:prSet/>
      <dgm:spPr/>
      <dgm:t>
        <a:bodyPr/>
        <a:lstStyle/>
        <a:p>
          <a:r>
            <a:rPr lang="en-US" b="0" i="0"/>
            <a:t>Increase in the number of pipeline stages increases the number of instructions executed simultaneously.</a:t>
          </a:r>
          <a:endParaRPr lang="en-US"/>
        </a:p>
      </dgm:t>
    </dgm:pt>
    <dgm:pt modelId="{F947696D-7F71-4851-9318-E477E6BD8951}" type="parTrans" cxnId="{3755F6C4-9C5F-454A-B035-9D7B5BA7587E}">
      <dgm:prSet/>
      <dgm:spPr/>
      <dgm:t>
        <a:bodyPr/>
        <a:lstStyle/>
        <a:p>
          <a:endParaRPr lang="en-US"/>
        </a:p>
      </dgm:t>
    </dgm:pt>
    <dgm:pt modelId="{2256177D-A485-493F-87D8-179CBD030751}" type="sibTrans" cxnId="{3755F6C4-9C5F-454A-B035-9D7B5BA7587E}">
      <dgm:prSet/>
      <dgm:spPr/>
      <dgm:t>
        <a:bodyPr/>
        <a:lstStyle/>
        <a:p>
          <a:endParaRPr lang="en-US"/>
        </a:p>
      </dgm:t>
    </dgm:pt>
    <dgm:pt modelId="{B7133FCA-7492-4CA1-87F2-B2A16ACB21D1}">
      <dgm:prSet/>
      <dgm:spPr/>
      <dgm:t>
        <a:bodyPr/>
        <a:lstStyle/>
        <a:p>
          <a:r>
            <a:rPr lang="en-US" b="0" i="0"/>
            <a:t>Faster ALU can be designed when pipelining is used.</a:t>
          </a:r>
          <a:endParaRPr lang="en-US"/>
        </a:p>
      </dgm:t>
    </dgm:pt>
    <dgm:pt modelId="{5013DEC9-2102-441A-A8EB-083A4454E37B}" type="parTrans" cxnId="{E482541B-3D54-46C3-B4D9-796B3AABC2C8}">
      <dgm:prSet/>
      <dgm:spPr/>
      <dgm:t>
        <a:bodyPr/>
        <a:lstStyle/>
        <a:p>
          <a:endParaRPr lang="en-US"/>
        </a:p>
      </dgm:t>
    </dgm:pt>
    <dgm:pt modelId="{E34CD3FB-9888-42B5-82B5-33B6E31131E5}" type="sibTrans" cxnId="{E482541B-3D54-46C3-B4D9-796B3AABC2C8}">
      <dgm:prSet/>
      <dgm:spPr/>
      <dgm:t>
        <a:bodyPr/>
        <a:lstStyle/>
        <a:p>
          <a:endParaRPr lang="en-US"/>
        </a:p>
      </dgm:t>
    </dgm:pt>
    <dgm:pt modelId="{056D43C6-5AEE-40C5-80A5-DFD334670B56}">
      <dgm:prSet/>
      <dgm:spPr/>
      <dgm:t>
        <a:bodyPr/>
        <a:lstStyle/>
        <a:p>
          <a:r>
            <a:rPr lang="en-US" b="0" i="0"/>
            <a:t>Pipelined CPU’s works at higher clock frequencies than the RAM.</a:t>
          </a:r>
          <a:endParaRPr lang="en-US"/>
        </a:p>
      </dgm:t>
    </dgm:pt>
    <dgm:pt modelId="{5A0041B2-DA75-4244-B07E-472A27A72101}" type="parTrans" cxnId="{9A40563C-7B8C-4496-BA30-387FBF85C737}">
      <dgm:prSet/>
      <dgm:spPr/>
      <dgm:t>
        <a:bodyPr/>
        <a:lstStyle/>
        <a:p>
          <a:endParaRPr lang="en-US"/>
        </a:p>
      </dgm:t>
    </dgm:pt>
    <dgm:pt modelId="{F0EA8920-2D6A-4777-B35A-55FFECAECD08}" type="sibTrans" cxnId="{9A40563C-7B8C-4496-BA30-387FBF85C737}">
      <dgm:prSet/>
      <dgm:spPr/>
      <dgm:t>
        <a:bodyPr/>
        <a:lstStyle/>
        <a:p>
          <a:endParaRPr lang="en-US"/>
        </a:p>
      </dgm:t>
    </dgm:pt>
    <dgm:pt modelId="{C0FFD75E-5CE2-4B17-8594-720A21C955AC}">
      <dgm:prSet/>
      <dgm:spPr/>
      <dgm:t>
        <a:bodyPr/>
        <a:lstStyle/>
        <a:p>
          <a:r>
            <a:rPr lang="en-US" b="0" i="0"/>
            <a:t>Pipelining increases the overall performance of the CPU.</a:t>
          </a:r>
          <a:endParaRPr lang="en-US"/>
        </a:p>
      </dgm:t>
    </dgm:pt>
    <dgm:pt modelId="{7D6EC787-C068-4D51-A27D-F4375F9B1623}" type="parTrans" cxnId="{5CAAC51C-D948-4BFA-956F-D46F3E865780}">
      <dgm:prSet/>
      <dgm:spPr/>
      <dgm:t>
        <a:bodyPr/>
        <a:lstStyle/>
        <a:p>
          <a:endParaRPr lang="en-US"/>
        </a:p>
      </dgm:t>
    </dgm:pt>
    <dgm:pt modelId="{89CE2FA4-E394-490A-9C3F-33A2703D3D4B}" type="sibTrans" cxnId="{5CAAC51C-D948-4BFA-956F-D46F3E865780}">
      <dgm:prSet/>
      <dgm:spPr/>
      <dgm:t>
        <a:bodyPr/>
        <a:lstStyle/>
        <a:p>
          <a:endParaRPr lang="en-US"/>
        </a:p>
      </dgm:t>
    </dgm:pt>
    <dgm:pt modelId="{19028A27-4DD2-4C50-B10D-337A06AA999D}" type="pres">
      <dgm:prSet presAssocID="{A35FFBA3-177E-4762-A0CF-C80DA13BE8A3}" presName="linear" presStyleCnt="0">
        <dgm:presLayoutVars>
          <dgm:animLvl val="lvl"/>
          <dgm:resizeHandles val="exact"/>
        </dgm:presLayoutVars>
      </dgm:prSet>
      <dgm:spPr/>
    </dgm:pt>
    <dgm:pt modelId="{105BF4A7-8E4F-4F33-A4C2-F6DC392DB797}" type="pres">
      <dgm:prSet presAssocID="{CF0A4259-7E5B-4C16-8957-4176C8722B09}" presName="parentText" presStyleLbl="node1" presStyleIdx="0" presStyleCnt="6">
        <dgm:presLayoutVars>
          <dgm:chMax val="0"/>
          <dgm:bulletEnabled val="1"/>
        </dgm:presLayoutVars>
      </dgm:prSet>
      <dgm:spPr/>
    </dgm:pt>
    <dgm:pt modelId="{6F2DDD5B-1E8A-4B3C-A27C-CAE19FC7D05A}" type="pres">
      <dgm:prSet presAssocID="{A11ABF67-6259-42F8-81E0-1164B90A4DB1}" presName="spacer" presStyleCnt="0"/>
      <dgm:spPr/>
    </dgm:pt>
    <dgm:pt modelId="{D16B7CC5-A42B-4D60-ADE8-B2F209C4F3E1}" type="pres">
      <dgm:prSet presAssocID="{45FF2AD1-910C-41FE-9746-D56A3DFD7C1A}" presName="parentText" presStyleLbl="node1" presStyleIdx="1" presStyleCnt="6">
        <dgm:presLayoutVars>
          <dgm:chMax val="0"/>
          <dgm:bulletEnabled val="1"/>
        </dgm:presLayoutVars>
      </dgm:prSet>
      <dgm:spPr/>
    </dgm:pt>
    <dgm:pt modelId="{B752689B-AF9F-4072-BF10-0A2D6A6960A1}" type="pres">
      <dgm:prSet presAssocID="{B48F1443-DBD4-4DE0-B1DF-C89D327302B6}" presName="spacer" presStyleCnt="0"/>
      <dgm:spPr/>
    </dgm:pt>
    <dgm:pt modelId="{76515C5C-987E-4456-82AD-9CB288BF4805}" type="pres">
      <dgm:prSet presAssocID="{3E46096A-04BA-4E18-8F6B-727DDC53EDB6}" presName="parentText" presStyleLbl="node1" presStyleIdx="2" presStyleCnt="6">
        <dgm:presLayoutVars>
          <dgm:chMax val="0"/>
          <dgm:bulletEnabled val="1"/>
        </dgm:presLayoutVars>
      </dgm:prSet>
      <dgm:spPr/>
    </dgm:pt>
    <dgm:pt modelId="{D03188F5-8F1E-4A4B-91D5-7DC7ED4A8048}" type="pres">
      <dgm:prSet presAssocID="{2256177D-A485-493F-87D8-179CBD030751}" presName="spacer" presStyleCnt="0"/>
      <dgm:spPr/>
    </dgm:pt>
    <dgm:pt modelId="{EE40D676-24D4-4D86-A4DB-5CF71E6FBD46}" type="pres">
      <dgm:prSet presAssocID="{B7133FCA-7492-4CA1-87F2-B2A16ACB21D1}" presName="parentText" presStyleLbl="node1" presStyleIdx="3" presStyleCnt="6">
        <dgm:presLayoutVars>
          <dgm:chMax val="0"/>
          <dgm:bulletEnabled val="1"/>
        </dgm:presLayoutVars>
      </dgm:prSet>
      <dgm:spPr/>
    </dgm:pt>
    <dgm:pt modelId="{0839BD5E-73D8-4E54-A8A6-61C6850ECF68}" type="pres">
      <dgm:prSet presAssocID="{E34CD3FB-9888-42B5-82B5-33B6E31131E5}" presName="spacer" presStyleCnt="0"/>
      <dgm:spPr/>
    </dgm:pt>
    <dgm:pt modelId="{D2E59E6B-26FF-4915-A228-427909357AF8}" type="pres">
      <dgm:prSet presAssocID="{056D43C6-5AEE-40C5-80A5-DFD334670B56}" presName="parentText" presStyleLbl="node1" presStyleIdx="4" presStyleCnt="6">
        <dgm:presLayoutVars>
          <dgm:chMax val="0"/>
          <dgm:bulletEnabled val="1"/>
        </dgm:presLayoutVars>
      </dgm:prSet>
      <dgm:spPr/>
    </dgm:pt>
    <dgm:pt modelId="{A69C04E0-6A82-4A45-B20E-0D89C7FFF3DA}" type="pres">
      <dgm:prSet presAssocID="{F0EA8920-2D6A-4777-B35A-55FFECAECD08}" presName="spacer" presStyleCnt="0"/>
      <dgm:spPr/>
    </dgm:pt>
    <dgm:pt modelId="{2D34AD35-D97F-4394-9AE1-6F2911B8D8A9}" type="pres">
      <dgm:prSet presAssocID="{C0FFD75E-5CE2-4B17-8594-720A21C955AC}" presName="parentText" presStyleLbl="node1" presStyleIdx="5" presStyleCnt="6">
        <dgm:presLayoutVars>
          <dgm:chMax val="0"/>
          <dgm:bulletEnabled val="1"/>
        </dgm:presLayoutVars>
      </dgm:prSet>
      <dgm:spPr/>
    </dgm:pt>
  </dgm:ptLst>
  <dgm:cxnLst>
    <dgm:cxn modelId="{CC23E618-9507-44F8-9ED1-822F6CC52B06}" type="presOf" srcId="{3E46096A-04BA-4E18-8F6B-727DDC53EDB6}" destId="{76515C5C-987E-4456-82AD-9CB288BF4805}" srcOrd="0" destOrd="0" presId="urn:microsoft.com/office/officeart/2005/8/layout/vList2"/>
    <dgm:cxn modelId="{E482541B-3D54-46C3-B4D9-796B3AABC2C8}" srcId="{A35FFBA3-177E-4762-A0CF-C80DA13BE8A3}" destId="{B7133FCA-7492-4CA1-87F2-B2A16ACB21D1}" srcOrd="3" destOrd="0" parTransId="{5013DEC9-2102-441A-A8EB-083A4454E37B}" sibTransId="{E34CD3FB-9888-42B5-82B5-33B6E31131E5}"/>
    <dgm:cxn modelId="{5CAAC51C-D948-4BFA-956F-D46F3E865780}" srcId="{A35FFBA3-177E-4762-A0CF-C80DA13BE8A3}" destId="{C0FFD75E-5CE2-4B17-8594-720A21C955AC}" srcOrd="5" destOrd="0" parTransId="{7D6EC787-C068-4D51-A27D-F4375F9B1623}" sibTransId="{89CE2FA4-E394-490A-9C3F-33A2703D3D4B}"/>
    <dgm:cxn modelId="{29694034-7F83-4183-84B5-EAE4435D1A7C}" srcId="{A35FFBA3-177E-4762-A0CF-C80DA13BE8A3}" destId="{45FF2AD1-910C-41FE-9746-D56A3DFD7C1A}" srcOrd="1" destOrd="0" parTransId="{88661839-DAF1-46A8-BA21-AC70F7A4CA1E}" sibTransId="{B48F1443-DBD4-4DE0-B1DF-C89D327302B6}"/>
    <dgm:cxn modelId="{9A40563C-7B8C-4496-BA30-387FBF85C737}" srcId="{A35FFBA3-177E-4762-A0CF-C80DA13BE8A3}" destId="{056D43C6-5AEE-40C5-80A5-DFD334670B56}" srcOrd="4" destOrd="0" parTransId="{5A0041B2-DA75-4244-B07E-472A27A72101}" sibTransId="{F0EA8920-2D6A-4777-B35A-55FFECAECD08}"/>
    <dgm:cxn modelId="{3281F376-DEB2-461A-9FC7-11FFECA0F7C6}" type="presOf" srcId="{056D43C6-5AEE-40C5-80A5-DFD334670B56}" destId="{D2E59E6B-26FF-4915-A228-427909357AF8}" srcOrd="0" destOrd="0" presId="urn:microsoft.com/office/officeart/2005/8/layout/vList2"/>
    <dgm:cxn modelId="{6FC8285A-48D5-46FE-B0F3-B67D23616E0F}" srcId="{A35FFBA3-177E-4762-A0CF-C80DA13BE8A3}" destId="{CF0A4259-7E5B-4C16-8957-4176C8722B09}" srcOrd="0" destOrd="0" parTransId="{5478A450-1DDE-4ACA-AAD6-6ED651C2A4E8}" sibTransId="{A11ABF67-6259-42F8-81E0-1164B90A4DB1}"/>
    <dgm:cxn modelId="{912D3191-5402-44EC-8E27-8984BD17B75B}" type="presOf" srcId="{45FF2AD1-910C-41FE-9746-D56A3DFD7C1A}" destId="{D16B7CC5-A42B-4D60-ADE8-B2F209C4F3E1}" srcOrd="0" destOrd="0" presId="urn:microsoft.com/office/officeart/2005/8/layout/vList2"/>
    <dgm:cxn modelId="{90AFE193-6D08-4E91-837C-EF503377FD31}" type="presOf" srcId="{A35FFBA3-177E-4762-A0CF-C80DA13BE8A3}" destId="{19028A27-4DD2-4C50-B10D-337A06AA999D}" srcOrd="0" destOrd="0" presId="urn:microsoft.com/office/officeart/2005/8/layout/vList2"/>
    <dgm:cxn modelId="{E7B721B3-C501-4DD3-B9C8-67265C38F543}" type="presOf" srcId="{C0FFD75E-5CE2-4B17-8594-720A21C955AC}" destId="{2D34AD35-D97F-4394-9AE1-6F2911B8D8A9}" srcOrd="0" destOrd="0" presId="urn:microsoft.com/office/officeart/2005/8/layout/vList2"/>
    <dgm:cxn modelId="{3755F6C4-9C5F-454A-B035-9D7B5BA7587E}" srcId="{A35FFBA3-177E-4762-A0CF-C80DA13BE8A3}" destId="{3E46096A-04BA-4E18-8F6B-727DDC53EDB6}" srcOrd="2" destOrd="0" parTransId="{F947696D-7F71-4851-9318-E477E6BD8951}" sibTransId="{2256177D-A485-493F-87D8-179CBD030751}"/>
    <dgm:cxn modelId="{786441D8-CE0D-4CF6-A84B-5C605DEDCAE6}" type="presOf" srcId="{CF0A4259-7E5B-4C16-8957-4176C8722B09}" destId="{105BF4A7-8E4F-4F33-A4C2-F6DC392DB797}" srcOrd="0" destOrd="0" presId="urn:microsoft.com/office/officeart/2005/8/layout/vList2"/>
    <dgm:cxn modelId="{6F8EE5E7-1DE1-41EE-B342-5C456A0D8319}" type="presOf" srcId="{B7133FCA-7492-4CA1-87F2-B2A16ACB21D1}" destId="{EE40D676-24D4-4D86-A4DB-5CF71E6FBD46}" srcOrd="0" destOrd="0" presId="urn:microsoft.com/office/officeart/2005/8/layout/vList2"/>
    <dgm:cxn modelId="{F6DD4841-F481-48FE-9E4E-4BCED3636855}" type="presParOf" srcId="{19028A27-4DD2-4C50-B10D-337A06AA999D}" destId="{105BF4A7-8E4F-4F33-A4C2-F6DC392DB797}" srcOrd="0" destOrd="0" presId="urn:microsoft.com/office/officeart/2005/8/layout/vList2"/>
    <dgm:cxn modelId="{640D8842-F325-4CD0-BA49-C994BEB4895F}" type="presParOf" srcId="{19028A27-4DD2-4C50-B10D-337A06AA999D}" destId="{6F2DDD5B-1E8A-4B3C-A27C-CAE19FC7D05A}" srcOrd="1" destOrd="0" presId="urn:microsoft.com/office/officeart/2005/8/layout/vList2"/>
    <dgm:cxn modelId="{8F1BCB8D-05BA-41C6-B267-828A1BBCDE21}" type="presParOf" srcId="{19028A27-4DD2-4C50-B10D-337A06AA999D}" destId="{D16B7CC5-A42B-4D60-ADE8-B2F209C4F3E1}" srcOrd="2" destOrd="0" presId="urn:microsoft.com/office/officeart/2005/8/layout/vList2"/>
    <dgm:cxn modelId="{438781B1-86D4-43CF-BFDA-B6CAD7F68534}" type="presParOf" srcId="{19028A27-4DD2-4C50-B10D-337A06AA999D}" destId="{B752689B-AF9F-4072-BF10-0A2D6A6960A1}" srcOrd="3" destOrd="0" presId="urn:microsoft.com/office/officeart/2005/8/layout/vList2"/>
    <dgm:cxn modelId="{3BB46C41-97A5-4F8A-ABA9-2ACECFA0F109}" type="presParOf" srcId="{19028A27-4DD2-4C50-B10D-337A06AA999D}" destId="{76515C5C-987E-4456-82AD-9CB288BF4805}" srcOrd="4" destOrd="0" presId="urn:microsoft.com/office/officeart/2005/8/layout/vList2"/>
    <dgm:cxn modelId="{A7BEB16B-BD8F-45E4-BD97-214727843971}" type="presParOf" srcId="{19028A27-4DD2-4C50-B10D-337A06AA999D}" destId="{D03188F5-8F1E-4A4B-91D5-7DC7ED4A8048}" srcOrd="5" destOrd="0" presId="urn:microsoft.com/office/officeart/2005/8/layout/vList2"/>
    <dgm:cxn modelId="{0B93AB93-FC8D-48B9-BC3C-D1EBDD3A84D9}" type="presParOf" srcId="{19028A27-4DD2-4C50-B10D-337A06AA999D}" destId="{EE40D676-24D4-4D86-A4DB-5CF71E6FBD46}" srcOrd="6" destOrd="0" presId="urn:microsoft.com/office/officeart/2005/8/layout/vList2"/>
    <dgm:cxn modelId="{ADD113C5-C793-4CBD-8DB9-AA24F3E619F3}" type="presParOf" srcId="{19028A27-4DD2-4C50-B10D-337A06AA999D}" destId="{0839BD5E-73D8-4E54-A8A6-61C6850ECF68}" srcOrd="7" destOrd="0" presId="urn:microsoft.com/office/officeart/2005/8/layout/vList2"/>
    <dgm:cxn modelId="{BC1BA39F-653B-4853-9120-CC165A9EEC36}" type="presParOf" srcId="{19028A27-4DD2-4C50-B10D-337A06AA999D}" destId="{D2E59E6B-26FF-4915-A228-427909357AF8}" srcOrd="8" destOrd="0" presId="urn:microsoft.com/office/officeart/2005/8/layout/vList2"/>
    <dgm:cxn modelId="{1EB46C0D-4DA3-4B8B-B5D2-4C364EF3CA82}" type="presParOf" srcId="{19028A27-4DD2-4C50-B10D-337A06AA999D}" destId="{A69C04E0-6A82-4A45-B20E-0D89C7FFF3DA}" srcOrd="9" destOrd="0" presId="urn:microsoft.com/office/officeart/2005/8/layout/vList2"/>
    <dgm:cxn modelId="{7E5D7B54-6462-4845-908A-B9834009F090}" type="presParOf" srcId="{19028A27-4DD2-4C50-B10D-337A06AA999D}" destId="{2D34AD35-D97F-4394-9AE1-6F2911B8D8A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E08A40-ECAF-4D0A-B08F-0A0512AD8F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41F77F-6A21-4C58-91BA-82F9FC43FF8C}">
      <dgm:prSet/>
      <dgm:spPr/>
      <dgm:t>
        <a:bodyPr/>
        <a:lstStyle/>
        <a:p>
          <a:r>
            <a:rPr lang="en-US" b="0" i="0"/>
            <a:t>Designing of the pipelined processor is complex.</a:t>
          </a:r>
          <a:endParaRPr lang="en-US"/>
        </a:p>
      </dgm:t>
    </dgm:pt>
    <dgm:pt modelId="{06AC3F86-108A-4F2B-B408-8F2A9423F131}" type="parTrans" cxnId="{210AE395-4C5F-44E5-86FE-8D646C992A64}">
      <dgm:prSet/>
      <dgm:spPr/>
      <dgm:t>
        <a:bodyPr/>
        <a:lstStyle/>
        <a:p>
          <a:endParaRPr lang="en-US"/>
        </a:p>
      </dgm:t>
    </dgm:pt>
    <dgm:pt modelId="{195A38EE-64A6-4EFB-93B3-0A1E23B4ABFC}" type="sibTrans" cxnId="{210AE395-4C5F-44E5-86FE-8D646C992A64}">
      <dgm:prSet/>
      <dgm:spPr/>
      <dgm:t>
        <a:bodyPr/>
        <a:lstStyle/>
        <a:p>
          <a:endParaRPr lang="en-US"/>
        </a:p>
      </dgm:t>
    </dgm:pt>
    <dgm:pt modelId="{D1973862-1847-439A-8B3A-DE1D8DD0EFF6}">
      <dgm:prSet/>
      <dgm:spPr/>
      <dgm:t>
        <a:bodyPr/>
        <a:lstStyle/>
        <a:p>
          <a:r>
            <a:rPr lang="en-US" b="0" i="0"/>
            <a:t>Instruction latency increases in pipelined processors.</a:t>
          </a:r>
          <a:endParaRPr lang="en-US"/>
        </a:p>
      </dgm:t>
    </dgm:pt>
    <dgm:pt modelId="{EFFC28F6-802F-4735-8017-693151A8FE24}" type="parTrans" cxnId="{E75C9AA7-EA96-4BBC-A3D6-668DAFE53DE3}">
      <dgm:prSet/>
      <dgm:spPr/>
      <dgm:t>
        <a:bodyPr/>
        <a:lstStyle/>
        <a:p>
          <a:endParaRPr lang="en-US"/>
        </a:p>
      </dgm:t>
    </dgm:pt>
    <dgm:pt modelId="{2E47F052-9882-4001-9B87-CEBE98D183A7}" type="sibTrans" cxnId="{E75C9AA7-EA96-4BBC-A3D6-668DAFE53DE3}">
      <dgm:prSet/>
      <dgm:spPr/>
      <dgm:t>
        <a:bodyPr/>
        <a:lstStyle/>
        <a:p>
          <a:endParaRPr lang="en-US"/>
        </a:p>
      </dgm:t>
    </dgm:pt>
    <dgm:pt modelId="{6CCF1A7A-6D43-4EFE-88AD-89426B6228EA}">
      <dgm:prSet/>
      <dgm:spPr/>
      <dgm:t>
        <a:bodyPr/>
        <a:lstStyle/>
        <a:p>
          <a:r>
            <a:rPr lang="en-US" b="0" i="0"/>
            <a:t>The throughput of a pipelined processor is difficult to predict.</a:t>
          </a:r>
          <a:endParaRPr lang="en-US"/>
        </a:p>
      </dgm:t>
    </dgm:pt>
    <dgm:pt modelId="{17E192AC-D168-4DE8-8BE1-B1C5A55B77F5}" type="parTrans" cxnId="{6672A6B1-92BD-4057-A902-9BEEC2EEBD89}">
      <dgm:prSet/>
      <dgm:spPr/>
      <dgm:t>
        <a:bodyPr/>
        <a:lstStyle/>
        <a:p>
          <a:endParaRPr lang="en-US"/>
        </a:p>
      </dgm:t>
    </dgm:pt>
    <dgm:pt modelId="{E86A3CF3-D5DD-4723-82F7-F54E053E56E4}" type="sibTrans" cxnId="{6672A6B1-92BD-4057-A902-9BEEC2EEBD89}">
      <dgm:prSet/>
      <dgm:spPr/>
      <dgm:t>
        <a:bodyPr/>
        <a:lstStyle/>
        <a:p>
          <a:endParaRPr lang="en-US"/>
        </a:p>
      </dgm:t>
    </dgm:pt>
    <dgm:pt modelId="{B2719A06-B463-4653-8E8F-D2F6862C09CD}">
      <dgm:prSet/>
      <dgm:spPr/>
      <dgm:t>
        <a:bodyPr/>
        <a:lstStyle/>
        <a:p>
          <a:r>
            <a:rPr lang="en-US" b="0" i="0"/>
            <a:t>The longer the pipeline, worse the problem of hazard for branch instructions.</a:t>
          </a:r>
          <a:endParaRPr lang="en-US"/>
        </a:p>
      </dgm:t>
    </dgm:pt>
    <dgm:pt modelId="{D14B5075-7CD9-4068-BD39-9F41CAF22BF4}" type="parTrans" cxnId="{E42FAC30-EBA0-4FEB-8121-C81338EBA266}">
      <dgm:prSet/>
      <dgm:spPr/>
      <dgm:t>
        <a:bodyPr/>
        <a:lstStyle/>
        <a:p>
          <a:endParaRPr lang="en-US"/>
        </a:p>
      </dgm:t>
    </dgm:pt>
    <dgm:pt modelId="{BD68E0B5-1570-47F9-B0B3-6CE6F85CD3A8}" type="sibTrans" cxnId="{E42FAC30-EBA0-4FEB-8121-C81338EBA266}">
      <dgm:prSet/>
      <dgm:spPr/>
      <dgm:t>
        <a:bodyPr/>
        <a:lstStyle/>
        <a:p>
          <a:endParaRPr lang="en-US"/>
        </a:p>
      </dgm:t>
    </dgm:pt>
    <dgm:pt modelId="{510AB360-0F46-4DA7-A9C4-F0BD7F21038D}" type="pres">
      <dgm:prSet presAssocID="{A6E08A40-ECAF-4D0A-B08F-0A0512AD8FE8}" presName="root" presStyleCnt="0">
        <dgm:presLayoutVars>
          <dgm:dir/>
          <dgm:resizeHandles val="exact"/>
        </dgm:presLayoutVars>
      </dgm:prSet>
      <dgm:spPr/>
    </dgm:pt>
    <dgm:pt modelId="{ABD3507C-9101-4F2D-88B6-5A88B6A7DBD8}" type="pres">
      <dgm:prSet presAssocID="{4741F77F-6A21-4C58-91BA-82F9FC43FF8C}" presName="compNode" presStyleCnt="0"/>
      <dgm:spPr/>
    </dgm:pt>
    <dgm:pt modelId="{FC7C3D9B-334D-48FE-8F3B-64384FE44668}" type="pres">
      <dgm:prSet presAssocID="{4741F77F-6A21-4C58-91BA-82F9FC43FF8C}" presName="bgRect" presStyleLbl="bgShp" presStyleIdx="0" presStyleCnt="4"/>
      <dgm:spPr/>
    </dgm:pt>
    <dgm:pt modelId="{07C1E243-5FE8-470E-8CF7-76D6E14D7155}" type="pres">
      <dgm:prSet presAssocID="{4741F77F-6A21-4C58-91BA-82F9FC43FF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6F2DCFD-CC5F-47CC-AD21-4E9946F8CFF7}" type="pres">
      <dgm:prSet presAssocID="{4741F77F-6A21-4C58-91BA-82F9FC43FF8C}" presName="spaceRect" presStyleCnt="0"/>
      <dgm:spPr/>
    </dgm:pt>
    <dgm:pt modelId="{1BB83059-7E12-447C-B97F-9BC34FE0EEAC}" type="pres">
      <dgm:prSet presAssocID="{4741F77F-6A21-4C58-91BA-82F9FC43FF8C}" presName="parTx" presStyleLbl="revTx" presStyleIdx="0" presStyleCnt="4">
        <dgm:presLayoutVars>
          <dgm:chMax val="0"/>
          <dgm:chPref val="0"/>
        </dgm:presLayoutVars>
      </dgm:prSet>
      <dgm:spPr/>
    </dgm:pt>
    <dgm:pt modelId="{ED2D5F62-FD88-460F-8911-A32703ECEBEC}" type="pres">
      <dgm:prSet presAssocID="{195A38EE-64A6-4EFB-93B3-0A1E23B4ABFC}" presName="sibTrans" presStyleCnt="0"/>
      <dgm:spPr/>
    </dgm:pt>
    <dgm:pt modelId="{1B94C32B-4496-4262-9592-37E3F2F4EEAA}" type="pres">
      <dgm:prSet presAssocID="{D1973862-1847-439A-8B3A-DE1D8DD0EFF6}" presName="compNode" presStyleCnt="0"/>
      <dgm:spPr/>
    </dgm:pt>
    <dgm:pt modelId="{42F5C53F-A3F0-4591-A23F-ED754B544CCC}" type="pres">
      <dgm:prSet presAssocID="{D1973862-1847-439A-8B3A-DE1D8DD0EFF6}" presName="bgRect" presStyleLbl="bgShp" presStyleIdx="1" presStyleCnt="4"/>
      <dgm:spPr/>
    </dgm:pt>
    <dgm:pt modelId="{2823EDE1-EFA8-4055-8185-051FFDA0FA79}" type="pres">
      <dgm:prSet presAssocID="{D1973862-1847-439A-8B3A-DE1D8DD0EF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241497D-B862-4EAA-8512-9D210E0C4844}" type="pres">
      <dgm:prSet presAssocID="{D1973862-1847-439A-8B3A-DE1D8DD0EFF6}" presName="spaceRect" presStyleCnt="0"/>
      <dgm:spPr/>
    </dgm:pt>
    <dgm:pt modelId="{1884889E-75C5-4565-BC03-37F2F22EC950}" type="pres">
      <dgm:prSet presAssocID="{D1973862-1847-439A-8B3A-DE1D8DD0EFF6}" presName="parTx" presStyleLbl="revTx" presStyleIdx="1" presStyleCnt="4">
        <dgm:presLayoutVars>
          <dgm:chMax val="0"/>
          <dgm:chPref val="0"/>
        </dgm:presLayoutVars>
      </dgm:prSet>
      <dgm:spPr/>
    </dgm:pt>
    <dgm:pt modelId="{F6659401-EAF3-43A2-BBD0-0FFFE40EC12B}" type="pres">
      <dgm:prSet presAssocID="{2E47F052-9882-4001-9B87-CEBE98D183A7}" presName="sibTrans" presStyleCnt="0"/>
      <dgm:spPr/>
    </dgm:pt>
    <dgm:pt modelId="{A952199D-04E5-4E89-8C93-2CBE1720869C}" type="pres">
      <dgm:prSet presAssocID="{6CCF1A7A-6D43-4EFE-88AD-89426B6228EA}" presName="compNode" presStyleCnt="0"/>
      <dgm:spPr/>
    </dgm:pt>
    <dgm:pt modelId="{145F8934-5D30-44E0-9D06-96E9BE6865C7}" type="pres">
      <dgm:prSet presAssocID="{6CCF1A7A-6D43-4EFE-88AD-89426B6228EA}" presName="bgRect" presStyleLbl="bgShp" presStyleIdx="2" presStyleCnt="4"/>
      <dgm:spPr/>
    </dgm:pt>
    <dgm:pt modelId="{FBE608A0-07E0-49A0-AC2F-E1F40E5CF1D2}" type="pres">
      <dgm:prSet presAssocID="{6CCF1A7A-6D43-4EFE-88AD-89426B6228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42ECEA0-387A-4E08-93D5-DAA73A1BC49E}" type="pres">
      <dgm:prSet presAssocID="{6CCF1A7A-6D43-4EFE-88AD-89426B6228EA}" presName="spaceRect" presStyleCnt="0"/>
      <dgm:spPr/>
    </dgm:pt>
    <dgm:pt modelId="{041DF4B3-64E9-4747-9A7E-56D34AFE95F2}" type="pres">
      <dgm:prSet presAssocID="{6CCF1A7A-6D43-4EFE-88AD-89426B6228EA}" presName="parTx" presStyleLbl="revTx" presStyleIdx="2" presStyleCnt="4">
        <dgm:presLayoutVars>
          <dgm:chMax val="0"/>
          <dgm:chPref val="0"/>
        </dgm:presLayoutVars>
      </dgm:prSet>
      <dgm:spPr/>
    </dgm:pt>
    <dgm:pt modelId="{265ABD56-1649-4A24-9CC9-BED84E37502D}" type="pres">
      <dgm:prSet presAssocID="{E86A3CF3-D5DD-4723-82F7-F54E053E56E4}" presName="sibTrans" presStyleCnt="0"/>
      <dgm:spPr/>
    </dgm:pt>
    <dgm:pt modelId="{0A2DAB3C-0AB7-4B5C-8ED8-BAF7BACAE546}" type="pres">
      <dgm:prSet presAssocID="{B2719A06-B463-4653-8E8F-D2F6862C09CD}" presName="compNode" presStyleCnt="0"/>
      <dgm:spPr/>
    </dgm:pt>
    <dgm:pt modelId="{BD357054-F224-40BD-A02D-38F3BB9F7F81}" type="pres">
      <dgm:prSet presAssocID="{B2719A06-B463-4653-8E8F-D2F6862C09CD}" presName="bgRect" presStyleLbl="bgShp" presStyleIdx="3" presStyleCnt="4"/>
      <dgm:spPr/>
    </dgm:pt>
    <dgm:pt modelId="{50E40C25-D48A-4986-A173-9688BE381AF7}" type="pres">
      <dgm:prSet presAssocID="{B2719A06-B463-4653-8E8F-D2F6862C09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plosion"/>
        </a:ext>
      </dgm:extLst>
    </dgm:pt>
    <dgm:pt modelId="{FFDD7653-CD66-4686-8F57-67D1491B271B}" type="pres">
      <dgm:prSet presAssocID="{B2719A06-B463-4653-8E8F-D2F6862C09CD}" presName="spaceRect" presStyleCnt="0"/>
      <dgm:spPr/>
    </dgm:pt>
    <dgm:pt modelId="{7126484E-BEFD-407F-8AF9-8389214D2940}" type="pres">
      <dgm:prSet presAssocID="{B2719A06-B463-4653-8E8F-D2F6862C09CD}" presName="parTx" presStyleLbl="revTx" presStyleIdx="3" presStyleCnt="4">
        <dgm:presLayoutVars>
          <dgm:chMax val="0"/>
          <dgm:chPref val="0"/>
        </dgm:presLayoutVars>
      </dgm:prSet>
      <dgm:spPr/>
    </dgm:pt>
  </dgm:ptLst>
  <dgm:cxnLst>
    <dgm:cxn modelId="{E42FAC30-EBA0-4FEB-8121-C81338EBA266}" srcId="{A6E08A40-ECAF-4D0A-B08F-0A0512AD8FE8}" destId="{B2719A06-B463-4653-8E8F-D2F6862C09CD}" srcOrd="3" destOrd="0" parTransId="{D14B5075-7CD9-4068-BD39-9F41CAF22BF4}" sibTransId="{BD68E0B5-1570-47F9-B0B3-6CE6F85CD3A8}"/>
    <dgm:cxn modelId="{B5BE487C-55AA-48C0-A8EA-5E98668F5937}" type="presOf" srcId="{6CCF1A7A-6D43-4EFE-88AD-89426B6228EA}" destId="{041DF4B3-64E9-4747-9A7E-56D34AFE95F2}" srcOrd="0" destOrd="0" presId="urn:microsoft.com/office/officeart/2018/2/layout/IconVerticalSolidList"/>
    <dgm:cxn modelId="{BDB07288-D7E5-43BF-969B-F223CC848990}" type="presOf" srcId="{D1973862-1847-439A-8B3A-DE1D8DD0EFF6}" destId="{1884889E-75C5-4565-BC03-37F2F22EC950}" srcOrd="0" destOrd="0" presId="urn:microsoft.com/office/officeart/2018/2/layout/IconVerticalSolidList"/>
    <dgm:cxn modelId="{210AE395-4C5F-44E5-86FE-8D646C992A64}" srcId="{A6E08A40-ECAF-4D0A-B08F-0A0512AD8FE8}" destId="{4741F77F-6A21-4C58-91BA-82F9FC43FF8C}" srcOrd="0" destOrd="0" parTransId="{06AC3F86-108A-4F2B-B408-8F2A9423F131}" sibTransId="{195A38EE-64A6-4EFB-93B3-0A1E23B4ABFC}"/>
    <dgm:cxn modelId="{E75C9AA7-EA96-4BBC-A3D6-668DAFE53DE3}" srcId="{A6E08A40-ECAF-4D0A-B08F-0A0512AD8FE8}" destId="{D1973862-1847-439A-8B3A-DE1D8DD0EFF6}" srcOrd="1" destOrd="0" parTransId="{EFFC28F6-802F-4735-8017-693151A8FE24}" sibTransId="{2E47F052-9882-4001-9B87-CEBE98D183A7}"/>
    <dgm:cxn modelId="{7FCD46AE-B2C2-41BD-AD46-F0AFDE3E8313}" type="presOf" srcId="{B2719A06-B463-4653-8E8F-D2F6862C09CD}" destId="{7126484E-BEFD-407F-8AF9-8389214D2940}" srcOrd="0" destOrd="0" presId="urn:microsoft.com/office/officeart/2018/2/layout/IconVerticalSolidList"/>
    <dgm:cxn modelId="{6672A6B1-92BD-4057-A902-9BEEC2EEBD89}" srcId="{A6E08A40-ECAF-4D0A-B08F-0A0512AD8FE8}" destId="{6CCF1A7A-6D43-4EFE-88AD-89426B6228EA}" srcOrd="2" destOrd="0" parTransId="{17E192AC-D168-4DE8-8BE1-B1C5A55B77F5}" sibTransId="{E86A3CF3-D5DD-4723-82F7-F54E053E56E4}"/>
    <dgm:cxn modelId="{4C8A73E6-5396-41F3-B273-7279FB559414}" type="presOf" srcId="{A6E08A40-ECAF-4D0A-B08F-0A0512AD8FE8}" destId="{510AB360-0F46-4DA7-A9C4-F0BD7F21038D}" srcOrd="0" destOrd="0" presId="urn:microsoft.com/office/officeart/2018/2/layout/IconVerticalSolidList"/>
    <dgm:cxn modelId="{06591AF8-1746-4151-ADB7-1306613986D8}" type="presOf" srcId="{4741F77F-6A21-4C58-91BA-82F9FC43FF8C}" destId="{1BB83059-7E12-447C-B97F-9BC34FE0EEAC}" srcOrd="0" destOrd="0" presId="urn:microsoft.com/office/officeart/2018/2/layout/IconVerticalSolidList"/>
    <dgm:cxn modelId="{79CC26DC-3533-4CF3-9DFF-0235971496C3}" type="presParOf" srcId="{510AB360-0F46-4DA7-A9C4-F0BD7F21038D}" destId="{ABD3507C-9101-4F2D-88B6-5A88B6A7DBD8}" srcOrd="0" destOrd="0" presId="urn:microsoft.com/office/officeart/2018/2/layout/IconVerticalSolidList"/>
    <dgm:cxn modelId="{9ABEEA06-8BEE-420F-A299-802F257828B0}" type="presParOf" srcId="{ABD3507C-9101-4F2D-88B6-5A88B6A7DBD8}" destId="{FC7C3D9B-334D-48FE-8F3B-64384FE44668}" srcOrd="0" destOrd="0" presId="urn:microsoft.com/office/officeart/2018/2/layout/IconVerticalSolidList"/>
    <dgm:cxn modelId="{BA01D9E5-2605-48C4-9347-37E85AEE5D0A}" type="presParOf" srcId="{ABD3507C-9101-4F2D-88B6-5A88B6A7DBD8}" destId="{07C1E243-5FE8-470E-8CF7-76D6E14D7155}" srcOrd="1" destOrd="0" presId="urn:microsoft.com/office/officeart/2018/2/layout/IconVerticalSolidList"/>
    <dgm:cxn modelId="{31E9DB5F-BE78-4C72-8823-65BC10398258}" type="presParOf" srcId="{ABD3507C-9101-4F2D-88B6-5A88B6A7DBD8}" destId="{F6F2DCFD-CC5F-47CC-AD21-4E9946F8CFF7}" srcOrd="2" destOrd="0" presId="urn:microsoft.com/office/officeart/2018/2/layout/IconVerticalSolidList"/>
    <dgm:cxn modelId="{6DAF1DC8-11EA-4007-BDFB-EBDC4CB259B0}" type="presParOf" srcId="{ABD3507C-9101-4F2D-88B6-5A88B6A7DBD8}" destId="{1BB83059-7E12-447C-B97F-9BC34FE0EEAC}" srcOrd="3" destOrd="0" presId="urn:microsoft.com/office/officeart/2018/2/layout/IconVerticalSolidList"/>
    <dgm:cxn modelId="{CC193D45-798D-4209-86EA-1AC071564F2F}" type="presParOf" srcId="{510AB360-0F46-4DA7-A9C4-F0BD7F21038D}" destId="{ED2D5F62-FD88-460F-8911-A32703ECEBEC}" srcOrd="1" destOrd="0" presId="urn:microsoft.com/office/officeart/2018/2/layout/IconVerticalSolidList"/>
    <dgm:cxn modelId="{6D371C1D-06DD-4EC7-A4E0-0D67BB076E95}" type="presParOf" srcId="{510AB360-0F46-4DA7-A9C4-F0BD7F21038D}" destId="{1B94C32B-4496-4262-9592-37E3F2F4EEAA}" srcOrd="2" destOrd="0" presId="urn:microsoft.com/office/officeart/2018/2/layout/IconVerticalSolidList"/>
    <dgm:cxn modelId="{83CBCB20-2E4B-469D-B731-E0F42BE90DAB}" type="presParOf" srcId="{1B94C32B-4496-4262-9592-37E3F2F4EEAA}" destId="{42F5C53F-A3F0-4591-A23F-ED754B544CCC}" srcOrd="0" destOrd="0" presId="urn:microsoft.com/office/officeart/2018/2/layout/IconVerticalSolidList"/>
    <dgm:cxn modelId="{3EE96F13-9214-4C91-9EFA-1A00461611CA}" type="presParOf" srcId="{1B94C32B-4496-4262-9592-37E3F2F4EEAA}" destId="{2823EDE1-EFA8-4055-8185-051FFDA0FA79}" srcOrd="1" destOrd="0" presId="urn:microsoft.com/office/officeart/2018/2/layout/IconVerticalSolidList"/>
    <dgm:cxn modelId="{C0E8A852-A0E8-4238-B556-7B0BF6A2713E}" type="presParOf" srcId="{1B94C32B-4496-4262-9592-37E3F2F4EEAA}" destId="{4241497D-B862-4EAA-8512-9D210E0C4844}" srcOrd="2" destOrd="0" presId="urn:microsoft.com/office/officeart/2018/2/layout/IconVerticalSolidList"/>
    <dgm:cxn modelId="{DECFB920-AFB0-4832-948C-DF7B39D1766E}" type="presParOf" srcId="{1B94C32B-4496-4262-9592-37E3F2F4EEAA}" destId="{1884889E-75C5-4565-BC03-37F2F22EC950}" srcOrd="3" destOrd="0" presId="urn:microsoft.com/office/officeart/2018/2/layout/IconVerticalSolidList"/>
    <dgm:cxn modelId="{99BDA53E-E0DE-41B1-B070-ACBD7E7E6758}" type="presParOf" srcId="{510AB360-0F46-4DA7-A9C4-F0BD7F21038D}" destId="{F6659401-EAF3-43A2-BBD0-0FFFE40EC12B}" srcOrd="3" destOrd="0" presId="urn:microsoft.com/office/officeart/2018/2/layout/IconVerticalSolidList"/>
    <dgm:cxn modelId="{2DBD4EB7-B85B-4CC4-B7D1-6DA960B0B337}" type="presParOf" srcId="{510AB360-0F46-4DA7-A9C4-F0BD7F21038D}" destId="{A952199D-04E5-4E89-8C93-2CBE1720869C}" srcOrd="4" destOrd="0" presId="urn:microsoft.com/office/officeart/2018/2/layout/IconVerticalSolidList"/>
    <dgm:cxn modelId="{63F5A6B7-F510-4ADA-80CB-BC202962D0A6}" type="presParOf" srcId="{A952199D-04E5-4E89-8C93-2CBE1720869C}" destId="{145F8934-5D30-44E0-9D06-96E9BE6865C7}" srcOrd="0" destOrd="0" presId="urn:microsoft.com/office/officeart/2018/2/layout/IconVerticalSolidList"/>
    <dgm:cxn modelId="{B94F4262-2908-49A8-A2CF-65EE75063419}" type="presParOf" srcId="{A952199D-04E5-4E89-8C93-2CBE1720869C}" destId="{FBE608A0-07E0-49A0-AC2F-E1F40E5CF1D2}" srcOrd="1" destOrd="0" presId="urn:microsoft.com/office/officeart/2018/2/layout/IconVerticalSolidList"/>
    <dgm:cxn modelId="{C344190C-3B53-4CBA-B2CD-47FAADAF9D06}" type="presParOf" srcId="{A952199D-04E5-4E89-8C93-2CBE1720869C}" destId="{C42ECEA0-387A-4E08-93D5-DAA73A1BC49E}" srcOrd="2" destOrd="0" presId="urn:microsoft.com/office/officeart/2018/2/layout/IconVerticalSolidList"/>
    <dgm:cxn modelId="{67C4055B-CB9F-4391-8C77-56E6023A45AE}" type="presParOf" srcId="{A952199D-04E5-4E89-8C93-2CBE1720869C}" destId="{041DF4B3-64E9-4747-9A7E-56D34AFE95F2}" srcOrd="3" destOrd="0" presId="urn:microsoft.com/office/officeart/2018/2/layout/IconVerticalSolidList"/>
    <dgm:cxn modelId="{F0BC5080-4C84-43F9-A415-F4C87B93C847}" type="presParOf" srcId="{510AB360-0F46-4DA7-A9C4-F0BD7F21038D}" destId="{265ABD56-1649-4A24-9CC9-BED84E37502D}" srcOrd="5" destOrd="0" presId="urn:microsoft.com/office/officeart/2018/2/layout/IconVerticalSolidList"/>
    <dgm:cxn modelId="{E22A2C5A-18DB-406C-960B-B8E5B68CC708}" type="presParOf" srcId="{510AB360-0F46-4DA7-A9C4-F0BD7F21038D}" destId="{0A2DAB3C-0AB7-4B5C-8ED8-BAF7BACAE546}" srcOrd="6" destOrd="0" presId="urn:microsoft.com/office/officeart/2018/2/layout/IconVerticalSolidList"/>
    <dgm:cxn modelId="{80AF656D-111B-4F97-8A82-326B1DCC98CD}" type="presParOf" srcId="{0A2DAB3C-0AB7-4B5C-8ED8-BAF7BACAE546}" destId="{BD357054-F224-40BD-A02D-38F3BB9F7F81}" srcOrd="0" destOrd="0" presId="urn:microsoft.com/office/officeart/2018/2/layout/IconVerticalSolidList"/>
    <dgm:cxn modelId="{3C3C874B-B53F-4B49-ADF0-CE062DB0073E}" type="presParOf" srcId="{0A2DAB3C-0AB7-4B5C-8ED8-BAF7BACAE546}" destId="{50E40C25-D48A-4986-A173-9688BE381AF7}" srcOrd="1" destOrd="0" presId="urn:microsoft.com/office/officeart/2018/2/layout/IconVerticalSolidList"/>
    <dgm:cxn modelId="{B6B39AA4-E208-4AA7-8A11-33DA4AE66191}" type="presParOf" srcId="{0A2DAB3C-0AB7-4B5C-8ED8-BAF7BACAE546}" destId="{FFDD7653-CD66-4686-8F57-67D1491B271B}" srcOrd="2" destOrd="0" presId="urn:microsoft.com/office/officeart/2018/2/layout/IconVerticalSolidList"/>
    <dgm:cxn modelId="{297BCB98-2F62-44E8-8E7F-C5A0C26EC573}" type="presParOf" srcId="{0A2DAB3C-0AB7-4B5C-8ED8-BAF7BACAE546}" destId="{7126484E-BEFD-407F-8AF9-8389214D29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3A24F6-11A4-4A61-A02B-696036CADB2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A6E77AE-1C18-44DA-858A-DBFDA4E71402}">
      <dgm:prSet/>
      <dgm:spPr/>
      <dgm:t>
        <a:bodyPr/>
        <a:lstStyle/>
        <a:p>
          <a:pPr algn="just"/>
          <a:r>
            <a:rPr lang="en-US" b="1" i="0" dirty="0">
              <a:latin typeface="Times New Roman" panose="02020603050405020304" pitchFamily="18" charset="0"/>
              <a:cs typeface="Times New Roman" panose="02020603050405020304" pitchFamily="18" charset="0"/>
            </a:rPr>
            <a:t>Arithmetic Pipeline – </a:t>
          </a:r>
          <a:r>
            <a:rPr lang="en-US" b="0" i="0" dirty="0">
              <a:latin typeface="Times New Roman" panose="02020603050405020304" pitchFamily="18" charset="0"/>
              <a:cs typeface="Times New Roman" panose="02020603050405020304" pitchFamily="18" charset="0"/>
            </a:rPr>
            <a:t>An arithmetic pipeline separates a given arithmetic problem into subproblems that can be executed in different pipeline segments. It’s used for multiplication, floating-point operations, and a variety of other calculations.</a:t>
          </a:r>
          <a:endParaRPr lang="en-US" dirty="0">
            <a:latin typeface="Times New Roman" panose="02020603050405020304" pitchFamily="18" charset="0"/>
            <a:cs typeface="Times New Roman" panose="02020603050405020304" pitchFamily="18" charset="0"/>
          </a:endParaRPr>
        </a:p>
      </dgm:t>
    </dgm:pt>
    <dgm:pt modelId="{E170FAAA-B904-42BD-B456-FC7F6CCFA0D8}" type="parTrans" cxnId="{03EB86EC-1A7E-42DA-BD3C-61E7291B3661}">
      <dgm:prSet/>
      <dgm:spPr/>
      <dgm:t>
        <a:bodyPr/>
        <a:lstStyle/>
        <a:p>
          <a:endParaRPr lang="en-US"/>
        </a:p>
      </dgm:t>
    </dgm:pt>
    <dgm:pt modelId="{0F5AFEE1-86F3-46D0-9F8A-B55AE8B1B9D8}" type="sibTrans" cxnId="{03EB86EC-1A7E-42DA-BD3C-61E7291B3661}">
      <dgm:prSet/>
      <dgm:spPr/>
      <dgm:t>
        <a:bodyPr/>
        <a:lstStyle/>
        <a:p>
          <a:endParaRPr lang="en-US"/>
        </a:p>
      </dgm:t>
    </dgm:pt>
    <dgm:pt modelId="{63EB156E-534E-49C5-B232-2AFA7045ACD8}">
      <dgm:prSet/>
      <dgm:spPr/>
      <dgm:t>
        <a:bodyPr/>
        <a:lstStyle/>
        <a:p>
          <a:pPr algn="just"/>
          <a:r>
            <a:rPr lang="en-US" b="1" i="0" dirty="0">
              <a:latin typeface="Times New Roman" panose="02020603050405020304" pitchFamily="18" charset="0"/>
              <a:cs typeface="Times New Roman" panose="02020603050405020304" pitchFamily="18" charset="0"/>
            </a:rPr>
            <a:t>Instruction Pipeline – </a:t>
          </a:r>
          <a:r>
            <a:rPr lang="en-US" b="0" i="0" dirty="0">
              <a:latin typeface="Times New Roman" panose="02020603050405020304" pitchFamily="18" charset="0"/>
              <a:cs typeface="Times New Roman" panose="02020603050405020304" pitchFamily="18" charset="0"/>
            </a:rPr>
            <a:t>An instruction pipeline receives sequential instructions from memory while prior instructions are implemented in other portions. Pipeline processing can be seen in both the data and instruction streams</a:t>
          </a:r>
          <a:endParaRPr lang="en-IN" dirty="0">
            <a:latin typeface="Times New Roman" panose="02020603050405020304" pitchFamily="18" charset="0"/>
            <a:cs typeface="Times New Roman" panose="02020603050405020304" pitchFamily="18" charset="0"/>
          </a:endParaRPr>
        </a:p>
      </dgm:t>
    </dgm:pt>
    <dgm:pt modelId="{117825C1-F9F1-4E1A-A1B4-10FEA3185C5A}" type="parTrans" cxnId="{09577D27-5DF4-4582-86E0-20528DD6943E}">
      <dgm:prSet/>
      <dgm:spPr/>
      <dgm:t>
        <a:bodyPr/>
        <a:lstStyle/>
        <a:p>
          <a:endParaRPr lang="en-IN"/>
        </a:p>
      </dgm:t>
    </dgm:pt>
    <dgm:pt modelId="{374C8794-7390-4CC8-9C37-05B0E38A50A8}" type="sibTrans" cxnId="{09577D27-5DF4-4582-86E0-20528DD6943E}">
      <dgm:prSet/>
      <dgm:spPr/>
      <dgm:t>
        <a:bodyPr/>
        <a:lstStyle/>
        <a:p>
          <a:endParaRPr lang="en-IN"/>
        </a:p>
      </dgm:t>
    </dgm:pt>
    <dgm:pt modelId="{44DA84D2-0270-417D-9C5B-B18551098133}" type="pres">
      <dgm:prSet presAssocID="{C43A24F6-11A4-4A61-A02B-696036CADB24}" presName="linear" presStyleCnt="0">
        <dgm:presLayoutVars>
          <dgm:animLvl val="lvl"/>
          <dgm:resizeHandles val="exact"/>
        </dgm:presLayoutVars>
      </dgm:prSet>
      <dgm:spPr/>
    </dgm:pt>
    <dgm:pt modelId="{D712E031-E9C8-4FAB-B2E2-D1D6B3C75535}" type="pres">
      <dgm:prSet presAssocID="{2A6E77AE-1C18-44DA-858A-DBFDA4E71402}" presName="parentText" presStyleLbl="node1" presStyleIdx="0" presStyleCnt="2">
        <dgm:presLayoutVars>
          <dgm:chMax val="0"/>
          <dgm:bulletEnabled val="1"/>
        </dgm:presLayoutVars>
      </dgm:prSet>
      <dgm:spPr/>
    </dgm:pt>
    <dgm:pt modelId="{0A491A8D-94F5-4B05-B381-9380C21F228C}" type="pres">
      <dgm:prSet presAssocID="{0F5AFEE1-86F3-46D0-9F8A-B55AE8B1B9D8}" presName="spacer" presStyleCnt="0"/>
      <dgm:spPr/>
    </dgm:pt>
    <dgm:pt modelId="{866DF453-FD40-4CF7-84AE-0A5EE66E8BBD}" type="pres">
      <dgm:prSet presAssocID="{63EB156E-534E-49C5-B232-2AFA7045ACD8}" presName="parentText" presStyleLbl="node1" presStyleIdx="1" presStyleCnt="2" custScaleY="109874">
        <dgm:presLayoutVars>
          <dgm:chMax val="0"/>
          <dgm:bulletEnabled val="1"/>
        </dgm:presLayoutVars>
      </dgm:prSet>
      <dgm:spPr/>
    </dgm:pt>
  </dgm:ptLst>
  <dgm:cxnLst>
    <dgm:cxn modelId="{09577D27-5DF4-4582-86E0-20528DD6943E}" srcId="{C43A24F6-11A4-4A61-A02B-696036CADB24}" destId="{63EB156E-534E-49C5-B232-2AFA7045ACD8}" srcOrd="1" destOrd="0" parTransId="{117825C1-F9F1-4E1A-A1B4-10FEA3185C5A}" sibTransId="{374C8794-7390-4CC8-9C37-05B0E38A50A8}"/>
    <dgm:cxn modelId="{233F155F-169E-4EC5-BDF7-2AFB3FD1DF54}" type="presOf" srcId="{2A6E77AE-1C18-44DA-858A-DBFDA4E71402}" destId="{D712E031-E9C8-4FAB-B2E2-D1D6B3C75535}" srcOrd="0" destOrd="0" presId="urn:microsoft.com/office/officeart/2005/8/layout/vList2"/>
    <dgm:cxn modelId="{88F98D51-9BF4-4C97-83B8-ADFF34B7D2BD}" type="presOf" srcId="{63EB156E-534E-49C5-B232-2AFA7045ACD8}" destId="{866DF453-FD40-4CF7-84AE-0A5EE66E8BBD}" srcOrd="0" destOrd="0" presId="urn:microsoft.com/office/officeart/2005/8/layout/vList2"/>
    <dgm:cxn modelId="{A2EDB3E1-2291-46DA-BBEA-52C6D496B886}" type="presOf" srcId="{C43A24F6-11A4-4A61-A02B-696036CADB24}" destId="{44DA84D2-0270-417D-9C5B-B18551098133}" srcOrd="0" destOrd="0" presId="urn:microsoft.com/office/officeart/2005/8/layout/vList2"/>
    <dgm:cxn modelId="{03EB86EC-1A7E-42DA-BD3C-61E7291B3661}" srcId="{C43A24F6-11A4-4A61-A02B-696036CADB24}" destId="{2A6E77AE-1C18-44DA-858A-DBFDA4E71402}" srcOrd="0" destOrd="0" parTransId="{E170FAAA-B904-42BD-B456-FC7F6CCFA0D8}" sibTransId="{0F5AFEE1-86F3-46D0-9F8A-B55AE8B1B9D8}"/>
    <dgm:cxn modelId="{E49A8CA6-240B-43BA-B589-C4415197238D}" type="presParOf" srcId="{44DA84D2-0270-417D-9C5B-B18551098133}" destId="{D712E031-E9C8-4FAB-B2E2-D1D6B3C75535}" srcOrd="0" destOrd="0" presId="urn:microsoft.com/office/officeart/2005/8/layout/vList2"/>
    <dgm:cxn modelId="{A26DBC15-0373-4A59-A032-7832B5D75C1E}" type="presParOf" srcId="{44DA84D2-0270-417D-9C5B-B18551098133}" destId="{0A491A8D-94F5-4B05-B381-9380C21F228C}" srcOrd="1" destOrd="0" presId="urn:microsoft.com/office/officeart/2005/8/layout/vList2"/>
    <dgm:cxn modelId="{E7F5DF77-7969-4BDD-A04E-7B0FE7AC081B}" type="presParOf" srcId="{44DA84D2-0270-417D-9C5B-B18551098133}" destId="{866DF453-FD40-4CF7-84AE-0A5EE66E8B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69CA82-14A7-4FD4-B0E7-3694DC8B90E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E6F4E13-C9E7-4645-99FD-346D6461D4B7}">
      <dgm:prSet/>
      <dgm:spPr/>
      <dgm:t>
        <a:bodyPr/>
        <a:lstStyle/>
        <a:p>
          <a:r>
            <a:rPr lang="en-US" b="0" i="0">
              <a:latin typeface="Times New Roman" panose="02020603050405020304" pitchFamily="18" charset="0"/>
              <a:cs typeface="Times New Roman" panose="02020603050405020304" pitchFamily="18" charset="0"/>
            </a:rPr>
            <a:t>Arithmetic Pipelines are mostly used in high-speed computers. </a:t>
          </a:r>
          <a:endParaRPr lang="en-US">
            <a:latin typeface="Times New Roman" panose="02020603050405020304" pitchFamily="18" charset="0"/>
            <a:cs typeface="Times New Roman" panose="02020603050405020304" pitchFamily="18" charset="0"/>
          </a:endParaRPr>
        </a:p>
      </dgm:t>
    </dgm:pt>
    <dgm:pt modelId="{1223F71B-D9E8-43BB-AA9B-2E5EB5653301}" type="parTrans" cxnId="{7CCEFAE8-F2CF-4459-81E2-03DE1BBB37CF}">
      <dgm:prSet/>
      <dgm:spPr/>
      <dgm:t>
        <a:bodyPr/>
        <a:lstStyle/>
        <a:p>
          <a:endParaRPr lang="en-US"/>
        </a:p>
      </dgm:t>
    </dgm:pt>
    <dgm:pt modelId="{8BD63516-B917-445E-AEAA-69CE420F4FDB}" type="sibTrans" cxnId="{7CCEFAE8-F2CF-4459-81E2-03DE1BBB37CF}">
      <dgm:prSet/>
      <dgm:spPr/>
      <dgm:t>
        <a:bodyPr/>
        <a:lstStyle/>
        <a:p>
          <a:endParaRPr lang="en-US"/>
        </a:p>
      </dgm:t>
    </dgm:pt>
    <dgm:pt modelId="{EC58E8B3-53F6-4573-8EEB-897454252493}">
      <dgm:prSet/>
      <dgm:spPr/>
      <dgm:t>
        <a:bodyPr/>
        <a:lstStyle/>
        <a:p>
          <a:pPr algn="just"/>
          <a:r>
            <a:rPr lang="en-US" b="0" i="0" dirty="0">
              <a:latin typeface="Times New Roman" panose="02020603050405020304" pitchFamily="18" charset="0"/>
              <a:cs typeface="Times New Roman" panose="02020603050405020304" pitchFamily="18" charset="0"/>
            </a:rPr>
            <a:t>They are used to implement floating-point operations, multiplication of fixed-point numbers, and similar computations encountered in scientific problems.</a:t>
          </a:r>
          <a:endParaRPr lang="en-US" dirty="0">
            <a:latin typeface="Times New Roman" panose="02020603050405020304" pitchFamily="18" charset="0"/>
            <a:cs typeface="Times New Roman" panose="02020603050405020304" pitchFamily="18" charset="0"/>
          </a:endParaRPr>
        </a:p>
      </dgm:t>
    </dgm:pt>
    <dgm:pt modelId="{2BBA3F01-0F5A-4764-BF71-C756DF70A8D4}" type="parTrans" cxnId="{E8AC1B27-FD3F-41B7-AFCD-694B365BF213}">
      <dgm:prSet/>
      <dgm:spPr/>
      <dgm:t>
        <a:bodyPr/>
        <a:lstStyle/>
        <a:p>
          <a:endParaRPr lang="en-US"/>
        </a:p>
      </dgm:t>
    </dgm:pt>
    <dgm:pt modelId="{CF53D7B6-FFFD-42C2-B7E7-E0251EB1BB10}" type="sibTrans" cxnId="{E8AC1B27-FD3F-41B7-AFCD-694B365BF213}">
      <dgm:prSet/>
      <dgm:spPr/>
      <dgm:t>
        <a:bodyPr/>
        <a:lstStyle/>
        <a:p>
          <a:endParaRPr lang="en-US"/>
        </a:p>
      </dgm:t>
    </dgm:pt>
    <dgm:pt modelId="{8D88032F-1B1C-4A4E-998F-D16D431539E0}">
      <dgm:prSet/>
      <dgm:spPr/>
      <dgm:t>
        <a:bodyPr/>
        <a:lstStyle/>
        <a:p>
          <a:r>
            <a:rPr lang="en-US" b="0" i="0" dirty="0">
              <a:latin typeface="Times New Roman" panose="02020603050405020304" pitchFamily="18" charset="0"/>
              <a:cs typeface="Times New Roman" panose="02020603050405020304" pitchFamily="18" charset="0"/>
            </a:rPr>
            <a:t>An arithmetic pipeline divides an arithmetic problem into various sub problems for execution in various pipeline segments. </a:t>
          </a:r>
          <a:endParaRPr lang="en-US" dirty="0">
            <a:latin typeface="Times New Roman" panose="02020603050405020304" pitchFamily="18" charset="0"/>
            <a:cs typeface="Times New Roman" panose="02020603050405020304" pitchFamily="18" charset="0"/>
          </a:endParaRPr>
        </a:p>
      </dgm:t>
    </dgm:pt>
    <dgm:pt modelId="{148A7932-E7F5-491E-BC7A-62116BC7FBB5}" type="parTrans" cxnId="{D59786F7-F9D5-42FF-A1B1-1B1B0B13245D}">
      <dgm:prSet/>
      <dgm:spPr/>
      <dgm:t>
        <a:bodyPr/>
        <a:lstStyle/>
        <a:p>
          <a:endParaRPr lang="en-US"/>
        </a:p>
      </dgm:t>
    </dgm:pt>
    <dgm:pt modelId="{DC0DCDA9-3A19-4626-9907-933153D14130}" type="sibTrans" cxnId="{D59786F7-F9D5-42FF-A1B1-1B1B0B13245D}">
      <dgm:prSet/>
      <dgm:spPr/>
      <dgm:t>
        <a:bodyPr/>
        <a:lstStyle/>
        <a:p>
          <a:endParaRPr lang="en-US"/>
        </a:p>
      </dgm:t>
    </dgm:pt>
    <dgm:pt modelId="{D9CE35DE-9942-4401-A462-596103D38CBB}" type="pres">
      <dgm:prSet presAssocID="{7569CA82-14A7-4FD4-B0E7-3694DC8B90ED}" presName="linear" presStyleCnt="0">
        <dgm:presLayoutVars>
          <dgm:animLvl val="lvl"/>
          <dgm:resizeHandles val="exact"/>
        </dgm:presLayoutVars>
      </dgm:prSet>
      <dgm:spPr/>
    </dgm:pt>
    <dgm:pt modelId="{5BC70F83-7248-4FC7-B08A-60E31993DAA9}" type="pres">
      <dgm:prSet presAssocID="{BE6F4E13-C9E7-4645-99FD-346D6461D4B7}" presName="parentText" presStyleLbl="node1" presStyleIdx="0" presStyleCnt="3">
        <dgm:presLayoutVars>
          <dgm:chMax val="0"/>
          <dgm:bulletEnabled val="1"/>
        </dgm:presLayoutVars>
      </dgm:prSet>
      <dgm:spPr/>
    </dgm:pt>
    <dgm:pt modelId="{6CA1D343-AEFA-49B1-B2F6-85DC09148B23}" type="pres">
      <dgm:prSet presAssocID="{8BD63516-B917-445E-AEAA-69CE420F4FDB}" presName="spacer" presStyleCnt="0"/>
      <dgm:spPr/>
    </dgm:pt>
    <dgm:pt modelId="{528BEA11-3AF8-47E8-A078-1AAE4FD0EFD4}" type="pres">
      <dgm:prSet presAssocID="{EC58E8B3-53F6-4573-8EEB-897454252493}" presName="parentText" presStyleLbl="node1" presStyleIdx="1" presStyleCnt="3">
        <dgm:presLayoutVars>
          <dgm:chMax val="0"/>
          <dgm:bulletEnabled val="1"/>
        </dgm:presLayoutVars>
      </dgm:prSet>
      <dgm:spPr/>
    </dgm:pt>
    <dgm:pt modelId="{46B0D4F9-585B-49CC-8D54-90D0FAC5B417}" type="pres">
      <dgm:prSet presAssocID="{CF53D7B6-FFFD-42C2-B7E7-E0251EB1BB10}" presName="spacer" presStyleCnt="0"/>
      <dgm:spPr/>
    </dgm:pt>
    <dgm:pt modelId="{0078AA3A-EC25-474A-BA62-58B2D7A5962A}" type="pres">
      <dgm:prSet presAssocID="{8D88032F-1B1C-4A4E-998F-D16D431539E0}" presName="parentText" presStyleLbl="node1" presStyleIdx="2" presStyleCnt="3">
        <dgm:presLayoutVars>
          <dgm:chMax val="0"/>
          <dgm:bulletEnabled val="1"/>
        </dgm:presLayoutVars>
      </dgm:prSet>
      <dgm:spPr/>
    </dgm:pt>
  </dgm:ptLst>
  <dgm:cxnLst>
    <dgm:cxn modelId="{81D4D305-3BA0-4A9A-AB1B-886E41549721}" type="presOf" srcId="{8D88032F-1B1C-4A4E-998F-D16D431539E0}" destId="{0078AA3A-EC25-474A-BA62-58B2D7A5962A}" srcOrd="0" destOrd="0" presId="urn:microsoft.com/office/officeart/2005/8/layout/vList2"/>
    <dgm:cxn modelId="{E8AC1B27-FD3F-41B7-AFCD-694B365BF213}" srcId="{7569CA82-14A7-4FD4-B0E7-3694DC8B90ED}" destId="{EC58E8B3-53F6-4573-8EEB-897454252493}" srcOrd="1" destOrd="0" parTransId="{2BBA3F01-0F5A-4764-BF71-C756DF70A8D4}" sibTransId="{CF53D7B6-FFFD-42C2-B7E7-E0251EB1BB10}"/>
    <dgm:cxn modelId="{9B304361-5ECB-454B-A2AE-E9DF84CB7194}" type="presOf" srcId="{7569CA82-14A7-4FD4-B0E7-3694DC8B90ED}" destId="{D9CE35DE-9942-4401-A462-596103D38CBB}" srcOrd="0" destOrd="0" presId="urn:microsoft.com/office/officeart/2005/8/layout/vList2"/>
    <dgm:cxn modelId="{A5089151-4DDE-4E95-9B57-0ED638C48973}" type="presOf" srcId="{EC58E8B3-53F6-4573-8EEB-897454252493}" destId="{528BEA11-3AF8-47E8-A078-1AAE4FD0EFD4}" srcOrd="0" destOrd="0" presId="urn:microsoft.com/office/officeart/2005/8/layout/vList2"/>
    <dgm:cxn modelId="{5C92B457-9A72-447A-9EB6-86700AA5089E}" type="presOf" srcId="{BE6F4E13-C9E7-4645-99FD-346D6461D4B7}" destId="{5BC70F83-7248-4FC7-B08A-60E31993DAA9}" srcOrd="0" destOrd="0" presId="urn:microsoft.com/office/officeart/2005/8/layout/vList2"/>
    <dgm:cxn modelId="{7CCEFAE8-F2CF-4459-81E2-03DE1BBB37CF}" srcId="{7569CA82-14A7-4FD4-B0E7-3694DC8B90ED}" destId="{BE6F4E13-C9E7-4645-99FD-346D6461D4B7}" srcOrd="0" destOrd="0" parTransId="{1223F71B-D9E8-43BB-AA9B-2E5EB5653301}" sibTransId="{8BD63516-B917-445E-AEAA-69CE420F4FDB}"/>
    <dgm:cxn modelId="{D59786F7-F9D5-42FF-A1B1-1B1B0B13245D}" srcId="{7569CA82-14A7-4FD4-B0E7-3694DC8B90ED}" destId="{8D88032F-1B1C-4A4E-998F-D16D431539E0}" srcOrd="2" destOrd="0" parTransId="{148A7932-E7F5-491E-BC7A-62116BC7FBB5}" sibTransId="{DC0DCDA9-3A19-4626-9907-933153D14130}"/>
    <dgm:cxn modelId="{3E9C79FC-2F2D-47B6-B85A-313A4CDF4F35}" type="presParOf" srcId="{D9CE35DE-9942-4401-A462-596103D38CBB}" destId="{5BC70F83-7248-4FC7-B08A-60E31993DAA9}" srcOrd="0" destOrd="0" presId="urn:microsoft.com/office/officeart/2005/8/layout/vList2"/>
    <dgm:cxn modelId="{4305B45E-0E80-45FA-864E-94C37D78BEAC}" type="presParOf" srcId="{D9CE35DE-9942-4401-A462-596103D38CBB}" destId="{6CA1D343-AEFA-49B1-B2F6-85DC09148B23}" srcOrd="1" destOrd="0" presId="urn:microsoft.com/office/officeart/2005/8/layout/vList2"/>
    <dgm:cxn modelId="{25C13BCA-87F0-4FBC-A480-465811C18815}" type="presParOf" srcId="{D9CE35DE-9942-4401-A462-596103D38CBB}" destId="{528BEA11-3AF8-47E8-A078-1AAE4FD0EFD4}" srcOrd="2" destOrd="0" presId="urn:microsoft.com/office/officeart/2005/8/layout/vList2"/>
    <dgm:cxn modelId="{EF9F99B9-A66E-4CB8-9770-F32811DEFF78}" type="presParOf" srcId="{D9CE35DE-9942-4401-A462-596103D38CBB}" destId="{46B0D4F9-585B-49CC-8D54-90D0FAC5B417}" srcOrd="3" destOrd="0" presId="urn:microsoft.com/office/officeart/2005/8/layout/vList2"/>
    <dgm:cxn modelId="{474AF90E-4155-4EF6-9DCA-CC7D8F48C66D}" type="presParOf" srcId="{D9CE35DE-9942-4401-A462-596103D38CBB}" destId="{0078AA3A-EC25-474A-BA62-58B2D7A596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F4A7-8E4F-4F33-A4C2-F6DC392DB797}">
      <dsp:nvSpPr>
        <dsp:cNvPr id="0" name=""/>
        <dsp:cNvSpPr/>
      </dsp:nvSpPr>
      <dsp:spPr>
        <a:xfrm>
          <a:off x="0" y="135035"/>
          <a:ext cx="6967728"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a:t>
          </a:r>
          <a:r>
            <a:rPr lang="en-US" sz="2100" b="0" i="0" kern="1200"/>
            <a:t>ycle time of the processor is decreased. </a:t>
          </a:r>
          <a:endParaRPr lang="en-US" sz="2100" kern="1200"/>
        </a:p>
      </dsp:txBody>
      <dsp:txXfrm>
        <a:off x="40724" y="175759"/>
        <a:ext cx="6886280" cy="752780"/>
      </dsp:txXfrm>
    </dsp:sp>
    <dsp:sp modelId="{D16B7CC5-A42B-4D60-ADE8-B2F209C4F3E1}">
      <dsp:nvSpPr>
        <dsp:cNvPr id="0" name=""/>
        <dsp:cNvSpPr/>
      </dsp:nvSpPr>
      <dsp:spPr>
        <a:xfrm>
          <a:off x="0" y="1029743"/>
          <a:ext cx="6967728" cy="834228"/>
        </a:xfrm>
        <a:prstGeom prst="roundRect">
          <a:avLst/>
        </a:prstGeom>
        <a:solidFill>
          <a:schemeClr val="accent2">
            <a:hueOff val="596042"/>
            <a:satOff val="-1899"/>
            <a:lumOff val="-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Instruction throughput increases.</a:t>
          </a:r>
          <a:endParaRPr lang="en-US" sz="2100" kern="1200"/>
        </a:p>
      </dsp:txBody>
      <dsp:txXfrm>
        <a:off x="40724" y="1070467"/>
        <a:ext cx="6886280" cy="752780"/>
      </dsp:txXfrm>
    </dsp:sp>
    <dsp:sp modelId="{76515C5C-987E-4456-82AD-9CB288BF4805}">
      <dsp:nvSpPr>
        <dsp:cNvPr id="0" name=""/>
        <dsp:cNvSpPr/>
      </dsp:nvSpPr>
      <dsp:spPr>
        <a:xfrm>
          <a:off x="0" y="1924451"/>
          <a:ext cx="6967728" cy="834228"/>
        </a:xfrm>
        <a:prstGeom prst="roundRect">
          <a:avLst/>
        </a:prstGeom>
        <a:solidFill>
          <a:schemeClr val="accent2">
            <a:hueOff val="1192084"/>
            <a:satOff val="-3798"/>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Increase in the number of pipeline stages increases the number of instructions executed simultaneously.</a:t>
          </a:r>
          <a:endParaRPr lang="en-US" sz="2100" kern="1200"/>
        </a:p>
      </dsp:txBody>
      <dsp:txXfrm>
        <a:off x="40724" y="1965175"/>
        <a:ext cx="6886280" cy="752780"/>
      </dsp:txXfrm>
    </dsp:sp>
    <dsp:sp modelId="{EE40D676-24D4-4D86-A4DB-5CF71E6FBD46}">
      <dsp:nvSpPr>
        <dsp:cNvPr id="0" name=""/>
        <dsp:cNvSpPr/>
      </dsp:nvSpPr>
      <dsp:spPr>
        <a:xfrm>
          <a:off x="0" y="2819160"/>
          <a:ext cx="6967728" cy="834228"/>
        </a:xfrm>
        <a:prstGeom prst="roundRect">
          <a:avLst/>
        </a:prstGeom>
        <a:solidFill>
          <a:schemeClr val="accent2">
            <a:hueOff val="1788126"/>
            <a:satOff val="-5698"/>
            <a:lumOff val="-6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Faster ALU can be designed when pipelining is used.</a:t>
          </a:r>
          <a:endParaRPr lang="en-US" sz="2100" kern="1200"/>
        </a:p>
      </dsp:txBody>
      <dsp:txXfrm>
        <a:off x="40724" y="2859884"/>
        <a:ext cx="6886280" cy="752780"/>
      </dsp:txXfrm>
    </dsp:sp>
    <dsp:sp modelId="{D2E59E6B-26FF-4915-A228-427909357AF8}">
      <dsp:nvSpPr>
        <dsp:cNvPr id="0" name=""/>
        <dsp:cNvSpPr/>
      </dsp:nvSpPr>
      <dsp:spPr>
        <a:xfrm>
          <a:off x="0" y="3713868"/>
          <a:ext cx="6967728" cy="834228"/>
        </a:xfrm>
        <a:prstGeom prst="roundRect">
          <a:avLst/>
        </a:prstGeom>
        <a:solidFill>
          <a:schemeClr val="accent2">
            <a:hueOff val="2384168"/>
            <a:satOff val="-7597"/>
            <a:lumOff val="-8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Pipelined CPU’s works at higher clock frequencies than the RAM.</a:t>
          </a:r>
          <a:endParaRPr lang="en-US" sz="2100" kern="1200"/>
        </a:p>
      </dsp:txBody>
      <dsp:txXfrm>
        <a:off x="40724" y="3754592"/>
        <a:ext cx="6886280" cy="752780"/>
      </dsp:txXfrm>
    </dsp:sp>
    <dsp:sp modelId="{2D34AD35-D97F-4394-9AE1-6F2911B8D8A9}">
      <dsp:nvSpPr>
        <dsp:cNvPr id="0" name=""/>
        <dsp:cNvSpPr/>
      </dsp:nvSpPr>
      <dsp:spPr>
        <a:xfrm>
          <a:off x="0" y="4608576"/>
          <a:ext cx="6967728" cy="834228"/>
        </a:xfrm>
        <a:prstGeom prst="roundRect">
          <a:avLst/>
        </a:prstGeom>
        <a:solidFill>
          <a:schemeClr val="accent2">
            <a:hueOff val="2980210"/>
            <a:satOff val="-9496"/>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Pipelining increases the overall performance of the CPU.</a:t>
          </a:r>
          <a:endParaRPr lang="en-US" sz="2100" kern="1200"/>
        </a:p>
      </dsp:txBody>
      <dsp:txXfrm>
        <a:off x="40724" y="4649300"/>
        <a:ext cx="6886280"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C3D9B-334D-48FE-8F3B-64384FE44668}">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1E243-5FE8-470E-8CF7-76D6E14D7155}">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B83059-7E12-447C-B97F-9BC34FE0EEAC}">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0" i="0" kern="1200"/>
            <a:t>Designing of the pipelined processor is complex.</a:t>
          </a:r>
          <a:endParaRPr lang="en-US" sz="2100" kern="1200"/>
        </a:p>
      </dsp:txBody>
      <dsp:txXfrm>
        <a:off x="1339618" y="2288"/>
        <a:ext cx="5024605" cy="1159843"/>
      </dsp:txXfrm>
    </dsp:sp>
    <dsp:sp modelId="{42F5C53F-A3F0-4591-A23F-ED754B544CCC}">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3EDE1-EFA8-4055-8185-051FFDA0FA7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84889E-75C5-4565-BC03-37F2F22EC950}">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0" i="0" kern="1200"/>
            <a:t>Instruction latency increases in pipelined processors.</a:t>
          </a:r>
          <a:endParaRPr lang="en-US" sz="2100" kern="1200"/>
        </a:p>
      </dsp:txBody>
      <dsp:txXfrm>
        <a:off x="1339618" y="1452092"/>
        <a:ext cx="5024605" cy="1159843"/>
      </dsp:txXfrm>
    </dsp:sp>
    <dsp:sp modelId="{145F8934-5D30-44E0-9D06-96E9BE6865C7}">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608A0-07E0-49A0-AC2F-E1F40E5CF1D2}">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F4B3-64E9-4747-9A7E-56D34AFE95F2}">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0" i="0" kern="1200"/>
            <a:t>The throughput of a pipelined processor is difficult to predict.</a:t>
          </a:r>
          <a:endParaRPr lang="en-US" sz="2100" kern="1200"/>
        </a:p>
      </dsp:txBody>
      <dsp:txXfrm>
        <a:off x="1339618" y="2901896"/>
        <a:ext cx="5024605" cy="1159843"/>
      </dsp:txXfrm>
    </dsp:sp>
    <dsp:sp modelId="{BD357054-F224-40BD-A02D-38F3BB9F7F81}">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40C25-D48A-4986-A173-9688BE381AF7}">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6484E-BEFD-407F-8AF9-8389214D2940}">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b="0" i="0" kern="1200"/>
            <a:t>The longer the pipeline, worse the problem of hazard for branch instructions.</a:t>
          </a:r>
          <a:endParaRPr lang="en-US" sz="2100" kern="1200"/>
        </a:p>
      </dsp:txBody>
      <dsp:txXfrm>
        <a:off x="1339618" y="4351700"/>
        <a:ext cx="5024605" cy="1159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2E031-E9C8-4FAB-B2E2-D1D6B3C75535}">
      <dsp:nvSpPr>
        <dsp:cNvPr id="0" name=""/>
        <dsp:cNvSpPr/>
      </dsp:nvSpPr>
      <dsp:spPr>
        <a:xfrm>
          <a:off x="0" y="94951"/>
          <a:ext cx="7117549" cy="2686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Arithmetic Pipeline – </a:t>
          </a:r>
          <a:r>
            <a:rPr lang="en-US" sz="2800" b="0" i="0" kern="1200" dirty="0">
              <a:latin typeface="Times New Roman" panose="02020603050405020304" pitchFamily="18" charset="0"/>
              <a:cs typeface="Times New Roman" panose="02020603050405020304" pitchFamily="18" charset="0"/>
            </a:rPr>
            <a:t>An arithmetic pipeline separates a given arithmetic problem into subproblems that can be executed in different pipeline segments. It’s used for multiplication, floating-point operations, and a variety of other calculations.</a:t>
          </a:r>
          <a:endParaRPr lang="en-US" sz="2800" kern="1200" dirty="0">
            <a:latin typeface="Times New Roman" panose="02020603050405020304" pitchFamily="18" charset="0"/>
            <a:cs typeface="Times New Roman" panose="02020603050405020304" pitchFamily="18" charset="0"/>
          </a:endParaRPr>
        </a:p>
      </dsp:txBody>
      <dsp:txXfrm>
        <a:off x="131135" y="226086"/>
        <a:ext cx="6855279" cy="2424050"/>
      </dsp:txXfrm>
    </dsp:sp>
    <dsp:sp modelId="{866DF453-FD40-4CF7-84AE-0A5EE66E8BBD}">
      <dsp:nvSpPr>
        <dsp:cNvPr id="0" name=""/>
        <dsp:cNvSpPr/>
      </dsp:nvSpPr>
      <dsp:spPr>
        <a:xfrm>
          <a:off x="0" y="2861911"/>
          <a:ext cx="7117549" cy="2951567"/>
        </a:xfrm>
        <a:prstGeom prst="roundRect">
          <a:avLst/>
        </a:prstGeom>
        <a:solidFill>
          <a:schemeClr val="accent2">
            <a:hueOff val="2980210"/>
            <a:satOff val="-9496"/>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1" i="0" kern="1200" dirty="0">
              <a:latin typeface="Times New Roman" panose="02020603050405020304" pitchFamily="18" charset="0"/>
              <a:cs typeface="Times New Roman" panose="02020603050405020304" pitchFamily="18" charset="0"/>
            </a:rPr>
            <a:t>Instruction Pipeline – </a:t>
          </a:r>
          <a:r>
            <a:rPr lang="en-US" sz="2800" b="0" i="0" kern="1200" dirty="0">
              <a:latin typeface="Times New Roman" panose="02020603050405020304" pitchFamily="18" charset="0"/>
              <a:cs typeface="Times New Roman" panose="02020603050405020304" pitchFamily="18" charset="0"/>
            </a:rPr>
            <a:t>An instruction pipeline receives sequential instructions from memory while prior instructions are implemented in other portions. Pipeline processing can be seen in both the data and instruction streams</a:t>
          </a:r>
          <a:endParaRPr lang="en-IN" sz="2800" kern="1200" dirty="0">
            <a:latin typeface="Times New Roman" panose="02020603050405020304" pitchFamily="18" charset="0"/>
            <a:cs typeface="Times New Roman" panose="02020603050405020304" pitchFamily="18" charset="0"/>
          </a:endParaRPr>
        </a:p>
      </dsp:txBody>
      <dsp:txXfrm>
        <a:off x="144084" y="3005995"/>
        <a:ext cx="6829381" cy="2663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0F83-7248-4FC7-B08A-60E31993DAA9}">
      <dsp:nvSpPr>
        <dsp:cNvPr id="0" name=""/>
        <dsp:cNvSpPr/>
      </dsp:nvSpPr>
      <dsp:spPr>
        <a:xfrm>
          <a:off x="0" y="78907"/>
          <a:ext cx="6967728" cy="17567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latin typeface="Times New Roman" panose="02020603050405020304" pitchFamily="18" charset="0"/>
              <a:cs typeface="Times New Roman" panose="02020603050405020304" pitchFamily="18" charset="0"/>
            </a:rPr>
            <a:t>Arithmetic Pipelines are mostly used in high-speed computers. </a:t>
          </a:r>
          <a:endParaRPr lang="en-US" sz="2600" kern="1200">
            <a:latin typeface="Times New Roman" panose="02020603050405020304" pitchFamily="18" charset="0"/>
            <a:cs typeface="Times New Roman" panose="02020603050405020304" pitchFamily="18" charset="0"/>
          </a:endParaRPr>
        </a:p>
      </dsp:txBody>
      <dsp:txXfrm>
        <a:off x="85758" y="164665"/>
        <a:ext cx="6796212" cy="1585239"/>
      </dsp:txXfrm>
    </dsp:sp>
    <dsp:sp modelId="{528BEA11-3AF8-47E8-A078-1AAE4FD0EFD4}">
      <dsp:nvSpPr>
        <dsp:cNvPr id="0" name=""/>
        <dsp:cNvSpPr/>
      </dsp:nvSpPr>
      <dsp:spPr>
        <a:xfrm>
          <a:off x="0" y="1910542"/>
          <a:ext cx="6967728" cy="17567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just"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They are used to implement floating-point operations, multiplication of fixed-point numbers, and similar computations encountered in scientific problems.</a:t>
          </a:r>
          <a:endParaRPr lang="en-US" sz="2600" kern="1200" dirty="0">
            <a:latin typeface="Times New Roman" panose="02020603050405020304" pitchFamily="18" charset="0"/>
            <a:cs typeface="Times New Roman" panose="02020603050405020304" pitchFamily="18" charset="0"/>
          </a:endParaRPr>
        </a:p>
      </dsp:txBody>
      <dsp:txXfrm>
        <a:off x="85758" y="1996300"/>
        <a:ext cx="6796212" cy="1585239"/>
      </dsp:txXfrm>
    </dsp:sp>
    <dsp:sp modelId="{0078AA3A-EC25-474A-BA62-58B2D7A5962A}">
      <dsp:nvSpPr>
        <dsp:cNvPr id="0" name=""/>
        <dsp:cNvSpPr/>
      </dsp:nvSpPr>
      <dsp:spPr>
        <a:xfrm>
          <a:off x="0" y="3742177"/>
          <a:ext cx="6967728" cy="17567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An arithmetic pipeline divides an arithmetic problem into various sub problems for execution in various pipeline segments. </a:t>
          </a:r>
          <a:endParaRPr lang="en-US" sz="2600" kern="1200" dirty="0">
            <a:latin typeface="Times New Roman" panose="02020603050405020304" pitchFamily="18" charset="0"/>
            <a:cs typeface="Times New Roman" panose="02020603050405020304" pitchFamily="18" charset="0"/>
          </a:endParaRPr>
        </a:p>
      </dsp:txBody>
      <dsp:txXfrm>
        <a:off x="85758" y="3827935"/>
        <a:ext cx="6796212" cy="15852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16:52.585"/>
    </inkml:context>
    <inkml:brush xml:id="br0">
      <inkml:brushProperty name="width" value="0.05" units="cm"/>
      <inkml:brushProperty name="height" value="0.05" units="cm"/>
    </inkml:brush>
  </inkml:definitions>
  <inkml:trace contextRef="#ctx0" brushRef="#br0">280 0 10341,'0'0'720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6:09.116"/>
    </inkml:context>
    <inkml:brush xml:id="br0">
      <inkml:brushProperty name="width" value="0.05" units="cm"/>
      <inkml:brushProperty name="height" value="0.05" units="cm"/>
    </inkml:brush>
  </inkml:definitions>
  <inkml:trace contextRef="#ctx0" brushRef="#br0">569 82 12278,'0'0'5074,"-3"-62"-6931,-24 82-1344,-15 11-817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6:15.666"/>
    </inkml:context>
    <inkml:brush xml:id="br0">
      <inkml:brushProperty name="width" value="0.05" units="cm"/>
      <inkml:brushProperty name="height" value="0.05" units="cm"/>
    </inkml:brush>
  </inkml:definitions>
  <inkml:trace contextRef="#ctx0" brushRef="#br0">0 1 9957,'0'0'2401,"13"53"-6995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9:36.523"/>
    </inkml:context>
    <inkml:brush xml:id="br0">
      <inkml:brushProperty name="width" value="0.05" units="cm"/>
      <inkml:brushProperty name="height" value="0.05" units="cm"/>
    </inkml:brush>
  </inkml:definitions>
  <inkml:trace contextRef="#ctx0" brushRef="#br0">0 1 11253,'0'0'1697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1:55.002"/>
    </inkml:context>
    <inkml:brush xml:id="br0">
      <inkml:brushProperty name="width" value="0.05" units="cm"/>
      <inkml:brushProperty name="height" value="0.05" units="cm"/>
    </inkml:brush>
  </inkml:definitions>
  <inkml:trace contextRef="#ctx0" brushRef="#br0">0 14 8852,'0'0'11117,"1"-1"-10813,9-5-6584,-4-1 1267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5:06.042"/>
    </inkml:context>
    <inkml:brush xml:id="br0">
      <inkml:brushProperty name="width" value="0.05" units="cm"/>
      <inkml:brushProperty name="height" value="0.05" units="cm"/>
    </inkml:brush>
  </inkml:definitions>
  <inkml:trace contextRef="#ctx0" brushRef="#br0">9 0 10421,'0'0'288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5:32.333"/>
    </inkml:context>
    <inkml:brush xml:id="br0">
      <inkml:brushProperty name="width" value="0.05" units="cm"/>
      <inkml:brushProperty name="height" value="0.05" units="cm"/>
    </inkml:brush>
  </inkml:definitions>
  <inkml:trace contextRef="#ctx0" brushRef="#br0">107 90 19945,'0'0'0,"-107"-58"-8132,107 26 5363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6:20.713"/>
    </inkml:context>
    <inkml:brush xml:id="br0">
      <inkml:brushProperty name="width" value="0.05" units="cm"/>
      <inkml:brushProperty name="height" value="0.05" units="cm"/>
    </inkml:brush>
  </inkml:definitions>
  <inkml:trace contextRef="#ctx0" brushRef="#br0">0 1 17688,'0'0'0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6:20.713"/>
    </inkml:context>
    <inkml:brush xml:id="br0">
      <inkml:brushProperty name="width" value="0.05" units="cm"/>
      <inkml:brushProperty name="height" value="0.05" units="cm"/>
    </inkml:brush>
  </inkml:definitions>
  <inkml:trace contextRef="#ctx0" brushRef="#br0">0 1 17688,'0'0'0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46:20.713"/>
    </inkml:context>
    <inkml:brush xml:id="br0">
      <inkml:brushProperty name="width" value="0.05" units="cm"/>
      <inkml:brushProperty name="height" value="0.05" units="cm"/>
    </inkml:brush>
  </inkml:definitions>
  <inkml:trace contextRef="#ctx0" brushRef="#br0">0 1 17688,'0'0'0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16:53.444"/>
    </inkml:context>
    <inkml:brush xml:id="br0">
      <inkml:brushProperty name="width" value="0.05" units="cm"/>
      <inkml:brushProperty name="height" value="0.05" units="cm"/>
    </inkml:brush>
  </inkml:definitions>
  <inkml:trace contextRef="#ctx0" brushRef="#br0">0 1 8340,'0'0'0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21:09.603"/>
    </inkml:context>
    <inkml:brush xml:id="br0">
      <inkml:brushProperty name="width" value="0.05" units="cm"/>
      <inkml:brushProperty name="height" value="0.05" units="cm"/>
    </inkml:brush>
  </inkml:definitions>
  <inkml:trace contextRef="#ctx0" brushRef="#br0">1 0 11093,'0'0'0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27:07.944"/>
    </inkml:context>
    <inkml:brush xml:id="br0">
      <inkml:brushProperty name="width" value="0.05" units="cm"/>
      <inkml:brushProperty name="height" value="0.05" units="cm"/>
    </inkml:brush>
  </inkml:definitions>
  <inkml:trace contextRef="#ctx0" brushRef="#br0">1 1 5314,'0'0'6419,"27"7"-13654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26:11.235"/>
    </inkml:context>
    <inkml:brush xml:id="br0">
      <inkml:brushProperty name="width" value="0.05" units="cm"/>
      <inkml:brushProperty name="height" value="0.05" units="cm"/>
    </inkml:brush>
  </inkml:definitions>
  <inkml:trace contextRef="#ctx0" brushRef="#br0">1 28 10949,'0'0'912,"5"-27"-2128,39 69-593,1 5-2401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29:58.852"/>
    </inkml:context>
    <inkml:brush xml:id="br0">
      <inkml:brushProperty name="width" value="0.05" units="cm"/>
      <inkml:brushProperty name="height" value="0.05" units="cm"/>
    </inkml:brush>
  </inkml:definitions>
  <inkml:trace contextRef="#ctx0" brushRef="#br0">60 0 10949,'0'0'736,"-60"11"-7651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4:54.985"/>
    </inkml:context>
    <inkml:brush xml:id="br0">
      <inkml:brushProperty name="width" value="0.05" units="cm"/>
      <inkml:brushProperty name="height" value="0.05" units="cm"/>
    </inkml:brush>
  </inkml:definitions>
  <inkml:trace contextRef="#ctx0" brushRef="#br0">1 0 13174,'0'0'928,"7"16"-9075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5:22.570"/>
    </inkml:context>
    <inkml:brush xml:id="br0">
      <inkml:brushProperty name="width" value="0.05" units="cm"/>
      <inkml:brushProperty name="height" value="0.05" units="cm"/>
    </inkml:brush>
  </inkml:definitions>
  <inkml:trace contextRef="#ctx0" brushRef="#br0">37 147 12950,'0'0'64,"-30"-122"688,25 100-127,3 20 175,2 22-848,0 20-1809,10 6-592,12-1-3010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4:35:24.132"/>
    </inkml:context>
    <inkml:brush xml:id="br0">
      <inkml:brushProperty name="width" value="0.05" units="cm"/>
      <inkml:brushProperty name="height" value="0.05" units="cm"/>
    </inkml:brush>
  </inkml:definitions>
  <inkml:trace contextRef="#ctx0" brushRef="#br0">0 82 15975,'0'0'1281,"40"-82"-11782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42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176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289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310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792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19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606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01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524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223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65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752283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customXml" Target="../ink/ink4.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customXml" Target="../ink/ink6.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10.xml"/><Relationship Id="rId3" Type="http://schemas.openxmlformats.org/officeDocument/2006/relationships/diagramLayout" Target="../diagrams/layout4.xml"/><Relationship Id="rId7" Type="http://schemas.openxmlformats.org/officeDocument/2006/relationships/customXml" Target="../ink/ink7.xml"/><Relationship Id="rId12" Type="http://schemas.openxmlformats.org/officeDocument/2006/relationships/image" Target="../media/image16.png"/><Relationship Id="rId2" Type="http://schemas.openxmlformats.org/officeDocument/2006/relationships/diagramData" Target="../diagrams/data4.xml"/><Relationship Id="rId16" Type="http://schemas.openxmlformats.org/officeDocument/2006/relationships/image" Target="../media/image18.png"/><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customXml" Target="../ink/ink9.xml"/><Relationship Id="rId5" Type="http://schemas.openxmlformats.org/officeDocument/2006/relationships/diagramColors" Target="../diagrams/colors4.xml"/><Relationship Id="rId15" Type="http://schemas.openxmlformats.org/officeDocument/2006/relationships/customXml" Target="../ink/ink11.xml"/><Relationship Id="rId10" Type="http://schemas.openxmlformats.org/officeDocument/2006/relationships/image" Target="../media/image15.png"/><Relationship Id="rId4" Type="http://schemas.openxmlformats.org/officeDocument/2006/relationships/diagramQuickStyle" Target="../diagrams/quickStyle4.xml"/><Relationship Id="rId9" Type="http://schemas.openxmlformats.org/officeDocument/2006/relationships/customXml" Target="../ink/ink8.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3.png"/><Relationship Id="rId4" Type="http://schemas.openxmlformats.org/officeDocument/2006/relationships/customXml" Target="../ink/ink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te de circuit électronique avec processeur">
            <a:extLst>
              <a:ext uri="{FF2B5EF4-FFF2-40B4-BE49-F238E27FC236}">
                <a16:creationId xmlns:a16="http://schemas.microsoft.com/office/drawing/2014/main" id="{634C0113-BAA7-4CEF-1393-888F90367AEE}"/>
              </a:ext>
            </a:extLst>
          </p:cNvPr>
          <p:cNvPicPr>
            <a:picLocks noChangeAspect="1"/>
          </p:cNvPicPr>
          <p:nvPr/>
        </p:nvPicPr>
        <p:blipFill rotWithShape="1">
          <a:blip r:embed="rId2"/>
          <a:srcRect l="15628" r="-1" b="-1"/>
          <a:stretch/>
        </p:blipFill>
        <p:spPr>
          <a:xfrm>
            <a:off x="-2" y="11299"/>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0D495D-0244-49F4-A069-AA2E62307413}"/>
              </a:ext>
            </a:extLst>
          </p:cNvPr>
          <p:cNvSpPr>
            <a:spLocks noGrp="1"/>
          </p:cNvSpPr>
          <p:nvPr>
            <p:ph type="ctrTitle"/>
          </p:nvPr>
        </p:nvSpPr>
        <p:spPr>
          <a:xfrm>
            <a:off x="7848600" y="1133652"/>
            <a:ext cx="4023360" cy="3204134"/>
          </a:xfrm>
        </p:spPr>
        <p:txBody>
          <a:bodyPr anchor="b">
            <a:normAutofit/>
          </a:bodyPr>
          <a:lstStyle/>
          <a:p>
            <a:pPr algn="ctr"/>
            <a:r>
              <a:rPr lang="en-IN" sz="5400" dirty="0">
                <a:latin typeface="Times New Roman" panose="02020603050405020304" pitchFamily="18" charset="0"/>
                <a:cs typeface="Times New Roman" panose="02020603050405020304" pitchFamily="18" charset="0"/>
              </a:rPr>
              <a:t>MODULE-4</a:t>
            </a:r>
          </a:p>
        </p:txBody>
      </p:sp>
      <p:sp>
        <p:nvSpPr>
          <p:cNvPr id="3" name="Subtitle 2">
            <a:extLst>
              <a:ext uri="{FF2B5EF4-FFF2-40B4-BE49-F238E27FC236}">
                <a16:creationId xmlns:a16="http://schemas.microsoft.com/office/drawing/2014/main" id="{8C575E0A-11D1-425C-8216-C0B09D43F3CB}"/>
              </a:ext>
            </a:extLst>
          </p:cNvPr>
          <p:cNvSpPr>
            <a:spLocks noGrp="1"/>
          </p:cNvSpPr>
          <p:nvPr>
            <p:ph type="subTitle" idx="1"/>
          </p:nvPr>
        </p:nvSpPr>
        <p:spPr>
          <a:xfrm>
            <a:off x="7848600" y="4884211"/>
            <a:ext cx="4023360" cy="1208141"/>
          </a:xfrm>
        </p:spPr>
        <p:txBody>
          <a:bodyPr>
            <a:normAutofit/>
          </a:bodyPr>
          <a:lstStyle/>
          <a:p>
            <a:pPr algn="ctr"/>
            <a:r>
              <a:rPr lang="en-IN" dirty="0">
                <a:latin typeface="Times New Roman" panose="02020603050405020304" pitchFamily="18" charset="0"/>
                <a:cs typeface="Times New Roman" panose="02020603050405020304" pitchFamily="18" charset="0"/>
              </a:rPr>
              <a:t>PIPELINING</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3155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8" name="Rectangle 206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794781-2D68-4AC3-AF99-4BA4C8E0EA0A}"/>
              </a:ext>
            </a:extLst>
          </p:cNvPr>
          <p:cNvSpPr>
            <a:spLocks noGrp="1"/>
          </p:cNvSpPr>
          <p:nvPr>
            <p:ph type="title"/>
          </p:nvPr>
        </p:nvSpPr>
        <p:spPr>
          <a:xfrm>
            <a:off x="841246" y="978619"/>
            <a:ext cx="5991244" cy="1106424"/>
          </a:xfrm>
        </p:spPr>
        <p:txBody>
          <a:bodyPr>
            <a:normAutofit/>
          </a:bodyPr>
          <a:lstStyle/>
          <a:p>
            <a:r>
              <a:rPr lang="en-IN" sz="3200"/>
              <a:t>Instruction Pipeline</a:t>
            </a:r>
          </a:p>
        </p:txBody>
      </p:sp>
      <p:sp>
        <p:nvSpPr>
          <p:cNvPr id="2070" name="Rectangle 206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7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9FE3F5-1BCB-4A71-B7CB-D9A21650DDB0}"/>
              </a:ext>
            </a:extLst>
          </p:cNvPr>
          <p:cNvSpPr>
            <a:spLocks noGrp="1"/>
          </p:cNvSpPr>
          <p:nvPr>
            <p:ph idx="1"/>
          </p:nvPr>
        </p:nvSpPr>
        <p:spPr>
          <a:xfrm>
            <a:off x="841248" y="2252870"/>
            <a:ext cx="5993892" cy="3560251"/>
          </a:xfrm>
        </p:spPr>
        <p:txBody>
          <a:bodyPr>
            <a:normAutofit/>
          </a:bodyPr>
          <a:lstStyle/>
          <a:p>
            <a:pPr algn="just">
              <a:lnSpc>
                <a:spcPct val="100000"/>
              </a:lnSpc>
            </a:pPr>
            <a:r>
              <a:rPr lang="en-US" sz="1800" b="0" i="0" dirty="0">
                <a:effectLst/>
                <a:latin typeface="Times New Roman" panose="02020603050405020304" pitchFamily="18" charset="0"/>
                <a:cs typeface="Times New Roman" panose="02020603050405020304" pitchFamily="18" charset="0"/>
              </a:rPr>
              <a:t>In this a stream of instructions can be executed by overlapping fetch, decode and execute phases of an instruction cycle. </a:t>
            </a:r>
          </a:p>
          <a:p>
            <a:pPr algn="just">
              <a:lnSpc>
                <a:spcPct val="100000"/>
              </a:lnSpc>
            </a:pPr>
            <a:r>
              <a:rPr lang="en-US" sz="1800" b="0" i="0" dirty="0">
                <a:effectLst/>
                <a:latin typeface="Times New Roman" panose="02020603050405020304" pitchFamily="18" charset="0"/>
                <a:cs typeface="Times New Roman" panose="02020603050405020304" pitchFamily="18" charset="0"/>
              </a:rPr>
              <a:t>This type of technique is used to increase the throughput of the computer system. </a:t>
            </a:r>
          </a:p>
          <a:p>
            <a:pPr algn="just">
              <a:lnSpc>
                <a:spcPct val="100000"/>
              </a:lnSpc>
            </a:pPr>
            <a:r>
              <a:rPr lang="en-US" sz="1800" b="0" i="0" dirty="0">
                <a:effectLst/>
                <a:latin typeface="Times New Roman" panose="02020603050405020304" pitchFamily="18" charset="0"/>
                <a:cs typeface="Times New Roman" panose="02020603050405020304" pitchFamily="18" charset="0"/>
              </a:rPr>
              <a:t>An instruction pipeline reads instruction from the memory while previous instructions are being executed in other segments of the pipeline. Thus, we can execute multiple instructions simultaneously. </a:t>
            </a:r>
          </a:p>
          <a:p>
            <a:pPr algn="just">
              <a:lnSpc>
                <a:spcPct val="100000"/>
              </a:lnSpc>
            </a:pPr>
            <a:r>
              <a:rPr lang="en-US" sz="1800" b="0" i="0" dirty="0">
                <a:effectLst/>
                <a:latin typeface="Times New Roman" panose="02020603050405020304" pitchFamily="18" charset="0"/>
                <a:cs typeface="Times New Roman" panose="02020603050405020304" pitchFamily="18" charset="0"/>
              </a:rPr>
              <a:t>The pipeline will be more efficient if the instruction cycle is divided into segments of equal duration.</a:t>
            </a:r>
            <a:endParaRPr lang="en-IN" sz="1800" dirty="0">
              <a:latin typeface="Times New Roman" panose="02020603050405020304" pitchFamily="18" charset="0"/>
              <a:cs typeface="Times New Roman" panose="02020603050405020304" pitchFamily="18" charset="0"/>
            </a:endParaRPr>
          </a:p>
        </p:txBody>
      </p:sp>
      <p:pic>
        <p:nvPicPr>
          <p:cNvPr id="2054" name="Picture 6" descr="Instruction Pipeline">
            <a:extLst>
              <a:ext uri="{FF2B5EF4-FFF2-40B4-BE49-F238E27FC236}">
                <a16:creationId xmlns:a16="http://schemas.microsoft.com/office/drawing/2014/main" id="{27D33E88-241D-4E2C-8369-EEFA85936E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2152" y="630936"/>
            <a:ext cx="4415494"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2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8281-13F7-4F29-BF36-435EDDDA44FD}"/>
              </a:ext>
            </a:extLst>
          </p:cNvPr>
          <p:cNvSpPr>
            <a:spLocks noGrp="1"/>
          </p:cNvSpPr>
          <p:nvPr>
            <p:ph type="title"/>
          </p:nvPr>
        </p:nvSpPr>
        <p:spPr/>
        <p:txBody>
          <a:bodyPr/>
          <a:lstStyle/>
          <a:p>
            <a:r>
              <a:rPr lang="en-IN" dirty="0"/>
              <a:t>Formulas based on Pipelining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97AC00-A50E-43E1-94E5-D7951E14AE68}"/>
                  </a:ext>
                </a:extLst>
              </p:cNvPr>
              <p:cNvSpPr>
                <a:spLocks noGrp="1"/>
              </p:cNvSpPr>
              <p:nvPr>
                <p:ph idx="1"/>
              </p:nvPr>
            </p:nvSpPr>
            <p:spPr>
              <a:xfrm>
                <a:off x="858129" y="2293033"/>
                <a:ext cx="10846191" cy="4332850"/>
              </a:xfrm>
            </p:spPr>
            <p:txBody>
              <a:bodyPr>
                <a:normAutofit fontScale="92500" lnSpcReduction="10000"/>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Speed Up (S) = </a:t>
                </a:r>
                <a14:m>
                  <m:oMath xmlns:m="http://schemas.openxmlformats.org/officeDocument/2006/math">
                    <m:f>
                      <m:fPr>
                        <m:ctrlPr>
                          <a:rPr lang="en-IN"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Non</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Pielined</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Execution</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Time</m:t>
                        </m:r>
                      </m:num>
                      <m:den>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Pipelined</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Execution</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Time</m:t>
                        </m:r>
                      </m:den>
                    </m:f>
                  </m:oMath>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Efficiency (ⴄ)= </a:t>
                </a:r>
                <a14:m>
                  <m:oMath xmlns:m="http://schemas.openxmlformats.org/officeDocument/2006/math">
                    <m:f>
                      <m:fPr>
                        <m:ctrlPr>
                          <a:rPr lang="en-IN"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Speed</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Up</m:t>
                        </m:r>
                      </m:num>
                      <m:den>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Number</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of</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stages</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in</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Pipelined</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Architecture</m:t>
                        </m:r>
                      </m:den>
                    </m:f>
                  </m:oMath>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Efficiency (ⴄ)= </a:t>
                </a:r>
                <a14:m>
                  <m:oMath xmlns:m="http://schemas.openxmlformats.org/officeDocument/2006/math">
                    <m:f>
                      <m:fPr>
                        <m:ctrlPr>
                          <a:rPr lang="en-IN"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Number</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of</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boxes</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Utilized</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in</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Phase</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Time</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Diagram</m:t>
                        </m:r>
                      </m:num>
                      <m:den>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Total</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Number</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of</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boxes</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in</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Phase</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Time</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b="0" i="0" smtClean="0">
                            <a:effectLst/>
                            <a:latin typeface="Cambria Math" panose="02040503050406030204" pitchFamily="18" charset="0"/>
                            <a:ea typeface="Calibri" panose="020F0502020204030204" pitchFamily="34" charset="0"/>
                            <a:cs typeface="Times New Roman" panose="02020603050405020304" pitchFamily="18" charset="0"/>
                          </a:rPr>
                          <m:t>Diagram</m:t>
                        </m:r>
                        <m:r>
                          <a:rPr lang="en-IN" b="0" i="0"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Throughput= </a:t>
                </a:r>
                <a14:m>
                  <m:oMath xmlns:m="http://schemas.openxmlformats.org/officeDocument/2006/math">
                    <m:f>
                      <m:fPr>
                        <m:ctrlPr>
                          <a:rPr lang="en-IN"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Number</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of</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Instructions</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Executed</m:t>
                        </m:r>
                      </m:num>
                      <m:den>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Total</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Time</m:t>
                        </m:r>
                        <m:r>
                          <a:rPr lang="en-IN">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a:effectLst/>
                            <a:latin typeface="Cambria Math" panose="02040503050406030204" pitchFamily="18" charset="0"/>
                            <a:ea typeface="Calibri" panose="020F0502020204030204" pitchFamily="34" charset="0"/>
                            <a:cs typeface="Times New Roman" panose="02020603050405020304" pitchFamily="18" charset="0"/>
                          </a:rPr>
                          <m:t>Taken</m:t>
                        </m:r>
                      </m:den>
                    </m:f>
                  </m:oMath>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l" fontAlgn="base"/>
                <a:r>
                  <a:rPr lang="en-US" sz="2100" b="0" i="0" dirty="0">
                    <a:solidFill>
                      <a:srgbClr val="303030"/>
                    </a:solidFill>
                    <a:effectLst/>
                    <a:latin typeface="Times New Roman" panose="02020603050405020304" pitchFamily="18" charset="0"/>
                    <a:cs typeface="Times New Roman" panose="02020603050405020304" pitchFamily="18" charset="0"/>
                  </a:rPr>
                  <a:t>Pipelined execution time</a:t>
                </a:r>
              </a:p>
              <a:p>
                <a:pPr marL="0" indent="0" algn="l" fontAlgn="base">
                  <a:buNone/>
                </a:pPr>
                <a:r>
                  <a:rPr lang="en-US" sz="2100" b="0" i="0" dirty="0">
                    <a:solidFill>
                      <a:srgbClr val="303030"/>
                    </a:solidFill>
                    <a:effectLst/>
                    <a:latin typeface="Times New Roman" panose="02020603050405020304" pitchFamily="18" charset="0"/>
                    <a:cs typeface="Times New Roman" panose="02020603050405020304" pitchFamily="18" charset="0"/>
                  </a:rPr>
                  <a:t>	= Time taken to execute first instruction + Time taken to execute remaining instructions</a:t>
                </a:r>
              </a:p>
              <a:p>
                <a:pPr marL="0" indent="0" algn="l" fontAlgn="base">
                  <a:buNone/>
                </a:pPr>
                <a:r>
                  <a:rPr lang="en-US" sz="2100" b="0" i="0" dirty="0">
                    <a:solidFill>
                      <a:srgbClr val="303030"/>
                    </a:solidFill>
                    <a:effectLst/>
                    <a:latin typeface="Times New Roman" panose="02020603050405020304" pitchFamily="18" charset="0"/>
                    <a:cs typeface="Times New Roman" panose="02020603050405020304" pitchFamily="18" charset="0"/>
                  </a:rPr>
                  <a:t>	= 1 x k clock cycles + (n-1) x 1 clock cycle</a:t>
                </a:r>
              </a:p>
              <a:p>
                <a:pPr marL="0" indent="0" algn="l" fontAlgn="base">
                  <a:buNone/>
                </a:pPr>
                <a:r>
                  <a:rPr lang="en-US" sz="2100" b="0" i="0" dirty="0">
                    <a:solidFill>
                      <a:srgbClr val="303030"/>
                    </a:solidFill>
                    <a:effectLst/>
                    <a:latin typeface="Times New Roman" panose="02020603050405020304" pitchFamily="18" charset="0"/>
                    <a:cs typeface="Times New Roman" panose="02020603050405020304" pitchFamily="18" charset="0"/>
                  </a:rPr>
                  <a:t>	= (k + n – 1) clock cycles</a:t>
                </a:r>
              </a:p>
              <a:p>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697AC00-A50E-43E1-94E5-D7951E14AE68}"/>
                  </a:ext>
                </a:extLst>
              </p:cNvPr>
              <p:cNvSpPr>
                <a:spLocks noGrp="1" noRot="1" noChangeAspect="1" noMove="1" noResize="1" noEditPoints="1" noAdjustHandles="1" noChangeArrowheads="1" noChangeShapeType="1" noTextEdit="1"/>
              </p:cNvSpPr>
              <p:nvPr>
                <p:ph idx="1"/>
              </p:nvPr>
            </p:nvSpPr>
            <p:spPr>
              <a:xfrm>
                <a:off x="858129" y="2293033"/>
                <a:ext cx="10846191" cy="4332850"/>
              </a:xfrm>
              <a:blipFill>
                <a:blip r:embed="rId2"/>
                <a:stretch>
                  <a:fillRect l="-675" b="-1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2C2A239-EC07-4CE7-AFB1-665EF757FFA0}"/>
                  </a:ext>
                </a:extLst>
              </p14:cNvPr>
              <p14:cNvContentPartPr/>
              <p14:nvPr/>
            </p14:nvContentPartPr>
            <p14:xfrm>
              <a:off x="8668245" y="4339751"/>
              <a:ext cx="38520" cy="32760"/>
            </p14:xfrm>
          </p:contentPart>
        </mc:Choice>
        <mc:Fallback xmlns="">
          <p:pic>
            <p:nvPicPr>
              <p:cNvPr id="5" name="Ink 4">
                <a:extLst>
                  <a:ext uri="{FF2B5EF4-FFF2-40B4-BE49-F238E27FC236}">
                    <a16:creationId xmlns:a16="http://schemas.microsoft.com/office/drawing/2014/main" id="{D2C2A239-EC07-4CE7-AFB1-665EF757FFA0}"/>
                  </a:ext>
                </a:extLst>
              </p:cNvPr>
              <p:cNvPicPr/>
              <p:nvPr/>
            </p:nvPicPr>
            <p:blipFill>
              <a:blip r:embed="rId4"/>
              <a:stretch>
                <a:fillRect/>
              </a:stretch>
            </p:blipFill>
            <p:spPr>
              <a:xfrm>
                <a:off x="8659245" y="4330751"/>
                <a:ext cx="56160" cy="50400"/>
              </a:xfrm>
              <a:prstGeom prst="rect">
                <a:avLst/>
              </a:prstGeom>
            </p:spPr>
          </p:pic>
        </mc:Fallback>
      </mc:AlternateContent>
    </p:spTree>
    <p:extLst>
      <p:ext uri="{BB962C8B-B14F-4D97-AF65-F5344CB8AC3E}">
        <p14:creationId xmlns:p14="http://schemas.microsoft.com/office/powerpoint/2010/main" val="129347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63B4-575C-4AA5-A601-53E563668BE1}"/>
              </a:ext>
            </a:extLst>
          </p:cNvPr>
          <p:cNvSpPr>
            <a:spLocks noGrp="1"/>
          </p:cNvSpPr>
          <p:nvPr>
            <p:ph type="title"/>
          </p:nvPr>
        </p:nvSpPr>
        <p:spPr/>
        <p:txBody>
          <a:bodyPr/>
          <a:lstStyle/>
          <a:p>
            <a:r>
              <a:rPr lang="en-US" b="0" dirty="0">
                <a:solidFill>
                  <a:srgbClr val="303030"/>
                </a:solidFill>
                <a:latin typeface="Times New Roman" panose="02020603050405020304" pitchFamily="18" charset="0"/>
                <a:cs typeface="Times New Roman" panose="02020603050405020304" pitchFamily="18" charset="0"/>
              </a:rPr>
              <a:t>I</a:t>
            </a:r>
            <a:r>
              <a:rPr lang="en-US" b="0" i="0" dirty="0">
                <a:solidFill>
                  <a:srgbClr val="303030"/>
                </a:solidFill>
                <a:effectLst/>
                <a:latin typeface="Times New Roman" panose="02020603050405020304" pitchFamily="18" charset="0"/>
                <a:cs typeface="Times New Roman" panose="02020603050405020304" pitchFamily="18" charset="0"/>
              </a:rPr>
              <a:t>mportant </a:t>
            </a:r>
            <a:r>
              <a:rPr lang="en-US" b="0" dirty="0">
                <a:solidFill>
                  <a:srgbClr val="303030"/>
                </a:solidFill>
                <a:latin typeface="Times New Roman" panose="02020603050405020304" pitchFamily="18" charset="0"/>
                <a:cs typeface="Times New Roman" panose="02020603050405020304" pitchFamily="18" charset="0"/>
              </a:rPr>
              <a:t>P</a:t>
            </a:r>
            <a:r>
              <a:rPr lang="en-US" b="0" i="0" dirty="0">
                <a:solidFill>
                  <a:srgbClr val="303030"/>
                </a:solidFill>
                <a:effectLst/>
                <a:latin typeface="Times New Roman" panose="02020603050405020304" pitchFamily="18" charset="0"/>
                <a:cs typeface="Times New Roman" panose="02020603050405020304" pitchFamily="18" charset="0"/>
              </a:rPr>
              <a:t>arameters of Pipelined </a:t>
            </a:r>
            <a:r>
              <a:rPr lang="en-US" b="0" dirty="0">
                <a:solidFill>
                  <a:srgbClr val="303030"/>
                </a:solidFill>
                <a:latin typeface="Times New Roman" panose="02020603050405020304" pitchFamily="18" charset="0"/>
                <a:cs typeface="Times New Roman" panose="02020603050405020304" pitchFamily="18" charset="0"/>
              </a:rPr>
              <a:t>A</a:t>
            </a:r>
            <a:r>
              <a:rPr lang="en-US" b="0" i="0" dirty="0">
                <a:solidFill>
                  <a:srgbClr val="303030"/>
                </a:solidFill>
                <a:effectLst/>
                <a:latin typeface="Times New Roman" panose="02020603050405020304" pitchFamily="18" charset="0"/>
                <a:cs typeface="Times New Roman" panose="02020603050405020304" pitchFamily="18" charset="0"/>
              </a:rPr>
              <a:t>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57ED0F-8CAF-45AB-8FD0-FC55C0ED6FDB}"/>
              </a:ext>
            </a:extLst>
          </p:cNvPr>
          <p:cNvSpPr>
            <a:spLocks noGrp="1"/>
          </p:cNvSpPr>
          <p:nvPr>
            <p:ph idx="1"/>
          </p:nvPr>
        </p:nvSpPr>
        <p:spPr>
          <a:xfrm>
            <a:off x="180535" y="2208627"/>
            <a:ext cx="11830930" cy="4473527"/>
          </a:xfrm>
        </p:spPr>
        <p:txBody>
          <a:bodyPr>
            <a:normAutofit/>
          </a:bodyPr>
          <a:lstStyle/>
          <a:p>
            <a:pPr algn="l" fontAlgn="base"/>
            <a:r>
              <a:rPr lang="en-US" b="1" i="0" u="sng" dirty="0">
                <a:solidFill>
                  <a:srgbClr val="303030"/>
                </a:solidFill>
                <a:effectLst/>
                <a:latin typeface="Times New Roman" panose="02020603050405020304" pitchFamily="18" charset="0"/>
                <a:cs typeface="Times New Roman" panose="02020603050405020304" pitchFamily="18" charset="0"/>
              </a:rPr>
              <a:t>Case-01: All the stages offer same delay-</a:t>
            </a: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    If all the stages offer same delay, then-   </a:t>
            </a:r>
          </a:p>
          <a:p>
            <a:pPr marL="0" indent="0" algn="l" fontAlgn="base">
              <a:buNone/>
            </a:pPr>
            <a:r>
              <a:rPr lang="en-US" dirty="0">
                <a:solidFill>
                  <a:srgbClr val="303030"/>
                </a:solidFill>
                <a:latin typeface="Times New Roman" panose="02020603050405020304" pitchFamily="18" charset="0"/>
                <a:cs typeface="Times New Roman" panose="02020603050405020304" pitchFamily="18" charset="0"/>
              </a:rPr>
              <a:t>    </a:t>
            </a:r>
            <a:r>
              <a:rPr lang="en-US" b="0" i="0" dirty="0">
                <a:solidFill>
                  <a:srgbClr val="303030"/>
                </a:solidFill>
                <a:effectLst/>
                <a:latin typeface="Times New Roman" panose="02020603050405020304" pitchFamily="18" charset="0"/>
                <a:cs typeface="Times New Roman" panose="02020603050405020304" pitchFamily="18" charset="0"/>
              </a:rPr>
              <a:t>Cycle time = Delay offered by one stage including the delay due to its register</a:t>
            </a:r>
          </a:p>
          <a:p>
            <a:pPr algn="l" fontAlgn="base"/>
            <a:r>
              <a:rPr lang="en-US" b="1" i="0" u="sng" dirty="0">
                <a:solidFill>
                  <a:srgbClr val="303030"/>
                </a:solidFill>
                <a:effectLst/>
                <a:latin typeface="Times New Roman" panose="02020603050405020304" pitchFamily="18" charset="0"/>
                <a:cs typeface="Times New Roman" panose="02020603050405020304" pitchFamily="18" charset="0"/>
              </a:rPr>
              <a:t>Case-02: All the stages do not offer same delay-</a:t>
            </a: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    If all the stages do not offer same delay, then- </a:t>
            </a:r>
          </a:p>
          <a:p>
            <a:pPr marL="0" indent="0" algn="l" fontAlgn="base">
              <a:buNone/>
            </a:pPr>
            <a:r>
              <a:rPr lang="en-US" b="0" i="0" dirty="0">
                <a:solidFill>
                  <a:srgbClr val="303030"/>
                </a:solidFill>
                <a:effectLst/>
                <a:latin typeface="Times New Roman" panose="02020603050405020304" pitchFamily="18" charset="0"/>
                <a:cs typeface="Times New Roman" panose="02020603050405020304" pitchFamily="18" charset="0"/>
              </a:rPr>
              <a:t>     Cycle time = Maximum delay offered by any stage including the delay due to its register</a:t>
            </a:r>
          </a:p>
          <a:p>
            <a:pPr algn="l" fontAlgn="base"/>
            <a:r>
              <a:rPr lang="en-US" b="1" i="0" u="sng" dirty="0">
                <a:solidFill>
                  <a:srgbClr val="303030"/>
                </a:solidFill>
                <a:effectLst/>
                <a:latin typeface="Times New Roman" panose="02020603050405020304" pitchFamily="18" charset="0"/>
                <a:cs typeface="Times New Roman" panose="02020603050405020304" pitchFamily="18" charset="0"/>
              </a:rPr>
              <a:t>Point-02: Calculating Frequency Of Clock-</a:t>
            </a:r>
            <a:endParaRPr lang="en-US" b="0" i="0" dirty="0">
              <a:solidFill>
                <a:srgbClr val="303030"/>
              </a:solidFill>
              <a:effectLst/>
              <a:latin typeface="Times New Roman" panose="02020603050405020304" pitchFamily="18" charset="0"/>
              <a:cs typeface="Times New Roman" panose="02020603050405020304" pitchFamily="18" charset="0"/>
            </a:endParaRPr>
          </a:p>
          <a:p>
            <a:pPr algn="ctr" fontAlgn="base"/>
            <a:r>
              <a:rPr lang="en-US" b="0" i="0" dirty="0">
                <a:solidFill>
                  <a:srgbClr val="303030"/>
                </a:solidFill>
                <a:effectLst/>
                <a:latin typeface="Times New Roman" panose="02020603050405020304" pitchFamily="18" charset="0"/>
                <a:cs typeface="Times New Roman" panose="02020603050405020304" pitchFamily="18" charset="0"/>
              </a:rPr>
              <a:t>Frequency of the clock (f) = 1/Cycle time</a:t>
            </a:r>
          </a:p>
          <a:p>
            <a:pPr marL="0" indent="0" algn="l"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59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ADAE-32FF-41A1-9A2C-E491AE07661A}"/>
              </a:ext>
            </a:extLst>
          </p:cNvPr>
          <p:cNvSpPr>
            <a:spLocks noGrp="1"/>
          </p:cNvSpPr>
          <p:nvPr>
            <p:ph type="title"/>
          </p:nvPr>
        </p:nvSpPr>
        <p:spPr/>
        <p:txBody>
          <a:bodyPr>
            <a:normAutofit fontScale="90000"/>
          </a:bodyPr>
          <a:lstStyle/>
          <a:p>
            <a:r>
              <a:rPr lang="en-US" b="0" dirty="0">
                <a:solidFill>
                  <a:srgbClr val="303030"/>
                </a:solidFill>
                <a:latin typeface="Times New Roman" panose="02020603050405020304" pitchFamily="18" charset="0"/>
                <a:cs typeface="Times New Roman" panose="02020603050405020304" pitchFamily="18" charset="0"/>
              </a:rPr>
              <a:t>I</a:t>
            </a:r>
            <a:r>
              <a:rPr lang="en-US" b="0" i="0" dirty="0">
                <a:solidFill>
                  <a:srgbClr val="303030"/>
                </a:solidFill>
                <a:effectLst/>
                <a:latin typeface="Times New Roman" panose="02020603050405020304" pitchFamily="18" charset="0"/>
                <a:cs typeface="Times New Roman" panose="02020603050405020304" pitchFamily="18" charset="0"/>
              </a:rPr>
              <a:t>mportant </a:t>
            </a:r>
            <a:r>
              <a:rPr lang="en-US" b="0" dirty="0">
                <a:solidFill>
                  <a:srgbClr val="303030"/>
                </a:solidFill>
                <a:latin typeface="Times New Roman" panose="02020603050405020304" pitchFamily="18" charset="0"/>
                <a:cs typeface="Times New Roman" panose="02020603050405020304" pitchFamily="18" charset="0"/>
              </a:rPr>
              <a:t>P</a:t>
            </a:r>
            <a:r>
              <a:rPr lang="en-US" b="0" i="0" dirty="0">
                <a:solidFill>
                  <a:srgbClr val="303030"/>
                </a:solidFill>
                <a:effectLst/>
                <a:latin typeface="Times New Roman" panose="02020603050405020304" pitchFamily="18" charset="0"/>
                <a:cs typeface="Times New Roman" panose="02020603050405020304" pitchFamily="18" charset="0"/>
              </a:rPr>
              <a:t>arameters of Non-pipelined </a:t>
            </a:r>
            <a:r>
              <a:rPr lang="en-US" b="0" dirty="0">
                <a:solidFill>
                  <a:srgbClr val="303030"/>
                </a:solidFill>
                <a:latin typeface="Times New Roman" panose="02020603050405020304" pitchFamily="18" charset="0"/>
                <a:cs typeface="Times New Roman" panose="02020603050405020304" pitchFamily="18" charset="0"/>
              </a:rPr>
              <a:t>A</a:t>
            </a:r>
            <a:r>
              <a:rPr lang="en-US" b="0" i="0" dirty="0">
                <a:solidFill>
                  <a:srgbClr val="303030"/>
                </a:solidFill>
                <a:effectLst/>
                <a:latin typeface="Times New Roman" panose="02020603050405020304" pitchFamily="18" charset="0"/>
                <a:cs typeface="Times New Roman" panose="02020603050405020304" pitchFamily="18" charset="0"/>
              </a:rPr>
              <a:t>rchitecture.</a:t>
            </a:r>
            <a:endParaRPr lang="en-IN" dirty="0"/>
          </a:p>
        </p:txBody>
      </p:sp>
      <p:sp>
        <p:nvSpPr>
          <p:cNvPr id="3" name="Content Placeholder 2">
            <a:extLst>
              <a:ext uri="{FF2B5EF4-FFF2-40B4-BE49-F238E27FC236}">
                <a16:creationId xmlns:a16="http://schemas.microsoft.com/office/drawing/2014/main" id="{F3012FBD-ADBC-4414-BA8A-B8959532C102}"/>
              </a:ext>
            </a:extLst>
          </p:cNvPr>
          <p:cNvSpPr>
            <a:spLocks noGrp="1"/>
          </p:cNvSpPr>
          <p:nvPr>
            <p:ph idx="1"/>
          </p:nvPr>
        </p:nvSpPr>
        <p:spPr/>
        <p:txBody>
          <a:bodyPr/>
          <a:lstStyle/>
          <a:p>
            <a:pPr marL="182563" indent="-182563" algn="l" fontAlgn="base">
              <a:tabLst>
                <a:tab pos="2152650" algn="l"/>
              </a:tabLst>
            </a:pPr>
            <a:r>
              <a:rPr lang="en-US" b="0" i="0" dirty="0">
                <a:solidFill>
                  <a:srgbClr val="303030"/>
                </a:solidFill>
                <a:effectLst/>
                <a:latin typeface="Times New Roman" panose="02020603050405020304" pitchFamily="18" charset="0"/>
                <a:cs typeface="Times New Roman" panose="02020603050405020304" pitchFamily="18" charset="0"/>
              </a:rPr>
              <a:t>Non-pipelined execution time = Total number of instructions x Time taken to execute one instruction = n x k clock cycles</a:t>
            </a:r>
          </a:p>
          <a:p>
            <a:pPr marL="182563" indent="-182563" algn="l" fontAlgn="base">
              <a:tabLst>
                <a:tab pos="2152650" algn="l"/>
              </a:tabLst>
            </a:pPr>
            <a:endParaRPr lang="en-US" b="0" i="0" dirty="0">
              <a:solidFill>
                <a:srgbClr val="30303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631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43F1-C69C-4EA8-8AD9-938E12E00CE6}"/>
              </a:ext>
            </a:extLst>
          </p:cNvPr>
          <p:cNvSpPr>
            <a:spLocks noGrp="1"/>
          </p:cNvSpPr>
          <p:nvPr>
            <p:ph type="title"/>
          </p:nvPr>
        </p:nvSpPr>
        <p:spPr/>
        <p:txBody>
          <a:bodyPr>
            <a:normAutofit/>
          </a:bodyPr>
          <a:lstStyle/>
          <a:p>
            <a:r>
              <a:rPr lang="en-IN" dirty="0" err="1"/>
              <a:t>Numericals</a:t>
            </a:r>
            <a:r>
              <a:rPr lang="en-IN" dirty="0"/>
              <a:t> (</a:t>
            </a:r>
            <a:r>
              <a:rPr lang="en-IN" sz="2000" dirty="0"/>
              <a:t>https://www.gatevidyalay.com/pipelining-practice-problems/)</a:t>
            </a:r>
          </a:p>
        </p:txBody>
      </p:sp>
      <p:sp>
        <p:nvSpPr>
          <p:cNvPr id="3" name="Content Placeholder 2">
            <a:extLst>
              <a:ext uri="{FF2B5EF4-FFF2-40B4-BE49-F238E27FC236}">
                <a16:creationId xmlns:a16="http://schemas.microsoft.com/office/drawing/2014/main" id="{C6A7E78E-D357-423C-838C-E30E43B666CA}"/>
              </a:ext>
            </a:extLst>
          </p:cNvPr>
          <p:cNvSpPr>
            <a:spLocks noGrp="1"/>
          </p:cNvSpPr>
          <p:nvPr>
            <p:ph idx="1"/>
          </p:nvPr>
        </p:nvSpPr>
        <p:spPr/>
        <p:txBody>
          <a:bodyPr>
            <a:normAutofit/>
          </a:bodyPr>
          <a:lstStyle/>
          <a:p>
            <a:pPr marL="0" indent="0" algn="just" fontAlgn="base">
              <a:buNone/>
            </a:pPr>
            <a:r>
              <a:rPr lang="en-US" sz="1900" b="1" i="0" dirty="0">
                <a:solidFill>
                  <a:srgbClr val="303030"/>
                </a:solidFill>
                <a:effectLst/>
                <a:latin typeface="Times New Roman" panose="02020603050405020304" pitchFamily="18" charset="0"/>
                <a:cs typeface="Times New Roman" panose="02020603050405020304" pitchFamily="18" charset="0"/>
              </a:rPr>
              <a:t>Question 1</a:t>
            </a:r>
            <a:r>
              <a:rPr lang="en-US" sz="1900" b="0" i="0" dirty="0">
                <a:solidFill>
                  <a:srgbClr val="303030"/>
                </a:solidFill>
                <a:effectLst/>
                <a:latin typeface="Times New Roman" panose="02020603050405020304" pitchFamily="18" charset="0"/>
                <a:cs typeface="Times New Roman" panose="02020603050405020304" pitchFamily="18" charset="0"/>
              </a:rPr>
              <a:t>: Consider a pipeline having 4 phases with duration 60, 50, 90 and 80 ns. Given latch delay is 10 ns. Calculate-</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Pipeline cycle time </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Non-pipeline execution time</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Speed up ratio</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Pipeline time for 1000 tasks </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Sequential time for 1000 tasks </a:t>
            </a:r>
          </a:p>
          <a:p>
            <a:pPr marL="457200" indent="-457200" algn="just" fontAlgn="base">
              <a:buAutoNum type="arabicParenR"/>
            </a:pPr>
            <a:r>
              <a:rPr lang="en-US" sz="1900" b="0" i="0" dirty="0">
                <a:solidFill>
                  <a:srgbClr val="303030"/>
                </a:solidFill>
                <a:effectLst/>
                <a:latin typeface="Times New Roman" panose="02020603050405020304" pitchFamily="18" charset="0"/>
                <a:cs typeface="Times New Roman" panose="02020603050405020304" pitchFamily="18" charset="0"/>
              </a:rPr>
              <a:t>Throughput</a:t>
            </a:r>
          </a:p>
        </p:txBody>
      </p:sp>
    </p:spTree>
    <p:extLst>
      <p:ext uri="{BB962C8B-B14F-4D97-AF65-F5344CB8AC3E}">
        <p14:creationId xmlns:p14="http://schemas.microsoft.com/office/powerpoint/2010/main" val="339859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43F1-C69C-4EA8-8AD9-938E12E00CE6}"/>
              </a:ext>
            </a:extLst>
          </p:cNvPr>
          <p:cNvSpPr>
            <a:spLocks noGrp="1"/>
          </p:cNvSpPr>
          <p:nvPr>
            <p:ph type="title"/>
          </p:nvPr>
        </p:nvSpPr>
        <p:spPr/>
        <p:txBody>
          <a:bodyPr/>
          <a:lstStyle/>
          <a:p>
            <a:r>
              <a:rPr lang="en-IN" dirty="0" err="1"/>
              <a:t>Numericals</a:t>
            </a:r>
            <a:endParaRPr lang="en-IN" dirty="0"/>
          </a:p>
        </p:txBody>
      </p:sp>
      <p:sp>
        <p:nvSpPr>
          <p:cNvPr id="3" name="Content Placeholder 2">
            <a:extLst>
              <a:ext uri="{FF2B5EF4-FFF2-40B4-BE49-F238E27FC236}">
                <a16:creationId xmlns:a16="http://schemas.microsoft.com/office/drawing/2014/main" id="{C6A7E78E-D357-423C-838C-E30E43B666CA}"/>
              </a:ext>
            </a:extLst>
          </p:cNvPr>
          <p:cNvSpPr>
            <a:spLocks noGrp="1"/>
          </p:cNvSpPr>
          <p:nvPr>
            <p:ph idx="1"/>
          </p:nvPr>
        </p:nvSpPr>
        <p:spPr/>
        <p:txBody>
          <a:bodyPr>
            <a:normAutofit/>
          </a:bodyPr>
          <a:lstStyle/>
          <a:p>
            <a:pPr marL="0" indent="0" algn="just" fontAlgn="base">
              <a:buNone/>
            </a:pPr>
            <a:r>
              <a:rPr lang="en-US" sz="1900" b="1" i="0" dirty="0">
                <a:solidFill>
                  <a:srgbClr val="303030"/>
                </a:solidFill>
                <a:effectLst/>
                <a:latin typeface="Times New Roman" panose="02020603050405020304" pitchFamily="18" charset="0"/>
                <a:cs typeface="Times New Roman" panose="02020603050405020304" pitchFamily="18" charset="0"/>
              </a:rPr>
              <a:t>Question 2</a:t>
            </a:r>
            <a:r>
              <a:rPr lang="en-US" sz="1900" b="0" i="0" dirty="0">
                <a:solidFill>
                  <a:srgbClr val="303030"/>
                </a:solidFill>
                <a:effectLst/>
                <a:latin typeface="Times New Roman" panose="02020603050405020304" pitchFamily="18" charset="0"/>
                <a:cs typeface="Times New Roman" panose="02020603050405020304" pitchFamily="18" charset="0"/>
              </a:rPr>
              <a:t>: A non-pipelined single cycle processor operating at 100 MHz is converted into a synchronous pipelined processor with five stages requiring 2.5 ns, 1.5 ns, 2 ns, 1.5 ns and 2.5 ns respectively. The delay of the latches is 0.5 sec. The speed up of the pipeline processor for a large number of instructions is-  </a:t>
            </a:r>
          </a:p>
          <a:p>
            <a:pPr marL="0" indent="0" algn="just" fontAlgn="base">
              <a:buNone/>
            </a:pPr>
            <a:r>
              <a:rPr lang="en-US" sz="1900" b="0" i="0" dirty="0">
                <a:solidFill>
                  <a:srgbClr val="303030"/>
                </a:solidFill>
                <a:effectLst/>
                <a:latin typeface="Times New Roman" panose="02020603050405020304" pitchFamily="18" charset="0"/>
                <a:cs typeface="Times New Roman" panose="02020603050405020304" pitchFamily="18" charset="0"/>
              </a:rPr>
              <a:t>1) 4.5  </a:t>
            </a:r>
          </a:p>
          <a:p>
            <a:pPr marL="0" indent="0" algn="just" fontAlgn="base">
              <a:buNone/>
            </a:pPr>
            <a:r>
              <a:rPr lang="en-US" sz="1900" b="0" i="0" dirty="0">
                <a:solidFill>
                  <a:srgbClr val="303030"/>
                </a:solidFill>
                <a:effectLst/>
                <a:latin typeface="Times New Roman" panose="02020603050405020304" pitchFamily="18" charset="0"/>
                <a:cs typeface="Times New Roman" panose="02020603050405020304" pitchFamily="18" charset="0"/>
              </a:rPr>
              <a:t>2) 4.0   </a:t>
            </a:r>
          </a:p>
          <a:p>
            <a:pPr marL="0" indent="0" algn="just" fontAlgn="base">
              <a:buNone/>
            </a:pPr>
            <a:r>
              <a:rPr lang="en-US" sz="1900" b="0" i="0" dirty="0">
                <a:solidFill>
                  <a:srgbClr val="303030"/>
                </a:solidFill>
                <a:effectLst/>
                <a:latin typeface="Times New Roman" panose="02020603050405020304" pitchFamily="18" charset="0"/>
                <a:cs typeface="Times New Roman" panose="02020603050405020304" pitchFamily="18" charset="0"/>
              </a:rPr>
              <a:t>3) 3.33  </a:t>
            </a:r>
          </a:p>
          <a:p>
            <a:pPr marL="0" indent="0" algn="just" fontAlgn="base">
              <a:buNone/>
            </a:pPr>
            <a:r>
              <a:rPr lang="en-US" sz="1900" b="0" i="0" dirty="0">
                <a:solidFill>
                  <a:srgbClr val="303030"/>
                </a:solidFill>
                <a:effectLst/>
                <a:latin typeface="Times New Roman" panose="02020603050405020304" pitchFamily="18" charset="0"/>
                <a:cs typeface="Times New Roman" panose="02020603050405020304" pitchFamily="18" charset="0"/>
              </a:rPr>
              <a:t>4) 3.0</a:t>
            </a:r>
          </a:p>
        </p:txBody>
      </p:sp>
    </p:spTree>
    <p:extLst>
      <p:ext uri="{BB962C8B-B14F-4D97-AF65-F5344CB8AC3E}">
        <p14:creationId xmlns:p14="http://schemas.microsoft.com/office/powerpoint/2010/main" val="208967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43F1-C69C-4EA8-8AD9-938E12E00CE6}"/>
              </a:ext>
            </a:extLst>
          </p:cNvPr>
          <p:cNvSpPr>
            <a:spLocks noGrp="1"/>
          </p:cNvSpPr>
          <p:nvPr>
            <p:ph type="title"/>
          </p:nvPr>
        </p:nvSpPr>
        <p:spPr/>
        <p:txBody>
          <a:bodyPr/>
          <a:lstStyle/>
          <a:p>
            <a:r>
              <a:rPr lang="en-IN" dirty="0" err="1"/>
              <a:t>Numericals</a:t>
            </a:r>
            <a:endParaRPr lang="en-IN" dirty="0"/>
          </a:p>
        </p:txBody>
      </p:sp>
      <p:sp>
        <p:nvSpPr>
          <p:cNvPr id="3" name="Content Placeholder 2">
            <a:extLst>
              <a:ext uri="{FF2B5EF4-FFF2-40B4-BE49-F238E27FC236}">
                <a16:creationId xmlns:a16="http://schemas.microsoft.com/office/drawing/2014/main" id="{C6A7E78E-D357-423C-838C-E30E43B666CA}"/>
              </a:ext>
            </a:extLst>
          </p:cNvPr>
          <p:cNvSpPr>
            <a:spLocks noGrp="1"/>
          </p:cNvSpPr>
          <p:nvPr>
            <p:ph idx="1"/>
          </p:nvPr>
        </p:nvSpPr>
        <p:spPr/>
        <p:txBody>
          <a:bodyPr>
            <a:normAutofit/>
          </a:bodyPr>
          <a:lstStyle/>
          <a:p>
            <a:pPr marL="0" indent="0" algn="just" fontAlgn="base">
              <a:buNone/>
            </a:pPr>
            <a:endParaRPr lang="en-IN" sz="1900" dirty="0">
              <a:solidFill>
                <a:srgbClr val="30303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38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17A6-B65F-4A80-AE70-8DA30CE2183B}"/>
              </a:ext>
            </a:extLst>
          </p:cNvPr>
          <p:cNvSpPr>
            <a:spLocks noGrp="1"/>
          </p:cNvSpPr>
          <p:nvPr>
            <p:ph type="title"/>
          </p:nvPr>
        </p:nvSpPr>
        <p:spPr/>
        <p:txBody>
          <a:bodyPr/>
          <a:lstStyle/>
          <a:p>
            <a:r>
              <a:rPr lang="en-IN" dirty="0"/>
              <a:t>Numerical (Contd..)</a:t>
            </a:r>
          </a:p>
        </p:txBody>
      </p:sp>
      <p:sp>
        <p:nvSpPr>
          <p:cNvPr id="3" name="Content Placeholder 2">
            <a:extLst>
              <a:ext uri="{FF2B5EF4-FFF2-40B4-BE49-F238E27FC236}">
                <a16:creationId xmlns:a16="http://schemas.microsoft.com/office/drawing/2014/main" id="{1DA443B5-C535-4CF6-9B8C-DD15845FF03C}"/>
              </a:ext>
            </a:extLst>
          </p:cNvPr>
          <p:cNvSpPr>
            <a:spLocks noGrp="1"/>
          </p:cNvSpPr>
          <p:nvPr>
            <p:ph idx="1"/>
          </p:nvPr>
        </p:nvSpPr>
        <p:spPr>
          <a:xfrm>
            <a:off x="630144" y="2015180"/>
            <a:ext cx="10265195" cy="4007182"/>
          </a:xfrm>
        </p:spPr>
        <p:txBody>
          <a:bodyPr>
            <a:normAutofit/>
          </a:bodyPr>
          <a:lstStyle/>
          <a:p>
            <a:pPr marL="0" indent="0" algn="just" fontAlgn="base">
              <a:buNone/>
            </a:pPr>
            <a:r>
              <a:rPr lang="en-US" b="1" i="0" dirty="0">
                <a:solidFill>
                  <a:srgbClr val="303030"/>
                </a:solidFill>
                <a:effectLst/>
                <a:latin typeface="Times New Roman" panose="02020603050405020304" pitchFamily="18" charset="0"/>
                <a:cs typeface="Times New Roman" panose="02020603050405020304" pitchFamily="18" charset="0"/>
              </a:rPr>
              <a:t>Question 4</a:t>
            </a:r>
            <a:r>
              <a:rPr lang="en-US" b="0" i="0" dirty="0">
                <a:solidFill>
                  <a:srgbClr val="303030"/>
                </a:solidFill>
                <a:effectLst/>
                <a:latin typeface="Times New Roman" panose="02020603050405020304" pitchFamily="18" charset="0"/>
                <a:cs typeface="Times New Roman" panose="02020603050405020304" pitchFamily="18" charset="0"/>
              </a:rPr>
              <a:t>: A four-stage pipeline has the stage delays as 150, 120, 160 and 140 ns respectively. Registers are used between the stages and have a delay of 5 ns each. Assuming constant clocking rate, the total time taken to process 1000 data items on the pipeline will be-</a:t>
            </a:r>
          </a:p>
          <a:p>
            <a:pPr marL="908050" indent="-457200" algn="just" fontAlgn="base">
              <a:buAutoNum type="arabicParenR"/>
            </a:pPr>
            <a:r>
              <a:rPr lang="en-US" b="0" i="0" dirty="0">
                <a:solidFill>
                  <a:srgbClr val="303030"/>
                </a:solidFill>
                <a:effectLst/>
                <a:latin typeface="Times New Roman" panose="02020603050405020304" pitchFamily="18" charset="0"/>
                <a:cs typeface="Times New Roman" panose="02020603050405020304" pitchFamily="18" charset="0"/>
              </a:rPr>
              <a:t>120.4 microseconds </a:t>
            </a:r>
          </a:p>
          <a:p>
            <a:pPr marL="908050" indent="-457200" algn="just" fontAlgn="base">
              <a:buAutoNum type="arabicParenR"/>
            </a:pPr>
            <a:r>
              <a:rPr lang="en-US" b="0" i="0" dirty="0">
                <a:solidFill>
                  <a:srgbClr val="303030"/>
                </a:solidFill>
                <a:effectLst/>
                <a:latin typeface="Times New Roman" panose="02020603050405020304" pitchFamily="18" charset="0"/>
                <a:cs typeface="Times New Roman" panose="02020603050405020304" pitchFamily="18" charset="0"/>
              </a:rPr>
              <a:t>160.5 microseconds </a:t>
            </a:r>
          </a:p>
          <a:p>
            <a:pPr marL="908050" indent="-457200" algn="just" fontAlgn="base">
              <a:buAutoNum type="arabicParenR"/>
            </a:pPr>
            <a:r>
              <a:rPr lang="en-US" b="0" i="0" dirty="0">
                <a:solidFill>
                  <a:srgbClr val="303030"/>
                </a:solidFill>
                <a:effectLst/>
                <a:latin typeface="Times New Roman" panose="02020603050405020304" pitchFamily="18" charset="0"/>
                <a:cs typeface="Times New Roman" panose="02020603050405020304" pitchFamily="18" charset="0"/>
              </a:rPr>
              <a:t>165.5 microseconds </a:t>
            </a:r>
          </a:p>
          <a:p>
            <a:pPr marL="908050" indent="-457200" algn="just" fontAlgn="base">
              <a:buAutoNum type="arabicParenR"/>
            </a:pPr>
            <a:r>
              <a:rPr lang="en-US" b="0" i="0" dirty="0">
                <a:solidFill>
                  <a:srgbClr val="303030"/>
                </a:solidFill>
                <a:effectLst/>
                <a:latin typeface="Times New Roman" panose="02020603050405020304" pitchFamily="18" charset="0"/>
                <a:cs typeface="Times New Roman" panose="02020603050405020304" pitchFamily="18" charset="0"/>
              </a:rPr>
              <a:t>590.0 microseconds</a:t>
            </a: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796C794-47D6-4A84-81D8-14CCA2E6620C}"/>
                  </a:ext>
                </a:extLst>
              </p14:cNvPr>
              <p14:cNvContentPartPr/>
              <p14:nvPr/>
            </p14:nvContentPartPr>
            <p14:xfrm>
              <a:off x="2118405" y="2099471"/>
              <a:ext cx="360" cy="360"/>
            </p14:xfrm>
          </p:contentPart>
        </mc:Choice>
        <mc:Fallback xmlns="">
          <p:pic>
            <p:nvPicPr>
              <p:cNvPr id="15" name="Ink 14">
                <a:extLst>
                  <a:ext uri="{FF2B5EF4-FFF2-40B4-BE49-F238E27FC236}">
                    <a16:creationId xmlns:a16="http://schemas.microsoft.com/office/drawing/2014/main" id="{C796C794-47D6-4A84-81D8-14CCA2E6620C}"/>
                  </a:ext>
                </a:extLst>
              </p:cNvPr>
              <p:cNvPicPr/>
              <p:nvPr/>
            </p:nvPicPr>
            <p:blipFill>
              <a:blip r:embed="rId3"/>
              <a:stretch>
                <a:fillRect/>
              </a:stretch>
            </p:blipFill>
            <p:spPr>
              <a:xfrm>
                <a:off x="2109405" y="2090831"/>
                <a:ext cx="18000" cy="18000"/>
              </a:xfrm>
              <a:prstGeom prst="rect">
                <a:avLst/>
              </a:prstGeom>
            </p:spPr>
          </p:pic>
        </mc:Fallback>
      </mc:AlternateContent>
    </p:spTree>
    <p:extLst>
      <p:ext uri="{BB962C8B-B14F-4D97-AF65-F5344CB8AC3E}">
        <p14:creationId xmlns:p14="http://schemas.microsoft.com/office/powerpoint/2010/main" val="296037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17A6-B65F-4A80-AE70-8DA30CE2183B}"/>
              </a:ext>
            </a:extLst>
          </p:cNvPr>
          <p:cNvSpPr>
            <a:spLocks noGrp="1"/>
          </p:cNvSpPr>
          <p:nvPr>
            <p:ph type="title"/>
          </p:nvPr>
        </p:nvSpPr>
        <p:spPr/>
        <p:txBody>
          <a:bodyPr/>
          <a:lstStyle/>
          <a:p>
            <a:r>
              <a:rPr lang="en-IN" dirty="0"/>
              <a:t>Numerical (Contd..)</a:t>
            </a:r>
          </a:p>
        </p:txBody>
      </p:sp>
      <p:sp>
        <p:nvSpPr>
          <p:cNvPr id="3" name="Content Placeholder 2">
            <a:extLst>
              <a:ext uri="{FF2B5EF4-FFF2-40B4-BE49-F238E27FC236}">
                <a16:creationId xmlns:a16="http://schemas.microsoft.com/office/drawing/2014/main" id="{1DA443B5-C535-4CF6-9B8C-DD15845FF03C}"/>
              </a:ext>
            </a:extLst>
          </p:cNvPr>
          <p:cNvSpPr>
            <a:spLocks noGrp="1"/>
          </p:cNvSpPr>
          <p:nvPr>
            <p:ph idx="1"/>
          </p:nvPr>
        </p:nvSpPr>
        <p:spPr>
          <a:xfrm>
            <a:off x="844634" y="2099471"/>
            <a:ext cx="10265195" cy="4007182"/>
          </a:xfrm>
        </p:spPr>
        <p:txBody>
          <a:bodyPr>
            <a:normAutofit lnSpcReduction="10000"/>
          </a:bodyPr>
          <a:lstStyle/>
          <a:p>
            <a:pPr marL="0" indent="0" algn="just" fontAlgn="base">
              <a:buNone/>
            </a:pPr>
            <a:r>
              <a:rPr lang="en-US" b="1" i="0" dirty="0">
                <a:solidFill>
                  <a:srgbClr val="303030"/>
                </a:solidFill>
                <a:effectLst/>
                <a:latin typeface="Times New Roman" panose="02020603050405020304" pitchFamily="18" charset="0"/>
                <a:cs typeface="Times New Roman" panose="02020603050405020304" pitchFamily="18" charset="0"/>
              </a:rPr>
              <a:t>Question 4</a:t>
            </a:r>
            <a:r>
              <a:rPr lang="en-US" b="0" i="0" dirty="0">
                <a:solidFill>
                  <a:srgbClr val="303030"/>
                </a:solidFill>
                <a:effectLst/>
                <a:latin typeface="Times New Roman" panose="02020603050405020304" pitchFamily="18" charset="0"/>
                <a:cs typeface="Times New Roman" panose="02020603050405020304" pitchFamily="18" charset="0"/>
              </a:rPr>
              <a:t>: Consider a non-pipelined processor with a clock rate of 2.5 gigahertz and average cycles per instruction of 4. The same processor is upgraded to a pipelined processor with five stages but due to the internal pipeline delay, the clock speed is reduced to 2 gigahertz. Assume there are no stalls in the pipeline. The speed up achieved in this pipelined processor is-</a:t>
            </a:r>
          </a:p>
          <a:p>
            <a:pPr marL="0" indent="0" algn="just" fontAlgn="base">
              <a:buNone/>
            </a:pPr>
            <a:r>
              <a:rPr lang="en-US" b="0" i="0" dirty="0">
                <a:solidFill>
                  <a:srgbClr val="303030"/>
                </a:solidFill>
                <a:effectLst/>
                <a:latin typeface="Times New Roman" panose="02020603050405020304" pitchFamily="18" charset="0"/>
                <a:cs typeface="Times New Roman" panose="02020603050405020304" pitchFamily="18" charset="0"/>
              </a:rPr>
              <a:t>1) 3.2    </a:t>
            </a:r>
          </a:p>
          <a:p>
            <a:pPr marL="0" indent="0" algn="just" fontAlgn="base">
              <a:buNone/>
            </a:pPr>
            <a:r>
              <a:rPr lang="en-US" b="0" i="0" dirty="0">
                <a:solidFill>
                  <a:srgbClr val="303030"/>
                </a:solidFill>
                <a:effectLst/>
                <a:latin typeface="Times New Roman" panose="02020603050405020304" pitchFamily="18" charset="0"/>
                <a:cs typeface="Times New Roman" panose="02020603050405020304" pitchFamily="18" charset="0"/>
              </a:rPr>
              <a:t>2) 3.0    </a:t>
            </a:r>
          </a:p>
          <a:p>
            <a:pPr marL="0" indent="0" algn="just" fontAlgn="base">
              <a:buNone/>
            </a:pPr>
            <a:r>
              <a:rPr lang="en-US" b="0" i="0" dirty="0">
                <a:solidFill>
                  <a:srgbClr val="303030"/>
                </a:solidFill>
                <a:effectLst/>
                <a:latin typeface="Times New Roman" panose="02020603050405020304" pitchFamily="18" charset="0"/>
                <a:cs typeface="Times New Roman" panose="02020603050405020304" pitchFamily="18" charset="0"/>
              </a:rPr>
              <a:t>3) 2.2</a:t>
            </a:r>
          </a:p>
          <a:p>
            <a:pPr marL="0" indent="0" algn="just" fontAlgn="base">
              <a:buNone/>
            </a:pPr>
            <a:r>
              <a:rPr lang="en-US" b="0" i="0" dirty="0">
                <a:solidFill>
                  <a:srgbClr val="303030"/>
                </a:solidFill>
                <a:effectLst/>
                <a:latin typeface="Times New Roman" panose="02020603050405020304" pitchFamily="18" charset="0"/>
                <a:cs typeface="Times New Roman" panose="02020603050405020304" pitchFamily="18" charset="0"/>
              </a:rPr>
              <a:t>4) 2.0</a:t>
            </a: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796C794-47D6-4A84-81D8-14CCA2E6620C}"/>
                  </a:ext>
                </a:extLst>
              </p14:cNvPr>
              <p14:cNvContentPartPr/>
              <p14:nvPr/>
            </p14:nvContentPartPr>
            <p14:xfrm>
              <a:off x="2118405" y="2099471"/>
              <a:ext cx="360" cy="360"/>
            </p14:xfrm>
          </p:contentPart>
        </mc:Choice>
        <mc:Fallback xmlns="">
          <p:pic>
            <p:nvPicPr>
              <p:cNvPr id="15" name="Ink 14">
                <a:extLst>
                  <a:ext uri="{FF2B5EF4-FFF2-40B4-BE49-F238E27FC236}">
                    <a16:creationId xmlns:a16="http://schemas.microsoft.com/office/drawing/2014/main" id="{C796C794-47D6-4A84-81D8-14CCA2E6620C}"/>
                  </a:ext>
                </a:extLst>
              </p:cNvPr>
              <p:cNvPicPr/>
              <p:nvPr/>
            </p:nvPicPr>
            <p:blipFill>
              <a:blip r:embed="rId3"/>
              <a:stretch>
                <a:fillRect/>
              </a:stretch>
            </p:blipFill>
            <p:spPr>
              <a:xfrm>
                <a:off x="2109405" y="2090471"/>
                <a:ext cx="18000" cy="18000"/>
              </a:xfrm>
              <a:prstGeom prst="rect">
                <a:avLst/>
              </a:prstGeom>
            </p:spPr>
          </p:pic>
        </mc:Fallback>
      </mc:AlternateContent>
    </p:spTree>
    <p:extLst>
      <p:ext uri="{BB962C8B-B14F-4D97-AF65-F5344CB8AC3E}">
        <p14:creationId xmlns:p14="http://schemas.microsoft.com/office/powerpoint/2010/main" val="267682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17A6-B65F-4A80-AE70-8DA30CE2183B}"/>
              </a:ext>
            </a:extLst>
          </p:cNvPr>
          <p:cNvSpPr>
            <a:spLocks noGrp="1"/>
          </p:cNvSpPr>
          <p:nvPr>
            <p:ph type="title"/>
          </p:nvPr>
        </p:nvSpPr>
        <p:spPr/>
        <p:txBody>
          <a:bodyPr/>
          <a:lstStyle/>
          <a:p>
            <a:r>
              <a:rPr lang="en-IN" dirty="0"/>
              <a:t>Numerical (Contd..)</a:t>
            </a:r>
          </a:p>
        </p:txBody>
      </p:sp>
      <p:sp>
        <p:nvSpPr>
          <p:cNvPr id="3" name="Content Placeholder 2">
            <a:extLst>
              <a:ext uri="{FF2B5EF4-FFF2-40B4-BE49-F238E27FC236}">
                <a16:creationId xmlns:a16="http://schemas.microsoft.com/office/drawing/2014/main" id="{1DA443B5-C535-4CF6-9B8C-DD15845FF03C}"/>
              </a:ext>
            </a:extLst>
          </p:cNvPr>
          <p:cNvSpPr>
            <a:spLocks noGrp="1"/>
          </p:cNvSpPr>
          <p:nvPr>
            <p:ph idx="1"/>
          </p:nvPr>
        </p:nvSpPr>
        <p:spPr>
          <a:xfrm>
            <a:off x="1115567" y="2478024"/>
            <a:ext cx="10265195" cy="4007182"/>
          </a:xfrm>
        </p:spPr>
        <p:txBody>
          <a:bodyPr>
            <a:normAutofit/>
          </a:bodyPr>
          <a:lstStyle/>
          <a:p>
            <a:pPr marL="0" indent="0" algn="just" fontAlgn="base">
              <a:buNone/>
            </a:pPr>
            <a:r>
              <a:rPr lang="en-US" b="1" i="0" dirty="0">
                <a:solidFill>
                  <a:srgbClr val="303030"/>
                </a:solidFill>
                <a:effectLst/>
                <a:latin typeface="Times New Roman" panose="02020603050405020304" pitchFamily="18" charset="0"/>
                <a:cs typeface="Times New Roman" panose="02020603050405020304" pitchFamily="18" charset="0"/>
              </a:rPr>
              <a:t>Question 5</a:t>
            </a:r>
            <a:r>
              <a:rPr lang="en-US" b="0" i="0" dirty="0">
                <a:solidFill>
                  <a:srgbClr val="303030"/>
                </a:solidFill>
                <a:effectLst/>
                <a:latin typeface="Times New Roman" panose="02020603050405020304" pitchFamily="18" charset="0"/>
                <a:cs typeface="Times New Roman" panose="02020603050405020304" pitchFamily="18" charset="0"/>
              </a:rPr>
              <a:t>: The stage delays in a 4-stage pipeline are 800, 500, 400 and 300 picoseconds. The first stage is replaced with a functionally equivalent design involving two stages with respective delays 600 and 350 picoseconds. The throughput increase of the pipeline is _____%.</a:t>
            </a: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marL="450850" indent="0" algn="just" fontAlgn="base">
              <a:buNone/>
            </a:pPr>
            <a:endParaRPr lang="en-US" b="0" i="0" dirty="0">
              <a:solidFill>
                <a:srgbClr val="30303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796C794-47D6-4A84-81D8-14CCA2E6620C}"/>
                  </a:ext>
                </a:extLst>
              </p14:cNvPr>
              <p14:cNvContentPartPr/>
              <p14:nvPr/>
            </p14:nvContentPartPr>
            <p14:xfrm>
              <a:off x="2118405" y="2099471"/>
              <a:ext cx="360" cy="360"/>
            </p14:xfrm>
          </p:contentPart>
        </mc:Choice>
        <mc:Fallback xmlns="">
          <p:pic>
            <p:nvPicPr>
              <p:cNvPr id="15" name="Ink 14">
                <a:extLst>
                  <a:ext uri="{FF2B5EF4-FFF2-40B4-BE49-F238E27FC236}">
                    <a16:creationId xmlns:a16="http://schemas.microsoft.com/office/drawing/2014/main" id="{C796C794-47D6-4A84-81D8-14CCA2E6620C}"/>
                  </a:ext>
                </a:extLst>
              </p:cNvPr>
              <p:cNvPicPr/>
              <p:nvPr/>
            </p:nvPicPr>
            <p:blipFill>
              <a:blip r:embed="rId3"/>
              <a:stretch>
                <a:fillRect/>
              </a:stretch>
            </p:blipFill>
            <p:spPr>
              <a:xfrm>
                <a:off x="2109405" y="2090471"/>
                <a:ext cx="18000" cy="18000"/>
              </a:xfrm>
              <a:prstGeom prst="rect">
                <a:avLst/>
              </a:prstGeom>
            </p:spPr>
          </p:pic>
        </mc:Fallback>
      </mc:AlternateContent>
    </p:spTree>
    <p:extLst>
      <p:ext uri="{BB962C8B-B14F-4D97-AF65-F5344CB8AC3E}">
        <p14:creationId xmlns:p14="http://schemas.microsoft.com/office/powerpoint/2010/main" val="180203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89470-C581-4AAA-BEC8-3C03ECB7C645}"/>
              </a:ext>
            </a:extLst>
          </p:cNvPr>
          <p:cNvSpPr>
            <a:spLocks noGrp="1"/>
          </p:cNvSpPr>
          <p:nvPr>
            <p:ph type="title"/>
          </p:nvPr>
        </p:nvSpPr>
        <p:spPr>
          <a:xfrm>
            <a:off x="612648" y="1078992"/>
            <a:ext cx="6268770" cy="1536192"/>
          </a:xfrm>
        </p:spPr>
        <p:txBody>
          <a:bodyPr anchor="b">
            <a:normAutofit/>
          </a:bodyPr>
          <a:lstStyle/>
          <a:p>
            <a:r>
              <a:rPr lang="en-IN" sz="5200"/>
              <a:t>WHY PIPELINING IS NEEDED?</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18CE575-FF41-4FC6-8D17-9E09E54D89AD}"/>
              </a:ext>
            </a:extLst>
          </p:cNvPr>
          <p:cNvSpPr>
            <a:spLocks noGrp="1"/>
          </p:cNvSpPr>
          <p:nvPr>
            <p:ph idx="1"/>
          </p:nvPr>
        </p:nvSpPr>
        <p:spPr>
          <a:xfrm>
            <a:off x="612648" y="3045915"/>
            <a:ext cx="6756013" cy="3382577"/>
          </a:xfrm>
        </p:spPr>
        <p:txBody>
          <a:bodyPr>
            <a:noAutofit/>
          </a:bodyPr>
          <a:lstStyle/>
          <a:p>
            <a:pPr algn="just"/>
            <a:r>
              <a:rPr lang="en-US" sz="2100" b="0" i="0" dirty="0">
                <a:effectLst/>
                <a:latin typeface="Times New Roman" panose="02020603050405020304" pitchFamily="18" charset="0"/>
                <a:cs typeface="Times New Roman" panose="02020603050405020304" pitchFamily="18" charset="0"/>
              </a:rPr>
              <a:t>To improve the performance of a CPU we have two options: </a:t>
            </a:r>
          </a:p>
          <a:p>
            <a:pPr marL="0" indent="0" algn="just">
              <a:buNone/>
            </a:pPr>
            <a:r>
              <a:rPr lang="en-US" sz="2100" dirty="0">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1) Improve the hardware by introducing faster circuits. </a:t>
            </a:r>
          </a:p>
          <a:p>
            <a:pPr marL="717550" indent="-717550" algn="just">
              <a:buNone/>
            </a:pPr>
            <a:r>
              <a:rPr lang="en-US" sz="2100" dirty="0">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2) Arrange the hardware such that more than one operation can be  performed at the same time. </a:t>
            </a:r>
          </a:p>
          <a:p>
            <a:pPr algn="just"/>
            <a:r>
              <a:rPr lang="en-US" sz="2100" b="0" i="0" dirty="0">
                <a:effectLst/>
                <a:latin typeface="Times New Roman" panose="02020603050405020304" pitchFamily="18" charset="0"/>
                <a:cs typeface="Times New Roman" panose="02020603050405020304" pitchFamily="18" charset="0"/>
              </a:rPr>
              <a:t>Since there is a limit on the speed of hardware and the cost of faster circuits is quite high, we must adopt the 2</a:t>
            </a:r>
            <a:r>
              <a:rPr lang="en-US" sz="2100" b="0" i="0" baseline="30000" dirty="0">
                <a:effectLst/>
                <a:latin typeface="Times New Roman" panose="02020603050405020304" pitchFamily="18" charset="0"/>
                <a:cs typeface="Times New Roman" panose="02020603050405020304" pitchFamily="18" charset="0"/>
              </a:rPr>
              <a:t>nd</a:t>
            </a:r>
            <a:r>
              <a:rPr lang="en-US" sz="2100" b="0" i="0" dirty="0">
                <a:effectLst/>
                <a:latin typeface="Times New Roman" panose="02020603050405020304" pitchFamily="18" charset="0"/>
                <a:cs typeface="Times New Roman" panose="02020603050405020304" pitchFamily="18" charset="0"/>
              </a:rPr>
              <a:t> option, i.e., Pipelining.</a:t>
            </a:r>
            <a:endParaRPr lang="en-IN" sz="2100" dirty="0">
              <a:latin typeface="Times New Roman" panose="02020603050405020304" pitchFamily="18" charset="0"/>
              <a:cs typeface="Times New Roman" panose="02020603050405020304" pitchFamily="18" charset="0"/>
            </a:endParaRPr>
          </a:p>
        </p:txBody>
      </p:sp>
      <p:pic>
        <p:nvPicPr>
          <p:cNvPr id="5" name="Picture 4" descr="Electronic circuit board">
            <a:extLst>
              <a:ext uri="{FF2B5EF4-FFF2-40B4-BE49-F238E27FC236}">
                <a16:creationId xmlns:a16="http://schemas.microsoft.com/office/drawing/2014/main" id="{883515C6-5F70-C32C-A41B-DFEA2CDDBC0E}"/>
              </a:ext>
            </a:extLst>
          </p:cNvPr>
          <p:cNvPicPr>
            <a:picLocks noChangeAspect="1"/>
          </p:cNvPicPr>
          <p:nvPr/>
        </p:nvPicPr>
        <p:blipFill rotWithShape="1">
          <a:blip r:embed="rId2"/>
          <a:srcRect l="43977" r="12145" b="-1"/>
          <a:stretch/>
        </p:blipFill>
        <p:spPr>
          <a:xfrm>
            <a:off x="7684006" y="10"/>
            <a:ext cx="4507993" cy="6857990"/>
          </a:xfrm>
          <a:prstGeom prst="rect">
            <a:avLst/>
          </a:prstGeom>
        </p:spPr>
      </p:pic>
    </p:spTree>
    <p:extLst>
      <p:ext uri="{BB962C8B-B14F-4D97-AF65-F5344CB8AC3E}">
        <p14:creationId xmlns:p14="http://schemas.microsoft.com/office/powerpoint/2010/main" val="428170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1E46-2A17-12E8-1F67-8F4950FEE0C2}"/>
              </a:ext>
            </a:extLst>
          </p:cNvPr>
          <p:cNvSpPr>
            <a:spLocks noGrp="1"/>
          </p:cNvSpPr>
          <p:nvPr>
            <p:ph type="title"/>
          </p:nvPr>
        </p:nvSpPr>
        <p:spPr/>
        <p:txBody>
          <a:bodyPr/>
          <a:lstStyle/>
          <a:p>
            <a:r>
              <a:rPr lang="en-US" dirty="0" err="1"/>
              <a:t>Numericals</a:t>
            </a:r>
            <a:endParaRPr lang="en-IN" dirty="0"/>
          </a:p>
        </p:txBody>
      </p:sp>
      <p:sp>
        <p:nvSpPr>
          <p:cNvPr id="3" name="Content Placeholder 2">
            <a:extLst>
              <a:ext uri="{FF2B5EF4-FFF2-40B4-BE49-F238E27FC236}">
                <a16:creationId xmlns:a16="http://schemas.microsoft.com/office/drawing/2014/main" id="{F50E467D-DF68-260E-577B-C391A0189411}"/>
              </a:ext>
            </a:extLst>
          </p:cNvPr>
          <p:cNvSpPr>
            <a:spLocks noGrp="1"/>
          </p:cNvSpPr>
          <p:nvPr>
            <p:ph idx="1"/>
          </p:nvPr>
        </p:nvSpPr>
        <p:spPr>
          <a:xfrm>
            <a:off x="833346" y="1947446"/>
            <a:ext cx="10168128" cy="369417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Question 6</a:t>
            </a:r>
            <a:r>
              <a:rPr lang="en-US" sz="1400" dirty="0">
                <a:latin typeface="Times New Roman" panose="02020603050405020304" pitchFamily="18" charset="0"/>
                <a:cs typeface="Times New Roman" panose="02020603050405020304" pitchFamily="18" charset="0"/>
              </a:rPr>
              <a:t>: Consider a pipelined processor with the following four stages:</a:t>
            </a:r>
          </a:p>
          <a:p>
            <a:pPr marL="0" indent="0">
              <a:buNone/>
            </a:pPr>
            <a:r>
              <a:rPr lang="en-US" sz="1400" dirty="0">
                <a:latin typeface="Times New Roman" panose="02020603050405020304" pitchFamily="18" charset="0"/>
                <a:cs typeface="Times New Roman" panose="02020603050405020304" pitchFamily="18" charset="0"/>
              </a:rPr>
              <a:t>IF: Instruction Fetch</a:t>
            </a:r>
          </a:p>
          <a:p>
            <a:pPr marL="0" indent="0">
              <a:buNone/>
            </a:pPr>
            <a:r>
              <a:rPr lang="en-US" sz="1400" dirty="0">
                <a:latin typeface="Times New Roman" panose="02020603050405020304" pitchFamily="18" charset="0"/>
                <a:cs typeface="Times New Roman" panose="02020603050405020304" pitchFamily="18" charset="0"/>
              </a:rPr>
              <a:t>ID: Instruction Decode and Operand Fetch</a:t>
            </a:r>
          </a:p>
          <a:p>
            <a:pPr marL="0" indent="0">
              <a:buNone/>
            </a:pPr>
            <a:r>
              <a:rPr lang="en-US" sz="1400" dirty="0">
                <a:latin typeface="Times New Roman" panose="02020603050405020304" pitchFamily="18" charset="0"/>
                <a:cs typeface="Times New Roman" panose="02020603050405020304" pitchFamily="18" charset="0"/>
              </a:rPr>
              <a:t>EX: Execute</a:t>
            </a:r>
          </a:p>
          <a:p>
            <a:pPr marL="0" indent="0">
              <a:buNone/>
            </a:pPr>
            <a:r>
              <a:rPr lang="en-US" sz="1400" dirty="0">
                <a:latin typeface="Times New Roman" panose="02020603050405020304" pitchFamily="18" charset="0"/>
                <a:cs typeface="Times New Roman" panose="02020603050405020304" pitchFamily="18" charset="0"/>
              </a:rPr>
              <a:t>WB: Write Back</a:t>
            </a:r>
          </a:p>
          <a:p>
            <a:r>
              <a:rPr lang="en-US" sz="1400" dirty="0">
                <a:latin typeface="Times New Roman" panose="02020603050405020304" pitchFamily="18" charset="0"/>
                <a:cs typeface="Times New Roman" panose="02020603050405020304" pitchFamily="18" charset="0"/>
              </a:rPr>
              <a:t>The IF, ID and WB stages take one clock cycle each to complete the operation. The number of clock cycles for the EX-stage depends on the instruction. The ADD and SUB instructions need 1 clock cycle and the MUL instruction needs 3 clock cycles in the EX-stage. Operand forwarding is used in the pipelined processor. What is the number of clock cycles taken to complete the following sequence of instructions?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ADD R2, R1, R0       R2 &lt;- R0 + R1</a:t>
            </a:r>
          </a:p>
          <a:p>
            <a:r>
              <a:rPr lang="en-US" sz="1400" dirty="0">
                <a:latin typeface="Times New Roman" panose="02020603050405020304" pitchFamily="18" charset="0"/>
                <a:cs typeface="Times New Roman" panose="02020603050405020304" pitchFamily="18" charset="0"/>
              </a:rPr>
              <a:t>MUL R4, R3, R2       R4 &lt;- R3 * R2</a:t>
            </a:r>
          </a:p>
          <a:p>
            <a:r>
              <a:rPr lang="en-US" sz="1400" dirty="0">
                <a:latin typeface="Times New Roman" panose="02020603050405020304" pitchFamily="18" charset="0"/>
                <a:cs typeface="Times New Roman" panose="02020603050405020304" pitchFamily="18" charset="0"/>
              </a:rPr>
              <a:t>SUB R6, R5, R4       R6 &lt;- R5 - R4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6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C486D4-23E9-C855-294E-6735CF638678}"/>
              </a:ext>
            </a:extLst>
          </p:cNvPr>
          <p:cNvGraphicFramePr>
            <a:graphicFrameLocks noGrp="1"/>
          </p:cNvGraphicFramePr>
          <p:nvPr>
            <p:extLst>
              <p:ext uri="{D42A27DB-BD31-4B8C-83A1-F6EECF244321}">
                <p14:modId xmlns:p14="http://schemas.microsoft.com/office/powerpoint/2010/main" val="198959121"/>
              </p:ext>
            </p:extLst>
          </p:nvPr>
        </p:nvGraphicFramePr>
        <p:xfrm>
          <a:off x="3620769" y="3361213"/>
          <a:ext cx="6669126" cy="2715496"/>
        </p:xfrm>
        <a:graphic>
          <a:graphicData uri="http://schemas.openxmlformats.org/drawingml/2006/table">
            <a:tbl>
              <a:tblPr firstRow="1" firstCol="1" bandRow="1">
                <a:tableStyleId>{5C22544A-7EE6-4342-B048-85BDC9FD1C3A}</a:tableStyleId>
              </a:tblPr>
              <a:tblGrid>
                <a:gridCol w="1073596">
                  <a:extLst>
                    <a:ext uri="{9D8B030D-6E8A-4147-A177-3AD203B41FA5}">
                      <a16:colId xmlns:a16="http://schemas.microsoft.com/office/drawing/2014/main" val="3181098640"/>
                    </a:ext>
                  </a:extLst>
                </a:gridCol>
                <a:gridCol w="1597989">
                  <a:extLst>
                    <a:ext uri="{9D8B030D-6E8A-4147-A177-3AD203B41FA5}">
                      <a16:colId xmlns:a16="http://schemas.microsoft.com/office/drawing/2014/main" val="2183218530"/>
                    </a:ext>
                  </a:extLst>
                </a:gridCol>
                <a:gridCol w="1733152">
                  <a:extLst>
                    <a:ext uri="{9D8B030D-6E8A-4147-A177-3AD203B41FA5}">
                      <a16:colId xmlns:a16="http://schemas.microsoft.com/office/drawing/2014/main" val="2886490291"/>
                    </a:ext>
                  </a:extLst>
                </a:gridCol>
                <a:gridCol w="1134333">
                  <a:extLst>
                    <a:ext uri="{9D8B030D-6E8A-4147-A177-3AD203B41FA5}">
                      <a16:colId xmlns:a16="http://schemas.microsoft.com/office/drawing/2014/main" val="3995371309"/>
                    </a:ext>
                  </a:extLst>
                </a:gridCol>
                <a:gridCol w="1130056">
                  <a:extLst>
                    <a:ext uri="{9D8B030D-6E8A-4147-A177-3AD203B41FA5}">
                      <a16:colId xmlns:a16="http://schemas.microsoft.com/office/drawing/2014/main" val="3232233712"/>
                    </a:ext>
                  </a:extLst>
                </a:gridCol>
              </a:tblGrid>
              <a:tr h="1018311">
                <a:tc>
                  <a:txBody>
                    <a:bodyPr/>
                    <a:lstStyle/>
                    <a:p>
                      <a:pPr algn="ctr"/>
                      <a:r>
                        <a:rPr lang="en-IN" sz="1200">
                          <a:effectLst/>
                        </a:rPr>
                        <a:t>Instructions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Instruction Fetch (IF)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Instruction Decode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Execution (EX)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Write Back (WB)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1830333"/>
                  </a:ext>
                </a:extLst>
              </a:tr>
              <a:tr h="339437">
                <a:tc>
                  <a:txBody>
                    <a:bodyPr/>
                    <a:lstStyle/>
                    <a:p>
                      <a:pPr algn="ctr"/>
                      <a:r>
                        <a:rPr lang="en-IN" sz="1200">
                          <a:effectLst/>
                        </a:rPr>
                        <a:t>I</a:t>
                      </a:r>
                      <a:r>
                        <a:rPr lang="en-IN" sz="1200" baseline="-250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3545925"/>
                  </a:ext>
                </a:extLst>
              </a:tr>
              <a:tr h="339437">
                <a:tc>
                  <a:txBody>
                    <a:bodyPr/>
                    <a:lstStyle/>
                    <a:p>
                      <a:pPr algn="ctr"/>
                      <a:r>
                        <a:rPr lang="en-IN" sz="1200">
                          <a:effectLst/>
                        </a:rPr>
                        <a:t>I</a:t>
                      </a:r>
                      <a:r>
                        <a:rPr lang="en-IN" sz="1200" baseline="-25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1312681"/>
                  </a:ext>
                </a:extLst>
              </a:tr>
              <a:tr h="339437">
                <a:tc>
                  <a:txBody>
                    <a:bodyPr/>
                    <a:lstStyle/>
                    <a:p>
                      <a:pPr algn="ctr"/>
                      <a:r>
                        <a:rPr lang="en-IN" sz="1200">
                          <a:effectLst/>
                        </a:rPr>
                        <a:t>I</a:t>
                      </a:r>
                      <a:r>
                        <a:rPr lang="en-IN" sz="1200" baseline="-25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375412"/>
                  </a:ext>
                </a:extLst>
              </a:tr>
              <a:tr h="339437">
                <a:tc>
                  <a:txBody>
                    <a:bodyPr/>
                    <a:lstStyle/>
                    <a:p>
                      <a:pPr algn="ctr"/>
                      <a:r>
                        <a:rPr lang="en-IN" sz="1200">
                          <a:effectLst/>
                        </a:rPr>
                        <a:t>I</a:t>
                      </a:r>
                      <a:r>
                        <a:rPr lang="en-IN" sz="1200" baseline="-250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15080116"/>
                  </a:ext>
                </a:extLst>
              </a:tr>
              <a:tr h="339437">
                <a:tc>
                  <a:txBody>
                    <a:bodyPr/>
                    <a:lstStyle/>
                    <a:p>
                      <a:pPr algn="ctr"/>
                      <a:r>
                        <a:rPr lang="en-IN" sz="1200">
                          <a:effectLst/>
                        </a:rPr>
                        <a:t>I</a:t>
                      </a:r>
                      <a:r>
                        <a:rPr lang="en-IN" sz="1200" baseline="-250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177339"/>
                  </a:ext>
                </a:extLst>
              </a:tr>
            </a:tbl>
          </a:graphicData>
        </a:graphic>
      </p:graphicFrame>
      <p:sp>
        <p:nvSpPr>
          <p:cNvPr id="4" name="Rectangle 1">
            <a:extLst>
              <a:ext uri="{FF2B5EF4-FFF2-40B4-BE49-F238E27FC236}">
                <a16:creationId xmlns:a16="http://schemas.microsoft.com/office/drawing/2014/main" id="{7CFAF268-2993-59CB-9925-7A784CDC9399}"/>
              </a:ext>
            </a:extLst>
          </p:cNvPr>
          <p:cNvSpPr>
            <a:spLocks noChangeArrowheads="1"/>
          </p:cNvSpPr>
          <p:nvPr/>
        </p:nvSpPr>
        <p:spPr bwMode="auto">
          <a:xfrm>
            <a:off x="542617" y="610041"/>
            <a:ext cx="116125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Imagine a pipeline system that has four stages: instruction fetch (IF), instruction decodes (ID), execution (EX) and write back (WB). The following table illustrates the number of clock cycles needed for each instruction to finish each stage. Calculate the number of clock </a:t>
            </a:r>
            <a:r>
              <a:rPr kumimoji="0" lang="en-US" altLang="en-US"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cycles required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complete the instructions?                                                                                                                                                                                                            </a:t>
            </a:r>
            <a:endParaRPr kumimoji="0" lang="en-US" altLang="en-US" sz="2400" b="0" i="0" u="none" strike="noStrike" cap="none" normalizeH="0" baseline="0" dirty="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40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0BAE-7B51-428E-8980-31503722C039}"/>
              </a:ext>
            </a:extLst>
          </p:cNvPr>
          <p:cNvSpPr>
            <a:spLocks noGrp="1"/>
          </p:cNvSpPr>
          <p:nvPr>
            <p:ph type="title"/>
          </p:nvPr>
        </p:nvSpPr>
        <p:spPr/>
        <p:txBody>
          <a:bodyPr/>
          <a:lstStyle/>
          <a:p>
            <a:r>
              <a:rPr lang="en-IN" dirty="0"/>
              <a:t>What is Pipelining</a:t>
            </a:r>
          </a:p>
        </p:txBody>
      </p:sp>
      <p:sp>
        <p:nvSpPr>
          <p:cNvPr id="3" name="Content Placeholder 2">
            <a:extLst>
              <a:ext uri="{FF2B5EF4-FFF2-40B4-BE49-F238E27FC236}">
                <a16:creationId xmlns:a16="http://schemas.microsoft.com/office/drawing/2014/main" id="{B86D324D-DA42-4C96-ABF6-EE2BD1833BE8}"/>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Pipelining is a technique for breaking down a sequential process into various sub-operations and executing each sub-operation in its own dedicated segment that runs in parallel with all other segments.</a:t>
            </a:r>
          </a:p>
          <a:p>
            <a:pPr algn="just"/>
            <a:r>
              <a:rPr lang="en-US" b="0" i="0" dirty="0">
                <a:effectLst/>
                <a:latin typeface="Times New Roman" panose="02020603050405020304" pitchFamily="18" charset="0"/>
                <a:cs typeface="Times New Roman" panose="02020603050405020304" pitchFamily="18" charset="0"/>
              </a:rPr>
              <a:t>The most significant feature of a pipeline technique is that it allows several computations to run in parallel in different parts at the same time.</a:t>
            </a:r>
          </a:p>
          <a:p>
            <a:pPr algn="just"/>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B6D93EB-9D57-44F4-AA5A-B03087D91F2C}"/>
              </a:ext>
            </a:extLst>
          </p:cNvPr>
          <p:cNvSpPr>
            <a:spLocks noChangeArrowheads="1"/>
          </p:cNvSpPr>
          <p:nvPr/>
        </p:nvSpPr>
        <p:spPr bwMode="auto">
          <a:xfrm>
            <a:off x="1143704" y="4770430"/>
            <a:ext cx="5496247" cy="193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Times New Roman" panose="02020603050405020304" pitchFamily="18" charset="0"/>
                <a:cs typeface="Times New Roman" panose="02020603050405020304" pitchFamily="18" charset="0"/>
              </a:rPr>
              <a:t> F</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D </a:t>
            </a:r>
            <a:r>
              <a:rPr lang="en-US" altLang="en-US" sz="2400" b="1" dirty="0">
                <a:latin typeface="Times New Roman" panose="02020603050405020304" pitchFamily="18" charset="0"/>
                <a:cs typeface="Times New Roman" panose="02020603050405020304" pitchFamily="18" charset="0"/>
              </a:rPr>
              <a:t>E</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   F  D </a:t>
            </a:r>
            <a:r>
              <a:rPr lang="en-US" altLang="en-US" sz="2400" b="1" dirty="0">
                <a:latin typeface="Times New Roman" panose="02020603050405020304" pitchFamily="18" charset="0"/>
                <a:cs typeface="Times New Roman" panose="02020603050405020304" pitchFamily="18" charset="0"/>
              </a:rPr>
              <a:t>E</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   |    |   |   F D E (9 minutes)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 Without Pipelining (T = 9/3 = 3 min)</a:t>
            </a:r>
          </a:p>
        </p:txBody>
      </p:sp>
      <p:sp>
        <p:nvSpPr>
          <p:cNvPr id="5" name="Rectangle 2">
            <a:extLst>
              <a:ext uri="{FF2B5EF4-FFF2-40B4-BE49-F238E27FC236}">
                <a16:creationId xmlns:a16="http://schemas.microsoft.com/office/drawing/2014/main" id="{B3594EA7-E361-48F5-9349-0D9DD2FCD311}"/>
              </a:ext>
            </a:extLst>
          </p:cNvPr>
          <p:cNvSpPr>
            <a:spLocks noChangeArrowheads="1"/>
          </p:cNvSpPr>
          <p:nvPr/>
        </p:nvSpPr>
        <p:spPr bwMode="auto">
          <a:xfrm>
            <a:off x="6683562" y="4770430"/>
            <a:ext cx="5147367" cy="193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Times New Roman" panose="02020603050405020304" pitchFamily="18" charset="0"/>
                <a:cs typeface="Times New Roman" panose="02020603050405020304" pitchFamily="18" charset="0"/>
              </a:rPr>
              <a:t>  F</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D  </a:t>
            </a:r>
            <a:r>
              <a:rPr lang="en-US" altLang="en-US" sz="2400" b="1" dirty="0">
                <a:latin typeface="Times New Roman" panose="02020603050405020304" pitchFamily="18" charset="0"/>
                <a:cs typeface="Times New Roman" panose="02020603050405020304" pitchFamily="18" charset="0"/>
              </a:rPr>
              <a:t>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F  D  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   </a:t>
            </a:r>
            <a:r>
              <a:rPr lang="en-US" altLang="en-US" sz="2400" b="1" dirty="0">
                <a:latin typeface="Times New Roman" panose="02020603050405020304" pitchFamily="18" charset="0"/>
                <a:cs typeface="Times New Roman" panose="02020603050405020304" pitchFamily="18" charset="0"/>
              </a:rPr>
              <a:t>F</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D  E (5 minutes)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 With Pipelining (T = 5/3 = 1.67 min)</a:t>
            </a:r>
          </a:p>
        </p:txBody>
      </p:sp>
      <p:grpSp>
        <p:nvGrpSpPr>
          <p:cNvPr id="143" name="Group 142">
            <a:extLst>
              <a:ext uri="{FF2B5EF4-FFF2-40B4-BE49-F238E27FC236}">
                <a16:creationId xmlns:a16="http://schemas.microsoft.com/office/drawing/2014/main" id="{A0D9EE54-0331-445B-BF33-800BEDF5882D}"/>
              </a:ext>
            </a:extLst>
          </p:cNvPr>
          <p:cNvGrpSpPr/>
          <p:nvPr/>
        </p:nvGrpSpPr>
        <p:grpSpPr>
          <a:xfrm>
            <a:off x="3164234" y="1459468"/>
            <a:ext cx="260280" cy="113400"/>
            <a:chOff x="3164234" y="1459468"/>
            <a:chExt cx="260280" cy="113400"/>
          </a:xfrm>
        </p:grpSpPr>
        <mc:AlternateContent xmlns:mc="http://schemas.openxmlformats.org/markup-compatibility/2006" xmlns:p14="http://schemas.microsoft.com/office/powerpoint/2010/main">
          <mc:Choice Requires="p14">
            <p:contentPart p14:bwMode="auto" r:id="rId2">
              <p14:nvContentPartPr>
                <p14:cNvPr id="125" name="Ink 124">
                  <a:extLst>
                    <a:ext uri="{FF2B5EF4-FFF2-40B4-BE49-F238E27FC236}">
                      <a16:creationId xmlns:a16="http://schemas.microsoft.com/office/drawing/2014/main" id="{9C328048-920A-4374-945A-1AB173B8D80A}"/>
                    </a:ext>
                  </a:extLst>
                </p14:cNvPr>
                <p14:cNvContentPartPr/>
                <p14:nvPr/>
              </p14:nvContentPartPr>
              <p14:xfrm>
                <a:off x="3164234" y="1572508"/>
                <a:ext cx="360" cy="360"/>
              </p14:xfrm>
            </p:contentPart>
          </mc:Choice>
          <mc:Fallback xmlns="">
            <p:pic>
              <p:nvPicPr>
                <p:cNvPr id="125" name="Ink 124">
                  <a:extLst>
                    <a:ext uri="{FF2B5EF4-FFF2-40B4-BE49-F238E27FC236}">
                      <a16:creationId xmlns:a16="http://schemas.microsoft.com/office/drawing/2014/main" id="{9C328048-920A-4374-945A-1AB173B8D80A}"/>
                    </a:ext>
                  </a:extLst>
                </p:cNvPr>
                <p:cNvPicPr/>
                <p:nvPr/>
              </p:nvPicPr>
              <p:blipFill>
                <a:blip r:embed="rId3"/>
                <a:stretch>
                  <a:fillRect/>
                </a:stretch>
              </p:blipFill>
              <p:spPr>
                <a:xfrm>
                  <a:off x="3155594" y="15635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7" name="Ink 126">
                  <a:extLst>
                    <a:ext uri="{FF2B5EF4-FFF2-40B4-BE49-F238E27FC236}">
                      <a16:creationId xmlns:a16="http://schemas.microsoft.com/office/drawing/2014/main" id="{83815E09-7CF8-4740-A683-85625F6A4FC3}"/>
                    </a:ext>
                  </a:extLst>
                </p14:cNvPr>
                <p14:cNvContentPartPr/>
                <p14:nvPr/>
              </p14:nvContentPartPr>
              <p14:xfrm>
                <a:off x="3424154" y="1459468"/>
                <a:ext cx="360" cy="360"/>
              </p14:xfrm>
            </p:contentPart>
          </mc:Choice>
          <mc:Fallback xmlns="">
            <p:pic>
              <p:nvPicPr>
                <p:cNvPr id="127" name="Ink 126">
                  <a:extLst>
                    <a:ext uri="{FF2B5EF4-FFF2-40B4-BE49-F238E27FC236}">
                      <a16:creationId xmlns:a16="http://schemas.microsoft.com/office/drawing/2014/main" id="{83815E09-7CF8-4740-A683-85625F6A4FC3}"/>
                    </a:ext>
                  </a:extLst>
                </p:cNvPr>
                <p:cNvPicPr/>
                <p:nvPr/>
              </p:nvPicPr>
              <p:blipFill>
                <a:blip r:embed="rId3"/>
                <a:stretch>
                  <a:fillRect/>
                </a:stretch>
              </p:blipFill>
              <p:spPr>
                <a:xfrm>
                  <a:off x="3415154" y="145082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
            <p14:nvContentPartPr>
              <p14:cNvPr id="233" name="Ink 232">
                <a:extLst>
                  <a:ext uri="{FF2B5EF4-FFF2-40B4-BE49-F238E27FC236}">
                    <a16:creationId xmlns:a16="http://schemas.microsoft.com/office/drawing/2014/main" id="{C9824387-96B6-4FB6-A437-6848E01B9E74}"/>
                  </a:ext>
                </a:extLst>
              </p14:cNvPr>
              <p14:cNvContentPartPr/>
              <p14:nvPr/>
            </p14:nvContentPartPr>
            <p14:xfrm>
              <a:off x="12295274" y="4570228"/>
              <a:ext cx="360" cy="360"/>
            </p14:xfrm>
          </p:contentPart>
        </mc:Choice>
        <mc:Fallback xmlns="">
          <p:pic>
            <p:nvPicPr>
              <p:cNvPr id="233" name="Ink 232">
                <a:extLst>
                  <a:ext uri="{FF2B5EF4-FFF2-40B4-BE49-F238E27FC236}">
                    <a16:creationId xmlns:a16="http://schemas.microsoft.com/office/drawing/2014/main" id="{C9824387-96B6-4FB6-A437-6848E01B9E74}"/>
                  </a:ext>
                </a:extLst>
              </p:cNvPr>
              <p:cNvPicPr/>
              <p:nvPr/>
            </p:nvPicPr>
            <p:blipFill>
              <a:blip r:embed="rId3"/>
              <a:stretch>
                <a:fillRect/>
              </a:stretch>
            </p:blipFill>
            <p:spPr>
              <a:xfrm>
                <a:off x="12286634" y="4561228"/>
                <a:ext cx="18000" cy="18000"/>
              </a:xfrm>
              <a:prstGeom prst="rect">
                <a:avLst/>
              </a:prstGeom>
            </p:spPr>
          </p:pic>
        </mc:Fallback>
      </mc:AlternateContent>
    </p:spTree>
    <p:extLst>
      <p:ext uri="{BB962C8B-B14F-4D97-AF65-F5344CB8AC3E}">
        <p14:creationId xmlns:p14="http://schemas.microsoft.com/office/powerpoint/2010/main" val="372840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5ABC52-F7C3-489C-9811-C17E8630558E}"/>
              </a:ext>
            </a:extLst>
          </p:cNvPr>
          <p:cNvSpPr>
            <a:spLocks noGrp="1"/>
          </p:cNvSpPr>
          <p:nvPr>
            <p:ph type="title"/>
          </p:nvPr>
        </p:nvSpPr>
        <p:spPr>
          <a:xfrm>
            <a:off x="868680" y="1719072"/>
            <a:ext cx="3103427" cy="3520440"/>
          </a:xfrm>
        </p:spPr>
        <p:txBody>
          <a:bodyPr anchor="t">
            <a:normAutofit/>
          </a:bodyPr>
          <a:lstStyle/>
          <a:p>
            <a:r>
              <a:rPr lang="en-IN" sz="3600" b="0" i="0">
                <a:effectLst/>
                <a:latin typeface="Heebo" pitchFamily="2" charset="-79"/>
                <a:cs typeface="Heebo" pitchFamily="2" charset="-79"/>
              </a:rPr>
              <a:t>Advantages of Pipelining</a:t>
            </a:r>
            <a:endParaRPr lang="en-IN" sz="3600"/>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1ADBB79-2E56-064E-ADA4-7044B137B64D}"/>
              </a:ext>
            </a:extLst>
          </p:cNvPr>
          <p:cNvGraphicFramePr>
            <a:graphicFrameLocks noGrp="1"/>
          </p:cNvGraphicFramePr>
          <p:nvPr>
            <p:ph idx="1"/>
            <p:extLst>
              <p:ext uri="{D42A27DB-BD31-4B8C-83A1-F6EECF244321}">
                <p14:modId xmlns:p14="http://schemas.microsoft.com/office/powerpoint/2010/main" val="3395104762"/>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9" name="Group 88">
            <a:extLst>
              <a:ext uri="{FF2B5EF4-FFF2-40B4-BE49-F238E27FC236}">
                <a16:creationId xmlns:a16="http://schemas.microsoft.com/office/drawing/2014/main" id="{A102F2E7-D65C-4494-929D-6DDA3FE7F964}"/>
              </a:ext>
            </a:extLst>
          </p:cNvPr>
          <p:cNvGrpSpPr/>
          <p:nvPr/>
        </p:nvGrpSpPr>
        <p:grpSpPr>
          <a:xfrm>
            <a:off x="2250554" y="3768868"/>
            <a:ext cx="289440" cy="2340360"/>
            <a:chOff x="2250554" y="3768868"/>
            <a:chExt cx="289440" cy="2340360"/>
          </a:xfrm>
        </p:grpSpPr>
        <mc:AlternateContent xmlns:mc="http://schemas.openxmlformats.org/markup-compatibility/2006" xmlns:p14="http://schemas.microsoft.com/office/powerpoint/2010/main">
          <mc:Choice Requires="p14">
            <p:contentPart p14:bwMode="auto" r:id="rId7">
              <p14:nvContentPartPr>
                <p14:cNvPr id="71" name="Ink 70">
                  <a:extLst>
                    <a:ext uri="{FF2B5EF4-FFF2-40B4-BE49-F238E27FC236}">
                      <a16:creationId xmlns:a16="http://schemas.microsoft.com/office/drawing/2014/main" id="{7B18AEFF-DF92-4C88-8E98-060B1A8C0B35}"/>
                    </a:ext>
                  </a:extLst>
                </p14:cNvPr>
                <p14:cNvContentPartPr/>
                <p14:nvPr/>
              </p14:nvContentPartPr>
              <p14:xfrm>
                <a:off x="2529914" y="6106348"/>
                <a:ext cx="10080" cy="2880"/>
              </p14:xfrm>
            </p:contentPart>
          </mc:Choice>
          <mc:Fallback xmlns="">
            <p:pic>
              <p:nvPicPr>
                <p:cNvPr id="71" name="Ink 70">
                  <a:extLst>
                    <a:ext uri="{FF2B5EF4-FFF2-40B4-BE49-F238E27FC236}">
                      <a16:creationId xmlns:a16="http://schemas.microsoft.com/office/drawing/2014/main" id="{7B18AEFF-DF92-4C88-8E98-060B1A8C0B35}"/>
                    </a:ext>
                  </a:extLst>
                </p:cNvPr>
                <p:cNvPicPr/>
                <p:nvPr/>
              </p:nvPicPr>
              <p:blipFill>
                <a:blip r:embed="rId8"/>
                <a:stretch>
                  <a:fillRect/>
                </a:stretch>
              </p:blipFill>
              <p:spPr>
                <a:xfrm>
                  <a:off x="2521274" y="6097708"/>
                  <a:ext cx="27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6772D9DC-5ED3-4D2F-981F-C764CC6A53B4}"/>
                    </a:ext>
                  </a:extLst>
                </p14:cNvPr>
                <p14:cNvContentPartPr/>
                <p14:nvPr/>
              </p14:nvContentPartPr>
              <p14:xfrm>
                <a:off x="2250554" y="3768868"/>
                <a:ext cx="34200" cy="32400"/>
              </p14:xfrm>
            </p:contentPart>
          </mc:Choice>
          <mc:Fallback xmlns="">
            <p:pic>
              <p:nvPicPr>
                <p:cNvPr id="20" name="Ink 19">
                  <a:extLst>
                    <a:ext uri="{FF2B5EF4-FFF2-40B4-BE49-F238E27FC236}">
                      <a16:creationId xmlns:a16="http://schemas.microsoft.com/office/drawing/2014/main" id="{6772D9DC-5ED3-4D2F-981F-C764CC6A53B4}"/>
                    </a:ext>
                  </a:extLst>
                </p:cNvPr>
                <p:cNvPicPr/>
                <p:nvPr/>
              </p:nvPicPr>
              <p:blipFill>
                <a:blip r:embed="rId10"/>
                <a:stretch>
                  <a:fillRect/>
                </a:stretch>
              </p:blipFill>
              <p:spPr>
                <a:xfrm>
                  <a:off x="2241914" y="3760228"/>
                  <a:ext cx="51840" cy="50040"/>
                </a:xfrm>
                <a:prstGeom prst="rect">
                  <a:avLst/>
                </a:prstGeom>
              </p:spPr>
            </p:pic>
          </mc:Fallback>
        </mc:AlternateContent>
      </p:grpSp>
    </p:spTree>
    <p:extLst>
      <p:ext uri="{BB962C8B-B14F-4D97-AF65-F5344CB8AC3E}">
        <p14:creationId xmlns:p14="http://schemas.microsoft.com/office/powerpoint/2010/main" val="365761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CEA37E-88BB-4924-86C9-58102B35DD29}"/>
              </a:ext>
            </a:extLst>
          </p:cNvPr>
          <p:cNvSpPr>
            <a:spLocks noGrp="1"/>
          </p:cNvSpPr>
          <p:nvPr>
            <p:ph type="title"/>
          </p:nvPr>
        </p:nvSpPr>
        <p:spPr>
          <a:xfrm>
            <a:off x="621792" y="1161288"/>
            <a:ext cx="3602736" cy="4526280"/>
          </a:xfrm>
        </p:spPr>
        <p:txBody>
          <a:bodyPr>
            <a:normAutofit/>
          </a:bodyPr>
          <a:lstStyle/>
          <a:p>
            <a:r>
              <a:rPr lang="en-IN" sz="3700"/>
              <a:t>Disadvantages of Pipelining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B1A5331-9955-39FB-526D-1BEA08E36973}"/>
              </a:ext>
            </a:extLst>
          </p:cNvPr>
          <p:cNvGraphicFramePr>
            <a:graphicFrameLocks noGrp="1"/>
          </p:cNvGraphicFramePr>
          <p:nvPr>
            <p:ph idx="1"/>
            <p:extLst>
              <p:ext uri="{D42A27DB-BD31-4B8C-83A1-F6EECF244321}">
                <p14:modId xmlns:p14="http://schemas.microsoft.com/office/powerpoint/2010/main" val="240169230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111" name="Ink 110">
                <a:extLst>
                  <a:ext uri="{FF2B5EF4-FFF2-40B4-BE49-F238E27FC236}">
                    <a16:creationId xmlns:a16="http://schemas.microsoft.com/office/drawing/2014/main" id="{71A8E627-7F5E-4AFB-9E9D-6CF28D3DFB49}"/>
                  </a:ext>
                </a:extLst>
              </p14:cNvPr>
              <p14:cNvContentPartPr/>
              <p14:nvPr/>
            </p14:nvContentPartPr>
            <p14:xfrm>
              <a:off x="4213274" y="4366108"/>
              <a:ext cx="21600" cy="4320"/>
            </p14:xfrm>
          </p:contentPart>
        </mc:Choice>
        <mc:Fallback xmlns="">
          <p:pic>
            <p:nvPicPr>
              <p:cNvPr id="111" name="Ink 110">
                <a:extLst>
                  <a:ext uri="{FF2B5EF4-FFF2-40B4-BE49-F238E27FC236}">
                    <a16:creationId xmlns:a16="http://schemas.microsoft.com/office/drawing/2014/main" id="{71A8E627-7F5E-4AFB-9E9D-6CF28D3DFB49}"/>
                  </a:ext>
                </a:extLst>
              </p:cNvPr>
              <p:cNvPicPr/>
              <p:nvPr/>
            </p:nvPicPr>
            <p:blipFill>
              <a:blip r:embed="rId8"/>
              <a:stretch>
                <a:fillRect/>
              </a:stretch>
            </p:blipFill>
            <p:spPr>
              <a:xfrm>
                <a:off x="4204274" y="4357108"/>
                <a:ext cx="39240" cy="21960"/>
              </a:xfrm>
              <a:prstGeom prst="rect">
                <a:avLst/>
              </a:prstGeom>
            </p:spPr>
          </p:pic>
        </mc:Fallback>
      </mc:AlternateContent>
    </p:spTree>
    <p:extLst>
      <p:ext uri="{BB962C8B-B14F-4D97-AF65-F5344CB8AC3E}">
        <p14:creationId xmlns:p14="http://schemas.microsoft.com/office/powerpoint/2010/main" val="122552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FA6A18-F865-4F60-AA0D-B6465AB40EE6}"/>
              </a:ext>
            </a:extLst>
          </p:cNvPr>
          <p:cNvSpPr>
            <a:spLocks noGrp="1"/>
          </p:cNvSpPr>
          <p:nvPr>
            <p:ph type="title"/>
          </p:nvPr>
        </p:nvSpPr>
        <p:spPr>
          <a:xfrm>
            <a:off x="868680" y="1719072"/>
            <a:ext cx="3103427" cy="3520440"/>
          </a:xfrm>
        </p:spPr>
        <p:txBody>
          <a:bodyPr anchor="t">
            <a:normAutofit/>
          </a:bodyPr>
          <a:lstStyle/>
          <a:p>
            <a:pPr algn="ctr"/>
            <a:r>
              <a:rPr lang="en-IN" sz="4800" dirty="0">
                <a:latin typeface="Times New Roman" panose="02020603050405020304" pitchFamily="18" charset="0"/>
                <a:cs typeface="Times New Roman" panose="02020603050405020304" pitchFamily="18" charset="0"/>
              </a:rPr>
              <a:t>Types of Pipelining </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25EF562-E697-B16D-8900-E4EBA57A3A0B}"/>
              </a:ext>
            </a:extLst>
          </p:cNvPr>
          <p:cNvGraphicFramePr>
            <a:graphicFrameLocks noGrp="1"/>
          </p:cNvGraphicFramePr>
          <p:nvPr>
            <p:ph idx="1"/>
            <p:extLst>
              <p:ext uri="{D42A27DB-BD31-4B8C-83A1-F6EECF244321}">
                <p14:modId xmlns:p14="http://schemas.microsoft.com/office/powerpoint/2010/main" val="1163125111"/>
              </p:ext>
            </p:extLst>
          </p:nvPr>
        </p:nvGraphicFramePr>
        <p:xfrm>
          <a:off x="4727447" y="309489"/>
          <a:ext cx="7117549" cy="5908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7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660C4-3F6F-4DC7-9850-A136B71FD9FC}"/>
              </a:ext>
            </a:extLst>
          </p:cNvPr>
          <p:cNvSpPr>
            <a:spLocks noGrp="1"/>
          </p:cNvSpPr>
          <p:nvPr>
            <p:ph type="title"/>
          </p:nvPr>
        </p:nvSpPr>
        <p:spPr>
          <a:xfrm>
            <a:off x="868680" y="1719072"/>
            <a:ext cx="3103427" cy="3520440"/>
          </a:xfrm>
        </p:spPr>
        <p:txBody>
          <a:bodyPr anchor="t">
            <a:normAutofit/>
          </a:bodyPr>
          <a:lstStyle/>
          <a:p>
            <a:r>
              <a:rPr lang="en-IN" sz="4800" dirty="0">
                <a:latin typeface="Times New Roman" panose="02020603050405020304" pitchFamily="18" charset="0"/>
                <a:cs typeface="Times New Roman" panose="02020603050405020304" pitchFamily="18" charset="0"/>
              </a:rPr>
              <a:t>Arithmetic Pipeline</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46E63F6-65DE-0AE3-F4E5-6A9B6C1DDE28}"/>
              </a:ext>
            </a:extLst>
          </p:cNvPr>
          <p:cNvGraphicFramePr>
            <a:graphicFrameLocks noGrp="1"/>
          </p:cNvGraphicFramePr>
          <p:nvPr>
            <p:ph idx="1"/>
            <p:extLst>
              <p:ext uri="{D42A27DB-BD31-4B8C-83A1-F6EECF244321}">
                <p14:modId xmlns:p14="http://schemas.microsoft.com/office/powerpoint/2010/main" val="2581866374"/>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Ink 74">
                <a:extLst>
                  <a:ext uri="{FF2B5EF4-FFF2-40B4-BE49-F238E27FC236}">
                    <a16:creationId xmlns:a16="http://schemas.microsoft.com/office/drawing/2014/main" id="{0E403A01-40C5-4402-BE75-C613E407B90F}"/>
                  </a:ext>
                </a:extLst>
              </p14:cNvPr>
              <p14:cNvContentPartPr/>
              <p14:nvPr/>
            </p14:nvContentPartPr>
            <p14:xfrm>
              <a:off x="2308514" y="1587628"/>
              <a:ext cx="2880" cy="6120"/>
            </p14:xfrm>
          </p:contentPart>
        </mc:Choice>
        <mc:Fallback xmlns="">
          <p:pic>
            <p:nvPicPr>
              <p:cNvPr id="75" name="Ink 74">
                <a:extLst>
                  <a:ext uri="{FF2B5EF4-FFF2-40B4-BE49-F238E27FC236}">
                    <a16:creationId xmlns:a16="http://schemas.microsoft.com/office/drawing/2014/main" id="{0E403A01-40C5-4402-BE75-C613E407B90F}"/>
                  </a:ext>
                </a:extLst>
              </p:cNvPr>
              <p:cNvPicPr/>
              <p:nvPr/>
            </p:nvPicPr>
            <p:blipFill>
              <a:blip r:embed="rId8"/>
              <a:stretch>
                <a:fillRect/>
              </a:stretch>
            </p:blipFill>
            <p:spPr>
              <a:xfrm>
                <a:off x="2299874" y="1578628"/>
                <a:ext cx="20520" cy="23760"/>
              </a:xfrm>
              <a:prstGeom prst="rect">
                <a:avLst/>
              </a:prstGeom>
            </p:spPr>
          </p:pic>
        </mc:Fallback>
      </mc:AlternateContent>
      <p:grpSp>
        <p:nvGrpSpPr>
          <p:cNvPr id="125" name="Group 124">
            <a:extLst>
              <a:ext uri="{FF2B5EF4-FFF2-40B4-BE49-F238E27FC236}">
                <a16:creationId xmlns:a16="http://schemas.microsoft.com/office/drawing/2014/main" id="{70FDD33F-DDB3-4ED1-B035-A64D24CD0744}"/>
              </a:ext>
            </a:extLst>
          </p:cNvPr>
          <p:cNvGrpSpPr/>
          <p:nvPr/>
        </p:nvGrpSpPr>
        <p:grpSpPr>
          <a:xfrm>
            <a:off x="5130554" y="143308"/>
            <a:ext cx="619560" cy="85680"/>
            <a:chOff x="5130554" y="143308"/>
            <a:chExt cx="619560" cy="85680"/>
          </a:xfrm>
        </p:grpSpPr>
        <mc:AlternateContent xmlns:mc="http://schemas.openxmlformats.org/markup-compatibility/2006" xmlns:p14="http://schemas.microsoft.com/office/powerpoint/2010/main">
          <mc:Choice Requires="p14">
            <p:contentPart p14:bwMode="auto" r:id="rId9">
              <p14:nvContentPartPr>
                <p14:cNvPr id="118" name="Ink 117">
                  <a:extLst>
                    <a:ext uri="{FF2B5EF4-FFF2-40B4-BE49-F238E27FC236}">
                      <a16:creationId xmlns:a16="http://schemas.microsoft.com/office/drawing/2014/main" id="{A2CA7CEB-DE90-40B0-9788-BB86B9267358}"/>
                    </a:ext>
                  </a:extLst>
                </p14:cNvPr>
                <p14:cNvContentPartPr/>
                <p14:nvPr/>
              </p14:nvContentPartPr>
              <p14:xfrm>
                <a:off x="5130554" y="174268"/>
                <a:ext cx="13680" cy="54720"/>
              </p14:xfrm>
            </p:contentPart>
          </mc:Choice>
          <mc:Fallback xmlns="">
            <p:pic>
              <p:nvPicPr>
                <p:cNvPr id="118" name="Ink 117">
                  <a:extLst>
                    <a:ext uri="{FF2B5EF4-FFF2-40B4-BE49-F238E27FC236}">
                      <a16:creationId xmlns:a16="http://schemas.microsoft.com/office/drawing/2014/main" id="{A2CA7CEB-DE90-40B0-9788-BB86B9267358}"/>
                    </a:ext>
                  </a:extLst>
                </p:cNvPr>
                <p:cNvPicPr/>
                <p:nvPr/>
              </p:nvPicPr>
              <p:blipFill>
                <a:blip r:embed="rId10"/>
                <a:stretch>
                  <a:fillRect/>
                </a:stretch>
              </p:blipFill>
              <p:spPr>
                <a:xfrm>
                  <a:off x="5121554" y="165628"/>
                  <a:ext cx="313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1" name="Ink 120">
                  <a:extLst>
                    <a:ext uri="{FF2B5EF4-FFF2-40B4-BE49-F238E27FC236}">
                      <a16:creationId xmlns:a16="http://schemas.microsoft.com/office/drawing/2014/main" id="{54A5B871-34D8-4401-909F-B2DC5E2C253E}"/>
                    </a:ext>
                  </a:extLst>
                </p14:cNvPr>
                <p14:cNvContentPartPr/>
                <p14:nvPr/>
              </p14:nvContentPartPr>
              <p14:xfrm>
                <a:off x="5735354" y="143308"/>
                <a:ext cx="14760" cy="29880"/>
              </p14:xfrm>
            </p:contentPart>
          </mc:Choice>
          <mc:Fallback xmlns="">
            <p:pic>
              <p:nvPicPr>
                <p:cNvPr id="121" name="Ink 120">
                  <a:extLst>
                    <a:ext uri="{FF2B5EF4-FFF2-40B4-BE49-F238E27FC236}">
                      <a16:creationId xmlns:a16="http://schemas.microsoft.com/office/drawing/2014/main" id="{54A5B871-34D8-4401-909F-B2DC5E2C253E}"/>
                    </a:ext>
                  </a:extLst>
                </p:cNvPr>
                <p:cNvPicPr/>
                <p:nvPr/>
              </p:nvPicPr>
              <p:blipFill>
                <a:blip r:embed="rId12"/>
                <a:stretch>
                  <a:fillRect/>
                </a:stretch>
              </p:blipFill>
              <p:spPr>
                <a:xfrm>
                  <a:off x="5726354" y="134308"/>
                  <a:ext cx="32400" cy="4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1" name="Ink 160">
                <a:extLst>
                  <a:ext uri="{FF2B5EF4-FFF2-40B4-BE49-F238E27FC236}">
                    <a16:creationId xmlns:a16="http://schemas.microsoft.com/office/drawing/2014/main" id="{1C79CBC7-E67F-4CB7-A279-5D93CD378B34}"/>
                  </a:ext>
                </a:extLst>
              </p14:cNvPr>
              <p14:cNvContentPartPr/>
              <p14:nvPr/>
            </p14:nvContentPartPr>
            <p14:xfrm>
              <a:off x="9656834" y="213508"/>
              <a:ext cx="26280" cy="22680"/>
            </p14:xfrm>
          </p:contentPart>
        </mc:Choice>
        <mc:Fallback xmlns="">
          <p:pic>
            <p:nvPicPr>
              <p:cNvPr id="161" name="Ink 160">
                <a:extLst>
                  <a:ext uri="{FF2B5EF4-FFF2-40B4-BE49-F238E27FC236}">
                    <a16:creationId xmlns:a16="http://schemas.microsoft.com/office/drawing/2014/main" id="{1C79CBC7-E67F-4CB7-A279-5D93CD378B34}"/>
                  </a:ext>
                </a:extLst>
              </p:cNvPr>
              <p:cNvPicPr/>
              <p:nvPr/>
            </p:nvPicPr>
            <p:blipFill>
              <a:blip r:embed="rId14"/>
              <a:stretch>
                <a:fillRect/>
              </a:stretch>
            </p:blipFill>
            <p:spPr>
              <a:xfrm>
                <a:off x="9647834" y="204868"/>
                <a:ext cx="439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6" name="Ink 165">
                <a:extLst>
                  <a:ext uri="{FF2B5EF4-FFF2-40B4-BE49-F238E27FC236}">
                    <a16:creationId xmlns:a16="http://schemas.microsoft.com/office/drawing/2014/main" id="{E195C511-3E3A-47CC-B217-915C83FE27D6}"/>
                  </a:ext>
                </a:extLst>
              </p14:cNvPr>
              <p14:cNvContentPartPr/>
              <p14:nvPr/>
            </p14:nvContentPartPr>
            <p14:xfrm>
              <a:off x="10391594" y="127828"/>
              <a:ext cx="4680" cy="19440"/>
            </p14:xfrm>
          </p:contentPart>
        </mc:Choice>
        <mc:Fallback xmlns="">
          <p:pic>
            <p:nvPicPr>
              <p:cNvPr id="166" name="Ink 165">
                <a:extLst>
                  <a:ext uri="{FF2B5EF4-FFF2-40B4-BE49-F238E27FC236}">
                    <a16:creationId xmlns:a16="http://schemas.microsoft.com/office/drawing/2014/main" id="{E195C511-3E3A-47CC-B217-915C83FE27D6}"/>
                  </a:ext>
                </a:extLst>
              </p:cNvPr>
              <p:cNvPicPr/>
              <p:nvPr/>
            </p:nvPicPr>
            <p:blipFill>
              <a:blip r:embed="rId16"/>
              <a:stretch>
                <a:fillRect/>
              </a:stretch>
            </p:blipFill>
            <p:spPr>
              <a:xfrm>
                <a:off x="10382594" y="119188"/>
                <a:ext cx="22320" cy="37080"/>
              </a:xfrm>
              <a:prstGeom prst="rect">
                <a:avLst/>
              </a:prstGeom>
            </p:spPr>
          </p:pic>
        </mc:Fallback>
      </mc:AlternateContent>
    </p:spTree>
    <p:extLst>
      <p:ext uri="{BB962C8B-B14F-4D97-AF65-F5344CB8AC3E}">
        <p14:creationId xmlns:p14="http://schemas.microsoft.com/office/powerpoint/2010/main" val="196264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6" name="Rectangle 309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C0C34-E4E5-43BC-833D-94C1279C9C6D}"/>
              </a:ext>
            </a:extLst>
          </p:cNvPr>
          <p:cNvSpPr>
            <a:spLocks noGrp="1"/>
          </p:cNvSpPr>
          <p:nvPr>
            <p:ph type="title"/>
          </p:nvPr>
        </p:nvSpPr>
        <p:spPr>
          <a:xfrm>
            <a:off x="5359510" y="978619"/>
            <a:ext cx="5991244" cy="1106424"/>
          </a:xfrm>
        </p:spPr>
        <p:txBody>
          <a:bodyPr vert="horz" lIns="91440" tIns="45720" rIns="91440" bIns="45720" rtlCol="0">
            <a:normAutofit/>
          </a:bodyPr>
          <a:lstStyle/>
          <a:p>
            <a:r>
              <a:rPr lang="en-US" sz="3200" dirty="0"/>
              <a:t>Arithmetic Pipeline</a:t>
            </a:r>
          </a:p>
        </p:txBody>
      </p:sp>
      <p:pic>
        <p:nvPicPr>
          <p:cNvPr id="3074" name="Picture 2" descr="Arithmetic Pipeline">
            <a:extLst>
              <a:ext uri="{FF2B5EF4-FFF2-40B4-BE49-F238E27FC236}">
                <a16:creationId xmlns:a16="http://schemas.microsoft.com/office/drawing/2014/main" id="{B8455FA3-F542-40C8-A876-51DEE90A59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629" y="116115"/>
            <a:ext cx="4630057" cy="6741886"/>
          </a:xfrm>
          <a:prstGeom prst="rect">
            <a:avLst/>
          </a:prstGeom>
          <a:noFill/>
          <a:extLst>
            <a:ext uri="{909E8E84-426E-40DD-AFC4-6F175D3DCCD1}">
              <a14:hiddenFill xmlns:a14="http://schemas.microsoft.com/office/drawing/2010/main">
                <a:solidFill>
                  <a:srgbClr val="FFFFFF"/>
                </a:solidFill>
              </a14:hiddenFill>
            </a:ext>
          </a:extLst>
        </p:spPr>
      </p:pic>
      <p:sp>
        <p:nvSpPr>
          <p:cNvPr id="3098" name="Rectangle 309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0" name="Rectangle 309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Content Placeholder 3090">
            <a:extLst>
              <a:ext uri="{FF2B5EF4-FFF2-40B4-BE49-F238E27FC236}">
                <a16:creationId xmlns:a16="http://schemas.microsoft.com/office/drawing/2014/main" id="{6D05D6C7-1480-C136-FD4F-0DA64F6CCB76}"/>
              </a:ext>
            </a:extLst>
          </p:cNvPr>
          <p:cNvSpPr>
            <a:spLocks noGrp="1"/>
          </p:cNvSpPr>
          <p:nvPr>
            <p:ph idx="1"/>
          </p:nvPr>
        </p:nvSpPr>
        <p:spPr>
          <a:xfrm>
            <a:off x="5356861" y="2252870"/>
            <a:ext cx="5993892" cy="4073371"/>
          </a:xfrm>
        </p:spPr>
        <p:txBody>
          <a:bodyPr>
            <a:normAutofit/>
          </a:bodyPr>
          <a:lstStyle/>
          <a:p>
            <a:pPr marL="0" indent="0">
              <a:buNone/>
            </a:pPr>
            <a:r>
              <a:rPr lang="en-US" sz="1600" b="1" i="0" dirty="0">
                <a:solidFill>
                  <a:srgbClr val="610B4B"/>
                </a:solidFill>
                <a:effectLst/>
                <a:latin typeface="Times New Roman" panose="02020603050405020304" pitchFamily="18" charset="0"/>
                <a:cs typeface="Times New Roman" panose="02020603050405020304" pitchFamily="18" charset="0"/>
              </a:rPr>
              <a:t>1. Compare exponents by subtraction:</a:t>
            </a:r>
          </a:p>
          <a:p>
            <a:pPr marL="365125" indent="-182563" algn="just"/>
            <a:r>
              <a:rPr lang="en-US" sz="1600" b="0" i="0" dirty="0">
                <a:solidFill>
                  <a:srgbClr val="333333"/>
                </a:solidFill>
                <a:effectLst/>
                <a:latin typeface="Times New Roman" panose="02020603050405020304" pitchFamily="18" charset="0"/>
                <a:cs typeface="Times New Roman" panose="02020603050405020304" pitchFamily="18" charset="0"/>
              </a:rPr>
              <a:t>The exponents are compared by subtracting them to determine their difference. The larger exponent is chosen as the exponent of the result.</a:t>
            </a:r>
          </a:p>
          <a:p>
            <a:pPr marL="365125" indent="-182563" algn="just"/>
            <a:r>
              <a:rPr lang="en-US" sz="1600" b="0" i="0" dirty="0">
                <a:solidFill>
                  <a:srgbClr val="333333"/>
                </a:solidFill>
                <a:effectLst/>
                <a:latin typeface="Times New Roman" panose="02020603050405020304" pitchFamily="18" charset="0"/>
                <a:cs typeface="Times New Roman" panose="02020603050405020304" pitchFamily="18" charset="0"/>
              </a:rPr>
              <a:t>The difference of the exponents, i.e., </a:t>
            </a:r>
            <a:r>
              <a:rPr lang="en-US" sz="1600" b="1" i="0" dirty="0">
                <a:solidFill>
                  <a:srgbClr val="333333"/>
                </a:solidFill>
                <a:effectLst/>
                <a:latin typeface="Times New Roman" panose="02020603050405020304" pitchFamily="18" charset="0"/>
                <a:cs typeface="Times New Roman" panose="02020603050405020304" pitchFamily="18" charset="0"/>
              </a:rPr>
              <a:t>3</a:t>
            </a:r>
            <a:r>
              <a:rPr lang="en-US" sz="1600" b="0" i="0" dirty="0">
                <a:solidFill>
                  <a:srgbClr val="333333"/>
                </a:solidFill>
                <a:effectLst/>
                <a:latin typeface="Times New Roman" panose="02020603050405020304" pitchFamily="18" charset="0"/>
                <a:cs typeface="Times New Roman" panose="02020603050405020304" pitchFamily="18" charset="0"/>
              </a:rPr>
              <a:t> - </a:t>
            </a:r>
            <a:r>
              <a:rPr lang="en-US" sz="1600" b="1" i="0" dirty="0">
                <a:solidFill>
                  <a:srgbClr val="333333"/>
                </a:solidFill>
                <a:effectLst/>
                <a:latin typeface="Times New Roman" panose="02020603050405020304" pitchFamily="18" charset="0"/>
                <a:cs typeface="Times New Roman" panose="02020603050405020304" pitchFamily="18" charset="0"/>
              </a:rPr>
              <a:t>2</a:t>
            </a:r>
            <a:r>
              <a:rPr lang="en-US" sz="1600" b="0" i="0" dirty="0">
                <a:solidFill>
                  <a:srgbClr val="333333"/>
                </a:solidFill>
                <a:effectLst/>
                <a:latin typeface="Times New Roman" panose="02020603050405020304" pitchFamily="18" charset="0"/>
                <a:cs typeface="Times New Roman" panose="02020603050405020304" pitchFamily="18" charset="0"/>
              </a:rPr>
              <a:t> = </a:t>
            </a:r>
            <a:r>
              <a:rPr lang="en-US" sz="1600" b="1" i="0" dirty="0">
                <a:solidFill>
                  <a:srgbClr val="333333"/>
                </a:solidFill>
                <a:effectLst/>
                <a:latin typeface="Times New Roman" panose="02020603050405020304" pitchFamily="18" charset="0"/>
                <a:cs typeface="Times New Roman" panose="02020603050405020304" pitchFamily="18" charset="0"/>
              </a:rPr>
              <a:t>1</a:t>
            </a:r>
            <a:r>
              <a:rPr lang="en-US" sz="1600" b="0" i="0" dirty="0">
                <a:solidFill>
                  <a:srgbClr val="333333"/>
                </a:solidFill>
                <a:effectLst/>
                <a:latin typeface="Times New Roman" panose="02020603050405020304" pitchFamily="18" charset="0"/>
                <a:cs typeface="Times New Roman" panose="02020603050405020304" pitchFamily="18" charset="0"/>
              </a:rPr>
              <a:t> determines how many times the mantissa associated with the smaller exponent must be shifted to the right.</a:t>
            </a:r>
          </a:p>
          <a:p>
            <a:pPr marL="0" indent="0" algn="just">
              <a:buNone/>
            </a:pPr>
            <a:r>
              <a:rPr lang="en-US" sz="1600" b="1" i="0" dirty="0">
                <a:solidFill>
                  <a:srgbClr val="610B4B"/>
                </a:solidFill>
                <a:effectLst/>
                <a:latin typeface="Times New Roman" panose="02020603050405020304" pitchFamily="18" charset="0"/>
                <a:cs typeface="Times New Roman" panose="02020603050405020304" pitchFamily="18" charset="0"/>
              </a:rPr>
              <a:t>2. Align the mantissas:</a:t>
            </a:r>
          </a:p>
          <a:p>
            <a:pPr marL="365125" indent="-182563" algn="just"/>
            <a:r>
              <a:rPr lang="en-US" sz="1600" b="0" i="0" dirty="0">
                <a:solidFill>
                  <a:srgbClr val="333333"/>
                </a:solidFill>
                <a:effectLst/>
                <a:latin typeface="Times New Roman" panose="02020603050405020304" pitchFamily="18" charset="0"/>
                <a:cs typeface="Times New Roman" panose="02020603050405020304" pitchFamily="18" charset="0"/>
              </a:rPr>
              <a:t>The mantissa associated with the smaller exponent is shifted according to the difference of exponents determined in segment one.</a:t>
            </a:r>
          </a:p>
          <a:p>
            <a:pPr marL="0" indent="0">
              <a:buNone/>
            </a:pPr>
            <a:endParaRPr lang="en-US" sz="1800" dirty="0"/>
          </a:p>
        </p:txBody>
      </p:sp>
      <p:pic>
        <p:nvPicPr>
          <p:cNvPr id="8" name="Picture 7">
            <a:extLst>
              <a:ext uri="{FF2B5EF4-FFF2-40B4-BE49-F238E27FC236}">
                <a16:creationId xmlns:a16="http://schemas.microsoft.com/office/drawing/2014/main" id="{491CCEFF-B7A5-47E5-8821-4C9ED4F42006}"/>
              </a:ext>
            </a:extLst>
          </p:cNvPr>
          <p:cNvPicPr>
            <a:picLocks noChangeAspect="1"/>
          </p:cNvPicPr>
          <p:nvPr/>
        </p:nvPicPr>
        <p:blipFill>
          <a:blip r:embed="rId3"/>
          <a:stretch>
            <a:fillRect/>
          </a:stretch>
        </p:blipFill>
        <p:spPr>
          <a:xfrm>
            <a:off x="6879102" y="5812055"/>
            <a:ext cx="2572277" cy="813828"/>
          </a:xfrm>
          <a:prstGeom prst="rect">
            <a:avLst/>
          </a:prstGeom>
        </p:spPr>
      </p:pic>
      <mc:AlternateContent xmlns:mc="http://schemas.openxmlformats.org/markup-compatibility/2006" xmlns:p14="http://schemas.microsoft.com/office/powerpoint/2010/main">
        <mc:Choice Requires="p14">
          <p:contentPart p14:bwMode="auto" r:id="rId4">
            <p14:nvContentPartPr>
              <p14:cNvPr id="3077" name="Ink 3076">
                <a:extLst>
                  <a:ext uri="{FF2B5EF4-FFF2-40B4-BE49-F238E27FC236}">
                    <a16:creationId xmlns:a16="http://schemas.microsoft.com/office/drawing/2014/main" id="{4CEA0825-65AE-40F5-B01B-EE3E41A5E86F}"/>
                  </a:ext>
                </a:extLst>
              </p14:cNvPr>
              <p14:cNvContentPartPr/>
              <p14:nvPr/>
            </p14:nvContentPartPr>
            <p14:xfrm>
              <a:off x="6670965" y="6583991"/>
              <a:ext cx="360" cy="360"/>
            </p14:xfrm>
          </p:contentPart>
        </mc:Choice>
        <mc:Fallback xmlns="">
          <p:pic>
            <p:nvPicPr>
              <p:cNvPr id="3077" name="Ink 3076">
                <a:extLst>
                  <a:ext uri="{FF2B5EF4-FFF2-40B4-BE49-F238E27FC236}">
                    <a16:creationId xmlns:a16="http://schemas.microsoft.com/office/drawing/2014/main" id="{4CEA0825-65AE-40F5-B01B-EE3E41A5E86F}"/>
                  </a:ext>
                </a:extLst>
              </p:cNvPr>
              <p:cNvPicPr/>
              <p:nvPr/>
            </p:nvPicPr>
            <p:blipFill>
              <a:blip r:embed="rId5"/>
              <a:stretch>
                <a:fillRect/>
              </a:stretch>
            </p:blipFill>
            <p:spPr>
              <a:xfrm>
                <a:off x="6661965" y="65753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08" name="Ink 3207">
                <a:extLst>
                  <a:ext uri="{FF2B5EF4-FFF2-40B4-BE49-F238E27FC236}">
                    <a16:creationId xmlns:a16="http://schemas.microsoft.com/office/drawing/2014/main" id="{FAC9C90D-670E-4AAA-9342-ADB179419DAC}"/>
                  </a:ext>
                </a:extLst>
              </p14:cNvPr>
              <p14:cNvContentPartPr/>
              <p14:nvPr/>
            </p14:nvContentPartPr>
            <p14:xfrm>
              <a:off x="8140845" y="6532151"/>
              <a:ext cx="6480" cy="5400"/>
            </p14:xfrm>
          </p:contentPart>
        </mc:Choice>
        <mc:Fallback xmlns="">
          <p:pic>
            <p:nvPicPr>
              <p:cNvPr id="3208" name="Ink 3207">
                <a:extLst>
                  <a:ext uri="{FF2B5EF4-FFF2-40B4-BE49-F238E27FC236}">
                    <a16:creationId xmlns:a16="http://schemas.microsoft.com/office/drawing/2014/main" id="{FAC9C90D-670E-4AAA-9342-ADB179419DAC}"/>
                  </a:ext>
                </a:extLst>
              </p:cNvPr>
              <p:cNvPicPr/>
              <p:nvPr/>
            </p:nvPicPr>
            <p:blipFill>
              <a:blip r:embed="rId7"/>
              <a:stretch>
                <a:fillRect/>
              </a:stretch>
            </p:blipFill>
            <p:spPr>
              <a:xfrm>
                <a:off x="8131845" y="6523151"/>
                <a:ext cx="241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22" name="Ink 3321">
                <a:extLst>
                  <a:ext uri="{FF2B5EF4-FFF2-40B4-BE49-F238E27FC236}">
                    <a16:creationId xmlns:a16="http://schemas.microsoft.com/office/drawing/2014/main" id="{89921179-47A0-4ED2-A3B6-ED5B4160F975}"/>
                  </a:ext>
                </a:extLst>
              </p14:cNvPr>
              <p14:cNvContentPartPr/>
              <p14:nvPr/>
            </p14:nvContentPartPr>
            <p14:xfrm>
              <a:off x="11391285" y="1945031"/>
              <a:ext cx="360" cy="360"/>
            </p14:xfrm>
          </p:contentPart>
        </mc:Choice>
        <mc:Fallback xmlns="">
          <p:pic>
            <p:nvPicPr>
              <p:cNvPr id="3322" name="Ink 3321">
                <a:extLst>
                  <a:ext uri="{FF2B5EF4-FFF2-40B4-BE49-F238E27FC236}">
                    <a16:creationId xmlns:a16="http://schemas.microsoft.com/office/drawing/2014/main" id="{89921179-47A0-4ED2-A3B6-ED5B4160F975}"/>
                  </a:ext>
                </a:extLst>
              </p:cNvPr>
              <p:cNvPicPr/>
              <p:nvPr/>
            </p:nvPicPr>
            <p:blipFill>
              <a:blip r:embed="rId5"/>
              <a:stretch>
                <a:fillRect/>
              </a:stretch>
            </p:blipFill>
            <p:spPr>
              <a:xfrm>
                <a:off x="11382645" y="1936031"/>
                <a:ext cx="18000" cy="18000"/>
              </a:xfrm>
              <a:prstGeom prst="rect">
                <a:avLst/>
              </a:prstGeom>
            </p:spPr>
          </p:pic>
        </mc:Fallback>
      </mc:AlternateContent>
    </p:spTree>
    <p:extLst>
      <p:ext uri="{BB962C8B-B14F-4D97-AF65-F5344CB8AC3E}">
        <p14:creationId xmlns:p14="http://schemas.microsoft.com/office/powerpoint/2010/main" val="54947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6" name="Rectangle 309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C0C34-E4E5-43BC-833D-94C1279C9C6D}"/>
              </a:ext>
            </a:extLst>
          </p:cNvPr>
          <p:cNvSpPr>
            <a:spLocks noGrp="1"/>
          </p:cNvSpPr>
          <p:nvPr>
            <p:ph type="title"/>
          </p:nvPr>
        </p:nvSpPr>
        <p:spPr>
          <a:xfrm>
            <a:off x="5359510" y="978619"/>
            <a:ext cx="5991244" cy="1106424"/>
          </a:xfrm>
        </p:spPr>
        <p:txBody>
          <a:bodyPr vert="horz" lIns="91440" tIns="45720" rIns="91440" bIns="45720" rtlCol="0">
            <a:normAutofit/>
          </a:bodyPr>
          <a:lstStyle/>
          <a:p>
            <a:r>
              <a:rPr lang="en-US" sz="3200" dirty="0"/>
              <a:t>Arithmetic Pipeline</a:t>
            </a:r>
          </a:p>
        </p:txBody>
      </p:sp>
      <p:pic>
        <p:nvPicPr>
          <p:cNvPr id="3074" name="Picture 2" descr="Arithmetic Pipeline">
            <a:extLst>
              <a:ext uri="{FF2B5EF4-FFF2-40B4-BE49-F238E27FC236}">
                <a16:creationId xmlns:a16="http://schemas.microsoft.com/office/drawing/2014/main" id="{B8455FA3-F542-40C8-A876-51DEE90A59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629" y="116115"/>
            <a:ext cx="4758348" cy="6531428"/>
          </a:xfrm>
          <a:prstGeom prst="rect">
            <a:avLst/>
          </a:prstGeom>
          <a:noFill/>
          <a:extLst>
            <a:ext uri="{909E8E84-426E-40DD-AFC4-6F175D3DCCD1}">
              <a14:hiddenFill xmlns:a14="http://schemas.microsoft.com/office/drawing/2010/main">
                <a:solidFill>
                  <a:srgbClr val="FFFFFF"/>
                </a:solidFill>
              </a14:hiddenFill>
            </a:ext>
          </a:extLst>
        </p:spPr>
      </p:pic>
      <p:sp>
        <p:nvSpPr>
          <p:cNvPr id="3098" name="Rectangle 309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0" name="Rectangle 309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Content Placeholder 3090">
            <a:extLst>
              <a:ext uri="{FF2B5EF4-FFF2-40B4-BE49-F238E27FC236}">
                <a16:creationId xmlns:a16="http://schemas.microsoft.com/office/drawing/2014/main" id="{6D05D6C7-1480-C136-FD4F-0DA64F6CCB76}"/>
              </a:ext>
            </a:extLst>
          </p:cNvPr>
          <p:cNvSpPr>
            <a:spLocks noGrp="1"/>
          </p:cNvSpPr>
          <p:nvPr>
            <p:ph idx="1"/>
          </p:nvPr>
        </p:nvSpPr>
        <p:spPr>
          <a:xfrm>
            <a:off x="5356861" y="2252870"/>
            <a:ext cx="5993892" cy="4073371"/>
          </a:xfrm>
        </p:spPr>
        <p:txBody>
          <a:bodyPr>
            <a:normAutofit/>
          </a:bodyPr>
          <a:lstStyle/>
          <a:p>
            <a:pPr marL="0" indent="0" algn="just">
              <a:buNone/>
            </a:pPr>
            <a:r>
              <a:rPr lang="en-US" sz="2000" b="1" i="0" dirty="0">
                <a:solidFill>
                  <a:srgbClr val="610B4B"/>
                </a:solidFill>
                <a:effectLst/>
                <a:latin typeface="Times New Roman" panose="02020603050405020304" pitchFamily="18" charset="0"/>
                <a:cs typeface="Times New Roman" panose="02020603050405020304" pitchFamily="18" charset="0"/>
              </a:rPr>
              <a:t>3. Add mantissas:</a:t>
            </a:r>
          </a:p>
          <a:p>
            <a:pPr marL="450850" indent="-184150" algn="just"/>
            <a:r>
              <a:rPr lang="en-US" sz="2000" b="0" i="0" dirty="0">
                <a:solidFill>
                  <a:srgbClr val="333333"/>
                </a:solidFill>
                <a:effectLst/>
                <a:latin typeface="Times New Roman" panose="02020603050405020304" pitchFamily="18" charset="0"/>
                <a:cs typeface="Times New Roman" panose="02020603050405020304" pitchFamily="18" charset="0"/>
              </a:rPr>
              <a:t>The two mantissas are added in segment three</a:t>
            </a:r>
          </a:p>
          <a:p>
            <a:pPr marL="26670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610B4B"/>
              </a:solidFill>
              <a:effectLst/>
              <a:latin typeface="Times New Roman" panose="02020603050405020304" pitchFamily="18" charset="0"/>
              <a:cs typeface="Times New Roman" panose="02020603050405020304" pitchFamily="18" charset="0"/>
            </a:endParaRPr>
          </a:p>
          <a:p>
            <a:pPr marL="0" indent="0" algn="just">
              <a:buNone/>
            </a:pPr>
            <a:r>
              <a:rPr lang="en-US" sz="2000" i="0" dirty="0">
                <a:solidFill>
                  <a:srgbClr val="610B4B"/>
                </a:solidFill>
                <a:effectLst/>
                <a:latin typeface="Times New Roman" panose="02020603050405020304" pitchFamily="18" charset="0"/>
                <a:cs typeface="Times New Roman" panose="02020603050405020304" pitchFamily="18" charset="0"/>
              </a:rPr>
              <a:t>4. Normalize the result:</a:t>
            </a:r>
          </a:p>
          <a:p>
            <a:pPr marL="450850" indent="-184150" algn="just"/>
            <a:r>
              <a:rPr lang="en-US" sz="2000" b="0" i="0" dirty="0">
                <a:solidFill>
                  <a:srgbClr val="333333"/>
                </a:solidFill>
                <a:effectLst/>
                <a:latin typeface="Times New Roman" panose="02020603050405020304" pitchFamily="18" charset="0"/>
                <a:cs typeface="Times New Roman" panose="02020603050405020304" pitchFamily="18" charset="0"/>
              </a:rPr>
              <a:t>After normalization, the result is written as:</a:t>
            </a:r>
          </a:p>
          <a:p>
            <a:pPr marL="266700" indent="0" algn="just">
              <a:buNone/>
            </a:pPr>
            <a:r>
              <a:rPr lang="en-US" sz="1400" b="0" i="0" dirty="0">
                <a:solidFill>
                  <a:srgbClr val="333333"/>
                </a:solidFill>
                <a:effectLst/>
                <a:latin typeface="inter-regular"/>
              </a:rPr>
              <a:t>.</a:t>
            </a:r>
          </a:p>
          <a:p>
            <a:pPr marL="0" indent="0">
              <a:buNone/>
            </a:pPr>
            <a:endParaRPr lang="en-US" sz="1800" dirty="0"/>
          </a:p>
        </p:txBody>
      </p:sp>
      <p:pic>
        <p:nvPicPr>
          <p:cNvPr id="9" name="Picture 8">
            <a:extLst>
              <a:ext uri="{FF2B5EF4-FFF2-40B4-BE49-F238E27FC236}">
                <a16:creationId xmlns:a16="http://schemas.microsoft.com/office/drawing/2014/main" id="{3ECF5CC3-2ED2-4559-B86D-E3202C6EE7AC}"/>
              </a:ext>
            </a:extLst>
          </p:cNvPr>
          <p:cNvPicPr>
            <a:picLocks noChangeAspect="1"/>
          </p:cNvPicPr>
          <p:nvPr/>
        </p:nvPicPr>
        <p:blipFill>
          <a:blip r:embed="rId3"/>
          <a:stretch>
            <a:fillRect/>
          </a:stretch>
        </p:blipFill>
        <p:spPr>
          <a:xfrm>
            <a:off x="6379255" y="3139235"/>
            <a:ext cx="3664811" cy="565059"/>
          </a:xfrm>
          <a:prstGeom prst="rect">
            <a:avLst/>
          </a:prstGeom>
        </p:spPr>
      </p:pic>
      <p:pic>
        <p:nvPicPr>
          <p:cNvPr id="11" name="Picture 10">
            <a:extLst>
              <a:ext uri="{FF2B5EF4-FFF2-40B4-BE49-F238E27FC236}">
                <a16:creationId xmlns:a16="http://schemas.microsoft.com/office/drawing/2014/main" id="{95623ED6-37DD-41DA-9EB1-430BF8DDA903}"/>
              </a:ext>
            </a:extLst>
          </p:cNvPr>
          <p:cNvPicPr>
            <a:picLocks noChangeAspect="1"/>
          </p:cNvPicPr>
          <p:nvPr/>
        </p:nvPicPr>
        <p:blipFill>
          <a:blip r:embed="rId4"/>
          <a:stretch>
            <a:fillRect/>
          </a:stretch>
        </p:blipFill>
        <p:spPr>
          <a:xfrm>
            <a:off x="6495142" y="5018745"/>
            <a:ext cx="3548924" cy="565060"/>
          </a:xfrm>
          <a:prstGeom prst="rect">
            <a:avLst/>
          </a:prstGeom>
        </p:spPr>
      </p:pic>
    </p:spTree>
    <p:extLst>
      <p:ext uri="{BB962C8B-B14F-4D97-AF65-F5344CB8AC3E}">
        <p14:creationId xmlns:p14="http://schemas.microsoft.com/office/powerpoint/2010/main" val="238011050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0241B"/>
      </a:dk2>
      <a:lt2>
        <a:srgbClr val="F0F2F3"/>
      </a:lt2>
      <a:accent1>
        <a:srgbClr val="D56B18"/>
      </a:accent1>
      <a:accent2>
        <a:srgbClr val="E62E29"/>
      </a:accent2>
      <a:accent3>
        <a:srgbClr val="B8A221"/>
      </a:accent3>
      <a:accent4>
        <a:srgbClr val="17AFCD"/>
      </a:accent4>
      <a:accent5>
        <a:srgbClr val="2979E6"/>
      </a:accent5>
      <a:accent6>
        <a:srgbClr val="3B3BDB"/>
      </a:accent6>
      <a:hlink>
        <a:srgbClr val="3F86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2126</TotalTime>
  <Words>1438</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Heebo</vt:lpstr>
      <vt:lpstr>inter-regular</vt:lpstr>
      <vt:lpstr>Neue Haas Grotesk Text Pro</vt:lpstr>
      <vt:lpstr>Times New Roman</vt:lpstr>
      <vt:lpstr>AccentBoxVTI</vt:lpstr>
      <vt:lpstr>MODULE-4</vt:lpstr>
      <vt:lpstr>WHY PIPELINING IS NEEDED?</vt:lpstr>
      <vt:lpstr>What is Pipelining</vt:lpstr>
      <vt:lpstr>Advantages of Pipelining</vt:lpstr>
      <vt:lpstr>Disadvantages of Pipelining</vt:lpstr>
      <vt:lpstr>Types of Pipelining </vt:lpstr>
      <vt:lpstr>Arithmetic Pipeline</vt:lpstr>
      <vt:lpstr>Arithmetic Pipeline</vt:lpstr>
      <vt:lpstr>Arithmetic Pipeline</vt:lpstr>
      <vt:lpstr>Instruction Pipeline</vt:lpstr>
      <vt:lpstr>Formulas based on Pipelining</vt:lpstr>
      <vt:lpstr>Important Parameters of Pipelined Architecture.</vt:lpstr>
      <vt:lpstr>Important Parameters of Non-pipelined Architecture.</vt:lpstr>
      <vt:lpstr>Numericals (https://www.gatevidyalay.com/pipelining-practice-problems/)</vt:lpstr>
      <vt:lpstr>Numericals</vt:lpstr>
      <vt:lpstr>Numericals</vt:lpstr>
      <vt:lpstr>Numerical (Contd..)</vt:lpstr>
      <vt:lpstr>Numerical (Contd..)</vt:lpstr>
      <vt:lpstr>Numerical (Contd..)</vt:lpstr>
      <vt:lpstr>Numericals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Ishan Budhiraja</dc:creator>
  <cp:lastModifiedBy>Ashutosh Srivastava</cp:lastModifiedBy>
  <cp:revision>3</cp:revision>
  <dcterms:created xsi:type="dcterms:W3CDTF">2022-11-13T11:45:47Z</dcterms:created>
  <dcterms:modified xsi:type="dcterms:W3CDTF">2023-12-05T06:19:25Z</dcterms:modified>
</cp:coreProperties>
</file>