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57" r:id="rId5"/>
    <p:sldId id="261" r:id="rId6"/>
    <p:sldId id="262" r:id="rId7"/>
    <p:sldId id="258" r:id="rId8"/>
    <p:sldId id="259" r:id="rId9"/>
    <p:sldId id="260" r:id="rId10"/>
    <p:sldId id="267" r:id="rId11"/>
    <p:sldId id="263"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 Krishna" userId="8470e1e71436eff1" providerId="LiveId" clId="{F4ED1696-BF2D-4807-B5E1-BB4A5EC61A5A}"/>
    <pc:docChg chg="modSld">
      <pc:chgData name="Rama Krishna" userId="8470e1e71436eff1" providerId="LiveId" clId="{F4ED1696-BF2D-4807-B5E1-BB4A5EC61A5A}" dt="2020-04-19T16:09:28.862" v="9" actId="20577"/>
      <pc:docMkLst>
        <pc:docMk/>
      </pc:docMkLst>
      <pc:sldChg chg="modSp">
        <pc:chgData name="Rama Krishna" userId="8470e1e71436eff1" providerId="LiveId" clId="{F4ED1696-BF2D-4807-B5E1-BB4A5EC61A5A}" dt="2020-04-19T16:08:21.026" v="0" actId="14100"/>
        <pc:sldMkLst>
          <pc:docMk/>
          <pc:sldMk cId="3922790901" sldId="260"/>
        </pc:sldMkLst>
        <pc:spChg chg="mod">
          <ac:chgData name="Rama Krishna" userId="8470e1e71436eff1" providerId="LiveId" clId="{F4ED1696-BF2D-4807-B5E1-BB4A5EC61A5A}" dt="2020-04-19T16:08:21.026" v="0" actId="14100"/>
          <ac:spMkLst>
            <pc:docMk/>
            <pc:sldMk cId="3922790901" sldId="260"/>
            <ac:spMk id="4" creationId="{1EF3A81E-6D53-475F-A180-9F6379B3F153}"/>
          </ac:spMkLst>
        </pc:spChg>
      </pc:sldChg>
      <pc:sldChg chg="modSp">
        <pc:chgData name="Rama Krishna" userId="8470e1e71436eff1" providerId="LiveId" clId="{F4ED1696-BF2D-4807-B5E1-BB4A5EC61A5A}" dt="2020-04-19T16:09:28.862" v="9" actId="20577"/>
        <pc:sldMkLst>
          <pc:docMk/>
          <pc:sldMk cId="3475511822" sldId="265"/>
        </pc:sldMkLst>
        <pc:spChg chg="mod">
          <ac:chgData name="Rama Krishna" userId="8470e1e71436eff1" providerId="LiveId" clId="{F4ED1696-BF2D-4807-B5E1-BB4A5EC61A5A}" dt="2020-04-19T16:09:28.862" v="9" actId="20577"/>
          <ac:spMkLst>
            <pc:docMk/>
            <pc:sldMk cId="3475511822" sldId="265"/>
            <ac:spMk id="3" creationId="{6D2A48DB-2A1B-49A2-A4F8-4582411580DE}"/>
          </ac:spMkLst>
        </pc:spChg>
      </pc:sldChg>
      <pc:sldChg chg="modSp">
        <pc:chgData name="Rama Krishna" userId="8470e1e71436eff1" providerId="LiveId" clId="{F4ED1696-BF2D-4807-B5E1-BB4A5EC61A5A}" dt="2020-04-19T16:08:32.070" v="2" actId="1076"/>
        <pc:sldMkLst>
          <pc:docMk/>
          <pc:sldMk cId="2169383076" sldId="267"/>
        </pc:sldMkLst>
        <pc:picChg chg="mod">
          <ac:chgData name="Rama Krishna" userId="8470e1e71436eff1" providerId="LiveId" clId="{F4ED1696-BF2D-4807-B5E1-BB4A5EC61A5A}" dt="2020-04-19T16:08:32.070" v="2" actId="1076"/>
          <ac:picMkLst>
            <pc:docMk/>
            <pc:sldMk cId="2169383076" sldId="267"/>
            <ac:picMk id="4" creationId="{45B43A31-49FC-4D75-B52D-2CFA770B5B4F}"/>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Application use of medical Drones (in %)</c:v>
                </c:pt>
              </c:strCache>
            </c:strRef>
          </c:tx>
          <c:dPt>
            <c:idx val="0"/>
            <c:bubble3D val="0"/>
            <c:spPr>
              <a:solidFill>
                <a:schemeClr val="dk1">
                  <a:tint val="885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4D6-4A24-93DC-5C34132D9566}"/>
              </c:ext>
            </c:extLst>
          </c:dPt>
          <c:dPt>
            <c:idx val="1"/>
            <c:bubble3D val="0"/>
            <c:spPr>
              <a:solidFill>
                <a:schemeClr val="dk1">
                  <a:tint val="5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4D6-4A24-93DC-5C34132D9566}"/>
              </c:ext>
            </c:extLst>
          </c:dPt>
          <c:dPt>
            <c:idx val="2"/>
            <c:bubble3D val="0"/>
            <c:spPr>
              <a:solidFill>
                <a:schemeClr val="dk1">
                  <a:tint val="7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4D6-4A24-93DC-5C34132D9566}"/>
              </c:ext>
            </c:extLst>
          </c:dPt>
          <c:dPt>
            <c:idx val="3"/>
            <c:bubble3D val="0"/>
            <c:spPr>
              <a:solidFill>
                <a:schemeClr val="dk1">
                  <a:tint val="985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4D6-4A24-93DC-5C34132D956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Blood Banking/transfer</c:v>
                </c:pt>
                <c:pt idx="1">
                  <c:v>Drug supplies</c:v>
                </c:pt>
                <c:pt idx="2">
                  <c:v>Vaccine program</c:v>
                </c:pt>
                <c:pt idx="3">
                  <c:v>Other(samples Testing etc) </c:v>
                </c:pt>
              </c:strCache>
            </c:strRef>
          </c:cat>
          <c:val>
            <c:numRef>
              <c:f>Sheet1!$B$2:$B$5</c:f>
              <c:numCache>
                <c:formatCode>0%</c:formatCode>
                <c:ptCount val="4"/>
                <c:pt idx="0">
                  <c:v>0.35</c:v>
                </c:pt>
                <c:pt idx="1">
                  <c:v>0.28000000000000003</c:v>
                </c:pt>
                <c:pt idx="2">
                  <c:v>0.2</c:v>
                </c:pt>
                <c:pt idx="3">
                  <c:v>0.16</c:v>
                </c:pt>
              </c:numCache>
            </c:numRef>
          </c:val>
          <c:extLst>
            <c:ext xmlns:c16="http://schemas.microsoft.com/office/drawing/2014/chart" uri="{C3380CC4-5D6E-409C-BE32-E72D297353CC}">
              <c16:uniqueId val="{00000000-E1BB-45E2-83B9-2019F3800F6A}"/>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rtl="0">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79BCC25-40B8-4A6D-B43A-BE31A62BE2CD}" type="datetimeFigureOut">
              <a:rPr lang="en-IN" smtClean="0"/>
              <a:t>19-04-2020</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630A98A-7229-4CC1-8A50-6FE8EB5CBFA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48684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BCC25-40B8-4A6D-B43A-BE31A62BE2CD}"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91012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BCC25-40B8-4A6D-B43A-BE31A62BE2CD}"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3487959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BCC25-40B8-4A6D-B43A-BE31A62BE2CD}"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40752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BCC25-40B8-4A6D-B43A-BE31A62BE2CD}"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0A98A-7229-4CC1-8A50-6FE8EB5CBFA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702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9BCC25-40B8-4A6D-B43A-BE31A62BE2CD}"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63397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9BCC25-40B8-4A6D-B43A-BE31A62BE2CD}" type="datetimeFigureOut">
              <a:rPr lang="en-IN" smtClean="0"/>
              <a:t>19-04-2020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429407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9BCC25-40B8-4A6D-B43A-BE31A62BE2CD}" type="datetimeFigureOut">
              <a:rPr lang="en-IN" smtClean="0"/>
              <a:t>19-04-2020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62967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BCC25-40B8-4A6D-B43A-BE31A62BE2CD}" type="datetimeFigureOut">
              <a:rPr lang="en-IN" smtClean="0"/>
              <a:t>19-04-2020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83112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9BCC25-40B8-4A6D-B43A-BE31A62BE2CD}"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364056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9BCC25-40B8-4A6D-B43A-BE31A62BE2CD}"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0A98A-7229-4CC1-8A50-6FE8EB5CBFA5}" type="slidenum">
              <a:rPr lang="en-IN" smtClean="0"/>
              <a:t>‹#›</a:t>
            </a:fld>
            <a:endParaRPr lang="en-IN"/>
          </a:p>
        </p:txBody>
      </p:sp>
    </p:spTree>
    <p:extLst>
      <p:ext uri="{BB962C8B-B14F-4D97-AF65-F5344CB8AC3E}">
        <p14:creationId xmlns:p14="http://schemas.microsoft.com/office/powerpoint/2010/main" val="363064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79BCC25-40B8-4A6D-B43A-BE31A62BE2CD}" type="datetimeFigureOut">
              <a:rPr lang="en-IN" smtClean="0"/>
              <a:t>19-04-2020</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630A98A-7229-4CC1-8A50-6FE8EB5CBFA5}" type="slidenum">
              <a:rPr lang="en-IN" smtClean="0"/>
              <a:t>‹#›</a:t>
            </a:fld>
            <a:endParaRPr lang="en-IN"/>
          </a:p>
        </p:txBody>
      </p:sp>
    </p:spTree>
    <p:extLst>
      <p:ext uri="{BB962C8B-B14F-4D97-AF65-F5344CB8AC3E}">
        <p14:creationId xmlns:p14="http://schemas.microsoft.com/office/powerpoint/2010/main" val="660525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igitaltrends.com/photography/lily-shuts-dow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C216-7043-4A7D-98FB-935AA693F31D}"/>
              </a:ext>
            </a:extLst>
          </p:cNvPr>
          <p:cNvSpPr>
            <a:spLocks noGrp="1"/>
          </p:cNvSpPr>
          <p:nvPr>
            <p:ph type="ctrTitle"/>
          </p:nvPr>
        </p:nvSpPr>
        <p:spPr/>
        <p:txBody>
          <a:bodyPr/>
          <a:lstStyle/>
          <a:p>
            <a:r>
              <a:rPr lang="en-IN" dirty="0"/>
              <a:t>Droṇā with new era	</a:t>
            </a:r>
          </a:p>
        </p:txBody>
      </p:sp>
      <p:sp>
        <p:nvSpPr>
          <p:cNvPr id="3" name="Subtitle 2">
            <a:extLst>
              <a:ext uri="{FF2B5EF4-FFF2-40B4-BE49-F238E27FC236}">
                <a16:creationId xmlns:a16="http://schemas.microsoft.com/office/drawing/2014/main" id="{EBBA9348-42F3-464B-A551-4574435EEB1F}"/>
              </a:ext>
            </a:extLst>
          </p:cNvPr>
          <p:cNvSpPr>
            <a:spLocks noGrp="1"/>
          </p:cNvSpPr>
          <p:nvPr>
            <p:ph type="subTitle" idx="1"/>
          </p:nvPr>
        </p:nvSpPr>
        <p:spPr/>
        <p:txBody>
          <a:bodyPr>
            <a:normAutofit fontScale="92500" lnSpcReduction="20000"/>
          </a:bodyPr>
          <a:lstStyle/>
          <a:p>
            <a:r>
              <a:rPr lang="en-IN" dirty="0"/>
              <a:t>                                               Latest Edition V 1.O </a:t>
            </a:r>
          </a:p>
          <a:p>
            <a:endParaRPr lang="en-IN" dirty="0"/>
          </a:p>
          <a:p>
            <a:pPr algn="r"/>
            <a:r>
              <a:rPr lang="en-IN" dirty="0"/>
              <a:t>                                                                                Presented by</a:t>
            </a:r>
          </a:p>
          <a:p>
            <a:pPr algn="r"/>
            <a:r>
              <a:rPr lang="en-IN" dirty="0"/>
              <a:t>Droṇā Team</a:t>
            </a:r>
          </a:p>
        </p:txBody>
      </p:sp>
    </p:spTree>
    <p:extLst>
      <p:ext uri="{BB962C8B-B14F-4D97-AF65-F5344CB8AC3E}">
        <p14:creationId xmlns:p14="http://schemas.microsoft.com/office/powerpoint/2010/main" val="3309192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94E3-750B-459E-BA80-33B8B985A0F4}"/>
              </a:ext>
            </a:extLst>
          </p:cNvPr>
          <p:cNvSpPr>
            <a:spLocks noGrp="1"/>
          </p:cNvSpPr>
          <p:nvPr>
            <p:ph type="title"/>
          </p:nvPr>
        </p:nvSpPr>
        <p:spPr/>
        <p:txBody>
          <a:bodyPr/>
          <a:lstStyle/>
          <a:p>
            <a:r>
              <a:rPr lang="en-IN" dirty="0"/>
              <a:t>Why we here?</a:t>
            </a:r>
          </a:p>
        </p:txBody>
      </p:sp>
      <p:sp>
        <p:nvSpPr>
          <p:cNvPr id="3" name="Content Placeholder 2">
            <a:extLst>
              <a:ext uri="{FF2B5EF4-FFF2-40B4-BE49-F238E27FC236}">
                <a16:creationId xmlns:a16="http://schemas.microsoft.com/office/drawing/2014/main" id="{8708FD9B-2786-49A0-86B0-E2452ED540E9}"/>
              </a:ext>
            </a:extLst>
          </p:cNvPr>
          <p:cNvSpPr>
            <a:spLocks noGrp="1"/>
          </p:cNvSpPr>
          <p:nvPr>
            <p:ph idx="1"/>
          </p:nvPr>
        </p:nvSpPr>
        <p:spPr/>
        <p:txBody>
          <a:bodyPr>
            <a:normAutofit/>
          </a:bodyPr>
          <a:lstStyle/>
          <a:p>
            <a:r>
              <a:rPr lang="en-IN" sz="2000" dirty="0"/>
              <a:t>We are coming with solution with </a:t>
            </a:r>
            <a:r>
              <a:rPr lang="en-US" sz="2000" dirty="0"/>
              <a:t>Multiple Drone-Cell Deployment Analyses and Optimization in Drone Assisted Radio Access Networks.</a:t>
            </a:r>
          </a:p>
          <a:p>
            <a:r>
              <a:rPr lang="en-US" sz="2000" dirty="0"/>
              <a:t>And another solution is Machine Learning-Based Drone Detection and Classification: State-of-the-Art in Research.</a:t>
            </a:r>
          </a:p>
          <a:p>
            <a:r>
              <a:rPr lang="en-US" sz="2000" dirty="0"/>
              <a:t>Design and Implementation of On-board Hybrid Generator for Rotary Wing Drone.</a:t>
            </a:r>
          </a:p>
          <a:p>
            <a:r>
              <a:rPr lang="en-US" sz="2000" dirty="0"/>
              <a:t>We design side rotated wings which can move fast.</a:t>
            </a:r>
          </a:p>
          <a:p>
            <a:r>
              <a:rPr lang="en-US" sz="2000" dirty="0"/>
              <a:t>We are developing faster object detection with drone.</a:t>
            </a:r>
          </a:p>
          <a:p>
            <a:r>
              <a:rPr lang="en-US" sz="2000" dirty="0"/>
              <a:t>Drones work in the Rescue Operations also.</a:t>
            </a:r>
            <a:endParaRPr lang="en-IN" sz="2000" dirty="0"/>
          </a:p>
        </p:txBody>
      </p:sp>
      <p:pic>
        <p:nvPicPr>
          <p:cNvPr id="4" name="Picture 3">
            <a:extLst>
              <a:ext uri="{FF2B5EF4-FFF2-40B4-BE49-F238E27FC236}">
                <a16:creationId xmlns:a16="http://schemas.microsoft.com/office/drawing/2014/main" id="{45B43A31-49FC-4D75-B52D-2CFA770B5B4F}"/>
              </a:ext>
            </a:extLst>
          </p:cNvPr>
          <p:cNvPicPr>
            <a:picLocks noChangeAspect="1"/>
          </p:cNvPicPr>
          <p:nvPr/>
        </p:nvPicPr>
        <p:blipFill>
          <a:blip r:embed="rId2"/>
          <a:stretch>
            <a:fillRect/>
          </a:stretch>
        </p:blipFill>
        <p:spPr>
          <a:xfrm>
            <a:off x="8053338" y="4201998"/>
            <a:ext cx="3226746" cy="2364638"/>
          </a:xfrm>
          <a:prstGeom prst="rect">
            <a:avLst/>
          </a:prstGeom>
        </p:spPr>
      </p:pic>
    </p:spTree>
    <p:extLst>
      <p:ext uri="{BB962C8B-B14F-4D97-AF65-F5344CB8AC3E}">
        <p14:creationId xmlns:p14="http://schemas.microsoft.com/office/powerpoint/2010/main" val="216938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D31AF4-F62D-4283-9DAD-A097EAE79A78}"/>
              </a:ext>
            </a:extLst>
          </p:cNvPr>
          <p:cNvPicPr>
            <a:picLocks noChangeAspect="1"/>
          </p:cNvPicPr>
          <p:nvPr/>
        </p:nvPicPr>
        <p:blipFill>
          <a:blip r:embed="rId2"/>
          <a:stretch>
            <a:fillRect/>
          </a:stretch>
        </p:blipFill>
        <p:spPr>
          <a:xfrm>
            <a:off x="1637269" y="1140643"/>
            <a:ext cx="5168884" cy="3829412"/>
          </a:xfrm>
          <a:prstGeom prst="rect">
            <a:avLst/>
          </a:prstGeom>
        </p:spPr>
      </p:pic>
      <p:pic>
        <p:nvPicPr>
          <p:cNvPr id="6" name="Picture 5">
            <a:extLst>
              <a:ext uri="{FF2B5EF4-FFF2-40B4-BE49-F238E27FC236}">
                <a16:creationId xmlns:a16="http://schemas.microsoft.com/office/drawing/2014/main" id="{8B28D757-D661-47EC-8428-EBFEB1412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5138" y="977262"/>
            <a:ext cx="4081805" cy="3992793"/>
          </a:xfrm>
          <a:prstGeom prst="rect">
            <a:avLst/>
          </a:prstGeom>
        </p:spPr>
      </p:pic>
      <p:sp>
        <p:nvSpPr>
          <p:cNvPr id="7" name="TextBox 6">
            <a:extLst>
              <a:ext uri="{FF2B5EF4-FFF2-40B4-BE49-F238E27FC236}">
                <a16:creationId xmlns:a16="http://schemas.microsoft.com/office/drawing/2014/main" id="{E6542CD0-0651-4574-984C-09A71E7579D2}"/>
              </a:ext>
            </a:extLst>
          </p:cNvPr>
          <p:cNvSpPr txBox="1"/>
          <p:nvPr/>
        </p:nvSpPr>
        <p:spPr>
          <a:xfrm>
            <a:off x="3073138" y="386499"/>
            <a:ext cx="6033155" cy="461665"/>
          </a:xfrm>
          <a:prstGeom prst="rect">
            <a:avLst/>
          </a:prstGeom>
          <a:noFill/>
        </p:spPr>
        <p:txBody>
          <a:bodyPr wrap="square" rtlCol="0">
            <a:spAutoFit/>
          </a:bodyPr>
          <a:lstStyle/>
          <a:p>
            <a:pPr algn="ctr"/>
            <a:r>
              <a:rPr lang="en-IN" sz="2400" dirty="0">
                <a:latin typeface="+mj-lt"/>
              </a:rPr>
              <a:t>3D MODEL OF DRONES</a:t>
            </a:r>
          </a:p>
        </p:txBody>
      </p:sp>
    </p:spTree>
    <p:extLst>
      <p:ext uri="{BB962C8B-B14F-4D97-AF65-F5344CB8AC3E}">
        <p14:creationId xmlns:p14="http://schemas.microsoft.com/office/powerpoint/2010/main" val="4289469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639D-39B0-4904-BC76-EB3E0A663D3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8564903-DCA7-4E54-B0C2-E0E39AE3F581}"/>
              </a:ext>
            </a:extLst>
          </p:cNvPr>
          <p:cNvSpPr>
            <a:spLocks noGrp="1"/>
          </p:cNvSpPr>
          <p:nvPr>
            <p:ph idx="1"/>
          </p:nvPr>
        </p:nvSpPr>
        <p:spPr>
          <a:xfrm>
            <a:off x="838200" y="1825625"/>
            <a:ext cx="10515600" cy="4160396"/>
          </a:xfrm>
        </p:spPr>
        <p:txBody>
          <a:bodyPr>
            <a:normAutofit fontScale="85000" lnSpcReduction="20000"/>
          </a:bodyPr>
          <a:lstStyle/>
          <a:p>
            <a:pPr marL="0" indent="0">
              <a:buNone/>
            </a:pPr>
            <a:r>
              <a:rPr lang="en-US" sz="2400" dirty="0"/>
              <a:t>The use of drones for medical purposes brings many advantages, such as quick help, shortening the time of traveling to the patient, reduction of complications in the injured owing to a short time to wait for rescue, support and improvement of basic operations of medical emergency teams, and the opportunity to reach places inaccessible for basic means of medical transport.</a:t>
            </a:r>
          </a:p>
          <a:p>
            <a:pPr marL="0" indent="0">
              <a:buNone/>
            </a:pPr>
            <a:r>
              <a:rPr lang="en-US" sz="2400" dirty="0"/>
              <a:t> Maintaining the integrity of specimens during delivery – Temperature control – The need for special equipment (packaging) </a:t>
            </a:r>
          </a:p>
          <a:p>
            <a:pPr marL="0" indent="0">
              <a:buNone/>
            </a:pPr>
            <a:r>
              <a:rPr lang="en-US" sz="2400" dirty="0"/>
              <a:t>• Payload capacity </a:t>
            </a:r>
          </a:p>
          <a:p>
            <a:pPr marL="0" indent="0">
              <a:buNone/>
            </a:pPr>
            <a:r>
              <a:rPr lang="en-US" sz="2400" dirty="0"/>
              <a:t>• Battery life </a:t>
            </a:r>
          </a:p>
          <a:p>
            <a:pPr marL="0" indent="0">
              <a:buNone/>
            </a:pPr>
            <a:r>
              <a:rPr lang="en-US" sz="2400" dirty="0"/>
              <a:t>• Security for controlled substances </a:t>
            </a:r>
          </a:p>
          <a:p>
            <a:pPr marL="0" indent="0">
              <a:buNone/>
            </a:pPr>
            <a:r>
              <a:rPr lang="en-US" sz="2400" dirty="0"/>
              <a:t>• Regulations; Federal, state and local (All must agree on operational procedures.) </a:t>
            </a:r>
          </a:p>
          <a:p>
            <a:pPr marL="0" indent="0">
              <a:buNone/>
            </a:pPr>
            <a:r>
              <a:rPr lang="en-US" sz="2400" dirty="0"/>
              <a:t>• Consumer Demand</a:t>
            </a:r>
            <a:endParaRPr lang="en-IN" sz="2400" dirty="0"/>
          </a:p>
        </p:txBody>
      </p:sp>
    </p:spTree>
    <p:extLst>
      <p:ext uri="{BB962C8B-B14F-4D97-AF65-F5344CB8AC3E}">
        <p14:creationId xmlns:p14="http://schemas.microsoft.com/office/powerpoint/2010/main" val="161714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B8B28F-73F5-493B-9A17-271B5B7A28B7}"/>
              </a:ext>
            </a:extLst>
          </p:cNvPr>
          <p:cNvPicPr>
            <a:picLocks noChangeAspect="1"/>
          </p:cNvPicPr>
          <p:nvPr/>
        </p:nvPicPr>
        <p:blipFill>
          <a:blip r:embed="rId2"/>
          <a:stretch>
            <a:fillRect/>
          </a:stretch>
        </p:blipFill>
        <p:spPr>
          <a:xfrm>
            <a:off x="2420533" y="1231128"/>
            <a:ext cx="7562136" cy="5470398"/>
          </a:xfrm>
          <a:prstGeom prst="rect">
            <a:avLst/>
          </a:prstGeom>
        </p:spPr>
      </p:pic>
      <p:sp>
        <p:nvSpPr>
          <p:cNvPr id="6" name="TextBox 5">
            <a:extLst>
              <a:ext uri="{FF2B5EF4-FFF2-40B4-BE49-F238E27FC236}">
                <a16:creationId xmlns:a16="http://schemas.microsoft.com/office/drawing/2014/main" id="{7A57F7BB-89BA-4EA1-AF7E-4BD379BBAF13}"/>
              </a:ext>
            </a:extLst>
          </p:cNvPr>
          <p:cNvSpPr txBox="1"/>
          <p:nvPr/>
        </p:nvSpPr>
        <p:spPr>
          <a:xfrm>
            <a:off x="2988297" y="113122"/>
            <a:ext cx="5516859" cy="584775"/>
          </a:xfrm>
          <a:prstGeom prst="rect">
            <a:avLst/>
          </a:prstGeom>
          <a:noFill/>
        </p:spPr>
        <p:txBody>
          <a:bodyPr wrap="square" rtlCol="0">
            <a:spAutoFit/>
          </a:bodyPr>
          <a:lstStyle/>
          <a:p>
            <a:pPr algn="ctr"/>
            <a:r>
              <a:rPr lang="en-IN" sz="3200" b="1" dirty="0">
                <a:ln w="0"/>
                <a:gradFill>
                  <a:gsLst>
                    <a:gs pos="21000">
                      <a:srgbClr val="53575C"/>
                    </a:gs>
                    <a:gs pos="88000">
                      <a:srgbClr val="C5C7CA"/>
                    </a:gs>
                  </a:gsLst>
                  <a:lin ang="5400000"/>
                </a:gradFill>
                <a:effectLst>
                  <a:outerShdw blurRad="38100" dist="38100" dir="2700000" algn="tl">
                    <a:srgbClr val="000000">
                      <a:alpha val="43137"/>
                    </a:srgbClr>
                  </a:outerShdw>
                </a:effectLst>
              </a:rPr>
              <a:t>Drone Era in Medical field </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32811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A22ED8-9452-4969-B45C-5BCE4CDD0E36}"/>
              </a:ext>
            </a:extLst>
          </p:cNvPr>
          <p:cNvPicPr>
            <a:picLocks noChangeAspect="1"/>
          </p:cNvPicPr>
          <p:nvPr/>
        </p:nvPicPr>
        <p:blipFill>
          <a:blip r:embed="rId2"/>
          <a:stretch>
            <a:fillRect/>
          </a:stretch>
        </p:blipFill>
        <p:spPr>
          <a:xfrm>
            <a:off x="1696825" y="949533"/>
            <a:ext cx="9108159" cy="5119414"/>
          </a:xfrm>
          <a:prstGeom prst="rect">
            <a:avLst/>
          </a:prstGeom>
        </p:spPr>
      </p:pic>
    </p:spTree>
    <p:extLst>
      <p:ext uri="{BB962C8B-B14F-4D97-AF65-F5344CB8AC3E}">
        <p14:creationId xmlns:p14="http://schemas.microsoft.com/office/powerpoint/2010/main" val="418650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B2FE-DE53-400D-9A50-5D11257B7071}"/>
              </a:ext>
            </a:extLst>
          </p:cNvPr>
          <p:cNvSpPr>
            <a:spLocks noGrp="1"/>
          </p:cNvSpPr>
          <p:nvPr>
            <p:ph type="title"/>
          </p:nvPr>
        </p:nvSpPr>
        <p:spPr/>
        <p:txBody>
          <a:bodyPr/>
          <a:lstStyle/>
          <a:p>
            <a:r>
              <a:rPr lang="en-IN" dirty="0"/>
              <a:t>Drone era:</a:t>
            </a:r>
          </a:p>
        </p:txBody>
      </p:sp>
      <p:sp>
        <p:nvSpPr>
          <p:cNvPr id="3" name="Content Placeholder 2">
            <a:extLst>
              <a:ext uri="{FF2B5EF4-FFF2-40B4-BE49-F238E27FC236}">
                <a16:creationId xmlns:a16="http://schemas.microsoft.com/office/drawing/2014/main" id="{9780DB9F-2D56-4762-BD95-7C94321C3860}"/>
              </a:ext>
            </a:extLst>
          </p:cNvPr>
          <p:cNvSpPr>
            <a:spLocks noGrp="1"/>
          </p:cNvSpPr>
          <p:nvPr>
            <p:ph idx="1"/>
          </p:nvPr>
        </p:nvSpPr>
        <p:spPr/>
        <p:txBody>
          <a:bodyPr>
            <a:normAutofit fontScale="92500" lnSpcReduction="20000"/>
          </a:bodyPr>
          <a:lstStyle/>
          <a:p>
            <a:r>
              <a:rPr lang="en-IN" sz="2000" dirty="0"/>
              <a:t>Now a days drones has changes a lot the things are much better and faster than before.</a:t>
            </a:r>
          </a:p>
          <a:p>
            <a:r>
              <a:rPr lang="en-IN" sz="2000" dirty="0"/>
              <a:t>Most of countries they are using drones for emergency and in Disaster prone areas for  supplying of medicines.</a:t>
            </a:r>
          </a:p>
          <a:p>
            <a:r>
              <a:rPr lang="en-IN" sz="2000" dirty="0"/>
              <a:t> But in India we hard to get things done. Like delivery boys are more and transports also more but still it is not important to us.</a:t>
            </a:r>
          </a:p>
          <a:p>
            <a:r>
              <a:rPr lang="en-IN" sz="2000" dirty="0"/>
              <a:t>But at this Coronavirus situation we have to use drones to supply the food items and medicines.</a:t>
            </a:r>
          </a:p>
          <a:p>
            <a:r>
              <a:rPr lang="en-IN" sz="2000" dirty="0"/>
              <a:t>We are developing the  fast and Disaster drones now it change a future in India.</a:t>
            </a:r>
          </a:p>
          <a:p>
            <a:r>
              <a:rPr lang="en-IN" sz="2000" dirty="0"/>
              <a:t>Like getting the things from any store to door steps.</a:t>
            </a:r>
          </a:p>
          <a:p>
            <a:r>
              <a:rPr lang="en-IN" sz="2000" dirty="0"/>
              <a:t>In coronavirus we can’t go out for every time just sit home give commands through app and send the list and location to drone it automatically take things to your door steps.</a:t>
            </a:r>
          </a:p>
        </p:txBody>
      </p:sp>
    </p:spTree>
    <p:extLst>
      <p:ext uri="{BB962C8B-B14F-4D97-AF65-F5344CB8AC3E}">
        <p14:creationId xmlns:p14="http://schemas.microsoft.com/office/powerpoint/2010/main" val="162273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E301-260A-430C-8E3B-A532893E0626}"/>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6D2A48DB-2A1B-49A2-A4F8-4582411580DE}"/>
              </a:ext>
            </a:extLst>
          </p:cNvPr>
          <p:cNvSpPr>
            <a:spLocks noGrp="1"/>
          </p:cNvSpPr>
          <p:nvPr>
            <p:ph idx="1"/>
          </p:nvPr>
        </p:nvSpPr>
        <p:spPr/>
        <p:txBody>
          <a:bodyPr/>
          <a:lstStyle/>
          <a:p>
            <a:pPr marL="0" indent="0" algn="just">
              <a:buNone/>
            </a:pPr>
            <a:r>
              <a:rPr lang="en-US" dirty="0"/>
              <a:t>The usage of drones in the lockdown period is to monitor the movement of people int the town during the lockdown period. another main reason is to sanitize the infected area's way and supply drones and first priority is to deliver and supply is to provide medicines and food to needy people. the main reason to making drones in Maharashtra is to announce the policy measures of COVID -19 in the infected areas and to identify the temperature people. Then we are here using the solar panel and for battery backup with solar cells and its satellite control drone and AI camera detection of COVID patients. In a paper published in the Proceedings of the ACM on Interactive, Mobile, Wearable and Ubiquitous Technologies as a "contactless syndromic surveillance platform" that "aims to expand the current paradigm of influenza-like illness (ILI) surveillance by capturing crowd-level bio-clinical signals directly related to physical symptoms of ILI from hospital waiting areas in an unobtrusive and privacy-sensitive manner."</a:t>
            </a:r>
            <a:endParaRPr lang="en-IN" dirty="0"/>
          </a:p>
        </p:txBody>
      </p:sp>
    </p:spTree>
    <p:extLst>
      <p:ext uri="{BB962C8B-B14F-4D97-AF65-F5344CB8AC3E}">
        <p14:creationId xmlns:p14="http://schemas.microsoft.com/office/powerpoint/2010/main" val="347551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386-5856-440F-899E-6DAC84580E10}"/>
              </a:ext>
            </a:extLst>
          </p:cNvPr>
          <p:cNvSpPr>
            <a:spLocks noGrp="1"/>
          </p:cNvSpPr>
          <p:nvPr>
            <p:ph type="title"/>
          </p:nvPr>
        </p:nvSpPr>
        <p:spPr>
          <a:xfrm>
            <a:off x="0" y="252003"/>
            <a:ext cx="10515600" cy="624689"/>
          </a:xfrm>
        </p:spPr>
        <p:txBody>
          <a:bodyPr>
            <a:normAutofit fontScale="90000"/>
          </a:bodyPr>
          <a:lstStyle/>
          <a:p>
            <a:r>
              <a:rPr lang="en-IN" dirty="0"/>
              <a:t>Drone history</a:t>
            </a:r>
          </a:p>
        </p:txBody>
      </p:sp>
      <p:sp>
        <p:nvSpPr>
          <p:cNvPr id="3" name="Content Placeholder 2">
            <a:extLst>
              <a:ext uri="{FF2B5EF4-FFF2-40B4-BE49-F238E27FC236}">
                <a16:creationId xmlns:a16="http://schemas.microsoft.com/office/drawing/2014/main" id="{4C794A0C-2739-4E2D-92F9-4D6A773FD923}"/>
              </a:ext>
            </a:extLst>
          </p:cNvPr>
          <p:cNvSpPr>
            <a:spLocks noGrp="1"/>
          </p:cNvSpPr>
          <p:nvPr>
            <p:ph idx="1"/>
          </p:nvPr>
        </p:nvSpPr>
        <p:spPr>
          <a:xfrm>
            <a:off x="0" y="1084082"/>
            <a:ext cx="12192000" cy="5773918"/>
          </a:xfrm>
        </p:spPr>
        <p:txBody>
          <a:bodyPr>
            <a:normAutofit lnSpcReduction="10000"/>
          </a:bodyPr>
          <a:lstStyle/>
          <a:p>
            <a:r>
              <a:rPr lang="en-IN" sz="2000" dirty="0"/>
              <a:t>1907: </a:t>
            </a:r>
            <a:r>
              <a:rPr lang="en-US" sz="2000" dirty="0"/>
              <a:t>The world’s first quadcopter was created by inventor brothers Jacques and Louis Bréguet.</a:t>
            </a:r>
          </a:p>
          <a:p>
            <a:r>
              <a:rPr lang="en-US" sz="2000" dirty="0"/>
              <a:t>1917: Launched only 16 years after the Wright Brothers’ pioneering Kitty Hawk flight.</a:t>
            </a:r>
          </a:p>
          <a:p>
            <a:r>
              <a:rPr lang="en-US" sz="2000" dirty="0"/>
              <a:t>1943: Created for use by the German military during World War II, “Fritz X” was the nickname given to the FX-1400.</a:t>
            </a:r>
          </a:p>
          <a:p>
            <a:r>
              <a:rPr lang="en-US" sz="2000" dirty="0"/>
              <a:t>2001: In the aftermath of 9/11, the CIA began flying armed drones over Afghanistan as part of the war against the Taliban.</a:t>
            </a:r>
          </a:p>
          <a:p>
            <a:r>
              <a:rPr lang="en-US" sz="2000" dirty="0"/>
              <a:t>2010: The French company Parrot released their Parrot AR Drone, the first ready-to-fly drone which can be controlled entirely via Wi-Fi, using a smartphone.</a:t>
            </a:r>
          </a:p>
          <a:p>
            <a:r>
              <a:rPr lang="en-US" sz="2000" dirty="0"/>
              <a:t>2013: In December 2013, Amazon released a concept video showcasing founder Jeff Bezos’ dream for a drone-based delivery system.</a:t>
            </a:r>
          </a:p>
          <a:p>
            <a:r>
              <a:rPr lang="en-US" sz="2200" dirty="0"/>
              <a:t>2015</a:t>
            </a:r>
            <a:r>
              <a:rPr lang="en-US" sz="2200" b="1" dirty="0"/>
              <a:t>:</a:t>
            </a:r>
            <a:r>
              <a:rPr lang="en-US" sz="2200" dirty="0"/>
              <a:t> The consumer drone industry has gone from strength to strength. However, not everything has been good. Perhaps the biggest disappointment — and one which still leaves a bitter taste in some people’s mouths — was the </a:t>
            </a:r>
            <a:r>
              <a:rPr lang="en-US" sz="2200" u="sng" dirty="0">
                <a:hlinkClick r:id="rId2"/>
              </a:rPr>
              <a:t>Lily Camera drone disaster</a:t>
            </a:r>
            <a:r>
              <a:rPr lang="en-US" u="sng" dirty="0"/>
              <a:t>.</a:t>
            </a:r>
          </a:p>
          <a:p>
            <a:r>
              <a:rPr lang="en-US" sz="2000" dirty="0"/>
              <a:t>2016: Already one of the best drone makers on the marketplace, DJI’s Phantom 4 introduced smart computer vision and machine learning technology.</a:t>
            </a:r>
            <a:endParaRPr lang="en-IN" sz="2000" dirty="0"/>
          </a:p>
        </p:txBody>
      </p:sp>
    </p:spTree>
    <p:extLst>
      <p:ext uri="{BB962C8B-B14F-4D97-AF65-F5344CB8AC3E}">
        <p14:creationId xmlns:p14="http://schemas.microsoft.com/office/powerpoint/2010/main" val="336589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BCF51-8691-4C86-8DD4-A3AE8B78E6E1}"/>
              </a:ext>
            </a:extLst>
          </p:cNvPr>
          <p:cNvSpPr>
            <a:spLocks noGrp="1"/>
          </p:cNvSpPr>
          <p:nvPr>
            <p:ph type="title"/>
          </p:nvPr>
        </p:nvSpPr>
        <p:spPr>
          <a:xfrm>
            <a:off x="838200" y="365126"/>
            <a:ext cx="10515600" cy="511568"/>
          </a:xfrm>
        </p:spPr>
        <p:txBody>
          <a:bodyPr>
            <a:normAutofit fontScale="90000"/>
          </a:bodyPr>
          <a:lstStyle/>
          <a:p>
            <a:pPr algn="ctr"/>
            <a:r>
              <a:rPr lang="en-IN" dirty="0"/>
              <a:t> fig: Literature survey of Drones in world</a:t>
            </a:r>
          </a:p>
        </p:txBody>
      </p:sp>
      <p:graphicFrame>
        <p:nvGraphicFramePr>
          <p:cNvPr id="10" name="Chart 9">
            <a:extLst>
              <a:ext uri="{FF2B5EF4-FFF2-40B4-BE49-F238E27FC236}">
                <a16:creationId xmlns:a16="http://schemas.microsoft.com/office/drawing/2014/main" id="{415DF3AC-E14B-4E2F-8D26-6EB2F48611C1}"/>
              </a:ext>
            </a:extLst>
          </p:cNvPr>
          <p:cNvGraphicFramePr/>
          <p:nvPr>
            <p:extLst>
              <p:ext uri="{D42A27DB-BD31-4B8C-83A1-F6EECF244321}">
                <p14:modId xmlns:p14="http://schemas.microsoft.com/office/powerpoint/2010/main" val="435840238"/>
              </p:ext>
            </p:extLst>
          </p:nvPr>
        </p:nvGraphicFramePr>
        <p:xfrm>
          <a:off x="1" y="970961"/>
          <a:ext cx="11283884" cy="58870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427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75C786-9C18-413A-9A65-1012D2928173}"/>
              </a:ext>
            </a:extLst>
          </p:cNvPr>
          <p:cNvPicPr>
            <a:picLocks noChangeAspect="1"/>
          </p:cNvPicPr>
          <p:nvPr/>
        </p:nvPicPr>
        <p:blipFill>
          <a:blip r:embed="rId2"/>
          <a:stretch>
            <a:fillRect/>
          </a:stretch>
        </p:blipFill>
        <p:spPr>
          <a:xfrm>
            <a:off x="848412" y="0"/>
            <a:ext cx="10086681" cy="6858000"/>
          </a:xfrm>
          <a:prstGeom prst="rect">
            <a:avLst/>
          </a:prstGeom>
        </p:spPr>
      </p:pic>
    </p:spTree>
    <p:extLst>
      <p:ext uri="{BB962C8B-B14F-4D97-AF65-F5344CB8AC3E}">
        <p14:creationId xmlns:p14="http://schemas.microsoft.com/office/powerpoint/2010/main" val="238900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4EBF-9394-4372-8411-E5391E5DA0D3}"/>
              </a:ext>
            </a:extLst>
          </p:cNvPr>
          <p:cNvSpPr>
            <a:spLocks noGrp="1"/>
          </p:cNvSpPr>
          <p:nvPr>
            <p:ph type="title"/>
          </p:nvPr>
        </p:nvSpPr>
        <p:spPr/>
        <p:txBody>
          <a:bodyPr/>
          <a:lstStyle/>
          <a:p>
            <a:r>
              <a:rPr lang="en-IN" dirty="0"/>
              <a:t>Drone in Medical world</a:t>
            </a:r>
          </a:p>
        </p:txBody>
      </p:sp>
      <p:sp>
        <p:nvSpPr>
          <p:cNvPr id="3" name="Content Placeholder 2">
            <a:extLst>
              <a:ext uri="{FF2B5EF4-FFF2-40B4-BE49-F238E27FC236}">
                <a16:creationId xmlns:a16="http://schemas.microsoft.com/office/drawing/2014/main" id="{347E9BAD-E7D6-4051-8454-0D2EE497C925}"/>
              </a:ext>
            </a:extLst>
          </p:cNvPr>
          <p:cNvSpPr>
            <a:spLocks noGrp="1"/>
          </p:cNvSpPr>
          <p:nvPr>
            <p:ph idx="1"/>
          </p:nvPr>
        </p:nvSpPr>
        <p:spPr/>
        <p:txBody>
          <a:bodyPr>
            <a:normAutofit fontScale="92500"/>
          </a:bodyPr>
          <a:lstStyle/>
          <a:p>
            <a:r>
              <a:rPr lang="en-IN" sz="2000" dirty="0"/>
              <a:t>In world Drone already delivering food and medical suppliers.</a:t>
            </a:r>
          </a:p>
          <a:p>
            <a:r>
              <a:rPr lang="en-IN" sz="2000" dirty="0"/>
              <a:t> Drone is delivering of vaccine and medication and supplies to sources </a:t>
            </a:r>
            <a:r>
              <a:rPr lang="en-US" sz="2000" dirty="0"/>
              <a:t>could quash outbreaks of life-threatening communicable diseases.</a:t>
            </a:r>
          </a:p>
          <a:p>
            <a:r>
              <a:rPr lang="en-US" sz="2000" dirty="0"/>
              <a:t>Drones help provide more efficient healthcare to patients from a distance or while mobile.</a:t>
            </a:r>
          </a:p>
          <a:p>
            <a:r>
              <a:rPr lang="en-US" sz="2000" dirty="0"/>
              <a:t>Transporting Blood and Other Supplies.</a:t>
            </a:r>
          </a:p>
          <a:p>
            <a:r>
              <a:rPr lang="en-IN" sz="2000" dirty="0"/>
              <a:t>Hospital Deliveries.</a:t>
            </a:r>
          </a:p>
          <a:p>
            <a:r>
              <a:rPr lang="en-IN" sz="2000" dirty="0"/>
              <a:t>Delivering Care in Rwanda.</a:t>
            </a:r>
          </a:p>
          <a:p>
            <a:r>
              <a:rPr lang="en-IN" sz="2000" dirty="0"/>
              <a:t> </a:t>
            </a:r>
            <a:r>
              <a:rPr lang="en-US" sz="2000" dirty="0"/>
              <a:t>Zipline has been developing the UAS, known as Zips.</a:t>
            </a:r>
          </a:p>
          <a:p>
            <a:r>
              <a:rPr lang="en-IN" sz="2000" dirty="0"/>
              <a:t>Hospital Deliveries.</a:t>
            </a:r>
          </a:p>
          <a:p>
            <a:pPr marL="0" indent="0">
              <a:buNone/>
            </a:pPr>
            <a:endParaRPr lang="en-IN" sz="2000" dirty="0"/>
          </a:p>
        </p:txBody>
      </p:sp>
    </p:spTree>
    <p:extLst>
      <p:ext uri="{BB962C8B-B14F-4D97-AF65-F5344CB8AC3E}">
        <p14:creationId xmlns:p14="http://schemas.microsoft.com/office/powerpoint/2010/main" val="405787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1FDA-A6AE-4A29-89F4-16D8166E7BEA}"/>
              </a:ext>
            </a:extLst>
          </p:cNvPr>
          <p:cNvSpPr>
            <a:spLocks noGrp="1"/>
          </p:cNvSpPr>
          <p:nvPr>
            <p:ph type="title"/>
          </p:nvPr>
        </p:nvSpPr>
        <p:spPr/>
        <p:txBody>
          <a:bodyPr/>
          <a:lstStyle/>
          <a:p>
            <a:r>
              <a:rPr lang="en-IN" dirty="0"/>
              <a:t>Developing Drones in new era</a:t>
            </a:r>
          </a:p>
        </p:txBody>
      </p:sp>
      <p:sp>
        <p:nvSpPr>
          <p:cNvPr id="3" name="Content Placeholder 2">
            <a:extLst>
              <a:ext uri="{FF2B5EF4-FFF2-40B4-BE49-F238E27FC236}">
                <a16:creationId xmlns:a16="http://schemas.microsoft.com/office/drawing/2014/main" id="{5D88C747-AE4F-4516-8085-D557A151170A}"/>
              </a:ext>
            </a:extLst>
          </p:cNvPr>
          <p:cNvSpPr>
            <a:spLocks noGrp="1"/>
          </p:cNvSpPr>
          <p:nvPr>
            <p:ph idx="1"/>
          </p:nvPr>
        </p:nvSpPr>
        <p:spPr/>
        <p:txBody>
          <a:bodyPr>
            <a:normAutofit fontScale="92500" lnSpcReduction="20000"/>
          </a:bodyPr>
          <a:lstStyle/>
          <a:p>
            <a:pPr marL="0" indent="0">
              <a:buNone/>
            </a:pPr>
            <a:r>
              <a:rPr lang="en-IN" sz="2000" dirty="0"/>
              <a:t>From 1970 – 2019 drones has used in various operations, but still they are some more requirement to the world.</a:t>
            </a:r>
          </a:p>
          <a:p>
            <a:pPr marL="0" indent="0">
              <a:buNone/>
            </a:pPr>
            <a:r>
              <a:rPr lang="en-IN" sz="2000" dirty="0"/>
              <a:t>We are developing a drone with AI camera and more faster than other drones.</a:t>
            </a:r>
          </a:p>
          <a:p>
            <a:pPr marL="0" indent="0">
              <a:buNone/>
            </a:pPr>
            <a:r>
              <a:rPr lang="en-IN" sz="2000" dirty="0"/>
              <a:t>Now-a-days AI has came to existence in every life, Why not in drones ?</a:t>
            </a:r>
          </a:p>
          <a:p>
            <a:pPr marL="0" indent="0">
              <a:buNone/>
            </a:pPr>
            <a:r>
              <a:rPr lang="en-IN" sz="2000" dirty="0"/>
              <a:t>We can make more powerful than with other drones.</a:t>
            </a:r>
          </a:p>
          <a:p>
            <a:pPr marL="0" indent="0">
              <a:buNone/>
            </a:pPr>
            <a:r>
              <a:rPr lang="en-IN" sz="2000" dirty="0"/>
              <a:t>DJI is NO.1 company drone making they introduced AI drones.</a:t>
            </a:r>
          </a:p>
          <a:p>
            <a:pPr marL="0" indent="0">
              <a:buNone/>
            </a:pPr>
            <a:r>
              <a:rPr lang="en-IN" sz="2000" dirty="0"/>
              <a:t>But we are making an App for Drones.</a:t>
            </a:r>
          </a:p>
          <a:p>
            <a:pPr marL="0" indent="0">
              <a:buNone/>
            </a:pPr>
            <a:r>
              <a:rPr lang="en-IN" sz="2000" dirty="0"/>
              <a:t>It is Disaster relief response Drones, any one can send a message to that drone with in a minutes of time it will be there at location.</a:t>
            </a:r>
          </a:p>
          <a:p>
            <a:pPr marL="0" indent="0">
              <a:buNone/>
            </a:pPr>
            <a:r>
              <a:rPr lang="en-IN" sz="2000" dirty="0"/>
              <a:t>In medical emergency also it works more speed.</a:t>
            </a:r>
          </a:p>
          <a:p>
            <a:pPr marL="0" indent="0">
              <a:buNone/>
            </a:pPr>
            <a:r>
              <a:rPr lang="en-IN" sz="2000" dirty="0"/>
              <a:t>It can get testing samples from patients or persons.</a:t>
            </a:r>
          </a:p>
          <a:p>
            <a:pPr marL="0" indent="0">
              <a:buNone/>
            </a:pPr>
            <a:endParaRPr lang="en-IN" sz="2000" dirty="0"/>
          </a:p>
        </p:txBody>
      </p:sp>
    </p:spTree>
    <p:extLst>
      <p:ext uri="{BB962C8B-B14F-4D97-AF65-F5344CB8AC3E}">
        <p14:creationId xmlns:p14="http://schemas.microsoft.com/office/powerpoint/2010/main" val="406285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9767-3C8B-48A5-96A4-4D472D3EA6CE}"/>
              </a:ext>
            </a:extLst>
          </p:cNvPr>
          <p:cNvSpPr>
            <a:spLocks noGrp="1"/>
          </p:cNvSpPr>
          <p:nvPr>
            <p:ph type="title"/>
          </p:nvPr>
        </p:nvSpPr>
        <p:spPr/>
        <p:txBody>
          <a:bodyPr/>
          <a:lstStyle/>
          <a:p>
            <a:r>
              <a:rPr lang="en-IN" dirty="0"/>
              <a:t>Drone specification.</a:t>
            </a:r>
            <a:br>
              <a:rPr lang="en-IN" dirty="0"/>
            </a:br>
            <a:endParaRPr lang="en-IN" dirty="0"/>
          </a:p>
        </p:txBody>
      </p:sp>
      <p:sp>
        <p:nvSpPr>
          <p:cNvPr id="3" name="Content Placeholder 2">
            <a:extLst>
              <a:ext uri="{FF2B5EF4-FFF2-40B4-BE49-F238E27FC236}">
                <a16:creationId xmlns:a16="http://schemas.microsoft.com/office/drawing/2014/main" id="{F71240FE-1BC4-4DA6-B7A3-8C15F08AC142}"/>
              </a:ext>
            </a:extLst>
          </p:cNvPr>
          <p:cNvSpPr>
            <a:spLocks noGrp="1"/>
          </p:cNvSpPr>
          <p:nvPr>
            <p:ph idx="1"/>
          </p:nvPr>
        </p:nvSpPr>
        <p:spPr>
          <a:xfrm>
            <a:off x="838200" y="1825625"/>
            <a:ext cx="10515600" cy="1775414"/>
          </a:xfrm>
        </p:spPr>
        <p:txBody>
          <a:bodyPr>
            <a:normAutofit fontScale="92500" lnSpcReduction="10000"/>
          </a:bodyPr>
          <a:lstStyle/>
          <a:p>
            <a:r>
              <a:rPr lang="en-IN" sz="2000" dirty="0"/>
              <a:t>Here is a comparison in Drones and Birds.</a:t>
            </a:r>
          </a:p>
          <a:p>
            <a:r>
              <a:rPr lang="en-IN" sz="2000" dirty="0"/>
              <a:t>In Drones and Birds will show target Low RCS and causes a confusion in surveillance against non-corporative drones.</a:t>
            </a:r>
          </a:p>
          <a:p>
            <a:r>
              <a:rPr lang="en-US" sz="2000" dirty="0"/>
              <a:t> They argued that gliding birds and plastic-rotor UAVs are characterized by insigniﬁcant micro Doppler signature (MDS) and poor RCS modulation</a:t>
            </a:r>
            <a:r>
              <a:rPr lang="en-US" dirty="0"/>
              <a:t>.</a:t>
            </a:r>
          </a:p>
        </p:txBody>
      </p:sp>
      <p:sp>
        <p:nvSpPr>
          <p:cNvPr id="4" name="TextBox 3">
            <a:extLst>
              <a:ext uri="{FF2B5EF4-FFF2-40B4-BE49-F238E27FC236}">
                <a16:creationId xmlns:a16="http://schemas.microsoft.com/office/drawing/2014/main" id="{1EF3A81E-6D53-475F-A180-9F6379B3F153}"/>
              </a:ext>
            </a:extLst>
          </p:cNvPr>
          <p:cNvSpPr txBox="1"/>
          <p:nvPr/>
        </p:nvSpPr>
        <p:spPr>
          <a:xfrm>
            <a:off x="838200" y="3949831"/>
            <a:ext cx="9880076" cy="523220"/>
          </a:xfrm>
          <a:prstGeom prst="rect">
            <a:avLst/>
          </a:prstGeom>
          <a:noFill/>
        </p:spPr>
        <p:txBody>
          <a:bodyPr wrap="square" rtlCol="0">
            <a:spAutoFit/>
          </a:bodyPr>
          <a:lstStyle/>
          <a:p>
            <a:r>
              <a:rPr lang="en-IN" sz="2800" dirty="0"/>
              <a:t>CLASSIFICATION OF DRONES vs. DRONES </a:t>
            </a:r>
          </a:p>
        </p:txBody>
      </p:sp>
      <p:sp>
        <p:nvSpPr>
          <p:cNvPr id="7" name="TextBox 6">
            <a:extLst>
              <a:ext uri="{FF2B5EF4-FFF2-40B4-BE49-F238E27FC236}">
                <a16:creationId xmlns:a16="http://schemas.microsoft.com/office/drawing/2014/main" id="{DA5329DA-4CE2-45FD-A002-045E68025BD9}"/>
              </a:ext>
            </a:extLst>
          </p:cNvPr>
          <p:cNvSpPr txBox="1"/>
          <p:nvPr/>
        </p:nvSpPr>
        <p:spPr>
          <a:xfrm>
            <a:off x="838200" y="4473050"/>
            <a:ext cx="10114961" cy="1015663"/>
          </a:xfrm>
          <a:prstGeom prst="rect">
            <a:avLst/>
          </a:prstGeom>
          <a:noFill/>
        </p:spPr>
        <p:txBody>
          <a:bodyPr wrap="square" rtlCol="0">
            <a:spAutoFit/>
          </a:bodyPr>
          <a:lstStyle/>
          <a:p>
            <a:pPr algn="just"/>
            <a:r>
              <a:rPr lang="en-US" sz="2000" dirty="0"/>
              <a:t>They trained a linear and a non-linear SVM as well as a Naive Bayes classiﬁer. Data were collected using a CW radar by ﬂying eleven objects(two ﬁxed-wing, three helicopters, one quad-rotor, an artiﬁcial bird, and four stationary rotors) for 30 seconds each.</a:t>
            </a:r>
            <a:endParaRPr lang="en-IN" sz="2000" dirty="0"/>
          </a:p>
        </p:txBody>
      </p:sp>
    </p:spTree>
    <p:extLst>
      <p:ext uri="{BB962C8B-B14F-4D97-AF65-F5344CB8AC3E}">
        <p14:creationId xmlns:p14="http://schemas.microsoft.com/office/powerpoint/2010/main" val="392279090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709</TotalTime>
  <Words>1097</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Wingdings 2</vt:lpstr>
      <vt:lpstr>View</vt:lpstr>
      <vt:lpstr>Droṇā with new era </vt:lpstr>
      <vt:lpstr>Drone era:</vt:lpstr>
      <vt:lpstr>Abstract</vt:lpstr>
      <vt:lpstr>Drone history</vt:lpstr>
      <vt:lpstr> fig: Literature survey of Drones in world</vt:lpstr>
      <vt:lpstr>PowerPoint Presentation</vt:lpstr>
      <vt:lpstr>Drone in Medical world</vt:lpstr>
      <vt:lpstr>Developing Drones in new era</vt:lpstr>
      <vt:lpstr>Drone specification. </vt:lpstr>
      <vt:lpstr>Why we here?</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 Krishna</dc:creator>
  <cp:lastModifiedBy>Rama Krishna</cp:lastModifiedBy>
  <cp:revision>26</cp:revision>
  <dcterms:created xsi:type="dcterms:W3CDTF">2020-04-18T14:34:18Z</dcterms:created>
  <dcterms:modified xsi:type="dcterms:W3CDTF">2020-04-19T16:09:33Z</dcterms:modified>
</cp:coreProperties>
</file>