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73" r:id="rId2"/>
    <p:sldMasterId id="2147483702" r:id="rId3"/>
  </p:sldMasterIdLst>
  <p:notesMasterIdLst>
    <p:notesMasterId r:id="rId16"/>
  </p:notesMasterIdLst>
  <p:handoutMasterIdLst>
    <p:handoutMasterId r:id="rId17"/>
  </p:handoutMasterIdLst>
  <p:sldIdLst>
    <p:sldId id="259" r:id="rId4"/>
    <p:sldId id="271" r:id="rId5"/>
    <p:sldId id="272" r:id="rId6"/>
    <p:sldId id="273" r:id="rId7"/>
    <p:sldId id="260" r:id="rId8"/>
    <p:sldId id="261" r:id="rId9"/>
    <p:sldId id="262" r:id="rId10"/>
    <p:sldId id="263" r:id="rId11"/>
    <p:sldId id="264" r:id="rId12"/>
    <p:sldId id="265"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8E"/>
    <a:srgbClr val="002D72"/>
    <a:srgbClr val="003D4C"/>
    <a:srgbClr val="68ACE5"/>
    <a:srgbClr val="FF9E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712"/>
  </p:normalViewPr>
  <p:slideViewPr>
    <p:cSldViewPr snapToGrid="0" snapToObjects="1">
      <p:cViewPr varScale="1">
        <p:scale>
          <a:sx n="86" d="100"/>
          <a:sy n="86" d="100"/>
        </p:scale>
        <p:origin x="48"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Date Placeholder 4"/>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69561-6CD9-084E-9CE4-9E37A3D9BBFC}" type="datetimeFigureOut">
              <a:rPr lang="en-US" smtClean="0"/>
              <a:t>11/13/2022</a:t>
            </a:fld>
            <a:endParaRPr lang="en-US"/>
          </a:p>
        </p:txBody>
      </p:sp>
    </p:spTree>
    <p:extLst>
      <p:ext uri="{BB962C8B-B14F-4D97-AF65-F5344CB8AC3E}">
        <p14:creationId xmlns:p14="http://schemas.microsoft.com/office/powerpoint/2010/main" val="356239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4296C-845E-D04B-BB76-57ACB6B7F289}"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F1290-01C5-9A45-ACE1-6985017F5478}" type="slidenum">
              <a:rPr lang="en-US" smtClean="0"/>
              <a:t>‹#›</a:t>
            </a:fld>
            <a:endParaRPr lang="en-US"/>
          </a:p>
        </p:txBody>
      </p:sp>
    </p:spTree>
    <p:extLst>
      <p:ext uri="{BB962C8B-B14F-4D97-AF65-F5344CB8AC3E}">
        <p14:creationId xmlns:p14="http://schemas.microsoft.com/office/powerpoint/2010/main" val="98136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 TItle">
    <p:spTree>
      <p:nvGrpSpPr>
        <p:cNvPr id="1" name=""/>
        <p:cNvGrpSpPr/>
        <p:nvPr/>
      </p:nvGrpSpPr>
      <p:grpSpPr>
        <a:xfrm>
          <a:off x="0" y="0"/>
          <a:ext cx="0" cy="0"/>
          <a:chOff x="0" y="0"/>
          <a:chExt cx="0" cy="0"/>
        </a:xfrm>
      </p:grpSpPr>
      <p:pic>
        <p:nvPicPr>
          <p:cNvPr id="11" name="Picture 10" descr="Johns Hopkins University shield" title="University Shiel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2" name="Title 1"/>
          <p:cNvSpPr>
            <a:spLocks noGrp="1"/>
          </p:cNvSpPr>
          <p:nvPr>
            <p:ph type="ctrTitle" hasCustomPrompt="1"/>
          </p:nvPr>
        </p:nvSpPr>
        <p:spPr>
          <a:xfrm>
            <a:off x="1524000" y="1122363"/>
            <a:ext cx="9144000" cy="2387600"/>
          </a:xfrm>
          <a:prstGeom prst="rect">
            <a:avLst/>
          </a:prstGeom>
        </p:spPr>
        <p:txBody>
          <a:bodyPr anchor="t"/>
          <a:lstStyle>
            <a:lvl1pPr algn="l">
              <a:defRPr sz="6000" b="1" i="0" baseline="0">
                <a:latin typeface="Arial Black" charset="0"/>
                <a:ea typeface="Arial Black" charset="0"/>
                <a:cs typeface="Arial Black" charset="0"/>
              </a:defRPr>
            </a:lvl1pPr>
          </a:lstStyle>
          <a:p>
            <a:r>
              <a:rPr lang="en-US" dirty="0"/>
              <a:t>Click to insert presentation title</a:t>
            </a:r>
          </a:p>
        </p:txBody>
      </p:sp>
      <p:sp>
        <p:nvSpPr>
          <p:cNvPr id="3" name="Subtitle 2"/>
          <p:cNvSpPr>
            <a:spLocks noGrp="1"/>
          </p:cNvSpPr>
          <p:nvPr>
            <p:ph type="subTitle" idx="1" hasCustomPrompt="1"/>
          </p:nvPr>
        </p:nvSpPr>
        <p:spPr>
          <a:xfrm>
            <a:off x="1524000" y="3602038"/>
            <a:ext cx="9144000" cy="680030"/>
          </a:xfrm>
          <a:prstGeom prst="rect">
            <a:avLst/>
          </a:prstGeom>
        </p:spPr>
        <p:txBody>
          <a:bodyPr lIns="100584"/>
          <a:lstStyle>
            <a:lvl1pPr marL="0" indent="0" algn="l">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103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Imag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Picture Placeholder 6"/>
          <p:cNvSpPr>
            <a:spLocks noGrp="1"/>
          </p:cNvSpPr>
          <p:nvPr>
            <p:ph type="pic" sz="quarter" idx="10" hasCustomPrompt="1"/>
          </p:nvPr>
        </p:nvSpPr>
        <p:spPr>
          <a:xfrm>
            <a:off x="838200" y="1828800"/>
            <a:ext cx="10515600" cy="3967200"/>
          </a:xfrm>
          <a:prstGeom prst="rect">
            <a:avLst/>
          </a:prstGeom>
        </p:spPr>
        <p:txBody>
          <a:bodyPr/>
          <a:lstStyle>
            <a:lvl1pPr marL="0" indent="0">
              <a:buNone/>
              <a:defRPr b="0" i="0" baseline="0">
                <a:latin typeface="Arial" charset="0"/>
                <a:ea typeface="Arial" charset="0"/>
                <a:cs typeface="Arial" charset="0"/>
              </a:defRPr>
            </a:lvl1pPr>
          </a:lstStyle>
          <a:p>
            <a:r>
              <a:rPr lang="en-US" dirty="0"/>
              <a:t>Click icon to insert image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Text and Image (Two Columns)">
    <p:spTree>
      <p:nvGrpSpPr>
        <p:cNvPr id="1" name=""/>
        <p:cNvGrpSpPr/>
        <p:nvPr/>
      </p:nvGrpSpPr>
      <p:grpSpPr>
        <a:xfrm>
          <a:off x="0" y="0"/>
          <a:ext cx="0" cy="0"/>
          <a:chOff x="0" y="0"/>
          <a:chExt cx="0" cy="0"/>
        </a:xfrm>
      </p:grpSpPr>
      <p:sp>
        <p:nvSpPr>
          <p:cNvPr id="3"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6"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8" name="Picture Placeholder 7"/>
          <p:cNvSpPr>
            <a:spLocks noGrp="1"/>
          </p:cNvSpPr>
          <p:nvPr>
            <p:ph type="pic" sz="quarter" idx="10"/>
          </p:nvPr>
        </p:nvSpPr>
        <p:spPr>
          <a:xfrm>
            <a:off x="6172200" y="1825625"/>
            <a:ext cx="5181600" cy="3971925"/>
          </a:xfrm>
          <a:prstGeom prst="rect">
            <a:avLst/>
          </a:prstGeom>
        </p:spPr>
        <p:txBody>
          <a:bodyPr/>
          <a:lstStyle>
            <a:lvl1pPr>
              <a:defRPr b="0" i="0">
                <a:latin typeface="Arial" charset="0"/>
                <a:ea typeface="Arial" charset="0"/>
                <a:cs typeface="Arial" charset="0"/>
              </a:defRPr>
            </a:lvl1pPr>
          </a:lstStyle>
          <a:p>
            <a:r>
              <a:rPr lang="en-US"/>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7" name="Title 1"/>
          <p:cNvSpPr>
            <a:spLocks noGrp="1"/>
          </p:cNvSpPr>
          <p:nvPr>
            <p:ph type="ctrTitle" hasCustomPrompt="1"/>
          </p:nvPr>
        </p:nvSpPr>
        <p:spPr>
          <a:xfrm>
            <a:off x="1524000" y="1122363"/>
            <a:ext cx="9144000" cy="2387600"/>
          </a:xfrm>
          <a:prstGeom prst="rect">
            <a:avLst/>
          </a:prstGeom>
        </p:spPr>
        <p:txBody>
          <a:bodyPr anchor="t"/>
          <a:lstStyle>
            <a:lvl1pPr algn="l">
              <a:defRPr sz="6000" b="1" i="0" baseline="0">
                <a:latin typeface="Arial Black" charset="0"/>
                <a:ea typeface="Arial Black" charset="0"/>
                <a:cs typeface="Arial Black" charset="0"/>
              </a:defRPr>
            </a:lvl1pPr>
          </a:lstStyle>
          <a:p>
            <a:r>
              <a:rPr lang="en-US" dirty="0"/>
              <a:t>Click to insert presentation title</a:t>
            </a:r>
          </a:p>
        </p:txBody>
      </p:sp>
      <p:sp>
        <p:nvSpPr>
          <p:cNvPr id="8" name="Subtitle 2"/>
          <p:cNvSpPr>
            <a:spLocks noGrp="1"/>
          </p:cNvSpPr>
          <p:nvPr>
            <p:ph type="subTitle" idx="1" hasCustomPrompt="1"/>
          </p:nvPr>
        </p:nvSpPr>
        <p:spPr>
          <a:xfrm>
            <a:off x="1524000" y="3602038"/>
            <a:ext cx="9144000" cy="680030"/>
          </a:xfrm>
          <a:prstGeom prst="rect">
            <a:avLst/>
          </a:prstGeom>
        </p:spPr>
        <p:txBody>
          <a:bodyPr lIns="100584"/>
          <a:lstStyle>
            <a:lvl1pPr marL="0" indent="0" algn="l">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Content Placeholder 7"/>
          <p:cNvSpPr>
            <a:spLocks noGrp="1"/>
          </p:cNvSpPr>
          <p:nvPr>
            <p:ph sz="quarter" idx="10"/>
          </p:nvPr>
        </p:nvSpPr>
        <p:spPr>
          <a:xfrm>
            <a:off x="838200" y="1825625"/>
            <a:ext cx="10515600" cy="3971018"/>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nd Text (Two Column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4"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dirty="0"/>
              <a:t>Click to edit Master text styles</a:t>
            </a:r>
          </a:p>
        </p:txBody>
      </p:sp>
      <p:sp>
        <p:nvSpPr>
          <p:cNvPr id="5" name="Content Placeholder 5"/>
          <p:cNvSpPr>
            <a:spLocks noGrp="1"/>
          </p:cNvSpPr>
          <p:nvPr>
            <p:ph sz="half" idx="2"/>
          </p:nvPr>
        </p:nvSpPr>
        <p:spPr>
          <a:xfrm>
            <a:off x="6172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Imag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Picture Placeholder 6"/>
          <p:cNvSpPr>
            <a:spLocks noGrp="1"/>
          </p:cNvSpPr>
          <p:nvPr>
            <p:ph type="pic" sz="quarter" idx="10" hasCustomPrompt="1"/>
          </p:nvPr>
        </p:nvSpPr>
        <p:spPr>
          <a:xfrm>
            <a:off x="838200" y="1828800"/>
            <a:ext cx="10515600" cy="3964898"/>
          </a:xfrm>
          <a:prstGeom prst="rect">
            <a:avLst/>
          </a:prstGeom>
        </p:spPr>
        <p:txBody>
          <a:bodyPr/>
          <a:lstStyle>
            <a:lvl1pPr marL="0" indent="0">
              <a:buNone/>
              <a:defRPr b="0" i="0" baseline="0">
                <a:latin typeface="Arial" charset="0"/>
                <a:ea typeface="Arial" charset="0"/>
                <a:cs typeface="Arial" charset="0"/>
              </a:defRPr>
            </a:lvl1pPr>
          </a:lstStyle>
          <a:p>
            <a:r>
              <a:rPr lang="en-US" dirty="0"/>
              <a:t>Click icon to insert image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Text and Image (Two Columns)">
    <p:spTree>
      <p:nvGrpSpPr>
        <p:cNvPr id="1" name=""/>
        <p:cNvGrpSpPr/>
        <p:nvPr/>
      </p:nvGrpSpPr>
      <p:grpSpPr>
        <a:xfrm>
          <a:off x="0" y="0"/>
          <a:ext cx="0" cy="0"/>
          <a:chOff x="0" y="0"/>
          <a:chExt cx="0" cy="0"/>
        </a:xfrm>
      </p:grpSpPr>
      <p:sp>
        <p:nvSpPr>
          <p:cNvPr id="3"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6"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8" name="Picture Placeholder 7"/>
          <p:cNvSpPr>
            <a:spLocks noGrp="1"/>
          </p:cNvSpPr>
          <p:nvPr>
            <p:ph type="pic" sz="quarter" idx="10"/>
          </p:nvPr>
        </p:nvSpPr>
        <p:spPr>
          <a:xfrm>
            <a:off x="6172200" y="1825625"/>
            <a:ext cx="5181600" cy="3971925"/>
          </a:xfrm>
          <a:prstGeom prst="rect">
            <a:avLst/>
          </a:prstGeom>
        </p:spPr>
        <p:txBody>
          <a:bodyPr/>
          <a:lstStyle>
            <a:lvl1pPr>
              <a:defRPr b="0" i="0">
                <a:latin typeface="Arial" charset="0"/>
                <a:ea typeface="Arial" charset="0"/>
                <a:cs typeface="Arial" charset="0"/>
              </a:defRPr>
            </a:lvl1pPr>
          </a:lstStyle>
          <a:p>
            <a:r>
              <a:rPr lang="en-US"/>
              <a:t>Drag picture to placeholder or click icon to add</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9" name="Content Placeholder 7"/>
          <p:cNvSpPr>
            <a:spLocks noGrp="1"/>
          </p:cNvSpPr>
          <p:nvPr>
            <p:ph sz="quarter" idx="10"/>
          </p:nvPr>
        </p:nvSpPr>
        <p:spPr>
          <a:xfrm>
            <a:off x="838200" y="1825625"/>
            <a:ext cx="10515600" cy="3971018"/>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and Tex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8"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10" name="Content Placeholder 5"/>
          <p:cNvSpPr>
            <a:spLocks noGrp="1"/>
          </p:cNvSpPr>
          <p:nvPr>
            <p:ph sz="half" idx="2"/>
          </p:nvPr>
        </p:nvSpPr>
        <p:spPr>
          <a:xfrm>
            <a:off x="6172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7" name="Picture Placeholder 6"/>
          <p:cNvSpPr>
            <a:spLocks noGrp="1"/>
          </p:cNvSpPr>
          <p:nvPr>
            <p:ph type="pic" sz="quarter" idx="10" hasCustomPrompt="1"/>
          </p:nvPr>
        </p:nvSpPr>
        <p:spPr>
          <a:xfrm>
            <a:off x="838200" y="1828800"/>
            <a:ext cx="10515600" cy="3972560"/>
          </a:xfrm>
          <a:prstGeom prst="rect">
            <a:avLst/>
          </a:prstGeom>
        </p:spPr>
        <p:txBody>
          <a:bodyPr/>
          <a:lstStyle>
            <a:lvl1pPr marL="0" indent="0">
              <a:buNone/>
              <a:defRPr b="0" i="0" baseline="0">
                <a:latin typeface="Arial" charset="0"/>
                <a:ea typeface="Arial" charset="0"/>
                <a:cs typeface="Arial" charset="0"/>
              </a:defRPr>
            </a:lvl1pPr>
          </a:lstStyle>
          <a:p>
            <a:r>
              <a:rPr lang="en-US" dirty="0"/>
              <a:t>Click icon to insert image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Text and Image (Two Columns)">
    <p:spTree>
      <p:nvGrpSpPr>
        <p:cNvPr id="1" name=""/>
        <p:cNvGrpSpPr/>
        <p:nvPr/>
      </p:nvGrpSpPr>
      <p:grpSpPr>
        <a:xfrm>
          <a:off x="0" y="0"/>
          <a:ext cx="0" cy="0"/>
          <a:chOff x="0" y="0"/>
          <a:chExt cx="0" cy="0"/>
        </a:xfrm>
      </p:grpSpPr>
      <p:sp>
        <p:nvSpPr>
          <p:cNvPr id="3"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4"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5" name="Picture Placeholder 7"/>
          <p:cNvSpPr>
            <a:spLocks noGrp="1"/>
          </p:cNvSpPr>
          <p:nvPr>
            <p:ph type="pic" sz="quarter" idx="10"/>
          </p:nvPr>
        </p:nvSpPr>
        <p:spPr>
          <a:xfrm>
            <a:off x="6172200" y="1825625"/>
            <a:ext cx="5181600" cy="3971925"/>
          </a:xfrm>
          <a:prstGeom prst="rect">
            <a:avLst/>
          </a:prstGeom>
        </p:spPr>
        <p:txBody>
          <a:bodyPr/>
          <a:lstStyle>
            <a:lvl1pPr>
              <a:defRPr b="0" i="0">
                <a:latin typeface="Arial" charset="0"/>
                <a:ea typeface="Arial" charset="0"/>
                <a:cs typeface="Arial" charset="0"/>
              </a:defRPr>
            </a:lvl1pPr>
          </a:lstStyle>
          <a:p>
            <a:r>
              <a:rPr lang="en-US"/>
              <a:t>Click icon to add picture</a:t>
            </a:r>
            <a:endParaRPr lang="en-US" dirty="0"/>
          </a:p>
        </p:txBody>
      </p:sp>
    </p:spTree>
    <p:extLst>
      <p:ext uri="{BB962C8B-B14F-4D97-AF65-F5344CB8AC3E}">
        <p14:creationId xmlns:p14="http://schemas.microsoft.com/office/powerpoint/2010/main" val="67051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14" name="Title 1"/>
          <p:cNvSpPr>
            <a:spLocks noGrp="1"/>
          </p:cNvSpPr>
          <p:nvPr>
            <p:ph type="ctrTitle" hasCustomPrompt="1"/>
          </p:nvPr>
        </p:nvSpPr>
        <p:spPr>
          <a:xfrm>
            <a:off x="1524000" y="1122363"/>
            <a:ext cx="9144000" cy="2387600"/>
          </a:xfrm>
          <a:prstGeom prst="rect">
            <a:avLst/>
          </a:prstGeom>
        </p:spPr>
        <p:txBody>
          <a:bodyPr anchor="t"/>
          <a:lstStyle>
            <a:lvl1pPr algn="l">
              <a:defRPr sz="6000" b="1" i="0" baseline="0">
                <a:latin typeface="Arial Black" charset="0"/>
                <a:ea typeface="Arial Black" charset="0"/>
                <a:cs typeface="Arial Black" charset="0"/>
              </a:defRPr>
            </a:lvl1pPr>
          </a:lstStyle>
          <a:p>
            <a:r>
              <a:rPr lang="en-US" dirty="0"/>
              <a:t>Click to insert presentation title</a:t>
            </a:r>
          </a:p>
        </p:txBody>
      </p:sp>
      <p:sp>
        <p:nvSpPr>
          <p:cNvPr id="15" name="Subtitle 2"/>
          <p:cNvSpPr>
            <a:spLocks noGrp="1"/>
          </p:cNvSpPr>
          <p:nvPr>
            <p:ph type="subTitle" idx="1" hasCustomPrompt="1"/>
          </p:nvPr>
        </p:nvSpPr>
        <p:spPr>
          <a:xfrm>
            <a:off x="1524000" y="3602038"/>
            <a:ext cx="9144000" cy="680030"/>
          </a:xfrm>
          <a:prstGeom prst="rect">
            <a:avLst/>
          </a:prstGeom>
        </p:spPr>
        <p:txBody>
          <a:bodyPr lIns="100584"/>
          <a:lstStyle>
            <a:lvl1pPr marL="0" indent="0" algn="l">
              <a:buNone/>
              <a:defRPr sz="2400" b="0" i="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insert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6" name="Content Placeholder 7"/>
          <p:cNvSpPr>
            <a:spLocks noGrp="1"/>
          </p:cNvSpPr>
          <p:nvPr>
            <p:ph sz="quarter" idx="10"/>
          </p:nvPr>
        </p:nvSpPr>
        <p:spPr>
          <a:xfrm>
            <a:off x="838200" y="1825625"/>
            <a:ext cx="10515600" cy="3971018"/>
          </a:xfrm>
          <a:prstGeom prst="rect">
            <a:avLst/>
          </a:prstGeom>
        </p:spPr>
        <p:txBody>
          <a:bodyPr/>
          <a:lstStyle>
            <a:lvl1pPr>
              <a:defRPr b="0" i="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Text (Two Column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lvl1pPr>
              <a:defRPr sz="4000" b="1" i="0" baseline="0">
                <a:latin typeface="Arial Black" charset="0"/>
                <a:ea typeface="Arial Black" charset="0"/>
                <a:cs typeface="Arial Black" charset="0"/>
              </a:defRPr>
            </a:lvl1pPr>
          </a:lstStyle>
          <a:p>
            <a:r>
              <a:rPr lang="en-US" dirty="0"/>
              <a:t>Click to insert header</a:t>
            </a:r>
          </a:p>
        </p:txBody>
      </p:sp>
      <p:sp>
        <p:nvSpPr>
          <p:cNvPr id="4" name="Content Placeholder 4"/>
          <p:cNvSpPr>
            <a:spLocks noGrp="1"/>
          </p:cNvSpPr>
          <p:nvPr>
            <p:ph sz="half" idx="1"/>
          </p:nvPr>
        </p:nvSpPr>
        <p:spPr>
          <a:xfrm>
            <a:off x="838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
        <p:nvSpPr>
          <p:cNvPr id="5" name="Content Placeholder 5"/>
          <p:cNvSpPr>
            <a:spLocks noGrp="1"/>
          </p:cNvSpPr>
          <p:nvPr>
            <p:ph sz="half" idx="2"/>
          </p:nvPr>
        </p:nvSpPr>
        <p:spPr>
          <a:xfrm>
            <a:off x="6172200" y="1825625"/>
            <a:ext cx="5181600" cy="3971860"/>
          </a:xfrm>
          <a:prstGeom prst="rect">
            <a:avLst/>
          </a:prstGeom>
        </p:spPr>
        <p:txBody>
          <a:bodyPr/>
          <a:lstStyle>
            <a:lvl1pPr>
              <a:defRPr b="0" i="0">
                <a:latin typeface="Arial" charset="0"/>
                <a:ea typeface="Arial" charset="0"/>
                <a:cs typeface="Arial"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5986019"/>
            <a:ext cx="12192000" cy="8778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noFill/>
              </a:ln>
            </a:endParaRPr>
          </a:p>
        </p:txBody>
      </p:sp>
      <p:pic>
        <p:nvPicPr>
          <p:cNvPr id="7" name="Picture 6" descr="University logo with vertical line and Homewood Student Affairs" title="University logo"/>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802967" y="5866150"/>
            <a:ext cx="4389033" cy="1114776"/>
          </a:xfrm>
          <a:prstGeom prst="rect">
            <a:avLst/>
          </a:prstGeom>
        </p:spPr>
      </p:pic>
    </p:spTree>
    <p:extLst>
      <p:ext uri="{BB962C8B-B14F-4D97-AF65-F5344CB8AC3E}">
        <p14:creationId xmlns:p14="http://schemas.microsoft.com/office/powerpoint/2010/main" val="350059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701" r:id="rId5"/>
    <p:sldLayoutId id="214748367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054418" y="5114925"/>
            <a:ext cx="2137582" cy="1743075"/>
          </a:xfrm>
          <a:prstGeom prst="rect">
            <a:avLst/>
          </a:prstGeom>
        </p:spPr>
      </p:pic>
    </p:spTree>
    <p:extLst>
      <p:ext uri="{BB962C8B-B14F-4D97-AF65-F5344CB8AC3E}">
        <p14:creationId xmlns:p14="http://schemas.microsoft.com/office/powerpoint/2010/main" val="177081188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7" name="Picture 6" descr="University logo with vertical line and Homewood Student Affairs" title="University logo"/>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802967" y="5743224"/>
            <a:ext cx="4389033" cy="1114776"/>
          </a:xfrm>
          <a:prstGeom prst="rect">
            <a:avLst/>
          </a:prstGeom>
        </p:spPr>
      </p:pic>
    </p:spTree>
    <p:extLst>
      <p:ext uri="{BB962C8B-B14F-4D97-AF65-F5344CB8AC3E}">
        <p14:creationId xmlns:p14="http://schemas.microsoft.com/office/powerpoint/2010/main" val="183578703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8" r:id="rId5"/>
    <p:sldLayoutId id="214748370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11" name="Title 1">
            <a:extLst>
              <a:ext uri="{FF2B5EF4-FFF2-40B4-BE49-F238E27FC236}">
                <a16:creationId xmlns:a16="http://schemas.microsoft.com/office/drawing/2014/main" id="{EB2DB0D7-CABB-4408-848A-400A6B745F43}"/>
              </a:ext>
            </a:extLst>
          </p:cNvPr>
          <p:cNvSpPr txBox="1">
            <a:spLocks/>
          </p:cNvSpPr>
          <p:nvPr/>
        </p:nvSpPr>
        <p:spPr>
          <a:xfrm>
            <a:off x="628826" y="344893"/>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What is Pulmonary Fibrosis?</a:t>
            </a:r>
          </a:p>
        </p:txBody>
      </p:sp>
      <p:sp>
        <p:nvSpPr>
          <p:cNvPr id="15" name="TextBox 14">
            <a:extLst>
              <a:ext uri="{FF2B5EF4-FFF2-40B4-BE49-F238E27FC236}">
                <a16:creationId xmlns:a16="http://schemas.microsoft.com/office/drawing/2014/main" id="{5CE187AD-F37A-494E-91BA-9F83EF08FB72}"/>
              </a:ext>
            </a:extLst>
          </p:cNvPr>
          <p:cNvSpPr txBox="1"/>
          <p:nvPr/>
        </p:nvSpPr>
        <p:spPr>
          <a:xfrm>
            <a:off x="703385" y="1047566"/>
            <a:ext cx="6975799" cy="1477328"/>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Pulmonary fibrosis is a lung disease that occurs when </a:t>
            </a:r>
            <a:r>
              <a:rPr lang="en-US" sz="1800" b="1" i="0" u="none" strike="noStrike" baseline="0" dirty="0">
                <a:solidFill>
                  <a:srgbClr val="000000"/>
                </a:solidFill>
                <a:latin typeface="Calibri" panose="020F0502020204030204" pitchFamily="34" charset="0"/>
              </a:rPr>
              <a:t>lung tissue becomes damaged and scarred</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Patients diagnosed with pulmonary fibrosis experience symptoms like shortness of breath and as the condition progresses, </a:t>
            </a:r>
            <a:r>
              <a:rPr lang="en-US" sz="1800" b="1" i="0" u="none" strike="noStrike" baseline="0" dirty="0">
                <a:solidFill>
                  <a:srgbClr val="000000"/>
                </a:solidFill>
                <a:latin typeface="Calibri" panose="020F0502020204030204" pitchFamily="34" charset="0"/>
              </a:rPr>
              <a:t>overall lung function of the patient declines</a:t>
            </a:r>
            <a:r>
              <a:rPr lang="en-US" sz="1800" b="0" i="0" u="none" strike="noStrike" baseline="0" dirty="0">
                <a:solidFill>
                  <a:srgbClr val="000000"/>
                </a:solidFill>
                <a:latin typeface="Calibri" panose="020F0502020204030204" pitchFamily="34" charset="0"/>
              </a:rPr>
              <a:t>.  </a:t>
            </a:r>
            <a:endParaRPr lang="en-IN" dirty="0"/>
          </a:p>
        </p:txBody>
      </p:sp>
      <p:pic>
        <p:nvPicPr>
          <p:cNvPr id="1026" name="Picture 2" descr="Idiopathic Pulmonary Fibrosis Imaging: Practice Essentials, Radiography, Computed  Tomography">
            <a:extLst>
              <a:ext uri="{FF2B5EF4-FFF2-40B4-BE49-F238E27FC236}">
                <a16:creationId xmlns:a16="http://schemas.microsoft.com/office/drawing/2014/main" id="{055687EC-C43C-4406-BDCD-3751B3632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266" y="1659190"/>
            <a:ext cx="3240349" cy="2515534"/>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CF638755-DEA2-44D5-99CA-6C3CC629E87A}"/>
              </a:ext>
            </a:extLst>
          </p:cNvPr>
          <p:cNvSpPr txBox="1">
            <a:spLocks/>
          </p:cNvSpPr>
          <p:nvPr/>
        </p:nvSpPr>
        <p:spPr>
          <a:xfrm>
            <a:off x="703385" y="2754441"/>
            <a:ext cx="7464071"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Problem and Motivation</a:t>
            </a:r>
          </a:p>
        </p:txBody>
      </p:sp>
      <p:sp>
        <p:nvSpPr>
          <p:cNvPr id="18" name="TextBox 17">
            <a:extLst>
              <a:ext uri="{FF2B5EF4-FFF2-40B4-BE49-F238E27FC236}">
                <a16:creationId xmlns:a16="http://schemas.microsoft.com/office/drawing/2014/main" id="{8E93222D-A669-4180-86B5-7A091771B2C6}"/>
              </a:ext>
            </a:extLst>
          </p:cNvPr>
          <p:cNvSpPr txBox="1"/>
          <p:nvPr/>
        </p:nvSpPr>
        <p:spPr>
          <a:xfrm>
            <a:off x="622575" y="3425238"/>
            <a:ext cx="7127631" cy="2769989"/>
          </a:xfrm>
          <a:prstGeom prst="rect">
            <a:avLst/>
          </a:prstGeom>
          <a:noFill/>
        </p:spPr>
        <p:txBody>
          <a:bodyPr wrap="square" rtlCol="0">
            <a:spAutoFit/>
          </a:bodyPr>
          <a:lstStyle/>
          <a:p>
            <a:r>
              <a:rPr lang="en-US" b="1" dirty="0">
                <a:solidFill>
                  <a:srgbClr val="000000"/>
                </a:solidFill>
                <a:latin typeface="Calibri" panose="020F0502020204030204" pitchFamily="34" charset="0"/>
              </a:rPr>
              <a:t>Problem: </a:t>
            </a:r>
          </a:p>
          <a:p>
            <a:pPr marL="285750" indent="-285750">
              <a:buFont typeface="Arial" panose="020B0604020202020204" pitchFamily="34" charset="0"/>
              <a:buChar char="•"/>
            </a:pPr>
            <a:r>
              <a:rPr lang="en-US" dirty="0">
                <a:solidFill>
                  <a:srgbClr val="000000"/>
                </a:solidFill>
                <a:latin typeface="Calibri" panose="020F0502020204030204" pitchFamily="34" charset="0"/>
              </a:rPr>
              <a:t>wide variation in how the disease progresses in each patient</a:t>
            </a:r>
          </a:p>
          <a:p>
            <a:pPr marL="285750" indent="-285750">
              <a:buFont typeface="Arial" panose="020B0604020202020204" pitchFamily="34" charset="0"/>
              <a:buChar char="•"/>
            </a:pPr>
            <a:r>
              <a:rPr lang="en-US" dirty="0">
                <a:solidFill>
                  <a:srgbClr val="000000"/>
                </a:solidFill>
                <a:latin typeface="Calibri" panose="020F0502020204030204" pitchFamily="34" charset="0"/>
              </a:rPr>
              <a:t>Unpredictability in rate of decline – Leads to anxiety for patients and causes problems in treatment planning </a:t>
            </a:r>
          </a:p>
          <a:p>
            <a:pPr marL="285750" indent="-285750">
              <a:buFont typeface="Arial" panose="020B0604020202020204" pitchFamily="34" charset="0"/>
              <a:buChar char="•"/>
            </a:pPr>
            <a:endParaRPr lang="en-US" sz="1200" b="1"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Need to Solve – Why predict lung function decline ?:</a:t>
            </a:r>
          </a:p>
          <a:p>
            <a:pPr marL="285750" indent="-285750">
              <a:buFont typeface="Arial" panose="020B0604020202020204" pitchFamily="34" charset="0"/>
              <a:buChar char="•"/>
            </a:pPr>
            <a:r>
              <a:rPr lang="en-US" dirty="0">
                <a:solidFill>
                  <a:srgbClr val="000000"/>
                </a:solidFill>
                <a:latin typeface="Calibri" panose="020F0502020204030204" pitchFamily="34" charset="0"/>
              </a:rPr>
              <a:t>It would s</a:t>
            </a:r>
            <a:r>
              <a:rPr lang="en-US" sz="1800" i="0" u="none" strike="noStrike" baseline="0" dirty="0">
                <a:solidFill>
                  <a:srgbClr val="000000"/>
                </a:solidFill>
                <a:latin typeface="Calibri" panose="020F0502020204030204" pitchFamily="34" charset="0"/>
              </a:rPr>
              <a:t>ignificantly aid patients and doctors to make much more informed medical decisions and build better treatment strategies</a:t>
            </a: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solidFill>
                  <a:srgbClr val="000000"/>
                </a:solidFill>
                <a:latin typeface="Calibri" panose="020F0502020204030204" pitchFamily="34" charset="0"/>
              </a:rPr>
              <a:t>Understanding prognosis would help in managing the disease better</a:t>
            </a: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78860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3DBC8AC5-13B1-462A-A727-90252101F7B5}"/>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3 – Encoding and Latent Space Features</a:t>
            </a:r>
          </a:p>
        </p:txBody>
      </p:sp>
      <p:sp>
        <p:nvSpPr>
          <p:cNvPr id="7" name="TextBox 6">
            <a:extLst>
              <a:ext uri="{FF2B5EF4-FFF2-40B4-BE49-F238E27FC236}">
                <a16:creationId xmlns:a16="http://schemas.microsoft.com/office/drawing/2014/main" id="{D794A0DB-517A-4D60-B3D0-11EF34519D21}"/>
              </a:ext>
            </a:extLst>
          </p:cNvPr>
          <p:cNvSpPr txBox="1"/>
          <p:nvPr/>
        </p:nvSpPr>
        <p:spPr>
          <a:xfrm>
            <a:off x="703839" y="1038690"/>
            <a:ext cx="718840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Analysing our Network – Grad CAM</a:t>
            </a:r>
          </a:p>
          <a:p>
            <a:pPr marL="742950" lvl="1" indent="-285750">
              <a:buFont typeface="Arial" panose="020B0604020202020204" pitchFamily="34" charset="0"/>
              <a:buChar char="•"/>
            </a:pPr>
            <a:r>
              <a:rPr lang="en-IN" dirty="0"/>
              <a:t>Is it looking in the right places ?</a:t>
            </a:r>
          </a:p>
        </p:txBody>
      </p:sp>
      <p:pic>
        <p:nvPicPr>
          <p:cNvPr id="3" name="Picture 2">
            <a:extLst>
              <a:ext uri="{FF2B5EF4-FFF2-40B4-BE49-F238E27FC236}">
                <a16:creationId xmlns:a16="http://schemas.microsoft.com/office/drawing/2014/main" id="{D779B13A-0BBB-4B11-9320-A8EA4605C5FF}"/>
              </a:ext>
            </a:extLst>
          </p:cNvPr>
          <p:cNvPicPr>
            <a:picLocks noChangeAspect="1"/>
          </p:cNvPicPr>
          <p:nvPr/>
        </p:nvPicPr>
        <p:blipFill>
          <a:blip r:embed="rId3"/>
          <a:stretch>
            <a:fillRect/>
          </a:stretch>
        </p:blipFill>
        <p:spPr>
          <a:xfrm>
            <a:off x="286144" y="1873664"/>
            <a:ext cx="3184446" cy="3135754"/>
          </a:xfrm>
          <a:prstGeom prst="rect">
            <a:avLst/>
          </a:prstGeom>
        </p:spPr>
      </p:pic>
      <p:pic>
        <p:nvPicPr>
          <p:cNvPr id="10" name="Picture 9">
            <a:extLst>
              <a:ext uri="{FF2B5EF4-FFF2-40B4-BE49-F238E27FC236}">
                <a16:creationId xmlns:a16="http://schemas.microsoft.com/office/drawing/2014/main" id="{D4AF0242-01CF-4CF0-9D0F-0212A0892A26}"/>
              </a:ext>
            </a:extLst>
          </p:cNvPr>
          <p:cNvPicPr>
            <a:picLocks noChangeAspect="1"/>
          </p:cNvPicPr>
          <p:nvPr/>
        </p:nvPicPr>
        <p:blipFill>
          <a:blip r:embed="rId4"/>
          <a:stretch>
            <a:fillRect/>
          </a:stretch>
        </p:blipFill>
        <p:spPr>
          <a:xfrm>
            <a:off x="3654562" y="2182512"/>
            <a:ext cx="1559672" cy="1540078"/>
          </a:xfrm>
          <a:prstGeom prst="rect">
            <a:avLst/>
          </a:prstGeom>
        </p:spPr>
      </p:pic>
      <p:pic>
        <p:nvPicPr>
          <p:cNvPr id="12" name="Picture 11">
            <a:extLst>
              <a:ext uri="{FF2B5EF4-FFF2-40B4-BE49-F238E27FC236}">
                <a16:creationId xmlns:a16="http://schemas.microsoft.com/office/drawing/2014/main" id="{39A1CBBB-1F42-4630-926D-63471AEBAD75}"/>
              </a:ext>
            </a:extLst>
          </p:cNvPr>
          <p:cNvPicPr>
            <a:picLocks noChangeAspect="1"/>
          </p:cNvPicPr>
          <p:nvPr/>
        </p:nvPicPr>
        <p:blipFill>
          <a:blip r:embed="rId5"/>
          <a:stretch>
            <a:fillRect/>
          </a:stretch>
        </p:blipFill>
        <p:spPr>
          <a:xfrm>
            <a:off x="3644771" y="3905449"/>
            <a:ext cx="1583264" cy="1551279"/>
          </a:xfrm>
          <a:prstGeom prst="rect">
            <a:avLst/>
          </a:prstGeom>
        </p:spPr>
      </p:pic>
      <p:pic>
        <p:nvPicPr>
          <p:cNvPr id="14" name="Picture 13">
            <a:extLst>
              <a:ext uri="{FF2B5EF4-FFF2-40B4-BE49-F238E27FC236}">
                <a16:creationId xmlns:a16="http://schemas.microsoft.com/office/drawing/2014/main" id="{2D25E3FA-B1E7-4E12-97A8-08921E8CFF72}"/>
              </a:ext>
            </a:extLst>
          </p:cNvPr>
          <p:cNvPicPr>
            <a:picLocks noChangeAspect="1"/>
          </p:cNvPicPr>
          <p:nvPr/>
        </p:nvPicPr>
        <p:blipFill>
          <a:blip r:embed="rId6"/>
          <a:stretch>
            <a:fillRect/>
          </a:stretch>
        </p:blipFill>
        <p:spPr>
          <a:xfrm>
            <a:off x="5398206" y="2746215"/>
            <a:ext cx="1524904" cy="1540077"/>
          </a:xfrm>
          <a:prstGeom prst="rect">
            <a:avLst/>
          </a:prstGeom>
        </p:spPr>
      </p:pic>
      <p:pic>
        <p:nvPicPr>
          <p:cNvPr id="18" name="Picture 17">
            <a:extLst>
              <a:ext uri="{FF2B5EF4-FFF2-40B4-BE49-F238E27FC236}">
                <a16:creationId xmlns:a16="http://schemas.microsoft.com/office/drawing/2014/main" id="{85553841-78C5-450F-ADB1-9564BF48EF28}"/>
              </a:ext>
            </a:extLst>
          </p:cNvPr>
          <p:cNvPicPr>
            <a:picLocks noChangeAspect="1"/>
          </p:cNvPicPr>
          <p:nvPr/>
        </p:nvPicPr>
        <p:blipFill>
          <a:blip r:embed="rId7"/>
          <a:stretch>
            <a:fillRect/>
          </a:stretch>
        </p:blipFill>
        <p:spPr>
          <a:xfrm>
            <a:off x="7291682" y="1497721"/>
            <a:ext cx="4683442" cy="4262394"/>
          </a:xfrm>
          <a:prstGeom prst="rect">
            <a:avLst/>
          </a:prstGeom>
        </p:spPr>
      </p:pic>
      <p:sp>
        <p:nvSpPr>
          <p:cNvPr id="21" name="TextBox 20">
            <a:extLst>
              <a:ext uri="{FF2B5EF4-FFF2-40B4-BE49-F238E27FC236}">
                <a16:creationId xmlns:a16="http://schemas.microsoft.com/office/drawing/2014/main" id="{A5EE52B8-BE2E-48DB-ACBA-328F8935EBDB}"/>
              </a:ext>
            </a:extLst>
          </p:cNvPr>
          <p:cNvSpPr txBox="1"/>
          <p:nvPr/>
        </p:nvSpPr>
        <p:spPr>
          <a:xfrm>
            <a:off x="7810962" y="1098810"/>
            <a:ext cx="3988849" cy="369332"/>
          </a:xfrm>
          <a:prstGeom prst="rect">
            <a:avLst/>
          </a:prstGeom>
          <a:noFill/>
        </p:spPr>
        <p:txBody>
          <a:bodyPr wrap="square" rtlCol="0">
            <a:spAutoFit/>
          </a:bodyPr>
          <a:lstStyle/>
          <a:p>
            <a:r>
              <a:rPr lang="en-IN" dirty="0"/>
              <a:t>Some Extracted Features of F0 to F99 </a:t>
            </a:r>
          </a:p>
        </p:txBody>
      </p:sp>
    </p:spTree>
    <p:extLst>
      <p:ext uri="{BB962C8B-B14F-4D97-AF65-F5344CB8AC3E}">
        <p14:creationId xmlns:p14="http://schemas.microsoft.com/office/powerpoint/2010/main" val="129181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3DBC8AC5-13B1-462A-A727-90252101F7B5}"/>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Predicting FVC </a:t>
            </a:r>
          </a:p>
        </p:txBody>
      </p:sp>
      <p:sp>
        <p:nvSpPr>
          <p:cNvPr id="13" name="TextBox 12">
            <a:extLst>
              <a:ext uri="{FF2B5EF4-FFF2-40B4-BE49-F238E27FC236}">
                <a16:creationId xmlns:a16="http://schemas.microsoft.com/office/drawing/2014/main" id="{DADCD036-532B-4F65-A496-C54E0574398C}"/>
              </a:ext>
            </a:extLst>
          </p:cNvPr>
          <p:cNvSpPr txBox="1"/>
          <p:nvPr/>
        </p:nvSpPr>
        <p:spPr>
          <a:xfrm>
            <a:off x="703385" y="1047566"/>
            <a:ext cx="110684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combine all the three feature concepts – Demographics , handcrafted and latent features </a:t>
            </a:r>
          </a:p>
          <a:p>
            <a:pPr marL="285750" indent="-285750">
              <a:buFont typeface="Arial" panose="020B0604020202020204" pitchFamily="34" charset="0"/>
              <a:buChar char="•"/>
            </a:pPr>
            <a:r>
              <a:rPr lang="en-IN" dirty="0"/>
              <a:t>Totally we have 118 features to estimate FVC </a:t>
            </a:r>
          </a:p>
          <a:p>
            <a:pPr marL="285750" indent="-285750">
              <a:buFont typeface="Arial" panose="020B0604020202020204" pitchFamily="34" charset="0"/>
              <a:buChar char="•"/>
            </a:pPr>
            <a:r>
              <a:rPr lang="en-IN" dirty="0"/>
              <a:t>We built linear and polynomial regression models and compared performances based on RMSE loss</a:t>
            </a:r>
          </a:p>
        </p:txBody>
      </p:sp>
      <p:sp>
        <p:nvSpPr>
          <p:cNvPr id="15" name="Title 1">
            <a:extLst>
              <a:ext uri="{FF2B5EF4-FFF2-40B4-BE49-F238E27FC236}">
                <a16:creationId xmlns:a16="http://schemas.microsoft.com/office/drawing/2014/main" id="{D2A052CE-1BC2-42E4-803F-867797D20374}"/>
              </a:ext>
            </a:extLst>
          </p:cNvPr>
          <p:cNvSpPr txBox="1">
            <a:spLocks/>
          </p:cNvSpPr>
          <p:nvPr/>
        </p:nvSpPr>
        <p:spPr>
          <a:xfrm>
            <a:off x="617277" y="2231559"/>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Results </a:t>
            </a:r>
          </a:p>
        </p:txBody>
      </p:sp>
      <p:pic>
        <p:nvPicPr>
          <p:cNvPr id="4" name="Picture 3">
            <a:extLst>
              <a:ext uri="{FF2B5EF4-FFF2-40B4-BE49-F238E27FC236}">
                <a16:creationId xmlns:a16="http://schemas.microsoft.com/office/drawing/2014/main" id="{0CC742B0-E81B-48FF-9206-272A4DC7F0E2}"/>
              </a:ext>
            </a:extLst>
          </p:cNvPr>
          <p:cNvPicPr>
            <a:picLocks noChangeAspect="1"/>
          </p:cNvPicPr>
          <p:nvPr/>
        </p:nvPicPr>
        <p:blipFill>
          <a:blip r:embed="rId3"/>
          <a:stretch>
            <a:fillRect/>
          </a:stretch>
        </p:blipFill>
        <p:spPr>
          <a:xfrm>
            <a:off x="183463" y="2726569"/>
            <a:ext cx="11975124" cy="1474549"/>
          </a:xfrm>
          <a:prstGeom prst="rect">
            <a:avLst/>
          </a:prstGeom>
        </p:spPr>
      </p:pic>
      <p:sp>
        <p:nvSpPr>
          <p:cNvPr id="17" name="Title 1">
            <a:extLst>
              <a:ext uri="{FF2B5EF4-FFF2-40B4-BE49-F238E27FC236}">
                <a16:creationId xmlns:a16="http://schemas.microsoft.com/office/drawing/2014/main" id="{3BE714D0-909F-4A26-90A2-A6858840D189}"/>
              </a:ext>
            </a:extLst>
          </p:cNvPr>
          <p:cNvSpPr txBox="1">
            <a:spLocks/>
          </p:cNvSpPr>
          <p:nvPr/>
        </p:nvSpPr>
        <p:spPr>
          <a:xfrm>
            <a:off x="617277" y="4335751"/>
            <a:ext cx="11240619" cy="617990"/>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Observations</a:t>
            </a:r>
          </a:p>
          <a:p>
            <a:r>
              <a:rPr lang="en-US" sz="3200" dirty="0"/>
              <a:t> </a:t>
            </a:r>
          </a:p>
        </p:txBody>
      </p:sp>
      <p:sp>
        <p:nvSpPr>
          <p:cNvPr id="19" name="TextBox 18">
            <a:extLst>
              <a:ext uri="{FF2B5EF4-FFF2-40B4-BE49-F238E27FC236}">
                <a16:creationId xmlns:a16="http://schemas.microsoft.com/office/drawing/2014/main" id="{70C0A50C-5B3B-468B-AC82-E25D93056DB3}"/>
              </a:ext>
            </a:extLst>
          </p:cNvPr>
          <p:cNvSpPr txBox="1"/>
          <p:nvPr/>
        </p:nvSpPr>
        <p:spPr>
          <a:xfrm>
            <a:off x="477905" y="4879759"/>
            <a:ext cx="110684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polynomial model seems to be over fitting and also with latent features we see overfitting generally </a:t>
            </a:r>
          </a:p>
          <a:p>
            <a:pPr marL="285750" indent="-285750">
              <a:buFont typeface="Arial" panose="020B0604020202020204" pitchFamily="34" charset="0"/>
              <a:buChar char="•"/>
            </a:pPr>
            <a:r>
              <a:rPr lang="en-IN" dirty="0"/>
              <a:t>Overall loss looks not that great but when analysed against true value we were able to understand the behaviour. The true FVC is highly fluctuating and that resulted in higher RMSE value</a:t>
            </a:r>
          </a:p>
        </p:txBody>
      </p:sp>
    </p:spTree>
    <p:extLst>
      <p:ext uri="{BB962C8B-B14F-4D97-AF65-F5344CB8AC3E}">
        <p14:creationId xmlns:p14="http://schemas.microsoft.com/office/powerpoint/2010/main" val="96304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3DBC8AC5-13B1-462A-A727-90252101F7B5}"/>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Visual Results – Discussion and  Conclusion</a:t>
            </a:r>
          </a:p>
        </p:txBody>
      </p:sp>
      <p:pic>
        <p:nvPicPr>
          <p:cNvPr id="3" name="Picture 2">
            <a:extLst>
              <a:ext uri="{FF2B5EF4-FFF2-40B4-BE49-F238E27FC236}">
                <a16:creationId xmlns:a16="http://schemas.microsoft.com/office/drawing/2014/main" id="{34569F82-566C-409C-92C1-C98E04C8EC9F}"/>
              </a:ext>
            </a:extLst>
          </p:cNvPr>
          <p:cNvPicPr>
            <a:picLocks noChangeAspect="1"/>
          </p:cNvPicPr>
          <p:nvPr/>
        </p:nvPicPr>
        <p:blipFill>
          <a:blip r:embed="rId3"/>
          <a:stretch>
            <a:fillRect/>
          </a:stretch>
        </p:blipFill>
        <p:spPr>
          <a:xfrm>
            <a:off x="7097999" y="3207552"/>
            <a:ext cx="4403690" cy="2210688"/>
          </a:xfrm>
          <a:prstGeom prst="rect">
            <a:avLst/>
          </a:prstGeom>
        </p:spPr>
      </p:pic>
      <p:sp>
        <p:nvSpPr>
          <p:cNvPr id="14" name="TextBox 13">
            <a:extLst>
              <a:ext uri="{FF2B5EF4-FFF2-40B4-BE49-F238E27FC236}">
                <a16:creationId xmlns:a16="http://schemas.microsoft.com/office/drawing/2014/main" id="{0677B295-AC43-4CC8-A02C-15367743AB9D}"/>
              </a:ext>
            </a:extLst>
          </p:cNvPr>
          <p:cNvSpPr txBox="1"/>
          <p:nvPr/>
        </p:nvSpPr>
        <p:spPr>
          <a:xfrm>
            <a:off x="703385" y="1047566"/>
            <a:ext cx="4640369" cy="2308324"/>
          </a:xfrm>
          <a:prstGeom prst="rect">
            <a:avLst/>
          </a:prstGeom>
          <a:noFill/>
        </p:spPr>
        <p:txBody>
          <a:bodyPr wrap="square" rtlCol="0">
            <a:spAutoFit/>
          </a:bodyPr>
          <a:lstStyle/>
          <a:p>
            <a:pPr marL="285750" indent="-285750">
              <a:buFont typeface="Arial" panose="020B0604020202020204" pitchFamily="34" charset="0"/>
              <a:buChar char="•"/>
            </a:pPr>
            <a:r>
              <a:rPr lang="en-IN" dirty="0"/>
              <a:t>We took two patients – Highly affected and less affected and predicted FVC for 104 weeks </a:t>
            </a:r>
          </a:p>
          <a:p>
            <a:pPr marL="285750" indent="-285750">
              <a:buFont typeface="Arial" panose="020B0604020202020204" pitchFamily="34" charset="0"/>
              <a:buChar char="•"/>
            </a:pPr>
            <a:r>
              <a:rPr lang="en-IN" dirty="0"/>
              <a:t>Both show decline in lung function – FVC decreases over time </a:t>
            </a:r>
          </a:p>
          <a:p>
            <a:pPr marL="285750" indent="-285750">
              <a:buFont typeface="Arial" panose="020B0604020202020204" pitchFamily="34" charset="0"/>
              <a:buChar char="•"/>
            </a:pPr>
            <a:r>
              <a:rPr lang="en-IN" dirty="0"/>
              <a:t>For highly affected patient the rate of decline is faster – The model seems to be predicting the trend properly </a:t>
            </a:r>
          </a:p>
        </p:txBody>
      </p:sp>
      <p:pic>
        <p:nvPicPr>
          <p:cNvPr id="10" name="Picture 9">
            <a:extLst>
              <a:ext uri="{FF2B5EF4-FFF2-40B4-BE49-F238E27FC236}">
                <a16:creationId xmlns:a16="http://schemas.microsoft.com/office/drawing/2014/main" id="{94856B15-4413-4622-A58A-9A12B034961E}"/>
              </a:ext>
            </a:extLst>
          </p:cNvPr>
          <p:cNvPicPr>
            <a:picLocks noChangeAspect="1"/>
          </p:cNvPicPr>
          <p:nvPr/>
        </p:nvPicPr>
        <p:blipFill>
          <a:blip r:embed="rId4"/>
          <a:stretch>
            <a:fillRect/>
          </a:stretch>
        </p:blipFill>
        <p:spPr>
          <a:xfrm>
            <a:off x="5752730" y="996131"/>
            <a:ext cx="2690538" cy="1904538"/>
          </a:xfrm>
          <a:prstGeom prst="rect">
            <a:avLst/>
          </a:prstGeom>
        </p:spPr>
      </p:pic>
      <p:pic>
        <p:nvPicPr>
          <p:cNvPr id="12" name="Picture 11">
            <a:extLst>
              <a:ext uri="{FF2B5EF4-FFF2-40B4-BE49-F238E27FC236}">
                <a16:creationId xmlns:a16="http://schemas.microsoft.com/office/drawing/2014/main" id="{5474B8F1-27EA-4C3A-B7FA-EEB1AE33AA16}"/>
              </a:ext>
            </a:extLst>
          </p:cNvPr>
          <p:cNvPicPr>
            <a:picLocks noChangeAspect="1"/>
          </p:cNvPicPr>
          <p:nvPr/>
        </p:nvPicPr>
        <p:blipFill>
          <a:blip r:embed="rId5"/>
          <a:stretch>
            <a:fillRect/>
          </a:stretch>
        </p:blipFill>
        <p:spPr>
          <a:xfrm>
            <a:off x="8653781" y="1032936"/>
            <a:ext cx="2701854" cy="1830927"/>
          </a:xfrm>
          <a:prstGeom prst="rect">
            <a:avLst/>
          </a:prstGeom>
        </p:spPr>
      </p:pic>
      <p:sp>
        <p:nvSpPr>
          <p:cNvPr id="20" name="TextBox 19">
            <a:extLst>
              <a:ext uri="{FF2B5EF4-FFF2-40B4-BE49-F238E27FC236}">
                <a16:creationId xmlns:a16="http://schemas.microsoft.com/office/drawing/2014/main" id="{7C0AD457-56F0-421A-BDC4-0A6937E1A15A}"/>
              </a:ext>
            </a:extLst>
          </p:cNvPr>
          <p:cNvSpPr txBox="1"/>
          <p:nvPr/>
        </p:nvSpPr>
        <p:spPr>
          <a:xfrm>
            <a:off x="690311" y="3566903"/>
            <a:ext cx="5777314" cy="2862322"/>
          </a:xfrm>
          <a:prstGeom prst="rect">
            <a:avLst/>
          </a:prstGeom>
          <a:noFill/>
        </p:spPr>
        <p:txBody>
          <a:bodyPr wrap="square" rtlCol="0">
            <a:spAutoFit/>
          </a:bodyPr>
          <a:lstStyle/>
          <a:p>
            <a:r>
              <a:rPr lang="en-IN" b="1" dirty="0"/>
              <a:t>Conclusion and Future Works:</a:t>
            </a:r>
          </a:p>
          <a:p>
            <a:pPr marL="285750" indent="-285750">
              <a:buFont typeface="Arial" panose="020B0604020202020204" pitchFamily="34" charset="0"/>
              <a:buChar char="•"/>
            </a:pPr>
            <a:r>
              <a:rPr lang="en-IN" dirty="0"/>
              <a:t>The model seems to be good in predicting the overall trend in decline but is not great in predicting the exact FVC value </a:t>
            </a:r>
          </a:p>
          <a:p>
            <a:pPr marL="285750" indent="-285750">
              <a:buFont typeface="Arial" panose="020B0604020202020204" pitchFamily="34" charset="0"/>
              <a:buChar char="•"/>
            </a:pPr>
            <a:r>
              <a:rPr lang="en-IN" dirty="0"/>
              <a:t>In future, if we allow FVC’s initial seed values as part of feature matrix  – the </a:t>
            </a:r>
            <a:r>
              <a:rPr lang="en-IN" dirty="0" err="1"/>
              <a:t>rmse</a:t>
            </a:r>
            <a:r>
              <a:rPr lang="en-IN" dirty="0"/>
              <a:t> might reduce </a:t>
            </a:r>
          </a:p>
          <a:p>
            <a:pPr marL="285750" indent="-285750">
              <a:buFont typeface="Arial" panose="020B0604020202020204" pitchFamily="34" charset="0"/>
              <a:buChar char="•"/>
            </a:pPr>
            <a:r>
              <a:rPr lang="en-IN" dirty="0"/>
              <a:t>Also if we have a memory based networks we might be able to capture non-linear trends better.</a:t>
            </a:r>
          </a:p>
          <a:p>
            <a:endParaRPr lang="en-IN" dirty="0"/>
          </a:p>
          <a:p>
            <a:endParaRPr lang="en-IN" dirty="0"/>
          </a:p>
        </p:txBody>
      </p:sp>
    </p:spTree>
    <p:extLst>
      <p:ext uri="{BB962C8B-B14F-4D97-AF65-F5344CB8AC3E}">
        <p14:creationId xmlns:p14="http://schemas.microsoft.com/office/powerpoint/2010/main" val="110291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7" name="Title 1">
            <a:extLst>
              <a:ext uri="{FF2B5EF4-FFF2-40B4-BE49-F238E27FC236}">
                <a16:creationId xmlns:a16="http://schemas.microsoft.com/office/drawing/2014/main" id="{F6A18164-F52D-0970-180C-8359EBC7E2E8}"/>
              </a:ext>
            </a:extLst>
          </p:cNvPr>
          <p:cNvSpPr txBox="1">
            <a:spLocks/>
          </p:cNvSpPr>
          <p:nvPr/>
        </p:nvSpPr>
        <p:spPr>
          <a:xfrm>
            <a:off x="628826" y="470457"/>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4400" dirty="0"/>
              <a:t>Literature Survey:</a:t>
            </a:r>
          </a:p>
        </p:txBody>
      </p:sp>
      <p:sp>
        <p:nvSpPr>
          <p:cNvPr id="3" name="TextBox 2">
            <a:extLst>
              <a:ext uri="{FF2B5EF4-FFF2-40B4-BE49-F238E27FC236}">
                <a16:creationId xmlns:a16="http://schemas.microsoft.com/office/drawing/2014/main" id="{AFBE0884-A162-C287-A24B-2DCE226696D8}"/>
              </a:ext>
            </a:extLst>
          </p:cNvPr>
          <p:cNvSpPr txBox="1"/>
          <p:nvPr/>
        </p:nvSpPr>
        <p:spPr>
          <a:xfrm>
            <a:off x="357286" y="1443256"/>
            <a:ext cx="10911533" cy="3693319"/>
          </a:xfrm>
          <a:prstGeom prst="rect">
            <a:avLst/>
          </a:prstGeom>
          <a:noFill/>
        </p:spPr>
        <p:txBody>
          <a:bodyPr wrap="square" rtlCol="0">
            <a:spAutoFit/>
          </a:bodyPr>
          <a:lstStyle/>
          <a:p>
            <a:pPr marL="971550" lvl="1" indent="-514350">
              <a:buFont typeface="+mj-lt"/>
              <a:buAutoNum type="arabicPeriod"/>
            </a:pPr>
            <a:r>
              <a:rPr lang="en-US" dirty="0" err="1"/>
              <a:t>Sampurna</a:t>
            </a:r>
            <a:r>
              <a:rPr lang="en-US" dirty="0"/>
              <a:t> Mandal et al. has used three models, they have shown the comparisons among various ML (Machine learning) models' performance to </a:t>
            </a:r>
            <a:r>
              <a:rPr lang="en-US" dirty="0" err="1"/>
              <a:t>analyse</a:t>
            </a:r>
            <a:r>
              <a:rPr lang="en-US" dirty="0"/>
              <a:t> disease Progression. Among Quantile Regression, Ridge Regression and </a:t>
            </a:r>
            <a:r>
              <a:rPr lang="en-US" dirty="0" err="1"/>
              <a:t>ElasticNet</a:t>
            </a:r>
            <a:r>
              <a:rPr lang="en-US" dirty="0"/>
              <a:t> reported that the </a:t>
            </a:r>
            <a:r>
              <a:rPr lang="en-US" dirty="0" err="1"/>
              <a:t>ElasticNet</a:t>
            </a:r>
            <a:r>
              <a:rPr lang="en-US" dirty="0"/>
              <a:t> model has given the best results</a:t>
            </a:r>
          </a:p>
          <a:p>
            <a:pPr marL="971550" lvl="1" indent="-514350">
              <a:buFont typeface="+mj-lt"/>
              <a:buAutoNum type="arabicPeriod"/>
            </a:pPr>
            <a:endParaRPr lang="en-US" dirty="0"/>
          </a:p>
          <a:p>
            <a:pPr marL="971550" lvl="1" indent="-514350">
              <a:buFont typeface="+mj-lt"/>
              <a:buAutoNum type="arabicPeriod"/>
            </a:pPr>
            <a:r>
              <a:rPr lang="en-US" dirty="0"/>
              <a:t>Alexander Wong et al. proposes a new neural network named Fibrosis-Net to predict FVC, they claim that their model has </a:t>
            </a:r>
            <a:r>
              <a:rPr lang="en-US" dirty="0" err="1"/>
              <a:t>explainability</a:t>
            </a:r>
            <a:r>
              <a:rPr lang="en-US" dirty="0"/>
              <a:t> driven performance as it was able to exhibit correct decision-making behavior by leveraging clinically-relevant visual indicators in CT images when making predictions on pulmonary fibrosis progress</a:t>
            </a:r>
          </a:p>
          <a:p>
            <a:pPr marL="971550" lvl="1" indent="-514350">
              <a:buFont typeface="+mj-lt"/>
              <a:buAutoNum type="arabicPeriod"/>
            </a:pPr>
            <a:endParaRPr lang="en-US" dirty="0"/>
          </a:p>
          <a:p>
            <a:pPr marL="971550" lvl="1" indent="-514350">
              <a:buFont typeface="+mj-lt"/>
              <a:buAutoNum type="arabicPeriod"/>
            </a:pPr>
            <a:r>
              <a:rPr lang="en-US" dirty="0"/>
              <a:t>Anju Yadav et al. uses the honey combing pattern in the lung images to study the lungs and used their own Neural network called FVC-Net to predict the FVC, they applied image processing (edge detection) techniques to calculate the degree of honey combing and edge detection which can tell about the lung deterioration and subsequently to predict FVC</a:t>
            </a:r>
          </a:p>
        </p:txBody>
      </p:sp>
    </p:spTree>
    <p:extLst>
      <p:ext uri="{BB962C8B-B14F-4D97-AF65-F5344CB8AC3E}">
        <p14:creationId xmlns:p14="http://schemas.microsoft.com/office/powerpoint/2010/main" val="382221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10" name="Title 1">
            <a:extLst>
              <a:ext uri="{FF2B5EF4-FFF2-40B4-BE49-F238E27FC236}">
                <a16:creationId xmlns:a16="http://schemas.microsoft.com/office/drawing/2014/main" id="{6DAF9D13-C878-509C-AFE8-A6520DE3B8D5}"/>
              </a:ext>
            </a:extLst>
          </p:cNvPr>
          <p:cNvSpPr txBox="1">
            <a:spLocks/>
          </p:cNvSpPr>
          <p:nvPr/>
        </p:nvSpPr>
        <p:spPr>
          <a:xfrm>
            <a:off x="628826" y="470457"/>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4400" dirty="0"/>
              <a:t>Data Description:</a:t>
            </a:r>
          </a:p>
        </p:txBody>
      </p:sp>
      <p:sp>
        <p:nvSpPr>
          <p:cNvPr id="4" name="TextBox 3">
            <a:extLst>
              <a:ext uri="{FF2B5EF4-FFF2-40B4-BE49-F238E27FC236}">
                <a16:creationId xmlns:a16="http://schemas.microsoft.com/office/drawing/2014/main" id="{27C433DE-3009-CE62-D404-90D64832CB74}"/>
              </a:ext>
            </a:extLst>
          </p:cNvPr>
          <p:cNvSpPr txBox="1"/>
          <p:nvPr/>
        </p:nvSpPr>
        <p:spPr>
          <a:xfrm>
            <a:off x="628826" y="1376855"/>
            <a:ext cx="1048060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data provided is collected in a </a:t>
            </a:r>
            <a:r>
              <a:rPr lang="en-US" b="1" dirty="0"/>
              <a:t>longitudinal study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Two kinds of Data were provided:</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b="1" dirty="0"/>
              <a:t>Structured data:</a:t>
            </a:r>
          </a:p>
          <a:p>
            <a:pPr marL="742950" lvl="1" indent="-285750">
              <a:buFont typeface="Arial" panose="020B0604020202020204" pitchFamily="34" charset="0"/>
              <a:buChar char="•"/>
            </a:pPr>
            <a:r>
              <a:rPr lang="en-US" dirty="0"/>
              <a:t>Excel sheet files: Demographic Information of the patients (Patient ID, week, FVC(Forced Vital Capacity), Age, Sex, Percent, and Smoking status)</a:t>
            </a:r>
          </a:p>
          <a:p>
            <a:pPr marL="742950" lvl="1" indent="-285750">
              <a:buFont typeface="Arial" panose="020B0604020202020204" pitchFamily="34" charset="0"/>
              <a:buChar char="•"/>
            </a:pPr>
            <a:endParaRPr lang="en-US" dirty="0"/>
          </a:p>
          <a:p>
            <a:pPr marL="342900" indent="-342900">
              <a:buFont typeface="Arial" panose="020B0604020202020204" pitchFamily="34" charset="0"/>
              <a:buChar char="•"/>
            </a:pPr>
            <a:r>
              <a:rPr lang="en-US" b="1" dirty="0"/>
              <a:t>Unstructured Image Data:  </a:t>
            </a:r>
            <a:r>
              <a:rPr lang="en-US" dirty="0"/>
              <a:t>CT scan of the Patients</a:t>
            </a:r>
          </a:p>
          <a:p>
            <a:pPr marL="742950" lvl="1" indent="-285750">
              <a:buFont typeface="Arial" panose="020B0604020202020204" pitchFamily="34" charset="0"/>
              <a:buChar char="•"/>
            </a:pPr>
            <a:r>
              <a:rPr lang="en-US" dirty="0"/>
              <a:t>The CT scan is taken once at the beginning of the study and FVC measurements are taken on ongoing weeks (weeks need not be consecutive also) through out the study</a:t>
            </a:r>
          </a:p>
          <a:p>
            <a:pPr marL="742950" lvl="1" indent="-285750">
              <a:buFont typeface="Arial" panose="020B0604020202020204" pitchFamily="34" charset="0"/>
              <a:buChar char="•"/>
            </a:pPr>
            <a:r>
              <a:rPr lang="en-US" dirty="0"/>
              <a:t>As CT scan is 3d image, there were different number of slices for each patient as there could be devices with different resolution, hence we sampled 30 slices for each.(For scans &lt;30 slices we retained them as they are)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53831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10" name="Title 1">
            <a:extLst>
              <a:ext uri="{FF2B5EF4-FFF2-40B4-BE49-F238E27FC236}">
                <a16:creationId xmlns:a16="http://schemas.microsoft.com/office/drawing/2014/main" id="{CA20B688-F990-BF63-5098-EB334EF75F0E}"/>
              </a:ext>
            </a:extLst>
          </p:cNvPr>
          <p:cNvSpPr txBox="1">
            <a:spLocks/>
          </p:cNvSpPr>
          <p:nvPr/>
        </p:nvSpPr>
        <p:spPr>
          <a:xfrm>
            <a:off x="628826" y="470457"/>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Data Exploration and Visualization:</a:t>
            </a:r>
          </a:p>
        </p:txBody>
      </p:sp>
      <p:pic>
        <p:nvPicPr>
          <p:cNvPr id="16" name="Picture 15" descr="Chart, histogram&#10;&#10;Description automatically generated">
            <a:extLst>
              <a:ext uri="{FF2B5EF4-FFF2-40B4-BE49-F238E27FC236}">
                <a16:creationId xmlns:a16="http://schemas.microsoft.com/office/drawing/2014/main" id="{5F7F7C51-5226-1663-92DC-630ADB28A61E}"/>
              </a:ext>
            </a:extLst>
          </p:cNvPr>
          <p:cNvPicPr>
            <a:picLocks noChangeAspect="1"/>
          </p:cNvPicPr>
          <p:nvPr/>
        </p:nvPicPr>
        <p:blipFill>
          <a:blip r:embed="rId3"/>
          <a:stretch>
            <a:fillRect/>
          </a:stretch>
        </p:blipFill>
        <p:spPr>
          <a:xfrm>
            <a:off x="4389817" y="1005033"/>
            <a:ext cx="3035658" cy="3010077"/>
          </a:xfrm>
          <a:prstGeom prst="rect">
            <a:avLst/>
          </a:prstGeom>
        </p:spPr>
      </p:pic>
      <p:pic>
        <p:nvPicPr>
          <p:cNvPr id="18" name="Picture 17" descr="Chart, histogram&#10;&#10;Description automatically generated">
            <a:extLst>
              <a:ext uri="{FF2B5EF4-FFF2-40B4-BE49-F238E27FC236}">
                <a16:creationId xmlns:a16="http://schemas.microsoft.com/office/drawing/2014/main" id="{328BACEC-1718-AE9F-0AEC-9E1A7A82177F}"/>
              </a:ext>
            </a:extLst>
          </p:cNvPr>
          <p:cNvPicPr>
            <a:picLocks noChangeAspect="1"/>
          </p:cNvPicPr>
          <p:nvPr/>
        </p:nvPicPr>
        <p:blipFill>
          <a:blip r:embed="rId4"/>
          <a:stretch>
            <a:fillRect/>
          </a:stretch>
        </p:blipFill>
        <p:spPr>
          <a:xfrm>
            <a:off x="8289855" y="970743"/>
            <a:ext cx="3035658" cy="3078656"/>
          </a:xfrm>
          <a:prstGeom prst="rect">
            <a:avLst/>
          </a:prstGeom>
        </p:spPr>
      </p:pic>
      <p:pic>
        <p:nvPicPr>
          <p:cNvPr id="20" name="Picture 19" descr="Chart, histogram&#10;&#10;Description automatically generated">
            <a:extLst>
              <a:ext uri="{FF2B5EF4-FFF2-40B4-BE49-F238E27FC236}">
                <a16:creationId xmlns:a16="http://schemas.microsoft.com/office/drawing/2014/main" id="{F3516245-6EDA-09DF-F62E-8AA8D63AA056}"/>
              </a:ext>
            </a:extLst>
          </p:cNvPr>
          <p:cNvPicPr>
            <a:picLocks noChangeAspect="1"/>
          </p:cNvPicPr>
          <p:nvPr/>
        </p:nvPicPr>
        <p:blipFill>
          <a:blip r:embed="rId5"/>
          <a:stretch>
            <a:fillRect/>
          </a:stretch>
        </p:blipFill>
        <p:spPr>
          <a:xfrm>
            <a:off x="489779" y="1034460"/>
            <a:ext cx="3035658" cy="3026808"/>
          </a:xfrm>
          <a:prstGeom prst="rect">
            <a:avLst/>
          </a:prstGeom>
        </p:spPr>
      </p:pic>
      <p:pic>
        <p:nvPicPr>
          <p:cNvPr id="24" name="Picture 23" descr="Chart, line chart&#10;&#10;Description automatically generated">
            <a:extLst>
              <a:ext uri="{FF2B5EF4-FFF2-40B4-BE49-F238E27FC236}">
                <a16:creationId xmlns:a16="http://schemas.microsoft.com/office/drawing/2014/main" id="{A3192DCF-1363-A2F2-A44B-05B61B10779A}"/>
              </a:ext>
            </a:extLst>
          </p:cNvPr>
          <p:cNvPicPr>
            <a:picLocks noChangeAspect="1"/>
          </p:cNvPicPr>
          <p:nvPr/>
        </p:nvPicPr>
        <p:blipFill>
          <a:blip r:embed="rId6"/>
          <a:stretch>
            <a:fillRect/>
          </a:stretch>
        </p:blipFill>
        <p:spPr>
          <a:xfrm>
            <a:off x="248837" y="1034460"/>
            <a:ext cx="5847163" cy="3773460"/>
          </a:xfrm>
          <a:prstGeom prst="rect">
            <a:avLst/>
          </a:prstGeom>
        </p:spPr>
      </p:pic>
      <p:pic>
        <p:nvPicPr>
          <p:cNvPr id="26" name="Picture 25" descr="Chart, treemap chart&#10;&#10;Description automatically generated">
            <a:extLst>
              <a:ext uri="{FF2B5EF4-FFF2-40B4-BE49-F238E27FC236}">
                <a16:creationId xmlns:a16="http://schemas.microsoft.com/office/drawing/2014/main" id="{1620217E-BBA6-2425-C33F-2900D994B227}"/>
              </a:ext>
            </a:extLst>
          </p:cNvPr>
          <p:cNvPicPr>
            <a:picLocks noChangeAspect="1"/>
          </p:cNvPicPr>
          <p:nvPr/>
        </p:nvPicPr>
        <p:blipFill>
          <a:blip r:embed="rId7"/>
          <a:stretch>
            <a:fillRect/>
          </a:stretch>
        </p:blipFill>
        <p:spPr>
          <a:xfrm>
            <a:off x="6192154" y="951785"/>
            <a:ext cx="5616888" cy="3773460"/>
          </a:xfrm>
          <a:prstGeom prst="rect">
            <a:avLst/>
          </a:prstGeom>
        </p:spPr>
      </p:pic>
    </p:spTree>
    <p:extLst>
      <p:ext uri="{BB962C8B-B14F-4D97-AF65-F5344CB8AC3E}">
        <p14:creationId xmlns:p14="http://schemas.microsoft.com/office/powerpoint/2010/main" val="318329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E926E33C-EC8D-4083-B3E9-BB6A74CACA84}"/>
              </a:ext>
            </a:extLst>
          </p:cNvPr>
          <p:cNvSpPr txBox="1">
            <a:spLocks/>
          </p:cNvSpPr>
          <p:nvPr/>
        </p:nvSpPr>
        <p:spPr>
          <a:xfrm>
            <a:off x="628825" y="344893"/>
            <a:ext cx="10628059"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Approach - Overall Pipeline to predict decline </a:t>
            </a:r>
          </a:p>
        </p:txBody>
      </p:sp>
      <p:sp>
        <p:nvSpPr>
          <p:cNvPr id="3" name="Rectangle: Rounded Corners 2">
            <a:extLst>
              <a:ext uri="{FF2B5EF4-FFF2-40B4-BE49-F238E27FC236}">
                <a16:creationId xmlns:a16="http://schemas.microsoft.com/office/drawing/2014/main" id="{F60866C3-34B7-421D-8214-6022BEDCFE0A}"/>
              </a:ext>
            </a:extLst>
          </p:cNvPr>
          <p:cNvSpPr/>
          <p:nvPr/>
        </p:nvSpPr>
        <p:spPr>
          <a:xfrm>
            <a:off x="715420" y="1226738"/>
            <a:ext cx="1652954" cy="89664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Split Patients  Train –Test-Val</a:t>
            </a:r>
          </a:p>
        </p:txBody>
      </p:sp>
      <p:sp>
        <p:nvSpPr>
          <p:cNvPr id="10" name="Rectangle: Rounded Corners 9">
            <a:extLst>
              <a:ext uri="{FF2B5EF4-FFF2-40B4-BE49-F238E27FC236}">
                <a16:creationId xmlns:a16="http://schemas.microsoft.com/office/drawing/2014/main" id="{EC0DED22-BBC0-4783-9A47-12022F6653F0}"/>
              </a:ext>
            </a:extLst>
          </p:cNvPr>
          <p:cNvSpPr/>
          <p:nvPr/>
        </p:nvSpPr>
        <p:spPr>
          <a:xfrm>
            <a:off x="3237672" y="1228358"/>
            <a:ext cx="1795482"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Patient Demographic Data</a:t>
            </a:r>
          </a:p>
        </p:txBody>
      </p:sp>
      <p:sp>
        <p:nvSpPr>
          <p:cNvPr id="11" name="Rectangle: Rounded Corners 10">
            <a:extLst>
              <a:ext uri="{FF2B5EF4-FFF2-40B4-BE49-F238E27FC236}">
                <a16:creationId xmlns:a16="http://schemas.microsoft.com/office/drawing/2014/main" id="{CD226B5B-284A-4236-BCF1-A5123C05A58E}"/>
              </a:ext>
            </a:extLst>
          </p:cNvPr>
          <p:cNvSpPr/>
          <p:nvPr/>
        </p:nvSpPr>
        <p:spPr>
          <a:xfrm>
            <a:off x="6000106" y="1228358"/>
            <a:ext cx="1795482"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Week 0 CT Scan</a:t>
            </a:r>
          </a:p>
        </p:txBody>
      </p:sp>
      <p:sp>
        <p:nvSpPr>
          <p:cNvPr id="12" name="Rectangle: Rounded Corners 11">
            <a:extLst>
              <a:ext uri="{FF2B5EF4-FFF2-40B4-BE49-F238E27FC236}">
                <a16:creationId xmlns:a16="http://schemas.microsoft.com/office/drawing/2014/main" id="{0F20C808-597B-4071-B359-E86B34C47122}"/>
              </a:ext>
            </a:extLst>
          </p:cNvPr>
          <p:cNvSpPr/>
          <p:nvPr/>
        </p:nvSpPr>
        <p:spPr>
          <a:xfrm>
            <a:off x="8602743" y="1228358"/>
            <a:ext cx="1795482"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 Segmentation of Lungs </a:t>
            </a:r>
          </a:p>
        </p:txBody>
      </p:sp>
      <p:sp>
        <p:nvSpPr>
          <p:cNvPr id="13" name="Rectangle: Rounded Corners 12">
            <a:extLst>
              <a:ext uri="{FF2B5EF4-FFF2-40B4-BE49-F238E27FC236}">
                <a16:creationId xmlns:a16="http://schemas.microsoft.com/office/drawing/2014/main" id="{0002F174-726A-4106-B03A-AFD289D435C9}"/>
              </a:ext>
            </a:extLst>
          </p:cNvPr>
          <p:cNvSpPr/>
          <p:nvPr/>
        </p:nvSpPr>
        <p:spPr>
          <a:xfrm>
            <a:off x="8718153" y="2996278"/>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Texture and Lung information</a:t>
            </a:r>
          </a:p>
        </p:txBody>
      </p:sp>
      <p:sp>
        <p:nvSpPr>
          <p:cNvPr id="14" name="Rectangle: Rounded Corners 13">
            <a:extLst>
              <a:ext uri="{FF2B5EF4-FFF2-40B4-BE49-F238E27FC236}">
                <a16:creationId xmlns:a16="http://schemas.microsoft.com/office/drawing/2014/main" id="{AB65ED25-426E-4968-9EC2-763E76302CF8}"/>
              </a:ext>
            </a:extLst>
          </p:cNvPr>
          <p:cNvSpPr/>
          <p:nvPr/>
        </p:nvSpPr>
        <p:spPr>
          <a:xfrm>
            <a:off x="5932597" y="2976687"/>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Encode CT – Latent Space</a:t>
            </a:r>
          </a:p>
        </p:txBody>
      </p:sp>
      <p:sp>
        <p:nvSpPr>
          <p:cNvPr id="15" name="Rectangle: Rounded Corners 14">
            <a:extLst>
              <a:ext uri="{FF2B5EF4-FFF2-40B4-BE49-F238E27FC236}">
                <a16:creationId xmlns:a16="http://schemas.microsoft.com/office/drawing/2014/main" id="{CE9FD592-6436-4A0E-A847-7DBEB9322256}"/>
              </a:ext>
            </a:extLst>
          </p:cNvPr>
          <p:cNvSpPr/>
          <p:nvPr/>
        </p:nvSpPr>
        <p:spPr>
          <a:xfrm>
            <a:off x="3237672" y="2983772"/>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Extract Latent space features</a:t>
            </a:r>
          </a:p>
        </p:txBody>
      </p:sp>
      <p:sp>
        <p:nvSpPr>
          <p:cNvPr id="16" name="Rectangle: Rounded Corners 15">
            <a:extLst>
              <a:ext uri="{FF2B5EF4-FFF2-40B4-BE49-F238E27FC236}">
                <a16:creationId xmlns:a16="http://schemas.microsoft.com/office/drawing/2014/main" id="{BD93E6F5-6B9E-4EFC-A939-3E8CDC8CF8BF}"/>
              </a:ext>
            </a:extLst>
          </p:cNvPr>
          <p:cNvSpPr/>
          <p:nvPr/>
        </p:nvSpPr>
        <p:spPr>
          <a:xfrm>
            <a:off x="628826" y="3008785"/>
            <a:ext cx="1950264" cy="89664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Combine all three Features concepts</a:t>
            </a:r>
          </a:p>
        </p:txBody>
      </p:sp>
      <p:sp>
        <p:nvSpPr>
          <p:cNvPr id="17" name="Rectangle: Rounded Corners 16">
            <a:extLst>
              <a:ext uri="{FF2B5EF4-FFF2-40B4-BE49-F238E27FC236}">
                <a16:creationId xmlns:a16="http://schemas.microsoft.com/office/drawing/2014/main" id="{E0D8D48A-6194-45B9-B380-BAA5A4924D3D}"/>
              </a:ext>
            </a:extLst>
          </p:cNvPr>
          <p:cNvSpPr/>
          <p:nvPr/>
        </p:nvSpPr>
        <p:spPr>
          <a:xfrm>
            <a:off x="628826" y="4636498"/>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Apply Regression Model </a:t>
            </a:r>
          </a:p>
        </p:txBody>
      </p:sp>
      <p:sp>
        <p:nvSpPr>
          <p:cNvPr id="18" name="Rectangle: Rounded Corners 17">
            <a:extLst>
              <a:ext uri="{FF2B5EF4-FFF2-40B4-BE49-F238E27FC236}">
                <a16:creationId xmlns:a16="http://schemas.microsoft.com/office/drawing/2014/main" id="{8D5F858F-A892-4BD4-B9D6-A2369C18DCFD}"/>
              </a:ext>
            </a:extLst>
          </p:cNvPr>
          <p:cNvSpPr/>
          <p:nvPr/>
        </p:nvSpPr>
        <p:spPr>
          <a:xfrm>
            <a:off x="3396938" y="4568715"/>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Predict Decline</a:t>
            </a:r>
          </a:p>
          <a:p>
            <a:pPr algn="ctr"/>
            <a:r>
              <a:rPr lang="en-IN" dirty="0"/>
              <a:t>FVC prediction for a week </a:t>
            </a:r>
          </a:p>
        </p:txBody>
      </p:sp>
      <p:sp>
        <p:nvSpPr>
          <p:cNvPr id="19" name="Rectangle: Rounded Corners 18">
            <a:extLst>
              <a:ext uri="{FF2B5EF4-FFF2-40B4-BE49-F238E27FC236}">
                <a16:creationId xmlns:a16="http://schemas.microsoft.com/office/drawing/2014/main" id="{09EDB63F-4EBB-44A4-92EB-79F22DDFCD9C}"/>
              </a:ext>
            </a:extLst>
          </p:cNvPr>
          <p:cNvSpPr/>
          <p:nvPr/>
        </p:nvSpPr>
        <p:spPr>
          <a:xfrm>
            <a:off x="6165050" y="4560198"/>
            <a:ext cx="1950264" cy="92165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Evaluate</a:t>
            </a:r>
          </a:p>
        </p:txBody>
      </p:sp>
      <p:sp>
        <p:nvSpPr>
          <p:cNvPr id="4" name="Arrow: Right 3">
            <a:extLst>
              <a:ext uri="{FF2B5EF4-FFF2-40B4-BE49-F238E27FC236}">
                <a16:creationId xmlns:a16="http://schemas.microsoft.com/office/drawing/2014/main" id="{7AA9535D-4AC7-477F-8071-A4C1A92F77FA}"/>
              </a:ext>
            </a:extLst>
          </p:cNvPr>
          <p:cNvSpPr/>
          <p:nvPr/>
        </p:nvSpPr>
        <p:spPr>
          <a:xfrm>
            <a:off x="2461846" y="1556238"/>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8EFFF7A6-F85D-44F1-A0A3-276CD306663D}"/>
              </a:ext>
            </a:extLst>
          </p:cNvPr>
          <p:cNvSpPr/>
          <p:nvPr/>
        </p:nvSpPr>
        <p:spPr>
          <a:xfrm>
            <a:off x="5159788" y="1548770"/>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94EB63B-E933-4FDF-8802-C9B5FA5A9703}"/>
              </a:ext>
            </a:extLst>
          </p:cNvPr>
          <p:cNvSpPr/>
          <p:nvPr/>
        </p:nvSpPr>
        <p:spPr>
          <a:xfrm>
            <a:off x="7842324" y="1605138"/>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2EA278CA-51D1-4B68-88E1-C65F00D5A746}"/>
              </a:ext>
            </a:extLst>
          </p:cNvPr>
          <p:cNvSpPr/>
          <p:nvPr/>
        </p:nvSpPr>
        <p:spPr>
          <a:xfrm>
            <a:off x="2600343" y="4996245"/>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D8FD1278-179D-47BA-871C-8839F1F73977}"/>
              </a:ext>
            </a:extLst>
          </p:cNvPr>
          <p:cNvSpPr/>
          <p:nvPr/>
        </p:nvSpPr>
        <p:spPr>
          <a:xfrm>
            <a:off x="5430114" y="4949616"/>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FCC5BE59-3314-4174-8A97-EB3ABB85DB7D}"/>
              </a:ext>
            </a:extLst>
          </p:cNvPr>
          <p:cNvSpPr/>
          <p:nvPr/>
        </p:nvSpPr>
        <p:spPr>
          <a:xfrm rot="10800000">
            <a:off x="7923397" y="3324300"/>
            <a:ext cx="713683"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1D692264-454D-4712-8A21-9B516B48A6F0}"/>
              </a:ext>
            </a:extLst>
          </p:cNvPr>
          <p:cNvSpPr/>
          <p:nvPr/>
        </p:nvSpPr>
        <p:spPr>
          <a:xfrm rot="10800000">
            <a:off x="5204003" y="3326519"/>
            <a:ext cx="708326" cy="2021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16A48155-60CD-4F5B-8990-944F186AFDFB}"/>
              </a:ext>
            </a:extLst>
          </p:cNvPr>
          <p:cNvSpPr/>
          <p:nvPr/>
        </p:nvSpPr>
        <p:spPr>
          <a:xfrm rot="10800000">
            <a:off x="2600343" y="3326519"/>
            <a:ext cx="577508" cy="2066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A3C4C664-0B6D-4BA3-9496-04EAEB18C95D}"/>
              </a:ext>
            </a:extLst>
          </p:cNvPr>
          <p:cNvSpPr/>
          <p:nvPr/>
        </p:nvSpPr>
        <p:spPr>
          <a:xfrm rot="5400000">
            <a:off x="9319437" y="2428330"/>
            <a:ext cx="577508" cy="2066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BC48647B-8FF5-4765-95E8-D1E4E5EAC621}"/>
              </a:ext>
            </a:extLst>
          </p:cNvPr>
          <p:cNvSpPr/>
          <p:nvPr/>
        </p:nvSpPr>
        <p:spPr>
          <a:xfrm rot="5400000">
            <a:off x="1301942" y="4148138"/>
            <a:ext cx="577508" cy="2066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39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5142D0FF-7F2B-46B0-BC65-5F310B03E422}"/>
              </a:ext>
            </a:extLst>
          </p:cNvPr>
          <p:cNvSpPr txBox="1">
            <a:spLocks/>
          </p:cNvSpPr>
          <p:nvPr/>
        </p:nvSpPr>
        <p:spPr>
          <a:xfrm>
            <a:off x="628826" y="344893"/>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Approach – Three Stages</a:t>
            </a:r>
          </a:p>
        </p:txBody>
      </p:sp>
      <p:sp>
        <p:nvSpPr>
          <p:cNvPr id="7" name="TextBox 6">
            <a:extLst>
              <a:ext uri="{FF2B5EF4-FFF2-40B4-BE49-F238E27FC236}">
                <a16:creationId xmlns:a16="http://schemas.microsoft.com/office/drawing/2014/main" id="{88FF1249-249C-4C28-A7C1-3FF8921C395B}"/>
              </a:ext>
            </a:extLst>
          </p:cNvPr>
          <p:cNvSpPr txBox="1"/>
          <p:nvPr/>
        </p:nvSpPr>
        <p:spPr>
          <a:xfrm>
            <a:off x="703385" y="1047566"/>
            <a:ext cx="11068405" cy="923330"/>
          </a:xfrm>
          <a:prstGeom prst="rect">
            <a:avLst/>
          </a:prstGeom>
          <a:noFill/>
        </p:spPr>
        <p:txBody>
          <a:bodyPr wrap="square" rtlCol="0">
            <a:spAutoFit/>
          </a:bodyPr>
          <a:lstStyle/>
          <a:p>
            <a:pPr marL="285750" indent="-285750">
              <a:buFont typeface="Arial" panose="020B0604020202020204" pitchFamily="34" charset="0"/>
              <a:buChar char="•"/>
            </a:pPr>
            <a:r>
              <a:rPr lang="en-IN" dirty="0"/>
              <a:t>Extract Demographic features</a:t>
            </a:r>
          </a:p>
          <a:p>
            <a:pPr marL="285750" indent="-285750">
              <a:buFont typeface="Arial" panose="020B0604020202020204" pitchFamily="34" charset="0"/>
              <a:buChar char="•"/>
            </a:pPr>
            <a:r>
              <a:rPr lang="en-IN" dirty="0"/>
              <a:t>Extract handcrafted features</a:t>
            </a:r>
          </a:p>
          <a:p>
            <a:pPr marL="285750" indent="-285750">
              <a:buFont typeface="Arial" panose="020B0604020202020204" pitchFamily="34" charset="0"/>
              <a:buChar char="•"/>
            </a:pPr>
            <a:r>
              <a:rPr lang="en-IN" dirty="0"/>
              <a:t>Extract latent features</a:t>
            </a:r>
          </a:p>
        </p:txBody>
      </p:sp>
      <p:sp>
        <p:nvSpPr>
          <p:cNvPr id="10" name="Title 1">
            <a:extLst>
              <a:ext uri="{FF2B5EF4-FFF2-40B4-BE49-F238E27FC236}">
                <a16:creationId xmlns:a16="http://schemas.microsoft.com/office/drawing/2014/main" id="{50A035B1-701D-4E7A-AD99-8559614CE96A}"/>
              </a:ext>
            </a:extLst>
          </p:cNvPr>
          <p:cNvSpPr txBox="1">
            <a:spLocks/>
          </p:cNvSpPr>
          <p:nvPr/>
        </p:nvSpPr>
        <p:spPr>
          <a:xfrm>
            <a:off x="628826" y="2602474"/>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1 – Demographic features</a:t>
            </a:r>
          </a:p>
        </p:txBody>
      </p:sp>
      <p:sp>
        <p:nvSpPr>
          <p:cNvPr id="11" name="TextBox 10">
            <a:extLst>
              <a:ext uri="{FF2B5EF4-FFF2-40B4-BE49-F238E27FC236}">
                <a16:creationId xmlns:a16="http://schemas.microsoft.com/office/drawing/2014/main" id="{9FFA2295-1AE8-4BFE-AB45-27746FC4FA15}"/>
              </a:ext>
            </a:extLst>
          </p:cNvPr>
          <p:cNvSpPr txBox="1"/>
          <p:nvPr/>
        </p:nvSpPr>
        <p:spPr>
          <a:xfrm>
            <a:off x="703385" y="3591848"/>
            <a:ext cx="11068405" cy="2585323"/>
          </a:xfrm>
          <a:prstGeom prst="rect">
            <a:avLst/>
          </a:prstGeom>
          <a:noFill/>
        </p:spPr>
        <p:txBody>
          <a:bodyPr wrap="square" rtlCol="0">
            <a:spAutoFit/>
          </a:bodyPr>
          <a:lstStyle/>
          <a:p>
            <a:r>
              <a:rPr lang="en-IN" dirty="0"/>
              <a:t>The demographic features for each patient are provided in excel format. For Each Patient ID we get the following features</a:t>
            </a:r>
          </a:p>
          <a:p>
            <a:pPr marL="285750" indent="-285750">
              <a:buFont typeface="Arial" panose="020B0604020202020204" pitchFamily="34" charset="0"/>
              <a:buChar char="•"/>
            </a:pPr>
            <a:r>
              <a:rPr lang="en-IN" dirty="0"/>
              <a:t>Age</a:t>
            </a:r>
          </a:p>
          <a:p>
            <a:pPr marL="285750" indent="-285750">
              <a:buFont typeface="Arial" panose="020B0604020202020204" pitchFamily="34" charset="0"/>
              <a:buChar char="•"/>
            </a:pPr>
            <a:r>
              <a:rPr lang="en-IN" dirty="0"/>
              <a:t>Gender</a:t>
            </a:r>
          </a:p>
          <a:p>
            <a:pPr marL="285750" indent="-285750">
              <a:buFont typeface="Arial" panose="020B0604020202020204" pitchFamily="34" charset="0"/>
              <a:buChar char="•"/>
            </a:pPr>
            <a:r>
              <a:rPr lang="en-IN" dirty="0"/>
              <a:t>Smoking Status</a:t>
            </a:r>
          </a:p>
          <a:p>
            <a:pPr marL="285750" indent="-285750">
              <a:buFont typeface="Arial" panose="020B0604020202020204" pitchFamily="34" charset="0"/>
              <a:buChar char="•"/>
            </a:pPr>
            <a:r>
              <a:rPr lang="en-IN" dirty="0"/>
              <a:t>Percentage Health  </a:t>
            </a:r>
          </a:p>
          <a:p>
            <a:r>
              <a:rPr lang="en-IN" dirty="0"/>
              <a:t> </a:t>
            </a:r>
          </a:p>
          <a:p>
            <a:r>
              <a:rPr lang="en-IN" dirty="0"/>
              <a:t>Gender and Smoking status being categorical – We encode them using dummy variables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9043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69ECFA7A-56A3-4E12-BB89-D430B87CB1C0}"/>
              </a:ext>
            </a:extLst>
          </p:cNvPr>
          <p:cNvSpPr txBox="1">
            <a:spLocks/>
          </p:cNvSpPr>
          <p:nvPr/>
        </p:nvSpPr>
        <p:spPr>
          <a:xfrm>
            <a:off x="477906" y="366442"/>
            <a:ext cx="9906000" cy="68244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2 – Generating Handcrafted Features</a:t>
            </a:r>
          </a:p>
        </p:txBody>
      </p:sp>
      <p:sp>
        <p:nvSpPr>
          <p:cNvPr id="10" name="TextBox 9">
            <a:extLst>
              <a:ext uri="{FF2B5EF4-FFF2-40B4-BE49-F238E27FC236}">
                <a16:creationId xmlns:a16="http://schemas.microsoft.com/office/drawing/2014/main" id="{61D2F188-EA71-445D-B5E4-E3CA7B2A5587}"/>
              </a:ext>
            </a:extLst>
          </p:cNvPr>
          <p:cNvSpPr txBox="1"/>
          <p:nvPr/>
        </p:nvSpPr>
        <p:spPr>
          <a:xfrm>
            <a:off x="703385" y="1047566"/>
            <a:ext cx="11068405" cy="923330"/>
          </a:xfrm>
          <a:prstGeom prst="rect">
            <a:avLst/>
          </a:prstGeom>
          <a:noFill/>
        </p:spPr>
        <p:txBody>
          <a:bodyPr wrap="square" rtlCol="0">
            <a:spAutoFit/>
          </a:bodyPr>
          <a:lstStyle/>
          <a:p>
            <a:r>
              <a:rPr lang="en-IN" dirty="0"/>
              <a:t>What do Radiologists /Doctors Look into CT for diagnosing Pulmonary Fibrosis:</a:t>
            </a:r>
          </a:p>
          <a:p>
            <a:pPr marL="285750" indent="-285750">
              <a:buFont typeface="Arial" panose="020B0604020202020204" pitchFamily="34" charset="0"/>
              <a:buChar char="•"/>
            </a:pPr>
            <a:r>
              <a:rPr lang="en-IN" dirty="0"/>
              <a:t>Glassy visuals </a:t>
            </a:r>
          </a:p>
          <a:p>
            <a:pPr marL="285750" indent="-285750">
              <a:buFont typeface="Arial" panose="020B0604020202020204" pitchFamily="34" charset="0"/>
              <a:buChar char="•"/>
            </a:pPr>
            <a:r>
              <a:rPr lang="en-IN" dirty="0"/>
              <a:t>Honeycombing structures </a:t>
            </a:r>
          </a:p>
        </p:txBody>
      </p:sp>
      <p:pic>
        <p:nvPicPr>
          <p:cNvPr id="2050" name="Picture 2" descr="Thin-Section CT of the Lungs: The Hinterland of Normal | Radiology">
            <a:extLst>
              <a:ext uri="{FF2B5EF4-FFF2-40B4-BE49-F238E27FC236}">
                <a16:creationId xmlns:a16="http://schemas.microsoft.com/office/drawing/2014/main" id="{FDA33B0F-36BF-49E9-90BD-E78198C6F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183" y="2134673"/>
            <a:ext cx="2544007" cy="19232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6973D6-5F64-4612-B39C-D3D6BB5BDD69}"/>
              </a:ext>
            </a:extLst>
          </p:cNvPr>
          <p:cNvSpPr txBox="1"/>
          <p:nvPr/>
        </p:nvSpPr>
        <p:spPr>
          <a:xfrm>
            <a:off x="896432" y="4259845"/>
            <a:ext cx="2925062" cy="369332"/>
          </a:xfrm>
          <a:prstGeom prst="rect">
            <a:avLst/>
          </a:prstGeom>
          <a:noFill/>
        </p:spPr>
        <p:txBody>
          <a:bodyPr wrap="square" rtlCol="0">
            <a:spAutoFit/>
          </a:bodyPr>
          <a:lstStyle/>
          <a:p>
            <a:r>
              <a:rPr lang="en-IN" dirty="0"/>
              <a:t>Normal Lung – CT mid slice</a:t>
            </a:r>
          </a:p>
        </p:txBody>
      </p:sp>
      <p:pic>
        <p:nvPicPr>
          <p:cNvPr id="4" name="Picture 3">
            <a:extLst>
              <a:ext uri="{FF2B5EF4-FFF2-40B4-BE49-F238E27FC236}">
                <a16:creationId xmlns:a16="http://schemas.microsoft.com/office/drawing/2014/main" id="{F1785FD8-9A09-4E86-ACA9-05EB55AAE137}"/>
              </a:ext>
            </a:extLst>
          </p:cNvPr>
          <p:cNvPicPr>
            <a:picLocks noChangeAspect="1"/>
          </p:cNvPicPr>
          <p:nvPr/>
        </p:nvPicPr>
        <p:blipFill>
          <a:blip r:embed="rId4"/>
          <a:stretch>
            <a:fillRect/>
          </a:stretch>
        </p:blipFill>
        <p:spPr>
          <a:xfrm>
            <a:off x="5236554" y="2060888"/>
            <a:ext cx="1718893" cy="1997054"/>
          </a:xfrm>
          <a:prstGeom prst="rect">
            <a:avLst/>
          </a:prstGeom>
        </p:spPr>
      </p:pic>
      <p:sp>
        <p:nvSpPr>
          <p:cNvPr id="12" name="TextBox 11">
            <a:extLst>
              <a:ext uri="{FF2B5EF4-FFF2-40B4-BE49-F238E27FC236}">
                <a16:creationId xmlns:a16="http://schemas.microsoft.com/office/drawing/2014/main" id="{1EEFA4B8-314D-47E3-8E10-40908486D74E}"/>
              </a:ext>
            </a:extLst>
          </p:cNvPr>
          <p:cNvSpPr txBox="1"/>
          <p:nvPr/>
        </p:nvSpPr>
        <p:spPr>
          <a:xfrm>
            <a:off x="4775056" y="4245004"/>
            <a:ext cx="2925062" cy="369332"/>
          </a:xfrm>
          <a:prstGeom prst="rect">
            <a:avLst/>
          </a:prstGeom>
          <a:noFill/>
        </p:spPr>
        <p:txBody>
          <a:bodyPr wrap="square" rtlCol="0">
            <a:spAutoFit/>
          </a:bodyPr>
          <a:lstStyle/>
          <a:p>
            <a:r>
              <a:rPr lang="en-IN" dirty="0"/>
              <a:t>Glassy Lung – CT mid slice</a:t>
            </a:r>
          </a:p>
        </p:txBody>
      </p:sp>
      <p:pic>
        <p:nvPicPr>
          <p:cNvPr id="13" name="Picture 12">
            <a:extLst>
              <a:ext uri="{FF2B5EF4-FFF2-40B4-BE49-F238E27FC236}">
                <a16:creationId xmlns:a16="http://schemas.microsoft.com/office/drawing/2014/main" id="{F292842E-1AA9-407B-A24A-D9E871AD0D0E}"/>
              </a:ext>
            </a:extLst>
          </p:cNvPr>
          <p:cNvPicPr>
            <a:picLocks noChangeAspect="1"/>
          </p:cNvPicPr>
          <p:nvPr/>
        </p:nvPicPr>
        <p:blipFill>
          <a:blip r:embed="rId5"/>
          <a:stretch>
            <a:fillRect/>
          </a:stretch>
        </p:blipFill>
        <p:spPr>
          <a:xfrm>
            <a:off x="8782977" y="1928953"/>
            <a:ext cx="1841440" cy="2132607"/>
          </a:xfrm>
          <a:prstGeom prst="rect">
            <a:avLst/>
          </a:prstGeom>
        </p:spPr>
      </p:pic>
      <p:sp>
        <p:nvSpPr>
          <p:cNvPr id="17" name="TextBox 16">
            <a:extLst>
              <a:ext uri="{FF2B5EF4-FFF2-40B4-BE49-F238E27FC236}">
                <a16:creationId xmlns:a16="http://schemas.microsoft.com/office/drawing/2014/main" id="{EEA73658-A55F-44A4-AC21-5E65A633E8A9}"/>
              </a:ext>
            </a:extLst>
          </p:cNvPr>
          <p:cNvSpPr txBox="1"/>
          <p:nvPr/>
        </p:nvSpPr>
        <p:spPr>
          <a:xfrm>
            <a:off x="8370506" y="4243567"/>
            <a:ext cx="2925062" cy="369332"/>
          </a:xfrm>
          <a:prstGeom prst="rect">
            <a:avLst/>
          </a:prstGeom>
          <a:noFill/>
        </p:spPr>
        <p:txBody>
          <a:bodyPr wrap="square" rtlCol="0">
            <a:spAutoFit/>
          </a:bodyPr>
          <a:lstStyle/>
          <a:p>
            <a:r>
              <a:rPr lang="en-IN" dirty="0"/>
              <a:t>Honey comb like structures</a:t>
            </a:r>
          </a:p>
        </p:txBody>
      </p:sp>
      <p:sp>
        <p:nvSpPr>
          <p:cNvPr id="18" name="TextBox 17">
            <a:extLst>
              <a:ext uri="{FF2B5EF4-FFF2-40B4-BE49-F238E27FC236}">
                <a16:creationId xmlns:a16="http://schemas.microsoft.com/office/drawing/2014/main" id="{D7AAA613-D7D1-4A9E-A4FA-967C5E5DAD64}"/>
              </a:ext>
            </a:extLst>
          </p:cNvPr>
          <p:cNvSpPr txBox="1"/>
          <p:nvPr/>
        </p:nvSpPr>
        <p:spPr>
          <a:xfrm>
            <a:off x="703385" y="4801398"/>
            <a:ext cx="11068405" cy="646331"/>
          </a:xfrm>
          <a:prstGeom prst="rect">
            <a:avLst/>
          </a:prstGeom>
          <a:noFill/>
        </p:spPr>
        <p:txBody>
          <a:bodyPr wrap="square" rtlCol="0">
            <a:spAutoFit/>
          </a:bodyPr>
          <a:lstStyle/>
          <a:p>
            <a:r>
              <a:rPr lang="en-IN" dirty="0"/>
              <a:t>What are we trying to extract ?</a:t>
            </a:r>
          </a:p>
          <a:p>
            <a:pPr marL="285750" indent="-285750">
              <a:buFont typeface="Arial" panose="020B0604020202020204" pitchFamily="34" charset="0"/>
              <a:buChar char="•"/>
            </a:pPr>
            <a:r>
              <a:rPr lang="en-IN" dirty="0"/>
              <a:t>We see clear Textural variations – Can we extract texture?</a:t>
            </a:r>
          </a:p>
        </p:txBody>
      </p:sp>
    </p:spTree>
    <p:extLst>
      <p:ext uri="{BB962C8B-B14F-4D97-AF65-F5344CB8AC3E}">
        <p14:creationId xmlns:p14="http://schemas.microsoft.com/office/powerpoint/2010/main" val="94554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45C1E646-7BFC-4E54-BB17-E050A4F7EF13}"/>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2 – GLCM Features and Lung Anatomy Information </a:t>
            </a:r>
          </a:p>
        </p:txBody>
      </p:sp>
      <p:sp>
        <p:nvSpPr>
          <p:cNvPr id="7" name="TextBox 6">
            <a:extLst>
              <a:ext uri="{FF2B5EF4-FFF2-40B4-BE49-F238E27FC236}">
                <a16:creationId xmlns:a16="http://schemas.microsoft.com/office/drawing/2014/main" id="{A80BDD44-2456-4C67-B6F0-81900F446C5A}"/>
              </a:ext>
            </a:extLst>
          </p:cNvPr>
          <p:cNvSpPr txBox="1"/>
          <p:nvPr/>
        </p:nvSpPr>
        <p:spPr>
          <a:xfrm>
            <a:off x="561797" y="1393796"/>
            <a:ext cx="7188409" cy="1200329"/>
          </a:xfrm>
          <a:prstGeom prst="rect">
            <a:avLst/>
          </a:prstGeom>
          <a:noFill/>
        </p:spPr>
        <p:txBody>
          <a:bodyPr wrap="square" rtlCol="0">
            <a:spAutoFit/>
          </a:bodyPr>
          <a:lstStyle/>
          <a:p>
            <a:r>
              <a:rPr lang="en-IN" b="0" dirty="0">
                <a:solidFill>
                  <a:srgbClr val="C05708"/>
                </a:solidFill>
                <a:effectLst/>
                <a:latin typeface="Roboto" panose="02000000000000000000" pitchFamily="2" charset="0"/>
              </a:rPr>
              <a:t>Gray-Level Co-Occurrence Matrix (GLCM) – </a:t>
            </a:r>
            <a:r>
              <a:rPr lang="en-IN" dirty="0"/>
              <a:t>Statistical method to examine spatial relationships of pixels</a:t>
            </a:r>
            <a:r>
              <a:rPr lang="en-IN" b="0" dirty="0">
                <a:solidFill>
                  <a:srgbClr val="C05708"/>
                </a:solidFill>
                <a:effectLst/>
                <a:latin typeface="Roboto" panose="02000000000000000000" pitchFamily="2" charset="0"/>
              </a:rPr>
              <a:t> </a:t>
            </a:r>
          </a:p>
          <a:p>
            <a:r>
              <a:rPr lang="en-IN" dirty="0"/>
              <a:t>Generates :</a:t>
            </a:r>
          </a:p>
          <a:p>
            <a:pPr marL="285750" indent="-285750">
              <a:buFont typeface="Arial" panose="020B0604020202020204" pitchFamily="34" charset="0"/>
              <a:buChar char="•"/>
            </a:pPr>
            <a:r>
              <a:rPr lang="en-IN" dirty="0"/>
              <a:t>Contrast , Correlation , Entropy and Momentum features</a:t>
            </a:r>
          </a:p>
        </p:txBody>
      </p:sp>
      <p:sp>
        <p:nvSpPr>
          <p:cNvPr id="10" name="TextBox 9">
            <a:extLst>
              <a:ext uri="{FF2B5EF4-FFF2-40B4-BE49-F238E27FC236}">
                <a16:creationId xmlns:a16="http://schemas.microsoft.com/office/drawing/2014/main" id="{4DB7B193-1F0C-43C0-9B35-AC1A117673FF}"/>
              </a:ext>
            </a:extLst>
          </p:cNvPr>
          <p:cNvSpPr txBox="1"/>
          <p:nvPr/>
        </p:nvSpPr>
        <p:spPr>
          <a:xfrm>
            <a:off x="575030" y="2720593"/>
            <a:ext cx="6789373" cy="2585323"/>
          </a:xfrm>
          <a:prstGeom prst="rect">
            <a:avLst/>
          </a:prstGeom>
          <a:noFill/>
        </p:spPr>
        <p:txBody>
          <a:bodyPr wrap="square" rtlCol="0">
            <a:spAutoFit/>
          </a:bodyPr>
          <a:lstStyle/>
          <a:p>
            <a:r>
              <a:rPr lang="en-IN" dirty="0"/>
              <a:t>Stage 2 Overall Process:</a:t>
            </a:r>
          </a:p>
          <a:p>
            <a:pPr marL="285750" indent="-285750">
              <a:buFont typeface="Arial" panose="020B0604020202020204" pitchFamily="34" charset="0"/>
              <a:buChar char="•"/>
            </a:pPr>
            <a:r>
              <a:rPr lang="en-IN" dirty="0"/>
              <a:t>Get CT Scan – Scan has n slices </a:t>
            </a:r>
          </a:p>
          <a:p>
            <a:pPr marL="285750" indent="-285750">
              <a:buFont typeface="Arial" panose="020B0604020202020204" pitchFamily="34" charset="0"/>
              <a:buChar char="•"/>
            </a:pPr>
            <a:r>
              <a:rPr lang="en-IN" dirty="0"/>
              <a:t>Segment lungs in each slice – Using pretrained UNET architecture already available *</a:t>
            </a:r>
          </a:p>
          <a:p>
            <a:pPr marL="285750" indent="-285750">
              <a:buFont typeface="Arial" panose="020B0604020202020204" pitchFamily="34" charset="0"/>
              <a:buChar char="•"/>
            </a:pPr>
            <a:r>
              <a:rPr lang="en-IN" dirty="0"/>
              <a:t>Apply GLCM on each extracted lungs</a:t>
            </a:r>
          </a:p>
          <a:p>
            <a:pPr marL="285750" indent="-285750">
              <a:buFont typeface="Arial" panose="020B0604020202020204" pitchFamily="34" charset="0"/>
              <a:buChar char="•"/>
            </a:pPr>
            <a:r>
              <a:rPr lang="en-IN" dirty="0"/>
              <a:t>Divide scans into top – Middle – Lower Lobes of lungs – Get average GLCM for top, middle and lower lobes</a:t>
            </a:r>
          </a:p>
          <a:p>
            <a:pPr marL="285750" indent="-285750">
              <a:buFont typeface="Arial" panose="020B0604020202020204" pitchFamily="34" charset="0"/>
              <a:buChar char="•"/>
            </a:pPr>
            <a:r>
              <a:rPr lang="en-IN" dirty="0"/>
              <a:t>Extract lung volume – Useful since we are predicting FVC</a:t>
            </a:r>
          </a:p>
          <a:p>
            <a:pPr marL="285750" indent="-285750">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30519BBA-53F1-4946-8AB4-0D23B10E63F6}"/>
              </a:ext>
            </a:extLst>
          </p:cNvPr>
          <p:cNvSpPr txBox="1"/>
          <p:nvPr/>
        </p:nvSpPr>
        <p:spPr>
          <a:xfrm>
            <a:off x="561797" y="5464204"/>
            <a:ext cx="7043549" cy="369332"/>
          </a:xfrm>
          <a:prstGeom prst="rect">
            <a:avLst/>
          </a:prstGeom>
          <a:noFill/>
        </p:spPr>
        <p:txBody>
          <a:bodyPr wrap="square" rtlCol="0">
            <a:spAutoFit/>
          </a:bodyPr>
          <a:lstStyle/>
          <a:p>
            <a:r>
              <a:rPr lang="en-IN" dirty="0"/>
              <a:t>*- Git - </a:t>
            </a:r>
            <a:r>
              <a:rPr lang="en-IN" dirty="0" err="1"/>
              <a:t>JoHof</a:t>
            </a:r>
            <a:r>
              <a:rPr lang="en-IN" dirty="0"/>
              <a:t>/lungmask</a:t>
            </a:r>
          </a:p>
        </p:txBody>
      </p:sp>
      <p:pic>
        <p:nvPicPr>
          <p:cNvPr id="12" name="Picture 11" descr="A black and white image of the earth&#10;&#10;Description automatically generated with low confidence">
            <a:extLst>
              <a:ext uri="{FF2B5EF4-FFF2-40B4-BE49-F238E27FC236}">
                <a16:creationId xmlns:a16="http://schemas.microsoft.com/office/drawing/2014/main" id="{AE53F5A8-399D-4DA2-9575-FABBA9F28108}"/>
              </a:ext>
            </a:extLst>
          </p:cNvPr>
          <p:cNvPicPr>
            <a:picLocks noChangeAspect="1"/>
          </p:cNvPicPr>
          <p:nvPr/>
        </p:nvPicPr>
        <p:blipFill>
          <a:blip r:embed="rId3"/>
          <a:stretch>
            <a:fillRect/>
          </a:stretch>
        </p:blipFill>
        <p:spPr>
          <a:xfrm>
            <a:off x="9458277" y="3941684"/>
            <a:ext cx="1891852" cy="1891852"/>
          </a:xfrm>
          <a:prstGeom prst="rect">
            <a:avLst/>
          </a:prstGeom>
        </p:spPr>
      </p:pic>
      <p:pic>
        <p:nvPicPr>
          <p:cNvPr id="14" name="Picture 13">
            <a:extLst>
              <a:ext uri="{FF2B5EF4-FFF2-40B4-BE49-F238E27FC236}">
                <a16:creationId xmlns:a16="http://schemas.microsoft.com/office/drawing/2014/main" id="{EBF23555-F501-48B3-80F2-411F15FED0D5}"/>
              </a:ext>
            </a:extLst>
          </p:cNvPr>
          <p:cNvPicPr>
            <a:picLocks noChangeAspect="1"/>
          </p:cNvPicPr>
          <p:nvPr/>
        </p:nvPicPr>
        <p:blipFill>
          <a:blip r:embed="rId4"/>
          <a:stretch>
            <a:fillRect/>
          </a:stretch>
        </p:blipFill>
        <p:spPr>
          <a:xfrm>
            <a:off x="10004708" y="2002079"/>
            <a:ext cx="2037570" cy="1570106"/>
          </a:xfrm>
          <a:prstGeom prst="rect">
            <a:avLst/>
          </a:prstGeom>
        </p:spPr>
      </p:pic>
      <p:pic>
        <p:nvPicPr>
          <p:cNvPr id="16" name="Picture 15">
            <a:extLst>
              <a:ext uri="{FF2B5EF4-FFF2-40B4-BE49-F238E27FC236}">
                <a16:creationId xmlns:a16="http://schemas.microsoft.com/office/drawing/2014/main" id="{19B82AF6-F66F-4F36-B706-09D5FF3FB36F}"/>
              </a:ext>
            </a:extLst>
          </p:cNvPr>
          <p:cNvPicPr>
            <a:picLocks noChangeAspect="1"/>
          </p:cNvPicPr>
          <p:nvPr/>
        </p:nvPicPr>
        <p:blipFill>
          <a:blip r:embed="rId5"/>
          <a:stretch>
            <a:fillRect/>
          </a:stretch>
        </p:blipFill>
        <p:spPr>
          <a:xfrm>
            <a:off x="7918523" y="1938729"/>
            <a:ext cx="1784863" cy="1784863"/>
          </a:xfrm>
          <a:prstGeom prst="rect">
            <a:avLst/>
          </a:prstGeom>
        </p:spPr>
      </p:pic>
      <p:cxnSp>
        <p:nvCxnSpPr>
          <p:cNvPr id="18" name="Straight Arrow Connector 17">
            <a:extLst>
              <a:ext uri="{FF2B5EF4-FFF2-40B4-BE49-F238E27FC236}">
                <a16:creationId xmlns:a16="http://schemas.microsoft.com/office/drawing/2014/main" id="{3ECA6462-A5B9-448A-945F-3C7691BEC99C}"/>
              </a:ext>
            </a:extLst>
          </p:cNvPr>
          <p:cNvCxnSpPr>
            <a:cxnSpLocks/>
          </p:cNvCxnSpPr>
          <p:nvPr/>
        </p:nvCxnSpPr>
        <p:spPr>
          <a:xfrm flipV="1">
            <a:off x="9703386" y="2794835"/>
            <a:ext cx="4077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16950-3C13-498E-9804-7A4B9987CB53}"/>
              </a:ext>
            </a:extLst>
          </p:cNvPr>
          <p:cNvCxnSpPr>
            <a:cxnSpLocks/>
          </p:cNvCxnSpPr>
          <p:nvPr/>
        </p:nvCxnSpPr>
        <p:spPr>
          <a:xfrm>
            <a:off x="10534826" y="3429000"/>
            <a:ext cx="0" cy="376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B3ADF04-EF57-4D68-8E32-637927AE4797}"/>
              </a:ext>
            </a:extLst>
          </p:cNvPr>
          <p:cNvSpPr txBox="1"/>
          <p:nvPr/>
        </p:nvSpPr>
        <p:spPr>
          <a:xfrm>
            <a:off x="8637973" y="1204177"/>
            <a:ext cx="3080551" cy="369332"/>
          </a:xfrm>
          <a:prstGeom prst="rect">
            <a:avLst/>
          </a:prstGeom>
          <a:noFill/>
        </p:spPr>
        <p:txBody>
          <a:bodyPr wrap="square" rtlCol="0">
            <a:spAutoFit/>
          </a:bodyPr>
          <a:lstStyle/>
          <a:p>
            <a:r>
              <a:rPr lang="en-IN" dirty="0"/>
              <a:t>Segmentation result Sample</a:t>
            </a:r>
          </a:p>
        </p:txBody>
      </p:sp>
    </p:spTree>
    <p:extLst>
      <p:ext uri="{BB962C8B-B14F-4D97-AF65-F5344CB8AC3E}">
        <p14:creationId xmlns:p14="http://schemas.microsoft.com/office/powerpoint/2010/main" val="271135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DFB770-74DB-422F-9796-A277EA892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001" y="-106652"/>
            <a:ext cx="1633096" cy="1154218"/>
          </a:xfrm>
          <a:prstGeom prst="rect">
            <a:avLst/>
          </a:prstGeom>
        </p:spPr>
      </p:pic>
      <p:sp>
        <p:nvSpPr>
          <p:cNvPr id="8" name="Rectangle 7">
            <a:extLst>
              <a:ext uri="{FF2B5EF4-FFF2-40B4-BE49-F238E27FC236}">
                <a16:creationId xmlns:a16="http://schemas.microsoft.com/office/drawing/2014/main" id="{47C03FAF-FEEA-455D-9B90-EEE4CE25E135}"/>
              </a:ext>
            </a:extLst>
          </p:cNvPr>
          <p:cNvSpPr/>
          <p:nvPr/>
        </p:nvSpPr>
        <p:spPr>
          <a:xfrm>
            <a:off x="8034292" y="6152226"/>
            <a:ext cx="3940832" cy="450798"/>
          </a:xfrm>
          <a:prstGeom prst="rect">
            <a:avLst/>
          </a:prstGeom>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FA5F0D12-A28B-4470-BE0B-6798A1FF9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826" y="5861868"/>
            <a:ext cx="1781461" cy="1031513"/>
          </a:xfrm>
          <a:prstGeom prst="rect">
            <a:avLst/>
          </a:prstGeom>
        </p:spPr>
      </p:pic>
      <p:sp>
        <p:nvSpPr>
          <p:cNvPr id="5" name="Title 1">
            <a:extLst>
              <a:ext uri="{FF2B5EF4-FFF2-40B4-BE49-F238E27FC236}">
                <a16:creationId xmlns:a16="http://schemas.microsoft.com/office/drawing/2014/main" id="{F09273FD-5FCC-4574-B7D9-4E743019B6E9}"/>
              </a:ext>
            </a:extLst>
          </p:cNvPr>
          <p:cNvSpPr txBox="1">
            <a:spLocks/>
          </p:cNvSpPr>
          <p:nvPr/>
        </p:nvSpPr>
        <p:spPr>
          <a:xfrm>
            <a:off x="477905" y="366442"/>
            <a:ext cx="11240619" cy="840921"/>
          </a:xfrm>
          <a:prstGeom prst="rect">
            <a:avLst/>
          </a:prstGeom>
        </p:spPr>
        <p:txBody>
          <a:bodyPr anchor="t"/>
          <a:lstStyle>
            <a:lvl1pPr algn="l" defTabSz="914400" rtl="0" eaLnBrk="1" latinLnBrk="0" hangingPunct="1">
              <a:lnSpc>
                <a:spcPct val="90000"/>
              </a:lnSpc>
              <a:spcBef>
                <a:spcPct val="0"/>
              </a:spcBef>
              <a:buNone/>
              <a:defRPr sz="6000" b="1" i="0" kern="1200" baseline="0">
                <a:solidFill>
                  <a:schemeClr val="tx1"/>
                </a:solidFill>
                <a:latin typeface="Arial Black" charset="0"/>
                <a:ea typeface="Arial Black" charset="0"/>
                <a:cs typeface="Arial Black" charset="0"/>
              </a:defRPr>
            </a:lvl1pPr>
          </a:lstStyle>
          <a:p>
            <a:r>
              <a:rPr lang="en-US" sz="3200" dirty="0"/>
              <a:t>Stage 3 – Encoding and Latent Space Features</a:t>
            </a:r>
          </a:p>
        </p:txBody>
      </p:sp>
      <p:sp>
        <p:nvSpPr>
          <p:cNvPr id="7" name="TextBox 6">
            <a:extLst>
              <a:ext uri="{FF2B5EF4-FFF2-40B4-BE49-F238E27FC236}">
                <a16:creationId xmlns:a16="http://schemas.microsoft.com/office/drawing/2014/main" id="{1D68CB32-DE06-4D41-8D0B-7A8300C0017E}"/>
              </a:ext>
            </a:extLst>
          </p:cNvPr>
          <p:cNvSpPr txBox="1"/>
          <p:nvPr/>
        </p:nvSpPr>
        <p:spPr>
          <a:xfrm>
            <a:off x="703839" y="1038690"/>
            <a:ext cx="7188409"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t>Unet</a:t>
            </a:r>
            <a:r>
              <a:rPr lang="en-IN" dirty="0"/>
              <a:t> encoder part – inspired architecture </a:t>
            </a:r>
          </a:p>
          <a:p>
            <a:pPr marL="285750" indent="-285750">
              <a:buFont typeface="Arial" panose="020B0604020202020204" pitchFamily="34" charset="0"/>
              <a:buChar char="•"/>
            </a:pPr>
            <a:r>
              <a:rPr lang="en-IN" dirty="0"/>
              <a:t>Architecture:</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CC16D5D0-A592-4144-B84F-A4C83A09C7F0}"/>
              </a:ext>
            </a:extLst>
          </p:cNvPr>
          <p:cNvPicPr>
            <a:picLocks noChangeAspect="1"/>
          </p:cNvPicPr>
          <p:nvPr/>
        </p:nvPicPr>
        <p:blipFill>
          <a:blip r:embed="rId3"/>
          <a:stretch>
            <a:fillRect/>
          </a:stretch>
        </p:blipFill>
        <p:spPr>
          <a:xfrm>
            <a:off x="1047564" y="1681144"/>
            <a:ext cx="4366482" cy="3796378"/>
          </a:xfrm>
          <a:prstGeom prst="rect">
            <a:avLst/>
          </a:prstGeom>
        </p:spPr>
      </p:pic>
      <p:sp>
        <p:nvSpPr>
          <p:cNvPr id="10" name="TextBox 9">
            <a:extLst>
              <a:ext uri="{FF2B5EF4-FFF2-40B4-BE49-F238E27FC236}">
                <a16:creationId xmlns:a16="http://schemas.microsoft.com/office/drawing/2014/main" id="{51DFD564-634A-48AC-87F6-24FA7C3A2D33}"/>
              </a:ext>
            </a:extLst>
          </p:cNvPr>
          <p:cNvSpPr txBox="1"/>
          <p:nvPr/>
        </p:nvSpPr>
        <p:spPr>
          <a:xfrm>
            <a:off x="5881050" y="905420"/>
            <a:ext cx="6094074" cy="2585323"/>
          </a:xfrm>
          <a:prstGeom prst="rect">
            <a:avLst/>
          </a:prstGeom>
          <a:noFill/>
        </p:spPr>
        <p:txBody>
          <a:bodyPr wrap="square" rtlCol="0">
            <a:spAutoFit/>
          </a:bodyPr>
          <a:lstStyle/>
          <a:p>
            <a:r>
              <a:rPr lang="en-IN" dirty="0"/>
              <a:t>Stage 3 Overall Process:</a:t>
            </a:r>
          </a:p>
          <a:p>
            <a:pPr marL="285750" indent="-285750">
              <a:buFont typeface="Arial" panose="020B0604020202020204" pitchFamily="34" charset="0"/>
              <a:buChar char="•"/>
            </a:pPr>
            <a:r>
              <a:rPr lang="en-IN" dirty="0"/>
              <a:t>Get Lung Segmented CT Scan – Scan has n slices </a:t>
            </a:r>
          </a:p>
          <a:p>
            <a:pPr marL="285750" indent="-285750">
              <a:buFont typeface="Arial" panose="020B0604020202020204" pitchFamily="34" charset="0"/>
              <a:buChar char="•"/>
            </a:pPr>
            <a:r>
              <a:rPr lang="en-IN" dirty="0"/>
              <a:t>Scale each slice of each scan into 512x512 shape</a:t>
            </a:r>
          </a:p>
          <a:p>
            <a:pPr marL="285750" indent="-285750">
              <a:buFont typeface="Arial" panose="020B0604020202020204" pitchFamily="34" charset="0"/>
              <a:buChar char="•"/>
            </a:pPr>
            <a:r>
              <a:rPr lang="en-IN" dirty="0"/>
              <a:t>For each scan extract 3 slices – Highly representative of Top lobe , Middle Lobe and Bottom Lobe </a:t>
            </a:r>
          </a:p>
          <a:p>
            <a:pPr marL="285750" indent="-285750">
              <a:buFont typeface="Arial" panose="020B0604020202020204" pitchFamily="34" charset="0"/>
              <a:buChar char="•"/>
            </a:pPr>
            <a:r>
              <a:rPr lang="en-IN" dirty="0"/>
              <a:t>The Percentage health from patient demographic information is used to train the network</a:t>
            </a:r>
          </a:p>
          <a:p>
            <a:pPr marL="285750" indent="-285750">
              <a:buFont typeface="Arial" panose="020B0604020202020204" pitchFamily="34" charset="0"/>
              <a:buChar char="•"/>
            </a:pPr>
            <a:r>
              <a:rPr lang="en-IN" dirty="0"/>
              <a:t>Loss used to train network : MAE</a:t>
            </a:r>
          </a:p>
          <a:p>
            <a:pPr marL="285750" indent="-285750">
              <a:buFont typeface="Arial" panose="020B0604020202020204" pitchFamily="34" charset="0"/>
              <a:buChar char="•"/>
            </a:pPr>
            <a:r>
              <a:rPr lang="en-IN" dirty="0"/>
              <a:t>Extract the penultimate layer – 100 features per scan</a:t>
            </a:r>
          </a:p>
        </p:txBody>
      </p:sp>
      <p:pic>
        <p:nvPicPr>
          <p:cNvPr id="11" name="Picture 10">
            <a:extLst>
              <a:ext uri="{FF2B5EF4-FFF2-40B4-BE49-F238E27FC236}">
                <a16:creationId xmlns:a16="http://schemas.microsoft.com/office/drawing/2014/main" id="{B9EFAAE7-816A-4B4E-A989-3EC6FB864AFB}"/>
              </a:ext>
            </a:extLst>
          </p:cNvPr>
          <p:cNvPicPr>
            <a:picLocks noChangeAspect="1"/>
          </p:cNvPicPr>
          <p:nvPr/>
        </p:nvPicPr>
        <p:blipFill>
          <a:blip r:embed="rId4"/>
          <a:stretch>
            <a:fillRect/>
          </a:stretch>
        </p:blipFill>
        <p:spPr>
          <a:xfrm>
            <a:off x="6957702" y="3490743"/>
            <a:ext cx="3446928" cy="2428517"/>
          </a:xfrm>
          <a:prstGeom prst="rect">
            <a:avLst/>
          </a:prstGeom>
        </p:spPr>
      </p:pic>
    </p:spTree>
    <p:extLst>
      <p:ext uri="{BB962C8B-B14F-4D97-AF65-F5344CB8AC3E}">
        <p14:creationId xmlns:p14="http://schemas.microsoft.com/office/powerpoint/2010/main" val="3971904563"/>
      </p:ext>
    </p:extLst>
  </p:cSld>
  <p:clrMapOvr>
    <a:masterClrMapping/>
  </p:clrMapOvr>
</p:sld>
</file>

<file path=ppt/theme/theme1.xml><?xml version="1.0" encoding="utf-8"?>
<a:theme xmlns:a="http://schemas.openxmlformats.org/drawingml/2006/main" name="Bar">
  <a:themeElements>
    <a:clrScheme name="Homewood Student Affairs">
      <a:dk1>
        <a:srgbClr val="003B5D"/>
      </a:dk1>
      <a:lt1>
        <a:srgbClr val="FFFFFF"/>
      </a:lt1>
      <a:dk2>
        <a:srgbClr val="003B5D"/>
      </a:dk2>
      <a:lt2>
        <a:srgbClr val="FFFFFF"/>
      </a:lt2>
      <a:accent1>
        <a:srgbClr val="68ACE5"/>
      </a:accent1>
      <a:accent2>
        <a:srgbClr val="0D5EB6"/>
      </a:accent2>
      <a:accent3>
        <a:srgbClr val="002B70"/>
      </a:accent3>
      <a:accent4>
        <a:srgbClr val="00AB8E"/>
      </a:accent4>
      <a:accent5>
        <a:srgbClr val="8E3A80"/>
      </a:accent5>
      <a:accent6>
        <a:srgbClr val="CF4520"/>
      </a:accent6>
      <a:hlink>
        <a:srgbClr val="0563C1"/>
      </a:hlink>
      <a:folHlink>
        <a:srgbClr val="8E3A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sa-powerpoint-template-wide" id="{FE4EAFC6-B339-6744-89C2-A74912D65384}" vid="{2B7862F2-1D5A-DA41-BBFF-2C7F4CC6EA70}"/>
    </a:ext>
  </a:extLst>
</a:theme>
</file>

<file path=ppt/theme/theme2.xml><?xml version="1.0" encoding="utf-8"?>
<a:theme xmlns:a="http://schemas.openxmlformats.org/drawingml/2006/main" name="Solid">
  <a:themeElements>
    <a:clrScheme name="Homewood Student Affairs">
      <a:dk1>
        <a:srgbClr val="003B5D"/>
      </a:dk1>
      <a:lt1>
        <a:srgbClr val="FFFFFF"/>
      </a:lt1>
      <a:dk2>
        <a:srgbClr val="003B5D"/>
      </a:dk2>
      <a:lt2>
        <a:srgbClr val="FFFFFF"/>
      </a:lt2>
      <a:accent1>
        <a:srgbClr val="68ACE5"/>
      </a:accent1>
      <a:accent2>
        <a:srgbClr val="0D5EB6"/>
      </a:accent2>
      <a:accent3>
        <a:srgbClr val="002B70"/>
      </a:accent3>
      <a:accent4>
        <a:srgbClr val="00AB8E"/>
      </a:accent4>
      <a:accent5>
        <a:srgbClr val="8E3A80"/>
      </a:accent5>
      <a:accent6>
        <a:srgbClr val="CF4520"/>
      </a:accent6>
      <a:hlink>
        <a:srgbClr val="0563C1"/>
      </a:hlink>
      <a:folHlink>
        <a:srgbClr val="8E3A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sa-powerpoint-template-wide" id="{FE4EAFC6-B339-6744-89C2-A74912D65384}" vid="{9B48598D-2C38-1248-9ECE-C05CB687E9C5}"/>
    </a:ext>
  </a:extLst>
</a:theme>
</file>

<file path=ppt/theme/theme3.xml><?xml version="1.0" encoding="utf-8"?>
<a:theme xmlns:a="http://schemas.openxmlformats.org/drawingml/2006/main" name="Gradient">
  <a:themeElements>
    <a:clrScheme name="Homewood Student Affairs">
      <a:dk1>
        <a:srgbClr val="003B5D"/>
      </a:dk1>
      <a:lt1>
        <a:srgbClr val="FFFFFF"/>
      </a:lt1>
      <a:dk2>
        <a:srgbClr val="003B5D"/>
      </a:dk2>
      <a:lt2>
        <a:srgbClr val="FFFFFF"/>
      </a:lt2>
      <a:accent1>
        <a:srgbClr val="68ACE5"/>
      </a:accent1>
      <a:accent2>
        <a:srgbClr val="0D5EB6"/>
      </a:accent2>
      <a:accent3>
        <a:srgbClr val="002B70"/>
      </a:accent3>
      <a:accent4>
        <a:srgbClr val="00AB8E"/>
      </a:accent4>
      <a:accent5>
        <a:srgbClr val="8E3A80"/>
      </a:accent5>
      <a:accent6>
        <a:srgbClr val="CF4520"/>
      </a:accent6>
      <a:hlink>
        <a:srgbClr val="0563C1"/>
      </a:hlink>
      <a:folHlink>
        <a:srgbClr val="8E3A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sa-powerpoint-template-wide" id="{FE4EAFC6-B339-6744-89C2-A74912D65384}" vid="{63F4260D-8672-284E-8E0D-D9D551F3518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hsa-powerpoint-template-wide</Template>
  <TotalTime>205</TotalTime>
  <Words>1025</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Arial Black</vt:lpstr>
      <vt:lpstr>Calibri</vt:lpstr>
      <vt:lpstr>Roboto</vt:lpstr>
      <vt:lpstr>Bar</vt:lpstr>
      <vt:lpstr>Solid</vt:lpstr>
      <vt:lpstr>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Homewood Student Affairs PowerPoint Template</dc:title>
  <dc:creator>Krishnan Venkataraman</dc:creator>
  <cp:lastModifiedBy>Krishnan Venkataraman</cp:lastModifiedBy>
  <cp:revision>235</cp:revision>
  <dcterms:created xsi:type="dcterms:W3CDTF">2022-04-26T20:05:47Z</dcterms:created>
  <dcterms:modified xsi:type="dcterms:W3CDTF">2022-11-13T22:35:35Z</dcterms:modified>
</cp:coreProperties>
</file>