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2" r:id="rId7"/>
    <p:sldId id="261"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AE665B-6BE4-44B9-8023-88C48A67219E}"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72CF3A5-1553-496B-A1E9-0F299CFCEB30}" type="slidenum">
              <a:rPr lang="en-US" smtClean="0"/>
              <a:t>‹#›</a:t>
            </a:fld>
            <a:endParaRPr lang="en-US"/>
          </a:p>
        </p:txBody>
      </p:sp>
    </p:spTree>
    <p:extLst>
      <p:ext uri="{BB962C8B-B14F-4D97-AF65-F5344CB8AC3E}">
        <p14:creationId xmlns:p14="http://schemas.microsoft.com/office/powerpoint/2010/main" val="100866577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AE665B-6BE4-44B9-8023-88C48A67219E}"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2CF3A5-1553-496B-A1E9-0F299CFCEB30}" type="slidenum">
              <a:rPr lang="en-US" smtClean="0"/>
              <a:t>‹#›</a:t>
            </a:fld>
            <a:endParaRPr lang="en-US"/>
          </a:p>
        </p:txBody>
      </p:sp>
    </p:spTree>
    <p:extLst>
      <p:ext uri="{BB962C8B-B14F-4D97-AF65-F5344CB8AC3E}">
        <p14:creationId xmlns:p14="http://schemas.microsoft.com/office/powerpoint/2010/main" val="2735248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AE665B-6BE4-44B9-8023-88C48A67219E}"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2CF3A5-1553-496B-A1E9-0F299CFCEB3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908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72AE665B-6BE4-44B9-8023-88C48A67219E}"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2CF3A5-1553-496B-A1E9-0F299CFCEB30}" type="slidenum">
              <a:rPr lang="en-US" smtClean="0"/>
              <a:t>‹#›</a:t>
            </a:fld>
            <a:endParaRPr lang="en-US"/>
          </a:p>
        </p:txBody>
      </p:sp>
    </p:spTree>
    <p:extLst>
      <p:ext uri="{BB962C8B-B14F-4D97-AF65-F5344CB8AC3E}">
        <p14:creationId xmlns:p14="http://schemas.microsoft.com/office/powerpoint/2010/main" val="3503004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72AE665B-6BE4-44B9-8023-88C48A67219E}"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2CF3A5-1553-496B-A1E9-0F299CFCEB3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5442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72AE665B-6BE4-44B9-8023-88C48A67219E}"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2CF3A5-1553-496B-A1E9-0F299CFCEB30}" type="slidenum">
              <a:rPr lang="en-US" smtClean="0"/>
              <a:t>‹#›</a:t>
            </a:fld>
            <a:endParaRPr lang="en-US"/>
          </a:p>
        </p:txBody>
      </p:sp>
    </p:spTree>
    <p:extLst>
      <p:ext uri="{BB962C8B-B14F-4D97-AF65-F5344CB8AC3E}">
        <p14:creationId xmlns:p14="http://schemas.microsoft.com/office/powerpoint/2010/main" val="2254907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AE665B-6BE4-44B9-8023-88C48A67219E}"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2CF3A5-1553-496B-A1E9-0F299CFCEB30}" type="slidenum">
              <a:rPr lang="en-US" smtClean="0"/>
              <a:t>‹#›</a:t>
            </a:fld>
            <a:endParaRPr lang="en-US"/>
          </a:p>
        </p:txBody>
      </p:sp>
    </p:spTree>
    <p:extLst>
      <p:ext uri="{BB962C8B-B14F-4D97-AF65-F5344CB8AC3E}">
        <p14:creationId xmlns:p14="http://schemas.microsoft.com/office/powerpoint/2010/main" val="772152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AE665B-6BE4-44B9-8023-88C48A67219E}"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2CF3A5-1553-496B-A1E9-0F299CFCEB30}" type="slidenum">
              <a:rPr lang="en-US" smtClean="0"/>
              <a:t>‹#›</a:t>
            </a:fld>
            <a:endParaRPr lang="en-US"/>
          </a:p>
        </p:txBody>
      </p:sp>
    </p:spTree>
    <p:extLst>
      <p:ext uri="{BB962C8B-B14F-4D97-AF65-F5344CB8AC3E}">
        <p14:creationId xmlns:p14="http://schemas.microsoft.com/office/powerpoint/2010/main" val="4168354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AE665B-6BE4-44B9-8023-88C48A67219E}"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2CF3A5-1553-496B-A1E9-0F299CFCEB30}" type="slidenum">
              <a:rPr lang="en-US" smtClean="0"/>
              <a:t>‹#›</a:t>
            </a:fld>
            <a:endParaRPr lang="en-US"/>
          </a:p>
        </p:txBody>
      </p:sp>
    </p:spTree>
    <p:extLst>
      <p:ext uri="{BB962C8B-B14F-4D97-AF65-F5344CB8AC3E}">
        <p14:creationId xmlns:p14="http://schemas.microsoft.com/office/powerpoint/2010/main" val="395705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AE665B-6BE4-44B9-8023-88C48A67219E}"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2CF3A5-1553-496B-A1E9-0F299CFCEB30}" type="slidenum">
              <a:rPr lang="en-US" smtClean="0"/>
              <a:t>‹#›</a:t>
            </a:fld>
            <a:endParaRPr lang="en-US"/>
          </a:p>
        </p:txBody>
      </p:sp>
    </p:spTree>
    <p:extLst>
      <p:ext uri="{BB962C8B-B14F-4D97-AF65-F5344CB8AC3E}">
        <p14:creationId xmlns:p14="http://schemas.microsoft.com/office/powerpoint/2010/main" val="154713377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AE665B-6BE4-44B9-8023-88C48A67219E}"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72CF3A5-1553-496B-A1E9-0F299CFCEB30}" type="slidenum">
              <a:rPr lang="en-US" smtClean="0"/>
              <a:t>‹#›</a:t>
            </a:fld>
            <a:endParaRPr lang="en-US"/>
          </a:p>
        </p:txBody>
      </p:sp>
    </p:spTree>
    <p:extLst>
      <p:ext uri="{BB962C8B-B14F-4D97-AF65-F5344CB8AC3E}">
        <p14:creationId xmlns:p14="http://schemas.microsoft.com/office/powerpoint/2010/main" val="44517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AE665B-6BE4-44B9-8023-88C48A67219E}"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72CF3A5-1553-496B-A1E9-0F299CFCEB30}" type="slidenum">
              <a:rPr lang="en-US" smtClean="0"/>
              <a:t>‹#›</a:t>
            </a:fld>
            <a:endParaRPr lang="en-US"/>
          </a:p>
        </p:txBody>
      </p:sp>
    </p:spTree>
    <p:extLst>
      <p:ext uri="{BB962C8B-B14F-4D97-AF65-F5344CB8AC3E}">
        <p14:creationId xmlns:p14="http://schemas.microsoft.com/office/powerpoint/2010/main" val="1749629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AE665B-6BE4-44B9-8023-88C48A67219E}"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72CF3A5-1553-496B-A1E9-0F299CFCEB30}" type="slidenum">
              <a:rPr lang="en-US" smtClean="0"/>
              <a:t>‹#›</a:t>
            </a:fld>
            <a:endParaRPr lang="en-US"/>
          </a:p>
        </p:txBody>
      </p:sp>
    </p:spTree>
    <p:extLst>
      <p:ext uri="{BB962C8B-B14F-4D97-AF65-F5344CB8AC3E}">
        <p14:creationId xmlns:p14="http://schemas.microsoft.com/office/powerpoint/2010/main" val="3251969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AE665B-6BE4-44B9-8023-88C48A67219E}" type="datetimeFigureOut">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72CF3A5-1553-496B-A1E9-0F299CFCEB30}" type="slidenum">
              <a:rPr lang="en-US" smtClean="0"/>
              <a:t>‹#›</a:t>
            </a:fld>
            <a:endParaRPr lang="en-US"/>
          </a:p>
        </p:txBody>
      </p:sp>
    </p:spTree>
    <p:extLst>
      <p:ext uri="{BB962C8B-B14F-4D97-AF65-F5344CB8AC3E}">
        <p14:creationId xmlns:p14="http://schemas.microsoft.com/office/powerpoint/2010/main" val="297855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2AE665B-6BE4-44B9-8023-88C48A67219E}"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72CF3A5-1553-496B-A1E9-0F299CFCEB30}" type="slidenum">
              <a:rPr lang="en-US" smtClean="0"/>
              <a:t>‹#›</a:t>
            </a:fld>
            <a:endParaRPr lang="en-US"/>
          </a:p>
        </p:txBody>
      </p:sp>
    </p:spTree>
    <p:extLst>
      <p:ext uri="{BB962C8B-B14F-4D97-AF65-F5344CB8AC3E}">
        <p14:creationId xmlns:p14="http://schemas.microsoft.com/office/powerpoint/2010/main" val="4229162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2AE665B-6BE4-44B9-8023-88C48A67219E}"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2CF3A5-1553-496B-A1E9-0F299CFCEB30}" type="slidenum">
              <a:rPr lang="en-US" smtClean="0"/>
              <a:t>‹#›</a:t>
            </a:fld>
            <a:endParaRPr lang="en-US"/>
          </a:p>
        </p:txBody>
      </p:sp>
    </p:spTree>
    <p:extLst>
      <p:ext uri="{BB962C8B-B14F-4D97-AF65-F5344CB8AC3E}">
        <p14:creationId xmlns:p14="http://schemas.microsoft.com/office/powerpoint/2010/main" val="1517585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2AE665B-6BE4-44B9-8023-88C48A67219E}" type="datetimeFigureOut">
              <a:rPr lang="en-US" smtClean="0"/>
              <a:t>12/4/2018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72CF3A5-1553-496B-A1E9-0F299CFCEB30}" type="slidenum">
              <a:rPr lang="en-US" smtClean="0"/>
              <a:t>‹#›</a:t>
            </a:fld>
            <a:endParaRPr lang="en-US"/>
          </a:p>
        </p:txBody>
      </p:sp>
    </p:spTree>
    <p:extLst>
      <p:ext uri="{BB962C8B-B14F-4D97-AF65-F5344CB8AC3E}">
        <p14:creationId xmlns:p14="http://schemas.microsoft.com/office/powerpoint/2010/main" val="426408490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85552"/>
            <a:ext cx="8915399" cy="2262781"/>
          </a:xfrm>
        </p:spPr>
        <p:txBody>
          <a:bodyPr>
            <a:normAutofit/>
          </a:bodyPr>
          <a:lstStyle/>
          <a:p>
            <a:r>
              <a:rPr lang="en-US" dirty="0" smtClean="0">
                <a:latin typeface="Calibri" panose="020F0502020204030204" pitchFamily="34" charset="0"/>
                <a:cs typeface="Calibri" panose="020F0502020204030204" pitchFamily="34" charset="0"/>
              </a:rPr>
              <a:t>Phase 1 analysis for a Manufacturing Process Control</a:t>
            </a:r>
            <a:endParaRPr lang="en-US"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normAutofit fontScale="62500" lnSpcReduction="20000"/>
          </a:bodyPr>
          <a:lstStyle/>
          <a:p>
            <a:r>
              <a:rPr lang="en-US" sz="2800" dirty="0" smtClean="0">
                <a:latin typeface="Calibri" panose="020F0502020204030204" pitchFamily="34" charset="0"/>
                <a:cs typeface="Calibri" panose="020F0502020204030204" pitchFamily="34" charset="0"/>
              </a:rPr>
              <a:t>ISEN 614 Advance Quality Control</a:t>
            </a:r>
          </a:p>
          <a:p>
            <a:pPr algn="l"/>
            <a:r>
              <a:rPr lang="en-US" sz="1800" dirty="0" smtClean="0">
                <a:latin typeface="Calibri" panose="020F0502020204030204" pitchFamily="34" charset="0"/>
                <a:cs typeface="Calibri" panose="020F0502020204030204" pitchFamily="34" charset="0"/>
              </a:rPr>
              <a:t>Authors:	</a:t>
            </a:r>
            <a:r>
              <a:rPr lang="en-US" sz="1800" dirty="0" err="1" smtClean="0">
                <a:latin typeface="Calibri" panose="020F0502020204030204" pitchFamily="34" charset="0"/>
                <a:cs typeface="Calibri" panose="020F0502020204030204" pitchFamily="34" charset="0"/>
              </a:rPr>
              <a:t>Ayan</a:t>
            </a:r>
            <a:r>
              <a:rPr lang="en-US" sz="1800" dirty="0" smtClean="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Patel (UIN - 727004956)</a:t>
            </a:r>
            <a:endParaRPr lang="en-US" sz="1800" dirty="0" smtClean="0">
              <a:latin typeface="Calibri" panose="020F0502020204030204" pitchFamily="34" charset="0"/>
              <a:cs typeface="Calibri" panose="020F0502020204030204" pitchFamily="34" charset="0"/>
            </a:endParaRPr>
          </a:p>
          <a:p>
            <a:pPr algn="l"/>
            <a:r>
              <a:rPr lang="en-US" sz="1800" dirty="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Dhruvil</a:t>
            </a:r>
            <a:r>
              <a:rPr lang="en-US" sz="1800" dirty="0" smtClean="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Shah  (UIN - 128001129)</a:t>
            </a:r>
            <a:endParaRPr lang="en-US" sz="1800" dirty="0" smtClean="0">
              <a:latin typeface="Calibri" panose="020F0502020204030204" pitchFamily="34" charset="0"/>
              <a:cs typeface="Calibri" panose="020F0502020204030204" pitchFamily="34" charset="0"/>
            </a:endParaRPr>
          </a:p>
          <a:p>
            <a:pPr algn="l"/>
            <a:r>
              <a:rPr lang="en-US" sz="1800" dirty="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	Krisil </a:t>
            </a:r>
            <a:r>
              <a:rPr lang="en-US" sz="1800" dirty="0" smtClean="0">
                <a:latin typeface="Calibri" panose="020F0502020204030204" pitchFamily="34" charset="0"/>
                <a:cs typeface="Calibri" panose="020F0502020204030204" pitchFamily="34" charset="0"/>
              </a:rPr>
              <a:t>Patel  (UIN - 527003189)</a:t>
            </a:r>
            <a:endParaRPr lang="en-US" sz="1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7440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5725" y="297619"/>
            <a:ext cx="7589520" cy="461665"/>
          </a:xfrm>
          <a:prstGeom prst="rect">
            <a:avLst/>
          </a:prstGeom>
          <a:noFill/>
        </p:spPr>
        <p:txBody>
          <a:bodyPr wrap="square" rtlCol="0">
            <a:spAutoFit/>
          </a:bodyPr>
          <a:lstStyle/>
          <a:p>
            <a:r>
              <a:rPr lang="en-US" sz="2400" dirty="0" smtClean="0">
                <a:latin typeface="Calibri" panose="020F0502020204030204" pitchFamily="34" charset="0"/>
                <a:cs typeface="Calibri" panose="020F0502020204030204" pitchFamily="34" charset="0"/>
              </a:rPr>
              <a:t>Presentation Outline</a:t>
            </a:r>
            <a:endParaRPr lang="en-US" sz="2400" dirty="0">
              <a:latin typeface="Calibri" panose="020F0502020204030204" pitchFamily="34" charset="0"/>
              <a:cs typeface="Calibri" panose="020F0502020204030204" pitchFamily="34" charset="0"/>
            </a:endParaRPr>
          </a:p>
        </p:txBody>
      </p:sp>
      <p:sp>
        <p:nvSpPr>
          <p:cNvPr id="3" name="TextBox 2"/>
          <p:cNvSpPr txBox="1"/>
          <p:nvPr/>
        </p:nvSpPr>
        <p:spPr>
          <a:xfrm>
            <a:off x="2809702" y="947652"/>
            <a:ext cx="7922029" cy="4247317"/>
          </a:xfrm>
          <a:prstGeom prst="rect">
            <a:avLst/>
          </a:prstGeom>
          <a:noFill/>
        </p:spPr>
        <p:txBody>
          <a:bodyPr wrap="square" rtlCol="0">
            <a:spAutoFit/>
          </a:bodyPr>
          <a:lstStyle/>
          <a:p>
            <a:pPr marL="342900" indent="-342900">
              <a:lnSpc>
                <a:spcPct val="150000"/>
              </a:lnSpc>
              <a:buFont typeface="+mj-lt"/>
              <a:buAutoNum type="arabicPeriod"/>
            </a:pPr>
            <a:r>
              <a:rPr lang="en-US" dirty="0" smtClean="0">
                <a:latin typeface="Calibri" panose="020F0502020204030204" pitchFamily="34" charset="0"/>
                <a:cs typeface="Calibri" panose="020F0502020204030204" pitchFamily="34" charset="0"/>
              </a:rPr>
              <a:t>Preliminary Analysis</a:t>
            </a:r>
          </a:p>
          <a:p>
            <a:pPr marL="800100" lvl="1" indent="-342900">
              <a:lnSpc>
                <a:spcPct val="150000"/>
              </a:lnSpc>
              <a:buFont typeface="+mj-lt"/>
              <a:buAutoNum type="arabicPeriod"/>
            </a:pPr>
            <a:r>
              <a:rPr lang="en-US" dirty="0" smtClean="0">
                <a:latin typeface="Calibri" panose="020F0502020204030204" pitchFamily="34" charset="0"/>
                <a:cs typeface="Calibri" panose="020F0502020204030204" pitchFamily="34" charset="0"/>
              </a:rPr>
              <a:t>Type of Process, Type of Data and Trend Analysis</a:t>
            </a:r>
          </a:p>
          <a:p>
            <a:pPr marL="342900" indent="-342900">
              <a:lnSpc>
                <a:spcPct val="150000"/>
              </a:lnSpc>
              <a:buFont typeface="+mj-lt"/>
              <a:buAutoNum type="arabicPeriod"/>
            </a:pPr>
            <a:r>
              <a:rPr lang="en-US" dirty="0" smtClean="0">
                <a:latin typeface="Calibri" panose="020F0502020204030204" pitchFamily="34" charset="0"/>
                <a:cs typeface="Calibri" panose="020F0502020204030204" pitchFamily="34" charset="0"/>
              </a:rPr>
              <a:t>Principal Component Analysis</a:t>
            </a:r>
          </a:p>
          <a:p>
            <a:pPr marL="800100" lvl="1" indent="-342900">
              <a:lnSpc>
                <a:spcPct val="150000"/>
              </a:lnSpc>
              <a:buFont typeface="+mj-lt"/>
              <a:buAutoNum type="arabicPeriod"/>
            </a:pPr>
            <a:r>
              <a:rPr lang="en-US" dirty="0" smtClean="0">
                <a:latin typeface="Calibri" panose="020F0502020204030204" pitchFamily="34" charset="0"/>
                <a:cs typeface="Calibri" panose="020F0502020204030204" pitchFamily="34" charset="0"/>
              </a:rPr>
              <a:t>Conversion of original data to principal components</a:t>
            </a:r>
          </a:p>
          <a:p>
            <a:pPr marL="800100" lvl="1" indent="-342900">
              <a:lnSpc>
                <a:spcPct val="150000"/>
              </a:lnSpc>
              <a:buFont typeface="+mj-lt"/>
              <a:buAutoNum type="arabicPeriod"/>
            </a:pPr>
            <a:r>
              <a:rPr lang="en-US" dirty="0" smtClean="0">
                <a:latin typeface="Calibri" panose="020F0502020204030204" pitchFamily="34" charset="0"/>
                <a:cs typeface="Calibri" panose="020F0502020204030204" pitchFamily="34" charset="0"/>
              </a:rPr>
              <a:t>Pareto and Scree plot to find components having maximum variance.</a:t>
            </a:r>
          </a:p>
          <a:p>
            <a:pPr marL="342900" indent="-342900">
              <a:lnSpc>
                <a:spcPct val="150000"/>
              </a:lnSpc>
              <a:buFont typeface="+mj-lt"/>
              <a:buAutoNum type="arabicPeriod"/>
            </a:pPr>
            <a:r>
              <a:rPr lang="en-US" dirty="0" smtClean="0">
                <a:latin typeface="Calibri" panose="020F0502020204030204" pitchFamily="34" charset="0"/>
                <a:cs typeface="Calibri" panose="020F0502020204030204" pitchFamily="34" charset="0"/>
              </a:rPr>
              <a:t>Control Charting</a:t>
            </a:r>
          </a:p>
          <a:p>
            <a:pPr marL="800100" lvl="1" indent="-342900">
              <a:lnSpc>
                <a:spcPct val="150000"/>
              </a:lnSpc>
              <a:buFont typeface="+mj-lt"/>
              <a:buAutoNum type="arabicPeriod"/>
            </a:pPr>
            <a:r>
              <a:rPr lang="en-US" dirty="0" smtClean="0">
                <a:latin typeface="Calibri" panose="020F0502020204030204" pitchFamily="34" charset="0"/>
                <a:cs typeface="Calibri" panose="020F0502020204030204" pitchFamily="34" charset="0"/>
              </a:rPr>
              <a:t>Use of T</a:t>
            </a:r>
            <a:r>
              <a:rPr lang="en-US" baseline="30000" dirty="0" smtClean="0">
                <a:latin typeface="Calibri" panose="020F0502020204030204" pitchFamily="34" charset="0"/>
                <a:cs typeface="Calibri" panose="020F0502020204030204" pitchFamily="34" charset="0"/>
              </a:rPr>
              <a:t>2</a:t>
            </a:r>
            <a:r>
              <a:rPr lang="en-US" dirty="0" smtClean="0">
                <a:latin typeface="Calibri" panose="020F0502020204030204" pitchFamily="34" charset="0"/>
                <a:cs typeface="Calibri" panose="020F0502020204030204" pitchFamily="34" charset="0"/>
              </a:rPr>
              <a:t> and M-CUSUM. Iterations to remove out of control data points and generate an in control chart.</a:t>
            </a:r>
          </a:p>
          <a:p>
            <a:pPr marL="800100" lvl="1" indent="-342900">
              <a:lnSpc>
                <a:spcPct val="150000"/>
              </a:lnSpc>
              <a:buFont typeface="+mj-lt"/>
              <a:buAutoNum type="arabicPeriod"/>
            </a:pPr>
            <a:r>
              <a:rPr lang="en-US" dirty="0" smtClean="0">
                <a:latin typeface="Calibri" panose="020F0502020204030204" pitchFamily="34" charset="0"/>
                <a:cs typeface="Calibri" panose="020F0502020204030204" pitchFamily="34" charset="0"/>
              </a:rPr>
              <a:t>Find the in control Parameters i.e. µ</a:t>
            </a:r>
            <a:r>
              <a:rPr lang="en-US" baseline="-25000" dirty="0" smtClean="0">
                <a:latin typeface="Calibri" panose="020F0502020204030204" pitchFamily="34" charset="0"/>
                <a:cs typeface="Calibri" panose="020F0502020204030204" pitchFamily="34" charset="0"/>
              </a:rPr>
              <a:t>0</a:t>
            </a:r>
            <a:r>
              <a:rPr lang="en-US" dirty="0" smtClean="0">
                <a:latin typeface="Calibri" panose="020F0502020204030204" pitchFamily="34" charset="0"/>
                <a:cs typeface="Calibri" panose="020F0502020204030204" pitchFamily="34" charset="0"/>
              </a:rPr>
              <a:t> and </a:t>
            </a:r>
            <a:r>
              <a:rPr lang="el-GR" dirty="0" smtClean="0">
                <a:latin typeface="Calibri" panose="020F0502020204030204" pitchFamily="34" charset="0"/>
                <a:cs typeface="Calibri" panose="020F0502020204030204" pitchFamily="34" charset="0"/>
              </a:rPr>
              <a:t>Σ</a:t>
            </a:r>
            <a:r>
              <a:rPr lang="en-US" baseline="-25000" dirty="0" smtClean="0">
                <a:latin typeface="Calibri" panose="020F0502020204030204" pitchFamily="34" charset="0"/>
                <a:cs typeface="Calibri" panose="020F0502020204030204" pitchFamily="34" charset="0"/>
              </a:rPr>
              <a:t>0</a:t>
            </a:r>
            <a:r>
              <a:rPr lang="en-US" dirty="0" smtClean="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US" dirty="0" smtClean="0">
                <a:latin typeface="Calibri" panose="020F0502020204030204" pitchFamily="34" charset="0"/>
                <a:cs typeface="Calibri" panose="020F0502020204030204" pitchFamily="34" charset="0"/>
              </a:rPr>
              <a:t>Key Learnings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4603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98503" y="563480"/>
            <a:ext cx="8216602" cy="461665"/>
          </a:xfrm>
          <a:prstGeom prst="rect">
            <a:avLst/>
          </a:prstGeom>
          <a:noFill/>
        </p:spPr>
        <p:txBody>
          <a:bodyPr wrap="square" rtlCol="0">
            <a:spAutoFit/>
          </a:bodyPr>
          <a:lstStyle/>
          <a:p>
            <a:r>
              <a:rPr lang="en-US" sz="2400" dirty="0" smtClean="0">
                <a:latin typeface="Calibri" panose="020F0502020204030204" pitchFamily="34" charset="0"/>
                <a:cs typeface="Calibri" panose="020F0502020204030204" pitchFamily="34" charset="0"/>
              </a:rPr>
              <a:t>Preliminary Analysis.</a:t>
            </a:r>
            <a:endParaRPr lang="en-US" sz="2400" dirty="0">
              <a:latin typeface="Calibri" panose="020F0502020204030204" pitchFamily="34" charset="0"/>
              <a:cs typeface="Calibri" panose="020F0502020204030204" pitchFamily="34" charset="0"/>
            </a:endParaRPr>
          </a:p>
        </p:txBody>
      </p:sp>
      <p:sp>
        <p:nvSpPr>
          <p:cNvPr id="5" name="TextBox 4"/>
          <p:cNvSpPr txBox="1"/>
          <p:nvPr/>
        </p:nvSpPr>
        <p:spPr>
          <a:xfrm>
            <a:off x="2498502" y="1072342"/>
            <a:ext cx="8781870" cy="1477328"/>
          </a:xfrm>
          <a:prstGeom prst="rect">
            <a:avLst/>
          </a:prstGeom>
          <a:noFill/>
        </p:spPr>
        <p:txBody>
          <a:bodyPr wrap="square" rtlCol="0">
            <a:spAutoFit/>
          </a:bodyPr>
          <a:lstStyle/>
          <a:p>
            <a:pPr marL="228600" indent="-228600">
              <a:buAutoNum type="arabicPeriod"/>
            </a:pPr>
            <a:r>
              <a:rPr lang="en-US" dirty="0" smtClean="0">
                <a:latin typeface="Calibri" panose="020F0502020204030204" pitchFamily="34" charset="0"/>
                <a:cs typeface="Calibri" panose="020F0502020204030204" pitchFamily="34" charset="0"/>
              </a:rPr>
              <a:t>We calculated the mean of each of the variables and plotted a graph from it.</a:t>
            </a:r>
          </a:p>
          <a:p>
            <a:pPr marL="228600" indent="-228600">
              <a:buAutoNum type="arabicPeriod"/>
            </a:pPr>
            <a:r>
              <a:rPr lang="en-US" dirty="0" smtClean="0">
                <a:latin typeface="Calibri" panose="020F0502020204030204" pitchFamily="34" charset="0"/>
                <a:cs typeface="Calibri" panose="020F0502020204030204" pitchFamily="34" charset="0"/>
              </a:rPr>
              <a:t>We concluded that the process followed a unimodal trend having only one highest value.</a:t>
            </a:r>
          </a:p>
          <a:p>
            <a:pPr marL="228600" indent="-228600">
              <a:buAutoNum type="arabicPeriod"/>
            </a:pPr>
            <a:r>
              <a:rPr lang="en-US" dirty="0" smtClean="0">
                <a:latin typeface="Calibri" panose="020F0502020204030204" pitchFamily="34" charset="0"/>
                <a:cs typeface="Calibri" panose="020F0502020204030204" pitchFamily="34" charset="0"/>
              </a:rPr>
              <a:t>We chose covariance matrix instead of correlation matrix in order to maintain original relationship between the variables of the process.</a:t>
            </a:r>
          </a:p>
          <a:p>
            <a:pPr marL="228600" indent="-228600">
              <a:buAutoNum type="arabicPeriod"/>
            </a:pPr>
            <a:r>
              <a:rPr lang="en-US" dirty="0" smtClean="0">
                <a:latin typeface="Calibri" panose="020F0502020204030204" pitchFamily="34" charset="0"/>
                <a:cs typeface="Calibri" panose="020F0502020204030204" pitchFamily="34" charset="0"/>
              </a:rPr>
              <a:t>From the graph we assumed that the data follows normal distribution.</a:t>
            </a:r>
            <a:endParaRPr lang="en-US"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590"/>
          <a:stretch/>
        </p:blipFill>
        <p:spPr>
          <a:xfrm>
            <a:off x="2763885" y="2651760"/>
            <a:ext cx="2520012" cy="1492032"/>
          </a:xfrm>
          <a:prstGeom prst="rect">
            <a:avLst/>
          </a:prstGeom>
          <a:ln>
            <a:solidFill>
              <a:schemeClr val="tx1"/>
            </a:solidFill>
          </a:ln>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07"/>
          <a:stretch/>
        </p:blipFill>
        <p:spPr>
          <a:xfrm>
            <a:off x="5703091" y="2664126"/>
            <a:ext cx="2501127" cy="1479665"/>
          </a:xfrm>
          <a:prstGeom prst="rect">
            <a:avLst/>
          </a:prstGeom>
          <a:ln>
            <a:solidFill>
              <a:schemeClr val="tx1"/>
            </a:solid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3885" y="4332357"/>
            <a:ext cx="2520012" cy="1650567"/>
          </a:xfrm>
          <a:prstGeom prst="rect">
            <a:avLst/>
          </a:prstGeom>
          <a:ln>
            <a:solidFill>
              <a:schemeClr val="tx1"/>
            </a:solidFill>
          </a:ln>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873" t="3097" r="1795"/>
          <a:stretch/>
        </p:blipFill>
        <p:spPr>
          <a:xfrm>
            <a:off x="8645236" y="2672439"/>
            <a:ext cx="2435630" cy="1473662"/>
          </a:xfrm>
          <a:prstGeom prst="rect">
            <a:avLst/>
          </a:prstGeom>
          <a:ln>
            <a:solidFill>
              <a:schemeClr val="tx1"/>
            </a:solidFill>
          </a:ln>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091" y="4332356"/>
            <a:ext cx="2501127" cy="1650567"/>
          </a:xfrm>
          <a:prstGeom prst="rect">
            <a:avLst/>
          </a:prstGeom>
          <a:ln>
            <a:solidFill>
              <a:schemeClr val="tx1"/>
            </a:solidFill>
          </a:ln>
        </p:spPr>
      </p:pic>
      <p:sp>
        <p:nvSpPr>
          <p:cNvPr id="11" name="TextBox 10"/>
          <p:cNvSpPr txBox="1"/>
          <p:nvPr/>
        </p:nvSpPr>
        <p:spPr>
          <a:xfrm>
            <a:off x="8468852" y="4401486"/>
            <a:ext cx="2753330" cy="1754326"/>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These Graphs shows that the data really follows a normal distribution and if we overlap them we can get a single normal distribution curve.</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955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58835" y="563480"/>
            <a:ext cx="7556269"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rPr>
              <a:t>Principal Component Analysis</a:t>
            </a:r>
            <a:r>
              <a:rPr kumimoji="0" lang="en-US" sz="24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a:t>
            </a:r>
            <a:endParaRPr kumimoji="0" lang="en-US" sz="24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TextBox 4"/>
          <p:cNvSpPr txBox="1"/>
          <p:nvPr/>
        </p:nvSpPr>
        <p:spPr>
          <a:xfrm>
            <a:off x="3266902" y="1072342"/>
            <a:ext cx="8013469" cy="830997"/>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0"/>
              </a:spcBef>
              <a:spcAft>
                <a:spcPts val="0"/>
              </a:spcAft>
              <a:buClrTx/>
              <a:buSzTx/>
              <a:buAutoNum type="arabicPeriod"/>
              <a:tabLst/>
              <a:defRPr/>
            </a:pPr>
            <a:r>
              <a:rPr lang="en-US" sz="1600" dirty="0" smtClean="0">
                <a:solidFill>
                  <a:prstClr val="black"/>
                </a:solidFill>
                <a:latin typeface="Calibri" panose="020F0502020204030204" pitchFamily="34" charset="0"/>
                <a:cs typeface="Calibri" panose="020F0502020204030204" pitchFamily="34" charset="0"/>
              </a:rPr>
              <a:t>R Code to find Eigen values and Eigen Vectors.</a:t>
            </a:r>
          </a:p>
          <a:p>
            <a:pPr marL="342900" marR="0" lvl="0" indent="-342900" algn="l" defTabSz="457200" rtl="0" eaLnBrk="1" fontAlgn="auto" latinLnBrk="0" hangingPunct="1">
              <a:lnSpc>
                <a:spcPct val="100000"/>
              </a:lnSpc>
              <a:spcBef>
                <a:spcPts val="0"/>
              </a:spcBef>
              <a:spcAft>
                <a:spcPts val="0"/>
              </a:spcAft>
              <a:buClrTx/>
              <a:buSzTx/>
              <a:buAutoNum type="arabicPeriod"/>
              <a:tabLst/>
              <a:defRPr/>
            </a:pPr>
            <a:r>
              <a:rPr lang="en-US" sz="1600" dirty="0" smtClean="0">
                <a:solidFill>
                  <a:prstClr val="black"/>
                </a:solidFill>
                <a:latin typeface="Calibri" panose="020F0502020204030204" pitchFamily="34" charset="0"/>
                <a:cs typeface="Calibri" panose="020F0502020204030204" pitchFamily="34" charset="0"/>
              </a:rPr>
              <a:t>Using these Eigen values and Eigen vectors, we made Scree plot and Pareto plot. </a:t>
            </a:r>
          </a:p>
          <a:p>
            <a:pPr marL="342900" marR="0" lvl="0" indent="-342900" algn="l" defTabSz="457200" rtl="0" eaLnBrk="1" fontAlgn="auto" latinLnBrk="0" hangingPunct="1">
              <a:lnSpc>
                <a:spcPct val="100000"/>
              </a:lnSpc>
              <a:spcBef>
                <a:spcPts val="0"/>
              </a:spcBef>
              <a:spcAft>
                <a:spcPts val="0"/>
              </a:spcAft>
              <a:buClrTx/>
              <a:buSzTx/>
              <a:buAutoNum type="arabicPeriod"/>
              <a:tabLst/>
              <a:defRPr/>
            </a:pPr>
            <a:r>
              <a:rPr lang="en-US" sz="1600" dirty="0" smtClean="0">
                <a:solidFill>
                  <a:prstClr val="black"/>
                </a:solidFill>
                <a:latin typeface="Calibri" panose="020F0502020204030204" pitchFamily="34" charset="0"/>
                <a:cs typeface="Calibri" panose="020F0502020204030204" pitchFamily="34" charset="0"/>
              </a:rPr>
              <a:t>Using</a:t>
            </a:r>
            <a:r>
              <a:rPr kumimoji="0" lang="en-US" sz="1600" b="0" i="0" u="none" strike="noStrike" kern="120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rPr>
              <a:t> Scree</a:t>
            </a:r>
            <a:r>
              <a:rPr kumimoji="0" lang="en-US" sz="1600" b="0" i="0" u="none" strike="noStrike" kern="1200" cap="none" spc="0" normalizeH="0" noProof="0" dirty="0" smtClean="0">
                <a:ln>
                  <a:noFill/>
                </a:ln>
                <a:solidFill>
                  <a:prstClr val="black"/>
                </a:solidFill>
                <a:effectLst/>
                <a:uLnTx/>
                <a:uFillTx/>
                <a:latin typeface="Calibri" panose="020F0502020204030204" pitchFamily="34" charset="0"/>
                <a:cs typeface="Calibri" panose="020F0502020204030204" pitchFamily="34" charset="0"/>
              </a:rPr>
              <a:t> and Pareto Plot we reached to the result of using 4 PCs for the control chart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12" name="Picture 11"/>
          <p:cNvPicPr/>
          <p:nvPr/>
        </p:nvPicPr>
        <p:blipFill>
          <a:blip r:embed="rId2"/>
          <a:stretch>
            <a:fillRect/>
          </a:stretch>
        </p:blipFill>
        <p:spPr>
          <a:xfrm>
            <a:off x="3158835" y="2196758"/>
            <a:ext cx="4252618" cy="3330535"/>
          </a:xfrm>
          <a:prstGeom prst="rect">
            <a:avLst/>
          </a:prstGeom>
          <a:ln>
            <a:solidFill>
              <a:schemeClr val="tx1"/>
            </a:solidFill>
          </a:ln>
        </p:spPr>
      </p:pic>
      <p:pic>
        <p:nvPicPr>
          <p:cNvPr id="13" name="Picture 12"/>
          <p:cNvPicPr/>
          <p:nvPr/>
        </p:nvPicPr>
        <p:blipFill>
          <a:blip r:embed="rId3"/>
          <a:stretch>
            <a:fillRect/>
          </a:stretch>
        </p:blipFill>
        <p:spPr>
          <a:xfrm>
            <a:off x="7940842" y="2196757"/>
            <a:ext cx="3962400" cy="3330535"/>
          </a:xfrm>
          <a:prstGeom prst="rect">
            <a:avLst/>
          </a:prstGeom>
          <a:ln>
            <a:solidFill>
              <a:schemeClr val="tx1"/>
            </a:solidFill>
          </a:ln>
        </p:spPr>
      </p:pic>
      <p:sp>
        <p:nvSpPr>
          <p:cNvPr id="15" name="TextBox 14"/>
          <p:cNvSpPr txBox="1"/>
          <p:nvPr/>
        </p:nvSpPr>
        <p:spPr>
          <a:xfrm>
            <a:off x="3908479" y="5527293"/>
            <a:ext cx="275333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rPr>
              <a:t>For scree Plot the elbow comes at 4 and so we selected </a:t>
            </a:r>
            <a:r>
              <a:rPr lang="en-US" sz="1600" dirty="0" smtClean="0">
                <a:solidFill>
                  <a:prstClr val="black"/>
                </a:solidFill>
                <a:latin typeface="Calibri" panose="020F0502020204030204" pitchFamily="34" charset="0"/>
                <a:cs typeface="Calibri" panose="020F0502020204030204" pitchFamily="34" charset="0"/>
              </a:rPr>
              <a:t>PC</a:t>
            </a:r>
            <a:r>
              <a:rPr kumimoji="0" lang="en-US" sz="1600" b="0" i="0" u="none" strike="noStrike" kern="120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rPr>
              <a:t>=4</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16" name="TextBox 15"/>
          <p:cNvSpPr txBox="1"/>
          <p:nvPr/>
        </p:nvSpPr>
        <p:spPr>
          <a:xfrm>
            <a:off x="8545377" y="5527292"/>
            <a:ext cx="2753330" cy="107721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pitchFamily="34" charset="0"/>
                <a:cs typeface="Calibri" panose="020F0502020204030204" pitchFamily="34" charset="0"/>
              </a:rPr>
              <a:t>The</a:t>
            </a:r>
            <a:r>
              <a:rPr kumimoji="0" lang="en-US" sz="1600" b="0" i="0" u="none" strike="noStrike" kern="1200" cap="none" spc="0" normalizeH="0" noProof="0" dirty="0" smtClean="0">
                <a:ln>
                  <a:noFill/>
                </a:ln>
                <a:solidFill>
                  <a:prstClr val="black"/>
                </a:solidFill>
                <a:effectLst/>
                <a:uLnTx/>
                <a:uFillTx/>
                <a:latin typeface="Calibri" panose="020F0502020204030204" pitchFamily="34" charset="0"/>
                <a:cs typeface="Calibri" panose="020F0502020204030204" pitchFamily="34" charset="0"/>
              </a:rPr>
              <a:t> result of scree plot was validated using Pareto analysis and found that I=4 contributed more than 90% of variance.</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5777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3499" y="192505"/>
            <a:ext cx="9669321" cy="461665"/>
          </a:xfrm>
          <a:prstGeom prst="rect">
            <a:avLst/>
          </a:prstGeom>
          <a:noFill/>
        </p:spPr>
        <p:txBody>
          <a:bodyPr wrap="square" rtlCol="0">
            <a:spAutoFit/>
          </a:bodyPr>
          <a:lstStyle/>
          <a:p>
            <a:r>
              <a:rPr lang="en-US" sz="2400" dirty="0" smtClean="0">
                <a:latin typeface="Calibri" panose="020F0502020204030204" pitchFamily="34" charset="0"/>
                <a:cs typeface="Calibri" panose="020F0502020204030204" pitchFamily="34" charset="0"/>
              </a:rPr>
              <a:t>Control Charting</a:t>
            </a:r>
            <a:endParaRPr lang="en-US" sz="2400" dirty="0">
              <a:latin typeface="Calibri" panose="020F0502020204030204" pitchFamily="34" charset="0"/>
              <a:cs typeface="Calibri" panose="020F0502020204030204" pitchFamily="34" charset="0"/>
            </a:endParaRPr>
          </a:p>
        </p:txBody>
      </p:sp>
      <p:sp>
        <p:nvSpPr>
          <p:cNvPr id="3" name="TextBox 2"/>
          <p:cNvSpPr txBox="1"/>
          <p:nvPr/>
        </p:nvSpPr>
        <p:spPr>
          <a:xfrm>
            <a:off x="2073499" y="786062"/>
            <a:ext cx="9123889"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M- Cusum</a:t>
            </a:r>
            <a:endParaRPr lang="en-US" sz="2000" dirty="0">
              <a:latin typeface="Calibri" panose="020F0502020204030204" pitchFamily="34" charset="0"/>
              <a:cs typeface="Calibri" panose="020F0502020204030204" pitchFamily="34" charset="0"/>
            </a:endParaRPr>
          </a:p>
        </p:txBody>
      </p:sp>
      <p:sp>
        <p:nvSpPr>
          <p:cNvPr id="4" name="TextBox 3"/>
          <p:cNvSpPr txBox="1"/>
          <p:nvPr/>
        </p:nvSpPr>
        <p:spPr>
          <a:xfrm>
            <a:off x="2073499" y="1312569"/>
            <a:ext cx="9669321" cy="1077218"/>
          </a:xfrm>
          <a:prstGeom prst="rect">
            <a:avLst/>
          </a:prstGeom>
          <a:noFill/>
        </p:spPr>
        <p:txBody>
          <a:bodyPr wrap="square" rtlCol="0">
            <a:spAutoFit/>
          </a:bodyPr>
          <a:lstStyle/>
          <a:p>
            <a:pPr marL="342900" indent="-342900">
              <a:buAutoNum type="arabicPeriod"/>
            </a:pPr>
            <a:r>
              <a:rPr lang="en-US" sz="1600" dirty="0" smtClean="0">
                <a:latin typeface="Calibri" panose="020F0502020204030204" pitchFamily="34" charset="0"/>
                <a:cs typeface="Calibri" panose="020F0502020204030204" pitchFamily="34" charset="0"/>
              </a:rPr>
              <a:t>We plot the </a:t>
            </a:r>
            <a:r>
              <a:rPr lang="en-US" sz="1600" dirty="0">
                <a:latin typeface="Calibri" panose="020F0502020204030204" pitchFamily="34" charset="0"/>
                <a:cs typeface="Calibri" panose="020F0502020204030204" pitchFamily="34" charset="0"/>
              </a:rPr>
              <a:t>C</a:t>
            </a:r>
            <a:r>
              <a:rPr lang="en-US" sz="1600" dirty="0" smtClean="0">
                <a:latin typeface="Calibri" panose="020F0502020204030204" pitchFamily="34" charset="0"/>
                <a:cs typeface="Calibri" panose="020F0502020204030204" pitchFamily="34" charset="0"/>
              </a:rPr>
              <a:t>usum chart.</a:t>
            </a:r>
          </a:p>
          <a:p>
            <a:pPr marL="342900" indent="-342900">
              <a:buAutoNum type="arabicPeriod"/>
            </a:pPr>
            <a:r>
              <a:rPr lang="en-US" sz="1600" dirty="0" smtClean="0">
                <a:latin typeface="Calibri" panose="020F0502020204030204" pitchFamily="34" charset="0"/>
                <a:cs typeface="Calibri" panose="020F0502020204030204" pitchFamily="34" charset="0"/>
              </a:rPr>
              <a:t>We removed all the outliers/ Out of control samples.</a:t>
            </a:r>
          </a:p>
          <a:p>
            <a:pPr marL="342900" indent="-342900">
              <a:buAutoNum type="arabicPeriod"/>
            </a:pPr>
            <a:r>
              <a:rPr lang="en-US" sz="1600" dirty="0" smtClean="0">
                <a:latin typeface="Calibri" panose="020F0502020204030204" pitchFamily="34" charset="0"/>
                <a:cs typeface="Calibri" panose="020F0502020204030204" pitchFamily="34" charset="0"/>
              </a:rPr>
              <a:t>We assumed mean shift of 3 and our desired ARL is 200.</a:t>
            </a:r>
          </a:p>
          <a:p>
            <a:pPr marL="342900" indent="-342900">
              <a:buAutoNum type="arabicPeriod"/>
            </a:pPr>
            <a:r>
              <a:rPr lang="en-US" sz="1600" dirty="0" smtClean="0">
                <a:latin typeface="Calibri" panose="020F0502020204030204" pitchFamily="34" charset="0"/>
                <a:cs typeface="Calibri" panose="020F0502020204030204" pitchFamily="34" charset="0"/>
              </a:rPr>
              <a:t>For UCL we used Interpolation from p=2,3,10 to find value of p=4. We got UCL as 6.00 and ARL was 201. </a:t>
            </a:r>
          </a:p>
        </p:txBody>
      </p:sp>
      <p:graphicFrame>
        <p:nvGraphicFramePr>
          <p:cNvPr id="7" name="Table 6"/>
          <p:cNvGraphicFramePr>
            <a:graphicFrameLocks noGrp="1"/>
          </p:cNvGraphicFramePr>
          <p:nvPr>
            <p:extLst>
              <p:ext uri="{D42A27DB-BD31-4B8C-83A1-F6EECF244321}">
                <p14:modId xmlns:p14="http://schemas.microsoft.com/office/powerpoint/2010/main" val="1955101097"/>
              </p:ext>
            </p:extLst>
          </p:nvPr>
        </p:nvGraphicFramePr>
        <p:xfrm>
          <a:off x="2073499" y="2591637"/>
          <a:ext cx="6396734" cy="1661992"/>
        </p:xfrm>
        <a:graphic>
          <a:graphicData uri="http://schemas.openxmlformats.org/drawingml/2006/table">
            <a:tbl>
              <a:tblPr firstRow="1" firstCol="1" bandRow="1"/>
              <a:tblGrid>
                <a:gridCol w="3198367">
                  <a:extLst>
                    <a:ext uri="{9D8B030D-6E8A-4147-A177-3AD203B41FA5}">
                      <a16:colId xmlns:a16="http://schemas.microsoft.com/office/drawing/2014/main" xmlns="" val="3848832551"/>
                    </a:ext>
                  </a:extLst>
                </a:gridCol>
                <a:gridCol w="3198367">
                  <a:extLst>
                    <a:ext uri="{9D8B030D-6E8A-4147-A177-3AD203B41FA5}">
                      <a16:colId xmlns:a16="http://schemas.microsoft.com/office/drawing/2014/main" xmlns="" val="111884204"/>
                    </a:ext>
                  </a:extLst>
                </a:gridCol>
              </a:tblGrid>
              <a:tr h="316152">
                <a:tc>
                  <a:txBody>
                    <a:bodyPr/>
                    <a:lstStyle/>
                    <a:p>
                      <a:pPr marL="0" marR="0" algn="ctr">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Shruti"/>
                        </a:rPr>
                        <a:t>Phase-I Analysis</a:t>
                      </a:r>
                      <a:endParaRPr lang="en-US" sz="1100" dirty="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Calibri" panose="020F0502020204030204" pitchFamily="34" charset="0"/>
                          <a:ea typeface="Calibri" panose="020F0502020204030204" pitchFamily="34" charset="0"/>
                          <a:cs typeface="Shruti"/>
                        </a:rPr>
                        <a:t>Number of Out-of-Control Samples Observed</a:t>
                      </a:r>
                      <a:r>
                        <a:rPr lang="en-US" sz="1200" b="1" u="sng">
                          <a:effectLst/>
                          <a:latin typeface="Calibri" panose="020F0502020204030204" pitchFamily="34" charset="0"/>
                          <a:ea typeface="Calibri" panose="020F0502020204030204" pitchFamily="34" charset="0"/>
                          <a:cs typeface="Shruti"/>
                        </a:rPr>
                        <a:t> </a:t>
                      </a:r>
                      <a:endParaRPr lang="en-US" sz="110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79073899"/>
                  </a:ext>
                </a:extLst>
              </a:tr>
              <a:tr h="269168">
                <a:tc>
                  <a:txBody>
                    <a:bodyPr/>
                    <a:lstStyle/>
                    <a:p>
                      <a:pPr marL="0" marR="0" algn="ctr">
                        <a:lnSpc>
                          <a:spcPct val="115000"/>
                        </a:lnSpc>
                        <a:spcBef>
                          <a:spcPts val="0"/>
                        </a:spcBef>
                        <a:spcAft>
                          <a:spcPts val="0"/>
                        </a:spcAft>
                      </a:pPr>
                      <a:r>
                        <a:rPr lang="en-US" sz="1200">
                          <a:effectLst/>
                          <a:latin typeface="Calibri" panose="020F0502020204030204" pitchFamily="34" charset="0"/>
                          <a:ea typeface="Calibri" panose="020F0502020204030204" pitchFamily="34" charset="0"/>
                          <a:cs typeface="Shruti"/>
                        </a:rPr>
                        <a:t>After the 1st iteration</a:t>
                      </a:r>
                      <a:endParaRPr lang="en-US" sz="110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Shruti"/>
                        </a:rPr>
                        <a:t>91</a:t>
                      </a:r>
                      <a:endParaRPr lang="en-US" sz="1100" dirty="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44545613"/>
                  </a:ext>
                </a:extLst>
              </a:tr>
              <a:tr h="269168">
                <a:tc>
                  <a:txBody>
                    <a:bodyPr/>
                    <a:lstStyle/>
                    <a:p>
                      <a:pPr marL="0" marR="0" algn="ctr">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Shruti"/>
                        </a:rPr>
                        <a:t>After the 2nd iteration</a:t>
                      </a:r>
                      <a:endParaRPr lang="en-US" sz="1100" dirty="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Calibri" panose="020F0502020204030204" pitchFamily="34" charset="0"/>
                          <a:ea typeface="Calibri" panose="020F0502020204030204" pitchFamily="34" charset="0"/>
                          <a:cs typeface="Shruti"/>
                        </a:rPr>
                        <a:t>23</a:t>
                      </a:r>
                      <a:endParaRPr lang="en-US" sz="110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50627611"/>
                  </a:ext>
                </a:extLst>
              </a:tr>
              <a:tr h="269168">
                <a:tc>
                  <a:txBody>
                    <a:bodyPr/>
                    <a:lstStyle/>
                    <a:p>
                      <a:pPr marL="0" marR="0" algn="ctr">
                        <a:lnSpc>
                          <a:spcPct val="115000"/>
                        </a:lnSpc>
                        <a:spcBef>
                          <a:spcPts val="0"/>
                        </a:spcBef>
                        <a:spcAft>
                          <a:spcPts val="0"/>
                        </a:spcAft>
                      </a:pPr>
                      <a:r>
                        <a:rPr lang="en-US" sz="1200">
                          <a:effectLst/>
                          <a:latin typeface="Calibri" panose="020F0502020204030204" pitchFamily="34" charset="0"/>
                          <a:ea typeface="Calibri" panose="020F0502020204030204" pitchFamily="34" charset="0"/>
                          <a:cs typeface="Shruti"/>
                        </a:rPr>
                        <a:t>After the 3rd iteration</a:t>
                      </a:r>
                      <a:endParaRPr lang="en-US" sz="110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Shruti"/>
                        </a:rPr>
                        <a:t>4</a:t>
                      </a:r>
                      <a:endParaRPr lang="en-US" sz="1100" dirty="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01541087"/>
                  </a:ext>
                </a:extLst>
              </a:tr>
              <a:tr h="269168">
                <a:tc>
                  <a:txBody>
                    <a:bodyPr/>
                    <a:lstStyle/>
                    <a:p>
                      <a:pPr marL="0" marR="0" algn="ctr">
                        <a:lnSpc>
                          <a:spcPct val="115000"/>
                        </a:lnSpc>
                        <a:spcBef>
                          <a:spcPts val="0"/>
                        </a:spcBef>
                        <a:spcAft>
                          <a:spcPts val="0"/>
                        </a:spcAft>
                      </a:pPr>
                      <a:r>
                        <a:rPr lang="en-US" sz="1200">
                          <a:effectLst/>
                          <a:latin typeface="Calibri" panose="020F0502020204030204" pitchFamily="34" charset="0"/>
                          <a:ea typeface="Calibri" panose="020F0502020204030204" pitchFamily="34" charset="0"/>
                          <a:cs typeface="Shruti"/>
                        </a:rPr>
                        <a:t>After the 4th iteration</a:t>
                      </a:r>
                      <a:endParaRPr lang="en-US" sz="110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Calibri" panose="020F0502020204030204" pitchFamily="34" charset="0"/>
                          <a:ea typeface="Calibri" panose="020F0502020204030204" pitchFamily="34" charset="0"/>
                          <a:cs typeface="Shruti"/>
                        </a:rPr>
                        <a:t>1</a:t>
                      </a:r>
                      <a:endParaRPr lang="en-US" sz="110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92387314"/>
                  </a:ext>
                </a:extLst>
              </a:tr>
              <a:tr h="269168">
                <a:tc>
                  <a:txBody>
                    <a:bodyPr/>
                    <a:lstStyle/>
                    <a:p>
                      <a:pPr marL="0" marR="0" algn="ctr">
                        <a:lnSpc>
                          <a:spcPct val="115000"/>
                        </a:lnSpc>
                        <a:spcBef>
                          <a:spcPts val="0"/>
                        </a:spcBef>
                        <a:spcAft>
                          <a:spcPts val="0"/>
                        </a:spcAft>
                      </a:pPr>
                      <a:r>
                        <a:rPr lang="en-US" sz="1200">
                          <a:effectLst/>
                          <a:latin typeface="Calibri" panose="020F0502020204030204" pitchFamily="34" charset="0"/>
                          <a:ea typeface="Calibri" panose="020F0502020204030204" pitchFamily="34" charset="0"/>
                          <a:cs typeface="Shruti"/>
                        </a:rPr>
                        <a:t>After the 5th iteration</a:t>
                      </a:r>
                      <a:endParaRPr lang="en-US" sz="110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Shruti"/>
                        </a:rPr>
                        <a:t>0</a:t>
                      </a:r>
                      <a:endParaRPr lang="en-US" sz="1100" dirty="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24961107"/>
                  </a:ext>
                </a:extLst>
              </a:tr>
            </a:tbl>
          </a:graphicData>
        </a:graphic>
      </p:graphicFrame>
      <p:sp>
        <p:nvSpPr>
          <p:cNvPr id="8" name="TextBox 7"/>
          <p:cNvSpPr txBox="1"/>
          <p:nvPr/>
        </p:nvSpPr>
        <p:spPr>
          <a:xfrm>
            <a:off x="8753302" y="2482120"/>
            <a:ext cx="3208713" cy="1569660"/>
          </a:xfrm>
          <a:prstGeom prst="rect">
            <a:avLst/>
          </a:prstGeom>
          <a:noFill/>
        </p:spPr>
        <p:txBody>
          <a:bodyPr wrap="square" rtlCol="0">
            <a:spAutoFit/>
          </a:bodyPr>
          <a:lstStyle/>
          <a:p>
            <a:r>
              <a:rPr lang="en-US" sz="1600" dirty="0" smtClean="0">
                <a:latin typeface="Calibri" panose="020F0502020204030204" pitchFamily="34" charset="0"/>
                <a:cs typeface="Calibri" panose="020F0502020204030204" pitchFamily="34" charset="0"/>
              </a:rPr>
              <a:t>The table shows the number of iterations and the number of out of control points. We had 6 iterations after which we go all the data points in control. We used R programming to do those iterations.</a:t>
            </a:r>
            <a:endParaRPr lang="en-US" sz="1600" dirty="0">
              <a:latin typeface="Calibri" panose="020F0502020204030204" pitchFamily="34" charset="0"/>
              <a:cs typeface="Calibri" panose="020F0502020204030204" pitchFamily="34" charset="0"/>
            </a:endParaRPr>
          </a:p>
        </p:txBody>
      </p:sp>
      <p:pic>
        <p:nvPicPr>
          <p:cNvPr id="9" name="Picture 8"/>
          <p:cNvPicPr/>
          <p:nvPr/>
        </p:nvPicPr>
        <p:blipFill>
          <a:blip r:embed="rId2"/>
          <a:stretch>
            <a:fillRect/>
          </a:stretch>
        </p:blipFill>
        <p:spPr>
          <a:xfrm>
            <a:off x="2073499" y="4455300"/>
            <a:ext cx="6396734" cy="2302948"/>
          </a:xfrm>
          <a:prstGeom prst="rect">
            <a:avLst/>
          </a:prstGeom>
          <a:ln>
            <a:solidFill>
              <a:schemeClr val="tx1"/>
            </a:solidFill>
          </a:ln>
        </p:spPr>
      </p:pic>
      <p:sp>
        <p:nvSpPr>
          <p:cNvPr id="10" name="TextBox 9"/>
          <p:cNvSpPr txBox="1"/>
          <p:nvPr/>
        </p:nvSpPr>
        <p:spPr>
          <a:xfrm>
            <a:off x="8799021" y="4455300"/>
            <a:ext cx="3117273" cy="1815882"/>
          </a:xfrm>
          <a:prstGeom prst="rect">
            <a:avLst/>
          </a:prstGeom>
          <a:noFill/>
        </p:spPr>
        <p:txBody>
          <a:bodyPr wrap="square" rtlCol="0">
            <a:spAutoFit/>
          </a:bodyPr>
          <a:lstStyle/>
          <a:p>
            <a:r>
              <a:rPr lang="en-US" sz="1600" dirty="0" smtClean="0">
                <a:latin typeface="Calibri" panose="020F0502020204030204" pitchFamily="34" charset="0"/>
                <a:cs typeface="Calibri" panose="020F0502020204030204" pitchFamily="34" charset="0"/>
              </a:rPr>
              <a:t>The data points seem in control for the M_CUSUM chart however we can not say that all the data points are in control based on only CUSUM chart. We need </a:t>
            </a:r>
            <a:r>
              <a:rPr lang="en-US" sz="1600" dirty="0">
                <a:latin typeface="Calibri" panose="020F0502020204030204" pitchFamily="34" charset="0"/>
                <a:cs typeface="Calibri" panose="020F0502020204030204" pitchFamily="34" charset="0"/>
              </a:rPr>
              <a:t>T</a:t>
            </a:r>
            <a:r>
              <a:rPr lang="en-US" sz="1600" baseline="30000" dirty="0">
                <a:latin typeface="Calibri" panose="020F0502020204030204" pitchFamily="34" charset="0"/>
                <a:cs typeface="Calibri" panose="020F0502020204030204" pitchFamily="34" charset="0"/>
              </a:rPr>
              <a:t>2</a:t>
            </a:r>
            <a:r>
              <a:rPr lang="en-US" sz="1600" dirty="0" smtClean="0">
                <a:latin typeface="Calibri" panose="020F0502020204030204" pitchFamily="34" charset="0"/>
                <a:cs typeface="Calibri" panose="020F0502020204030204" pitchFamily="34" charset="0"/>
              </a:rPr>
              <a:t> Chart too for determining the in control data points.</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5951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120" y="198000"/>
            <a:ext cx="8646695" cy="461665"/>
          </a:xfrm>
          <a:prstGeom prst="rect">
            <a:avLst/>
          </a:prstGeom>
          <a:noFill/>
        </p:spPr>
        <p:txBody>
          <a:bodyPr wrap="square" rtlCol="0">
            <a:spAutoFit/>
          </a:bodyPr>
          <a:lstStyle/>
          <a:p>
            <a:r>
              <a:rPr lang="en-US" sz="2400" dirty="0" smtClean="0">
                <a:latin typeface="Calibri" panose="020F0502020204030204" pitchFamily="34" charset="0"/>
                <a:cs typeface="Calibri" panose="020F0502020204030204" pitchFamily="34" charset="0"/>
              </a:rPr>
              <a:t>Control Charting</a:t>
            </a:r>
            <a:endParaRPr lang="en-US" sz="2400" dirty="0">
              <a:latin typeface="Calibri" panose="020F0502020204030204" pitchFamily="34" charset="0"/>
              <a:cs typeface="Calibri" panose="020F0502020204030204" pitchFamily="34" charset="0"/>
            </a:endParaRPr>
          </a:p>
        </p:txBody>
      </p:sp>
      <p:sp>
        <p:nvSpPr>
          <p:cNvPr id="4" name="TextBox 3"/>
          <p:cNvSpPr txBox="1"/>
          <p:nvPr/>
        </p:nvSpPr>
        <p:spPr>
          <a:xfrm>
            <a:off x="2421229" y="1312569"/>
            <a:ext cx="9321592" cy="1323439"/>
          </a:xfrm>
          <a:prstGeom prst="rect">
            <a:avLst/>
          </a:prstGeom>
          <a:noFill/>
        </p:spPr>
        <p:txBody>
          <a:bodyPr wrap="square" rtlCol="0">
            <a:spAutoFit/>
          </a:bodyPr>
          <a:lstStyle/>
          <a:p>
            <a:pPr marL="342900" indent="-342900">
              <a:buAutoNum type="arabicPeriod"/>
            </a:pPr>
            <a:r>
              <a:rPr lang="en-US" sz="1600" dirty="0" smtClean="0">
                <a:latin typeface="Calibri" panose="020F0502020204030204" pitchFamily="34" charset="0"/>
                <a:cs typeface="Calibri" panose="020F0502020204030204" pitchFamily="34" charset="0"/>
              </a:rPr>
              <a:t>As every variable from 0 to 209 have unique observational value, n=1</a:t>
            </a:r>
          </a:p>
          <a:p>
            <a:pPr marL="342900" indent="-342900">
              <a:buAutoNum type="arabicPeriod"/>
            </a:pPr>
            <a:r>
              <a:rPr lang="en-US" sz="1600" dirty="0" smtClean="0">
                <a:latin typeface="Calibri" panose="020F0502020204030204" pitchFamily="34" charset="0"/>
                <a:cs typeface="Calibri" panose="020F0502020204030204" pitchFamily="34" charset="0"/>
              </a:rPr>
              <a:t>The number of PCA used, p=4.</a:t>
            </a:r>
          </a:p>
          <a:p>
            <a:pPr marL="342900" indent="-342900">
              <a:buAutoNum type="arabicPeriod"/>
            </a:pPr>
            <a:r>
              <a:rPr lang="en-US" sz="1600" dirty="0" smtClean="0">
                <a:latin typeface="Calibri" panose="020F0502020204030204" pitchFamily="34" charset="0"/>
                <a:cs typeface="Calibri" panose="020F0502020204030204" pitchFamily="34" charset="0"/>
              </a:rPr>
              <a:t>The sigma limit used is similar to </a:t>
            </a:r>
            <a:r>
              <a:rPr lang="en-US" sz="1600" dirty="0">
                <a:latin typeface="Calibri" panose="020F0502020204030204" pitchFamily="34" charset="0"/>
                <a:cs typeface="Calibri" panose="020F0502020204030204" pitchFamily="34" charset="0"/>
              </a:rPr>
              <a:t>S</a:t>
            </a:r>
            <a:r>
              <a:rPr lang="en-US" sz="1600" dirty="0" smtClean="0">
                <a:latin typeface="Calibri" panose="020F0502020204030204" pitchFamily="34" charset="0"/>
                <a:cs typeface="Calibri" panose="020F0502020204030204" pitchFamily="34" charset="0"/>
              </a:rPr>
              <a:t>hewhart control chart with 3 Sigma. Control limit Therefore   </a:t>
            </a:r>
            <a:r>
              <a:rPr lang="el-GR" sz="1600" dirty="0" smtClean="0">
                <a:latin typeface="Calibri" panose="020F0502020204030204" pitchFamily="34" charset="0"/>
                <a:cs typeface="Calibri" panose="020F0502020204030204" pitchFamily="34" charset="0"/>
              </a:rPr>
              <a:t>α</a:t>
            </a:r>
            <a:r>
              <a:rPr lang="en-US" sz="1600" dirty="0" smtClean="0">
                <a:latin typeface="Calibri" panose="020F0502020204030204" pitchFamily="34" charset="0"/>
                <a:cs typeface="Calibri" panose="020F0502020204030204" pitchFamily="34" charset="0"/>
              </a:rPr>
              <a:t> = 0.0027 and using these parameters and Chi Square table we calculated UCL of ~13.</a:t>
            </a:r>
          </a:p>
          <a:p>
            <a:pPr marL="342900" indent="-342900">
              <a:buAutoNum type="arabicPeriod"/>
            </a:pPr>
            <a:r>
              <a:rPr lang="en-US" sz="1600" dirty="0" smtClean="0">
                <a:latin typeface="Calibri" panose="020F0502020204030204" pitchFamily="34" charset="0"/>
                <a:cs typeface="Calibri" panose="020F0502020204030204" pitchFamily="34" charset="0"/>
              </a:rPr>
              <a:t>We then plotted the in control M-CUSUM chart data points in T</a:t>
            </a:r>
            <a:r>
              <a:rPr lang="en-US" sz="1600" baseline="30000" dirty="0" smtClean="0">
                <a:latin typeface="Calibri" panose="020F0502020204030204" pitchFamily="34" charset="0"/>
                <a:cs typeface="Calibri" panose="020F0502020204030204" pitchFamily="34" charset="0"/>
              </a:rPr>
              <a:t>2</a:t>
            </a:r>
            <a:r>
              <a:rPr lang="en-US" sz="1600" dirty="0" smtClean="0">
                <a:latin typeface="Calibri" panose="020F0502020204030204" pitchFamily="34" charset="0"/>
                <a:cs typeface="Calibri" panose="020F0502020204030204" pitchFamily="34" charset="0"/>
              </a:rPr>
              <a:t> chart.</a:t>
            </a:r>
          </a:p>
        </p:txBody>
      </p:sp>
      <p:sp>
        <p:nvSpPr>
          <p:cNvPr id="8" name="TextBox 7"/>
          <p:cNvSpPr txBox="1"/>
          <p:nvPr/>
        </p:nvSpPr>
        <p:spPr>
          <a:xfrm>
            <a:off x="8753302" y="2556677"/>
            <a:ext cx="3208713" cy="1569660"/>
          </a:xfrm>
          <a:prstGeom prst="rect">
            <a:avLst/>
          </a:prstGeom>
          <a:noFill/>
        </p:spPr>
        <p:txBody>
          <a:bodyPr wrap="square" rtlCol="0">
            <a:spAutoFit/>
          </a:bodyPr>
          <a:lstStyle/>
          <a:p>
            <a:r>
              <a:rPr lang="en-US" sz="1600" dirty="0" smtClean="0">
                <a:latin typeface="Calibri" panose="020F0502020204030204" pitchFamily="34" charset="0"/>
                <a:cs typeface="Calibri" panose="020F0502020204030204" pitchFamily="34" charset="0"/>
              </a:rPr>
              <a:t>The table shows the number of iterations and the number of out of control points. We had 5 iterations after which we go all the data points in control. We used R programming to do those iterations.</a:t>
            </a:r>
            <a:endParaRPr lang="en-US" sz="1600" dirty="0">
              <a:latin typeface="Calibri" panose="020F0502020204030204" pitchFamily="34" charset="0"/>
              <a:cs typeface="Calibri" panose="020F0502020204030204" pitchFamily="34" charset="0"/>
            </a:endParaRPr>
          </a:p>
        </p:txBody>
      </p:sp>
      <p:sp>
        <p:nvSpPr>
          <p:cNvPr id="10" name="TextBox 9"/>
          <p:cNvSpPr txBox="1"/>
          <p:nvPr/>
        </p:nvSpPr>
        <p:spPr>
          <a:xfrm>
            <a:off x="8844742" y="4468178"/>
            <a:ext cx="3117273" cy="1569660"/>
          </a:xfrm>
          <a:prstGeom prst="rect">
            <a:avLst/>
          </a:prstGeom>
          <a:noFill/>
        </p:spPr>
        <p:txBody>
          <a:bodyPr wrap="square" rtlCol="0">
            <a:spAutoFit/>
          </a:bodyPr>
          <a:lstStyle/>
          <a:p>
            <a:r>
              <a:rPr lang="en-US" sz="1600" dirty="0" smtClean="0">
                <a:latin typeface="Calibri" panose="020F0502020204030204" pitchFamily="34" charset="0"/>
                <a:cs typeface="Calibri" panose="020F0502020204030204" pitchFamily="34" charset="0"/>
              </a:rPr>
              <a:t>After the iterations the chart seems in control for T</a:t>
            </a:r>
            <a:r>
              <a:rPr lang="en-US" sz="1600" baseline="30000" dirty="0" smtClean="0">
                <a:latin typeface="Calibri" panose="020F0502020204030204" pitchFamily="34" charset="0"/>
                <a:cs typeface="Calibri" panose="020F0502020204030204" pitchFamily="34" charset="0"/>
              </a:rPr>
              <a:t>2</a:t>
            </a:r>
            <a:r>
              <a:rPr lang="en-US" sz="1600" dirty="0" smtClean="0">
                <a:latin typeface="Calibri" panose="020F0502020204030204" pitchFamily="34" charset="0"/>
                <a:cs typeface="Calibri" panose="020F0502020204030204" pitchFamily="34" charset="0"/>
              </a:rPr>
              <a:t> and we already removed outliers for M-Cusum chart. However we run M-CUSUM chart once again so that we can be sure of the result.</a:t>
            </a:r>
            <a:endParaRPr lang="en-US" sz="1600" dirty="0">
              <a:latin typeface="Calibri" panose="020F0502020204030204" pitchFamily="34" charset="0"/>
              <a:cs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55169739"/>
              </p:ext>
            </p:extLst>
          </p:nvPr>
        </p:nvGraphicFramePr>
        <p:xfrm>
          <a:off x="2421229" y="2583497"/>
          <a:ext cx="6049004" cy="1443917"/>
        </p:xfrm>
        <a:graphic>
          <a:graphicData uri="http://schemas.openxmlformats.org/drawingml/2006/table">
            <a:tbl>
              <a:tblPr firstRow="1" firstCol="1" bandRow="1"/>
              <a:tblGrid>
                <a:gridCol w="3024502">
                  <a:extLst>
                    <a:ext uri="{9D8B030D-6E8A-4147-A177-3AD203B41FA5}">
                      <a16:colId xmlns:a16="http://schemas.microsoft.com/office/drawing/2014/main" xmlns="" val="2928644930"/>
                    </a:ext>
                  </a:extLst>
                </a:gridCol>
                <a:gridCol w="3024502">
                  <a:extLst>
                    <a:ext uri="{9D8B030D-6E8A-4147-A177-3AD203B41FA5}">
                      <a16:colId xmlns:a16="http://schemas.microsoft.com/office/drawing/2014/main" xmlns="" val="2618897514"/>
                    </a:ext>
                  </a:extLst>
                </a:gridCol>
              </a:tblGrid>
              <a:tr h="392357">
                <a:tc>
                  <a:txBody>
                    <a:bodyPr/>
                    <a:lstStyle/>
                    <a:p>
                      <a:pPr marL="0" marR="0" algn="ctr">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Shruti"/>
                        </a:rPr>
                        <a:t>Phase-I Analysis</a:t>
                      </a:r>
                      <a:endParaRPr lang="en-US" sz="1100" dirty="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Calibri" panose="020F0502020204030204" pitchFamily="34" charset="0"/>
                          <a:ea typeface="Calibri" panose="020F0502020204030204" pitchFamily="34" charset="0"/>
                          <a:cs typeface="Shruti"/>
                        </a:rPr>
                        <a:t>Number of Out-of-Control Samples Observed</a:t>
                      </a:r>
                      <a:r>
                        <a:rPr lang="en-US" sz="1200" b="1" u="sng">
                          <a:effectLst/>
                          <a:latin typeface="Calibri" panose="020F0502020204030204" pitchFamily="34" charset="0"/>
                          <a:ea typeface="Calibri" panose="020F0502020204030204" pitchFamily="34" charset="0"/>
                          <a:cs typeface="Shruti"/>
                        </a:rPr>
                        <a:t> </a:t>
                      </a:r>
                      <a:endParaRPr lang="en-US" sz="110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65118871"/>
                  </a:ext>
                </a:extLst>
              </a:tr>
              <a:tr h="196179">
                <a:tc>
                  <a:txBody>
                    <a:bodyPr/>
                    <a:lstStyle/>
                    <a:p>
                      <a:pPr marL="0" marR="0" algn="ctr">
                        <a:lnSpc>
                          <a:spcPct val="115000"/>
                        </a:lnSpc>
                        <a:spcBef>
                          <a:spcPts val="0"/>
                        </a:spcBef>
                        <a:spcAft>
                          <a:spcPts val="0"/>
                        </a:spcAft>
                      </a:pPr>
                      <a:r>
                        <a:rPr lang="en-US" sz="1200">
                          <a:effectLst/>
                          <a:latin typeface="Calibri" panose="020F0502020204030204" pitchFamily="34" charset="0"/>
                          <a:ea typeface="Calibri" panose="020F0502020204030204" pitchFamily="34" charset="0"/>
                          <a:cs typeface="Shruti"/>
                        </a:rPr>
                        <a:t>After the 1st iteration</a:t>
                      </a:r>
                      <a:endParaRPr lang="en-US" sz="110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Calibri" panose="020F0502020204030204" pitchFamily="34" charset="0"/>
                          <a:ea typeface="Calibri" panose="020F0502020204030204" pitchFamily="34" charset="0"/>
                          <a:cs typeface="Shruti"/>
                        </a:rPr>
                        <a:t>11</a:t>
                      </a:r>
                      <a:endParaRPr lang="en-US" sz="110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12791633"/>
                  </a:ext>
                </a:extLst>
              </a:tr>
              <a:tr h="196179">
                <a:tc>
                  <a:txBody>
                    <a:bodyPr/>
                    <a:lstStyle/>
                    <a:p>
                      <a:pPr marL="0" marR="0" algn="ctr">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Shruti"/>
                        </a:rPr>
                        <a:t>After the 2nd iteration</a:t>
                      </a:r>
                      <a:endParaRPr lang="en-US" sz="1100" dirty="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Shruti"/>
                        </a:rPr>
                        <a:t>4</a:t>
                      </a:r>
                      <a:endParaRPr lang="en-US" sz="1100" dirty="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9022459"/>
                  </a:ext>
                </a:extLst>
              </a:tr>
              <a:tr h="196179">
                <a:tc>
                  <a:txBody>
                    <a:bodyPr/>
                    <a:lstStyle/>
                    <a:p>
                      <a:pPr marL="0" marR="0" algn="ctr">
                        <a:lnSpc>
                          <a:spcPct val="115000"/>
                        </a:lnSpc>
                        <a:spcBef>
                          <a:spcPts val="0"/>
                        </a:spcBef>
                        <a:spcAft>
                          <a:spcPts val="0"/>
                        </a:spcAft>
                      </a:pPr>
                      <a:r>
                        <a:rPr lang="en-US" sz="1200">
                          <a:effectLst/>
                          <a:latin typeface="Calibri" panose="020F0502020204030204" pitchFamily="34" charset="0"/>
                          <a:ea typeface="Calibri" panose="020F0502020204030204" pitchFamily="34" charset="0"/>
                          <a:cs typeface="Shruti"/>
                        </a:rPr>
                        <a:t>After the 3rd iteration</a:t>
                      </a:r>
                      <a:endParaRPr lang="en-US" sz="110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Shruti"/>
                        </a:rPr>
                        <a:t>5</a:t>
                      </a:r>
                      <a:endParaRPr lang="en-US" sz="1100" dirty="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96876950"/>
                  </a:ext>
                </a:extLst>
              </a:tr>
              <a:tr h="196179">
                <a:tc>
                  <a:txBody>
                    <a:bodyPr/>
                    <a:lstStyle/>
                    <a:p>
                      <a:pPr marL="0" marR="0" algn="ctr">
                        <a:lnSpc>
                          <a:spcPct val="115000"/>
                        </a:lnSpc>
                        <a:spcBef>
                          <a:spcPts val="0"/>
                        </a:spcBef>
                        <a:spcAft>
                          <a:spcPts val="0"/>
                        </a:spcAft>
                      </a:pPr>
                      <a:r>
                        <a:rPr lang="en-US" sz="1200">
                          <a:effectLst/>
                          <a:latin typeface="Calibri" panose="020F0502020204030204" pitchFamily="34" charset="0"/>
                          <a:ea typeface="Calibri" panose="020F0502020204030204" pitchFamily="34" charset="0"/>
                          <a:cs typeface="Shruti"/>
                        </a:rPr>
                        <a:t>After the 4th iteration</a:t>
                      </a:r>
                      <a:endParaRPr lang="en-US" sz="110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Calibri" panose="020F0502020204030204" pitchFamily="34" charset="0"/>
                          <a:ea typeface="Calibri" panose="020F0502020204030204" pitchFamily="34" charset="0"/>
                          <a:cs typeface="Shruti"/>
                        </a:rPr>
                        <a:t>2</a:t>
                      </a:r>
                      <a:endParaRPr lang="en-US" sz="110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672774516"/>
                  </a:ext>
                </a:extLst>
              </a:tr>
              <a:tr h="196179">
                <a:tc>
                  <a:txBody>
                    <a:bodyPr/>
                    <a:lstStyle/>
                    <a:p>
                      <a:pPr marL="0" marR="0" algn="ctr">
                        <a:lnSpc>
                          <a:spcPct val="115000"/>
                        </a:lnSpc>
                        <a:spcBef>
                          <a:spcPts val="0"/>
                        </a:spcBef>
                        <a:spcAft>
                          <a:spcPts val="0"/>
                        </a:spcAft>
                      </a:pPr>
                      <a:r>
                        <a:rPr lang="en-US" sz="1200">
                          <a:effectLst/>
                          <a:latin typeface="Calibri" panose="020F0502020204030204" pitchFamily="34" charset="0"/>
                          <a:ea typeface="Calibri" panose="020F0502020204030204" pitchFamily="34" charset="0"/>
                          <a:cs typeface="Shruti"/>
                        </a:rPr>
                        <a:t>After the 5th iteration</a:t>
                      </a:r>
                      <a:endParaRPr lang="en-US" sz="110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Shruti"/>
                        </a:rPr>
                        <a:t>0</a:t>
                      </a:r>
                      <a:endParaRPr lang="en-US" sz="1100" dirty="0">
                        <a:effectLst/>
                        <a:latin typeface="Calibri" panose="020F0502020204030204" pitchFamily="34" charset="0"/>
                        <a:ea typeface="Calibri" panose="020F0502020204030204" pitchFamily="34" charset="0"/>
                        <a:cs typeface="Shru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56466125"/>
                  </a:ext>
                </a:extLst>
              </a:tr>
            </a:tbl>
          </a:graphicData>
        </a:graphic>
      </p:graphicFrame>
      <p:pic>
        <p:nvPicPr>
          <p:cNvPr id="12" name="Picture 11"/>
          <p:cNvPicPr/>
          <p:nvPr/>
        </p:nvPicPr>
        <p:blipFill>
          <a:blip r:embed="rId2"/>
          <a:stretch>
            <a:fillRect/>
          </a:stretch>
        </p:blipFill>
        <p:spPr>
          <a:xfrm>
            <a:off x="2421229" y="4144113"/>
            <a:ext cx="6049004" cy="2489443"/>
          </a:xfrm>
          <a:prstGeom prst="rect">
            <a:avLst/>
          </a:prstGeom>
          <a:ln>
            <a:solidFill>
              <a:schemeClr val="tx1"/>
            </a:solidFill>
          </a:ln>
        </p:spPr>
      </p:pic>
      <p:sp>
        <p:nvSpPr>
          <p:cNvPr id="13" name="TextBox 12"/>
          <p:cNvSpPr txBox="1"/>
          <p:nvPr/>
        </p:nvSpPr>
        <p:spPr>
          <a:xfrm>
            <a:off x="2421229" y="786062"/>
            <a:ext cx="8776159"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Hotelling T</a:t>
            </a:r>
            <a:r>
              <a:rPr lang="en-US" sz="2000" baseline="30000" dirty="0" smtClean="0">
                <a:latin typeface="Calibri" panose="020F0502020204030204" pitchFamily="34" charset="0"/>
                <a:cs typeface="Calibri" panose="020F0502020204030204" pitchFamily="34" charset="0"/>
              </a:rPr>
              <a:t>2</a:t>
            </a:r>
            <a:r>
              <a:rPr lang="en-US" sz="2000" dirty="0" smtClean="0">
                <a:latin typeface="Calibri" panose="020F0502020204030204" pitchFamily="34" charset="0"/>
                <a:cs typeface="Calibri" panose="020F0502020204030204" pitchFamily="34" charset="0"/>
              </a:rPr>
              <a:t> Control Chart</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963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46987" y="793747"/>
            <a:ext cx="9295834" cy="461665"/>
          </a:xfrm>
          <a:prstGeom prst="rect">
            <a:avLst/>
          </a:prstGeom>
          <a:noFill/>
        </p:spPr>
        <p:txBody>
          <a:bodyPr wrap="square" rtlCol="0">
            <a:spAutoFit/>
          </a:bodyPr>
          <a:lstStyle/>
          <a:p>
            <a:r>
              <a:rPr lang="en-US" sz="2400" dirty="0" smtClean="0">
                <a:latin typeface="Calibri" panose="020F0502020204030204" pitchFamily="34" charset="0"/>
                <a:cs typeface="Calibri" panose="020F0502020204030204" pitchFamily="34" charset="0"/>
              </a:rPr>
              <a:t>Control Charting</a:t>
            </a:r>
            <a:endParaRPr lang="en-US" sz="2400" dirty="0">
              <a:latin typeface="Calibri" panose="020F0502020204030204" pitchFamily="34" charset="0"/>
              <a:cs typeface="Calibri" panose="020F0502020204030204" pitchFamily="34" charset="0"/>
            </a:endParaRPr>
          </a:p>
        </p:txBody>
      </p:sp>
      <p:sp>
        <p:nvSpPr>
          <p:cNvPr id="4" name="TextBox 3"/>
          <p:cNvSpPr txBox="1"/>
          <p:nvPr/>
        </p:nvSpPr>
        <p:spPr>
          <a:xfrm>
            <a:off x="2446988" y="1346667"/>
            <a:ext cx="9295833" cy="1384995"/>
          </a:xfrm>
          <a:prstGeom prst="rect">
            <a:avLst/>
          </a:prstGeom>
          <a:noFill/>
        </p:spPr>
        <p:txBody>
          <a:bodyPr wrap="square" rtlCol="0">
            <a:spAutoFit/>
          </a:bodyPr>
          <a:lstStyle/>
          <a:p>
            <a:pPr marL="342900" indent="-342900">
              <a:buAutoNum type="arabicPeriod"/>
            </a:pPr>
            <a:r>
              <a:rPr lang="en-US" sz="1400" dirty="0" smtClean="0">
                <a:latin typeface="Calibri" panose="020F0502020204030204" pitchFamily="34" charset="0"/>
                <a:cs typeface="Calibri" panose="020F0502020204030204" pitchFamily="34" charset="0"/>
              </a:rPr>
              <a:t>We run M-CUSUM chart again and ensure that data points are in control.</a:t>
            </a:r>
            <a:r>
              <a:rPr lang="en-US" sz="1400" dirty="0">
                <a:latin typeface="Calibri" panose="020F0502020204030204" pitchFamily="34" charset="0"/>
                <a:cs typeface="Calibri" panose="020F0502020204030204" pitchFamily="34" charset="0"/>
              </a:rPr>
              <a:t> </a:t>
            </a:r>
            <a:r>
              <a:rPr lang="en-US" sz="1400" dirty="0" smtClean="0">
                <a:latin typeface="Calibri" panose="020F0502020204030204" pitchFamily="34" charset="0"/>
                <a:cs typeface="Calibri" panose="020F0502020204030204" pitchFamily="34" charset="0"/>
              </a:rPr>
              <a:t>When we run the M-CUSUM chart we get 3 data points out of control.</a:t>
            </a:r>
          </a:p>
          <a:p>
            <a:pPr marL="342900" indent="-342900">
              <a:buAutoNum type="arabicPeriod"/>
            </a:pPr>
            <a:r>
              <a:rPr lang="en-US" sz="1400" dirty="0" smtClean="0">
                <a:latin typeface="Calibri" panose="020F0502020204030204" pitchFamily="34" charset="0"/>
                <a:cs typeface="Calibri" panose="020F0502020204030204" pitchFamily="34" charset="0"/>
              </a:rPr>
              <a:t>So we do phase one again and after 1 iteration, there were Zero out of control data points.</a:t>
            </a:r>
          </a:p>
          <a:p>
            <a:pPr marL="342900" indent="-342900">
              <a:buAutoNum type="arabicPeriod"/>
            </a:pPr>
            <a:r>
              <a:rPr lang="en-US" sz="1400" dirty="0" smtClean="0">
                <a:latin typeface="Calibri" panose="020F0502020204030204" pitchFamily="34" charset="0"/>
                <a:cs typeface="Calibri" panose="020F0502020204030204" pitchFamily="34" charset="0"/>
              </a:rPr>
              <a:t>With these data we ran T2 chart again and there were no out of control data points. This concluded that 408 out of 552 samples were in control and didn’t had any spike change or mean shift.</a:t>
            </a:r>
          </a:p>
          <a:p>
            <a:pPr marL="342900" indent="-342900">
              <a:buAutoNum type="arabicPeriod"/>
            </a:pPr>
            <a:r>
              <a:rPr lang="en-US" sz="1400" dirty="0" smtClean="0">
                <a:latin typeface="Calibri" panose="020F0502020204030204" pitchFamily="34" charset="0"/>
                <a:cs typeface="Calibri" panose="020F0502020204030204" pitchFamily="34" charset="0"/>
              </a:rPr>
              <a:t>This data points can be used as control chart for future observations.</a:t>
            </a:r>
          </a:p>
        </p:txBody>
      </p:sp>
      <p:sp>
        <p:nvSpPr>
          <p:cNvPr id="14" name="TextBox 13"/>
          <p:cNvSpPr txBox="1"/>
          <p:nvPr/>
        </p:nvSpPr>
        <p:spPr>
          <a:xfrm>
            <a:off x="2446987" y="3260420"/>
            <a:ext cx="9173037" cy="584775"/>
          </a:xfrm>
          <a:prstGeom prst="rect">
            <a:avLst/>
          </a:prstGeom>
          <a:noFill/>
        </p:spPr>
        <p:txBody>
          <a:bodyPr wrap="square" rtlCol="0">
            <a:spAutoFit/>
          </a:bodyPr>
          <a:lstStyle/>
          <a:p>
            <a:r>
              <a:rPr lang="en-US" sz="1600" dirty="0" smtClean="0">
                <a:latin typeface="Calibri" panose="020F0502020204030204" pitchFamily="34" charset="0"/>
                <a:cs typeface="Calibri" panose="020F0502020204030204" pitchFamily="34" charset="0"/>
              </a:rPr>
              <a:t>The final data points we obtained are 408 out of 552 samples. These can be used to plot a chart with </a:t>
            </a:r>
            <a:r>
              <a:rPr lang="el-GR" sz="1600" dirty="0">
                <a:latin typeface="Calibri" panose="020F0502020204030204" pitchFamily="34" charset="0"/>
                <a:cs typeface="Calibri" panose="020F0502020204030204" pitchFamily="34" charset="0"/>
              </a:rPr>
              <a:t>α</a:t>
            </a:r>
            <a:r>
              <a:rPr lang="en-US" sz="1600" dirty="0">
                <a:latin typeface="Calibri" panose="020F0502020204030204" pitchFamily="34" charset="0"/>
                <a:cs typeface="Calibri" panose="020F0502020204030204" pitchFamily="34" charset="0"/>
              </a:rPr>
              <a:t> = </a:t>
            </a:r>
            <a:r>
              <a:rPr lang="en-US" sz="1600" dirty="0" smtClean="0">
                <a:latin typeface="Calibri" panose="020F0502020204030204" pitchFamily="34" charset="0"/>
                <a:cs typeface="Calibri" panose="020F0502020204030204" pitchFamily="34" charset="0"/>
              </a:rPr>
              <a:t>0.0027 for Hotelling T2 chart and sustained mean shift of 3 for M-CUSUM chart. </a:t>
            </a:r>
            <a:endParaRPr lang="en-US" sz="1600" dirty="0">
              <a:latin typeface="Calibri" panose="020F0502020204030204" pitchFamily="34" charset="0"/>
              <a:cs typeface="Calibri" panose="020F0502020204030204" pitchFamily="34" charset="0"/>
            </a:endParaRPr>
          </a:p>
        </p:txBody>
      </p:sp>
      <p:sp>
        <p:nvSpPr>
          <p:cNvPr id="15" name="Rectangle 14"/>
          <p:cNvSpPr/>
          <p:nvPr/>
        </p:nvSpPr>
        <p:spPr>
          <a:xfrm>
            <a:off x="2446987" y="4373954"/>
            <a:ext cx="8910822" cy="1323439"/>
          </a:xfrm>
          <a:prstGeom prst="rect">
            <a:avLst/>
          </a:prstGeom>
        </p:spPr>
        <p:txBody>
          <a:bodyPr wrap="square">
            <a:spAutoFit/>
          </a:bodyPr>
          <a:lstStyle/>
          <a:p>
            <a:r>
              <a:rPr lang="en-US" sz="1600" dirty="0" smtClean="0">
                <a:latin typeface="Calibri" panose="020F0502020204030204" pitchFamily="34" charset="0"/>
                <a:cs typeface="Calibri" panose="020F0502020204030204" pitchFamily="34" charset="0"/>
              </a:rPr>
              <a:t>Using M-Cusum chart we removed 91, 23, 4 and 1 i.e. 119 samples. So the remaining samples are 433 samples from which we removed 11,4,5 and 2  i.e. 22 samples using Hotelling T</a:t>
            </a:r>
            <a:r>
              <a:rPr lang="en-US" sz="1600" baseline="30000" dirty="0" smtClean="0">
                <a:latin typeface="Calibri" panose="020F0502020204030204" pitchFamily="34" charset="0"/>
                <a:cs typeface="Calibri" panose="020F0502020204030204" pitchFamily="34" charset="0"/>
              </a:rPr>
              <a:t>2</a:t>
            </a:r>
            <a:r>
              <a:rPr lang="en-US" sz="1600" dirty="0" smtClean="0">
                <a:latin typeface="Calibri" panose="020F0502020204030204" pitchFamily="34" charset="0"/>
                <a:cs typeface="Calibri" panose="020F0502020204030204" pitchFamily="34" charset="0"/>
              </a:rPr>
              <a:t> chart. The remaining samples were 411. From these 411 samples we again removed 3 samples using T</a:t>
            </a:r>
            <a:r>
              <a:rPr lang="en-US" sz="1600" baseline="30000" dirty="0" smtClean="0">
                <a:latin typeface="Calibri" panose="020F0502020204030204" pitchFamily="34" charset="0"/>
                <a:cs typeface="Calibri" panose="020F0502020204030204" pitchFamily="34" charset="0"/>
              </a:rPr>
              <a:t>2</a:t>
            </a:r>
            <a:r>
              <a:rPr lang="en-US" sz="1600" dirty="0" smtClean="0">
                <a:latin typeface="Calibri" panose="020F0502020204030204" pitchFamily="34" charset="0"/>
                <a:cs typeface="Calibri" panose="020F0502020204030204" pitchFamily="34" charset="0"/>
              </a:rPr>
              <a:t> hoteling resulting in 408 samples having no mean shift or spike changes.</a:t>
            </a:r>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8618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390021" y="70542"/>
            <a:ext cx="3625517" cy="2780723"/>
          </a:xfrm>
          <a:prstGeom prst="rect">
            <a:avLst/>
          </a:prstGeom>
          <a:ln>
            <a:solidFill>
              <a:schemeClr val="tx1"/>
            </a:solidFill>
          </a:ln>
        </p:spPr>
      </p:pic>
      <p:pic>
        <p:nvPicPr>
          <p:cNvPr id="5" name="Picture 4"/>
          <p:cNvPicPr/>
          <p:nvPr/>
        </p:nvPicPr>
        <p:blipFill>
          <a:blip r:embed="rId3"/>
          <a:stretch>
            <a:fillRect/>
          </a:stretch>
        </p:blipFill>
        <p:spPr>
          <a:xfrm>
            <a:off x="8390021" y="3361777"/>
            <a:ext cx="3625517" cy="2876236"/>
          </a:xfrm>
          <a:prstGeom prst="rect">
            <a:avLst/>
          </a:prstGeom>
          <a:ln>
            <a:solidFill>
              <a:schemeClr val="tx1"/>
            </a:solidFill>
          </a:ln>
        </p:spPr>
      </p:pic>
      <p:sp>
        <p:nvSpPr>
          <p:cNvPr id="7" name="Right Arrow 6"/>
          <p:cNvSpPr/>
          <p:nvPr/>
        </p:nvSpPr>
        <p:spPr>
          <a:xfrm>
            <a:off x="6866021" y="979639"/>
            <a:ext cx="1524000" cy="962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866020" y="4318632"/>
            <a:ext cx="1524000" cy="962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p:nvPr/>
        </p:nvPicPr>
        <p:blipFill>
          <a:blip r:embed="rId4"/>
          <a:stretch>
            <a:fillRect/>
          </a:stretch>
        </p:blipFill>
        <p:spPr>
          <a:xfrm>
            <a:off x="2879058" y="70542"/>
            <a:ext cx="3986963" cy="2780723"/>
          </a:xfrm>
          <a:prstGeom prst="rect">
            <a:avLst/>
          </a:prstGeom>
          <a:ln>
            <a:solidFill>
              <a:schemeClr val="tx1"/>
            </a:solidFill>
          </a:ln>
        </p:spPr>
      </p:pic>
      <p:pic>
        <p:nvPicPr>
          <p:cNvPr id="10" name="Picture 9"/>
          <p:cNvPicPr/>
          <p:nvPr/>
        </p:nvPicPr>
        <p:blipFill>
          <a:blip r:embed="rId5"/>
          <a:stretch>
            <a:fillRect/>
          </a:stretch>
        </p:blipFill>
        <p:spPr>
          <a:xfrm>
            <a:off x="2879057" y="3412509"/>
            <a:ext cx="3986963" cy="2774774"/>
          </a:xfrm>
          <a:prstGeom prst="rect">
            <a:avLst/>
          </a:prstGeom>
          <a:ln>
            <a:solidFill>
              <a:schemeClr val="tx1"/>
            </a:solidFill>
          </a:ln>
        </p:spPr>
      </p:pic>
    </p:spTree>
    <p:extLst>
      <p:ext uri="{BB962C8B-B14F-4D97-AF65-F5344CB8AC3E}">
        <p14:creationId xmlns:p14="http://schemas.microsoft.com/office/powerpoint/2010/main" val="3225012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4259" y="553114"/>
            <a:ext cx="9218561" cy="461665"/>
          </a:xfrm>
          <a:prstGeom prst="rect">
            <a:avLst/>
          </a:prstGeom>
          <a:noFill/>
        </p:spPr>
        <p:txBody>
          <a:bodyPr wrap="square" rtlCol="0">
            <a:spAutoFit/>
          </a:bodyPr>
          <a:lstStyle/>
          <a:p>
            <a:r>
              <a:rPr lang="en-US" sz="2400" dirty="0" smtClean="0">
                <a:latin typeface="Calibri" panose="020F0502020204030204" pitchFamily="34" charset="0"/>
                <a:cs typeface="Calibri" panose="020F0502020204030204" pitchFamily="34" charset="0"/>
              </a:rPr>
              <a:t>Key learnings</a:t>
            </a:r>
            <a:endParaRPr lang="en-US" sz="2400" dirty="0">
              <a:latin typeface="Calibri" panose="020F0502020204030204" pitchFamily="34" charset="0"/>
              <a:cs typeface="Calibri" panose="020F0502020204030204" pitchFamily="34" charset="0"/>
            </a:endParaRPr>
          </a:p>
        </p:txBody>
      </p:sp>
      <p:sp>
        <p:nvSpPr>
          <p:cNvPr id="4" name="TextBox 3"/>
          <p:cNvSpPr txBox="1"/>
          <p:nvPr/>
        </p:nvSpPr>
        <p:spPr>
          <a:xfrm>
            <a:off x="2524259" y="1336750"/>
            <a:ext cx="8518357" cy="3785652"/>
          </a:xfrm>
          <a:prstGeom prst="rect">
            <a:avLst/>
          </a:prstGeom>
          <a:noFill/>
        </p:spPr>
        <p:txBody>
          <a:bodyPr wrap="square" rtlCol="0">
            <a:spAutoFit/>
          </a:bodyPr>
          <a:lstStyle/>
          <a:p>
            <a:pPr marL="342900" indent="-342900">
              <a:buAutoNum type="arabicPeriod"/>
            </a:pPr>
            <a:r>
              <a:rPr lang="en-US" sz="1600" dirty="0" smtClean="0">
                <a:latin typeface="Calibri" panose="020F0502020204030204" pitchFamily="34" charset="0"/>
                <a:cs typeface="Calibri" panose="020F0502020204030204" pitchFamily="34" charset="0"/>
              </a:rPr>
              <a:t>Using multiple Univariate control chart for large dimensional data can create a lot of errors but they can help in understanding the nature of variables.</a:t>
            </a:r>
          </a:p>
          <a:p>
            <a:pPr marL="342900" indent="-342900">
              <a:buAutoNum type="arabicPeriod"/>
            </a:pPr>
            <a:r>
              <a:rPr lang="en-US" sz="1600" dirty="0" smtClean="0">
                <a:latin typeface="Calibri" panose="020F0502020204030204" pitchFamily="34" charset="0"/>
                <a:cs typeface="Calibri" panose="020F0502020204030204" pitchFamily="34" charset="0"/>
              </a:rPr>
              <a:t>Using only T</a:t>
            </a:r>
            <a:r>
              <a:rPr lang="en-US" sz="1600" baseline="30000" dirty="0" smtClean="0">
                <a:latin typeface="Calibri" panose="020F0502020204030204" pitchFamily="34" charset="0"/>
                <a:cs typeface="Calibri" panose="020F0502020204030204" pitchFamily="34" charset="0"/>
              </a:rPr>
              <a:t>2</a:t>
            </a:r>
            <a:r>
              <a:rPr lang="en-US" sz="1600" dirty="0" smtClean="0">
                <a:latin typeface="Calibri" panose="020F0502020204030204" pitchFamily="34" charset="0"/>
                <a:cs typeface="Calibri" panose="020F0502020204030204" pitchFamily="34" charset="0"/>
              </a:rPr>
              <a:t> control chart or M-Cusum control chart can be problematic. As seen in this project when M-Cusum was in control there were still some of the out of control data points present that were out of control detected by T</a:t>
            </a:r>
            <a:r>
              <a:rPr lang="en-US" sz="1600" baseline="30000" dirty="0" smtClean="0">
                <a:latin typeface="Calibri" panose="020F0502020204030204" pitchFamily="34" charset="0"/>
                <a:cs typeface="Calibri" panose="020F0502020204030204" pitchFamily="34" charset="0"/>
              </a:rPr>
              <a:t>2</a:t>
            </a:r>
            <a:r>
              <a:rPr lang="en-US" sz="1600" dirty="0" smtClean="0">
                <a:latin typeface="Calibri" panose="020F0502020204030204" pitchFamily="34" charset="0"/>
                <a:cs typeface="Calibri" panose="020F0502020204030204" pitchFamily="34" charset="0"/>
              </a:rPr>
              <a:t>.</a:t>
            </a:r>
          </a:p>
          <a:p>
            <a:pPr marL="342900" indent="-342900">
              <a:buAutoNum type="arabicPeriod"/>
            </a:pPr>
            <a:r>
              <a:rPr lang="en-US" sz="1600" dirty="0" smtClean="0">
                <a:latin typeface="Calibri" panose="020F0502020204030204" pitchFamily="34" charset="0"/>
                <a:cs typeface="Calibri" panose="020F0502020204030204" pitchFamily="34" charset="0"/>
              </a:rPr>
              <a:t>The order of using the chart is also important. It matters if we use T</a:t>
            </a:r>
            <a:r>
              <a:rPr lang="en-US" sz="1600" baseline="30000" dirty="0" smtClean="0">
                <a:latin typeface="Calibri" panose="020F0502020204030204" pitchFamily="34" charset="0"/>
                <a:cs typeface="Calibri" panose="020F0502020204030204" pitchFamily="34" charset="0"/>
              </a:rPr>
              <a:t>2</a:t>
            </a:r>
            <a:r>
              <a:rPr lang="en-US" sz="1600" dirty="0" smtClean="0">
                <a:latin typeface="Calibri" panose="020F0502020204030204" pitchFamily="34" charset="0"/>
                <a:cs typeface="Calibri" panose="020F0502020204030204" pitchFamily="34" charset="0"/>
              </a:rPr>
              <a:t> first or M-Cusum in terms of number of iterations required. We should use M-Cusum before T</a:t>
            </a:r>
            <a:r>
              <a:rPr lang="en-US" sz="1600" baseline="30000" dirty="0" smtClean="0">
                <a:latin typeface="Calibri" panose="020F0502020204030204" pitchFamily="34" charset="0"/>
                <a:cs typeface="Calibri" panose="020F0502020204030204" pitchFamily="34" charset="0"/>
              </a:rPr>
              <a:t>2</a:t>
            </a:r>
            <a:r>
              <a:rPr lang="en-US" sz="1600" dirty="0" smtClean="0">
                <a:latin typeface="Calibri" panose="020F0502020204030204" pitchFamily="34" charset="0"/>
                <a:cs typeface="Calibri" panose="020F0502020204030204" pitchFamily="34" charset="0"/>
              </a:rPr>
              <a:t> can reduce the number of required iterations.</a:t>
            </a:r>
          </a:p>
          <a:p>
            <a:pPr marL="342900" indent="-342900">
              <a:buAutoNum type="arabicPeriod"/>
            </a:pPr>
            <a:r>
              <a:rPr lang="en-US" sz="1600" dirty="0" smtClean="0">
                <a:latin typeface="Calibri" panose="020F0502020204030204" pitchFamily="34" charset="0"/>
                <a:cs typeface="Calibri" panose="020F0502020204030204" pitchFamily="34" charset="0"/>
              </a:rPr>
              <a:t>We should check for the out of control points for other method even if one method is in in control as observed when M-Cusum was in control but T</a:t>
            </a:r>
            <a:r>
              <a:rPr lang="en-US" sz="1600" baseline="30000" dirty="0" smtClean="0">
                <a:latin typeface="Calibri" panose="020F0502020204030204" pitchFamily="34" charset="0"/>
                <a:cs typeface="Calibri" panose="020F0502020204030204" pitchFamily="34" charset="0"/>
              </a:rPr>
              <a:t>2</a:t>
            </a:r>
            <a:r>
              <a:rPr lang="en-US" sz="1600" dirty="0" smtClean="0">
                <a:latin typeface="Calibri" panose="020F0502020204030204" pitchFamily="34" charset="0"/>
                <a:cs typeface="Calibri" panose="020F0502020204030204" pitchFamily="34" charset="0"/>
              </a:rPr>
              <a:t> still had out of control data points.</a:t>
            </a:r>
          </a:p>
          <a:p>
            <a:pPr marL="342900" indent="-342900">
              <a:buAutoNum type="arabicPeriod"/>
            </a:pPr>
            <a:r>
              <a:rPr lang="en-US" sz="1600" dirty="0" smtClean="0">
                <a:latin typeface="Calibri" panose="020F0502020204030204" pitchFamily="34" charset="0"/>
                <a:cs typeface="Calibri" panose="020F0502020204030204" pitchFamily="34" charset="0"/>
              </a:rPr>
              <a:t>We used interpolation because PCS were less than 10 but if they were more we could not have solved the project because we can not extrapolate.</a:t>
            </a:r>
          </a:p>
          <a:p>
            <a:pPr marL="342900" indent="-342900">
              <a:buAutoNum type="arabicPeriod"/>
            </a:pPr>
            <a:r>
              <a:rPr lang="en-US" sz="1600" dirty="0" smtClean="0">
                <a:latin typeface="Calibri" panose="020F0502020204030204" pitchFamily="34" charset="0"/>
                <a:cs typeface="Calibri" panose="020F0502020204030204" pitchFamily="34" charset="0"/>
              </a:rPr>
              <a:t>The use of MDL, Scree Plot and Pareto can drastically reduce the number of PCA’s.</a:t>
            </a:r>
          </a:p>
          <a:p>
            <a:pPr marL="342900" indent="-342900">
              <a:buAutoNum type="arabicPeriod"/>
            </a:pPr>
            <a:r>
              <a:rPr lang="en-US" sz="1600" dirty="0" smtClean="0">
                <a:latin typeface="Calibri" panose="020F0502020204030204" pitchFamily="34" charset="0"/>
                <a:cs typeface="Calibri" panose="020F0502020204030204" pitchFamily="34" charset="0"/>
              </a:rPr>
              <a:t>A lot of small variables can create noise in the system and that should be kept in mind while designing a control chart</a:t>
            </a:r>
            <a:r>
              <a:rPr lang="en-US" sz="1600" dirty="0" smtClean="0">
                <a:latin typeface="Calibri" panose="020F0502020204030204" pitchFamily="34" charset="0"/>
                <a:cs typeface="Calibri" panose="020F0502020204030204" pitchFamily="34" charset="0"/>
              </a:rPr>
              <a:t>.</a:t>
            </a:r>
            <a:endParaRPr lang="en-US" sz="16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8442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173</TotalTime>
  <Words>1047</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Shruti</vt:lpstr>
      <vt:lpstr>Wingdings 3</vt:lpstr>
      <vt:lpstr>Wisp</vt:lpstr>
      <vt:lpstr>Phase 1 analysis for a Manufacturing Process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TAMU.EDU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 analysis for a Manufacturing Process Control</dc:title>
  <dc:creator>Shah, Dhruvil Hareshkumar Hareshkumar</dc:creator>
  <cp:lastModifiedBy>Krisil Patel</cp:lastModifiedBy>
  <cp:revision>27</cp:revision>
  <dcterms:created xsi:type="dcterms:W3CDTF">2018-12-04T18:49:33Z</dcterms:created>
  <dcterms:modified xsi:type="dcterms:W3CDTF">2018-12-04T21:54:44Z</dcterms:modified>
</cp:coreProperties>
</file>