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5" r:id="rId2"/>
    <p:sldId id="266" r:id="rId3"/>
    <p:sldId id="267"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5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9CBAD"/>
    <a:srgbClr val="272374"/>
    <a:srgbClr val="AA58C9"/>
    <a:srgbClr val="7543A7"/>
    <a:srgbClr val="FFD966"/>
    <a:srgbClr val="D9D9D8"/>
    <a:srgbClr val="593895"/>
    <a:srgbClr val="797AA3"/>
    <a:srgbClr val="372A7E"/>
    <a:srgbClr val="23227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89" autoAdjust="0"/>
    <p:restoredTop sz="81877" autoAdjust="0"/>
  </p:normalViewPr>
  <p:slideViewPr>
    <p:cSldViewPr snapToGrid="0" snapToObjects="1" showGuides="1">
      <p:cViewPr varScale="1">
        <p:scale>
          <a:sx n="81" d="100"/>
          <a:sy n="81" d="100"/>
        </p:scale>
        <p:origin x="-816" y="-72"/>
      </p:cViewPr>
      <p:guideLst>
        <p:guide orient="horz" pos="2424"/>
        <p:guide pos="5280"/>
      </p:guideLst>
    </p:cSldViewPr>
  </p:slideViewPr>
  <p:outlineViewPr>
    <p:cViewPr>
      <p:scale>
        <a:sx n="33" d="100"/>
        <a:sy n="33" d="100"/>
      </p:scale>
      <p:origin x="29" y="0"/>
    </p:cViewPr>
  </p:outlineViewPr>
  <p:notesTextViewPr>
    <p:cViewPr>
      <p:scale>
        <a:sx n="1" d="1"/>
        <a:sy n="1" d="1"/>
      </p:scale>
      <p:origin x="0" y="0"/>
    </p:cViewPr>
  </p:notesTextViewPr>
  <p:sorterViewPr>
    <p:cViewPr>
      <p:scale>
        <a:sx n="135" d="100"/>
        <a:sy n="13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69A07-EFF5-E94A-AEBA-7D57D63961DE}" type="datetimeFigureOut">
              <a:rPr lang="en-US" smtClean="0"/>
              <a:pPr/>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80DD7-151A-F440-AF3C-DE95D05C2161}" type="slidenum">
              <a:rPr lang="en-US" smtClean="0"/>
              <a:pPr/>
              <a:t>‹#›</a:t>
            </a:fld>
            <a:endParaRPr lang="en-US"/>
          </a:p>
        </p:txBody>
      </p:sp>
    </p:spTree>
    <p:extLst>
      <p:ext uri="{BB962C8B-B14F-4D97-AF65-F5344CB8AC3E}">
        <p14:creationId xmlns:p14="http://schemas.microsoft.com/office/powerpoint/2010/main" xmlns="" val="204253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52E8E-8465-6D4B-9E29-C992573C9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D0C52AD-6BE2-D247-B01E-348F5809B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D4FAE71-A77C-1B46-94F1-EA94AF63E8EF}"/>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5" name="Footer Placeholder 4">
            <a:extLst>
              <a:ext uri="{FF2B5EF4-FFF2-40B4-BE49-F238E27FC236}">
                <a16:creationId xmlns:a16="http://schemas.microsoft.com/office/drawing/2014/main" xmlns="" id="{3C20E8D3-5381-9C47-8FF2-992B710D5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6D3E19-8A45-6F40-8F5C-019AB4445076}"/>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404007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74CFE-E033-C040-8B55-05E8F47F4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099DC3C-E897-0A4B-82C4-A4C66A2E8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5284F1-6C38-8F46-ABA9-39F7DB1E7178}"/>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5" name="Footer Placeholder 4">
            <a:extLst>
              <a:ext uri="{FF2B5EF4-FFF2-40B4-BE49-F238E27FC236}">
                <a16:creationId xmlns:a16="http://schemas.microsoft.com/office/drawing/2014/main" xmlns="" id="{D7801070-16B6-C349-A383-07E5850AD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1C61467-2109-3D4D-BF4D-25ADD472A092}"/>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252802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D65D1BE-75DA-D94C-91BC-32DD9541F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F0442DE-79D3-384F-8BDF-33CF20DB6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2F7432-78B7-454C-A778-B56544C6E210}"/>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5" name="Footer Placeholder 4">
            <a:extLst>
              <a:ext uri="{FF2B5EF4-FFF2-40B4-BE49-F238E27FC236}">
                <a16:creationId xmlns:a16="http://schemas.microsoft.com/office/drawing/2014/main" xmlns="" id="{BDF9E316-4DF9-2345-BE04-46E71237B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12D7F3-83ED-6C4A-B981-CAB0DBA9FEFE}"/>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259857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2C638-C41B-D344-BB32-F977FCEFE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5DEEF63-5E01-D043-9A11-B10AC6A87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C4DF49-C985-134D-B651-C3E22B505734}"/>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5" name="Footer Placeholder 4">
            <a:extLst>
              <a:ext uri="{FF2B5EF4-FFF2-40B4-BE49-F238E27FC236}">
                <a16:creationId xmlns:a16="http://schemas.microsoft.com/office/drawing/2014/main" xmlns="" id="{1407D95F-8644-BC47-8120-C7BE154C7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900055-8C1B-3844-8DF9-8BDE07ED161A}"/>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417066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FD244-1FF9-7B47-A36E-A6A9D51F7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006F50-0E45-4B4F-9ADB-50839C4FA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B74126-544E-3E4A-BB41-7C9E537ED2F6}"/>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5" name="Footer Placeholder 4">
            <a:extLst>
              <a:ext uri="{FF2B5EF4-FFF2-40B4-BE49-F238E27FC236}">
                <a16:creationId xmlns:a16="http://schemas.microsoft.com/office/drawing/2014/main" xmlns="" id="{79D740A6-A1BA-DC49-BCFD-3204DC17B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B517B7-C760-CA41-88E8-6D44537449C3}"/>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194082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4BCBE-F06A-414D-9DCB-E33791DD1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069BA16-F184-2343-BFF2-6A9449BDB1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F0E0D44-0EA9-094A-B907-BC97772EC1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7067246-F004-D745-9954-FA2FDBE460A3}"/>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6" name="Footer Placeholder 5">
            <a:extLst>
              <a:ext uri="{FF2B5EF4-FFF2-40B4-BE49-F238E27FC236}">
                <a16:creationId xmlns:a16="http://schemas.microsoft.com/office/drawing/2014/main" xmlns="" id="{0E023BDB-9F4B-634D-90C8-A2629DE91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96E73C-2FC7-C544-9446-E8FA0C5B94E8}"/>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300853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44436-00E1-F646-A9E2-4FF4A521C4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7081F83-8778-194D-9264-FE0192C24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2C23785-D60A-8943-8C03-8D8ECCAE6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1EDFD3C-75AD-FF41-986A-B357AC43D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732B26-721E-874E-AFDB-3D0B0867C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3615F8F-2B5F-564A-8277-5F38FC3DEB16}"/>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8" name="Footer Placeholder 7">
            <a:extLst>
              <a:ext uri="{FF2B5EF4-FFF2-40B4-BE49-F238E27FC236}">
                <a16:creationId xmlns:a16="http://schemas.microsoft.com/office/drawing/2014/main" xmlns="" id="{D4E48F19-BAB8-FC44-9A13-3B13525916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BFA509F-6656-474E-9ABD-080E36A329D3}"/>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91972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4173A-B770-5349-9385-ABB9C0CC13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1BE9E22-ECC0-564A-93EE-047801B52361}"/>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4" name="Footer Placeholder 3">
            <a:extLst>
              <a:ext uri="{FF2B5EF4-FFF2-40B4-BE49-F238E27FC236}">
                <a16:creationId xmlns:a16="http://schemas.microsoft.com/office/drawing/2014/main" xmlns="" id="{90DDF683-6378-A14E-83A0-827DA2D805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1A018A1-20D6-184C-88A3-1878C6683532}"/>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337150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F0C540-4CE3-5E4F-8CD9-174B8BDFD51A}"/>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3" name="Footer Placeholder 2">
            <a:extLst>
              <a:ext uri="{FF2B5EF4-FFF2-40B4-BE49-F238E27FC236}">
                <a16:creationId xmlns:a16="http://schemas.microsoft.com/office/drawing/2014/main" xmlns="" id="{B9A8216E-C08D-9D48-8FB4-F9165D529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1CAE5D-C192-3A46-8F0E-2EB0A6E10BB1}"/>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118641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8812E-43F5-9345-811B-89C961952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CF09C6D-D521-7B4B-BAB5-7CE26E2CE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CF710D1-E5B9-1043-8007-B45A6D420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FD038C-B422-CC4D-A7CF-D63C2C00A006}"/>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6" name="Footer Placeholder 5">
            <a:extLst>
              <a:ext uri="{FF2B5EF4-FFF2-40B4-BE49-F238E27FC236}">
                <a16:creationId xmlns:a16="http://schemas.microsoft.com/office/drawing/2014/main" xmlns="" id="{6F9C73E7-BC47-9249-9EB0-EDE8B65CC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9F81D09-B9A0-1B4F-B290-C55249816C44}"/>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419815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3F8C5-C549-3D44-96C6-F2E80857C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B0F1D25-B9AF-E740-9150-C53E72460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75A719C-93E3-274D-A166-8EECFCB45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E84D559-645E-E140-BF1E-845D5A3F733B}"/>
              </a:ext>
            </a:extLst>
          </p:cNvPr>
          <p:cNvSpPr>
            <a:spLocks noGrp="1"/>
          </p:cNvSpPr>
          <p:nvPr>
            <p:ph type="dt" sz="half" idx="10"/>
          </p:nvPr>
        </p:nvSpPr>
        <p:spPr/>
        <p:txBody>
          <a:bodyPr/>
          <a:lstStyle/>
          <a:p>
            <a:fld id="{4C2205E9-18C6-D648-AD78-2B1568B91845}" type="datetimeFigureOut">
              <a:rPr lang="en-US" smtClean="0"/>
              <a:pPr/>
              <a:t>12/18/2022</a:t>
            </a:fld>
            <a:endParaRPr lang="en-US"/>
          </a:p>
        </p:txBody>
      </p:sp>
      <p:sp>
        <p:nvSpPr>
          <p:cNvPr id="6" name="Footer Placeholder 5">
            <a:extLst>
              <a:ext uri="{FF2B5EF4-FFF2-40B4-BE49-F238E27FC236}">
                <a16:creationId xmlns:a16="http://schemas.microsoft.com/office/drawing/2014/main" xmlns="" id="{6266D4AF-937C-C14C-8B8A-4EFB5A68E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8D4C49-81D3-F046-876A-B441B749A97A}"/>
              </a:ext>
            </a:extLst>
          </p:cNvPr>
          <p:cNvSpPr>
            <a:spLocks noGrp="1"/>
          </p:cNvSpPr>
          <p:nvPr>
            <p:ph type="sldNum" sz="quarter" idx="12"/>
          </p:nvPr>
        </p:nvSpPr>
        <p:spPr/>
        <p:txBody>
          <a:body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171439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227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1F4C0AD-CE26-A642-866B-D08594AC6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93EE275-1289-3043-A514-F2F442292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91F8D3-D321-BF44-92B9-2C19888A9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205E9-18C6-D648-AD78-2B1568B91845}" type="datetimeFigureOut">
              <a:rPr lang="en-US" smtClean="0"/>
              <a:pPr/>
              <a:t>12/18/2022</a:t>
            </a:fld>
            <a:endParaRPr lang="en-US"/>
          </a:p>
        </p:txBody>
      </p:sp>
      <p:sp>
        <p:nvSpPr>
          <p:cNvPr id="5" name="Footer Placeholder 4">
            <a:extLst>
              <a:ext uri="{FF2B5EF4-FFF2-40B4-BE49-F238E27FC236}">
                <a16:creationId xmlns:a16="http://schemas.microsoft.com/office/drawing/2014/main" xmlns="" id="{4CB2CBE0-E7B7-6B4A-9579-84E7FB824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B171A94-A645-964C-AC64-3DA6A72DF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A0597-6A30-7D4C-83FA-D9392472F8D6}" type="slidenum">
              <a:rPr lang="en-US" smtClean="0"/>
              <a:pPr/>
              <a:t>‹#›</a:t>
            </a:fld>
            <a:endParaRPr lang="en-US"/>
          </a:p>
        </p:txBody>
      </p:sp>
    </p:spTree>
    <p:extLst>
      <p:ext uri="{BB962C8B-B14F-4D97-AF65-F5344CB8AC3E}">
        <p14:creationId xmlns:p14="http://schemas.microsoft.com/office/powerpoint/2010/main" xmlns="" val="341043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xmlns="" id="{B618531E-1439-4B3D-B4EB-1EF3DE76AFE1}"/>
              </a:ext>
            </a:extLst>
          </p:cNvPr>
          <p:cNvSpPr txBox="1"/>
          <p:nvPr/>
        </p:nvSpPr>
        <p:spPr>
          <a:xfrm>
            <a:off x="2222033" y="1676686"/>
            <a:ext cx="819455" cy="938719"/>
          </a:xfrm>
          <a:prstGeom prst="rect">
            <a:avLst/>
          </a:prstGeom>
          <a:noFill/>
        </p:spPr>
        <p:txBody>
          <a:bodyPr wrap="none" rtlCol="0">
            <a:spAutoFit/>
          </a:bodyPr>
          <a:lstStyle/>
          <a:p>
            <a:pPr algn="ctr"/>
            <a:r>
              <a:rPr lang="en-US" sz="5500" b="1" dirty="0">
                <a:ln w="12700">
                  <a:solidFill>
                    <a:srgbClr val="FFD966"/>
                  </a:solidFill>
                </a:ln>
                <a:solidFill>
                  <a:srgbClr val="FFD966"/>
                </a:solidFill>
                <a:latin typeface="Century Gothic" panose="020B0502020202020204" pitchFamily="34" charset="0"/>
              </a:rPr>
              <a:t>M</a:t>
            </a:r>
          </a:p>
        </p:txBody>
      </p:sp>
      <p:sp>
        <p:nvSpPr>
          <p:cNvPr id="77" name="TextBox 76">
            <a:extLst>
              <a:ext uri="{FF2B5EF4-FFF2-40B4-BE49-F238E27FC236}">
                <a16:creationId xmlns:a16="http://schemas.microsoft.com/office/drawing/2014/main" xmlns="" id="{67F5D21D-2098-4336-95BB-5A9B5661D6C3}"/>
              </a:ext>
            </a:extLst>
          </p:cNvPr>
          <p:cNvSpPr txBox="1"/>
          <p:nvPr/>
        </p:nvSpPr>
        <p:spPr>
          <a:xfrm>
            <a:off x="4175035" y="1676686"/>
            <a:ext cx="551753" cy="938719"/>
          </a:xfrm>
          <a:prstGeom prst="rect">
            <a:avLst/>
          </a:prstGeom>
          <a:noFill/>
        </p:spPr>
        <p:txBody>
          <a:bodyPr wrap="none" rtlCol="0">
            <a:spAutoFit/>
          </a:bodyPr>
          <a:lstStyle/>
          <a:p>
            <a:pPr algn="ctr"/>
            <a:r>
              <a:rPr lang="en-US" sz="5500" b="1" dirty="0">
                <a:ln w="12700">
                  <a:solidFill>
                    <a:srgbClr val="FFD966"/>
                  </a:solidFill>
                </a:ln>
                <a:solidFill>
                  <a:srgbClr val="FFD966"/>
                </a:solidFill>
                <a:latin typeface="Century Gothic" panose="020B0502020202020204" pitchFamily="34" charset="0"/>
              </a:rPr>
              <a:t>E</a:t>
            </a:r>
          </a:p>
        </p:txBody>
      </p:sp>
      <p:sp>
        <p:nvSpPr>
          <p:cNvPr id="78" name="TextBox 77">
            <a:extLst>
              <a:ext uri="{FF2B5EF4-FFF2-40B4-BE49-F238E27FC236}">
                <a16:creationId xmlns:a16="http://schemas.microsoft.com/office/drawing/2014/main" xmlns="" id="{C820EC36-83CA-4EE6-A406-6C862C2A1A9A}"/>
              </a:ext>
            </a:extLst>
          </p:cNvPr>
          <p:cNvSpPr txBox="1"/>
          <p:nvPr/>
        </p:nvSpPr>
        <p:spPr>
          <a:xfrm>
            <a:off x="7373841" y="1676686"/>
            <a:ext cx="734496" cy="938719"/>
          </a:xfrm>
          <a:prstGeom prst="rect">
            <a:avLst/>
          </a:prstGeom>
          <a:noFill/>
        </p:spPr>
        <p:txBody>
          <a:bodyPr wrap="none" rtlCol="0">
            <a:spAutoFit/>
          </a:bodyPr>
          <a:lstStyle/>
          <a:p>
            <a:pPr algn="ctr"/>
            <a:r>
              <a:rPr lang="en-US" sz="5500" b="1" dirty="0">
                <a:ln w="12700">
                  <a:solidFill>
                    <a:srgbClr val="FFD966"/>
                  </a:solidFill>
                </a:ln>
                <a:solidFill>
                  <a:srgbClr val="FFD966"/>
                </a:solidFill>
                <a:latin typeface="Century Gothic" panose="020B0502020202020204" pitchFamily="34" charset="0"/>
              </a:rPr>
              <a:t>C</a:t>
            </a:r>
          </a:p>
        </p:txBody>
      </p:sp>
      <p:sp>
        <p:nvSpPr>
          <p:cNvPr id="79" name="TextBox 78">
            <a:extLst>
              <a:ext uri="{FF2B5EF4-FFF2-40B4-BE49-F238E27FC236}">
                <a16:creationId xmlns:a16="http://schemas.microsoft.com/office/drawing/2014/main" xmlns="" id="{87682E6A-8E22-4FA2-943F-DF07617AD340}"/>
              </a:ext>
            </a:extLst>
          </p:cNvPr>
          <p:cNvSpPr txBox="1"/>
          <p:nvPr/>
        </p:nvSpPr>
        <p:spPr>
          <a:xfrm>
            <a:off x="9284363" y="1676686"/>
            <a:ext cx="551753" cy="938719"/>
          </a:xfrm>
          <a:prstGeom prst="rect">
            <a:avLst/>
          </a:prstGeom>
          <a:noFill/>
        </p:spPr>
        <p:txBody>
          <a:bodyPr wrap="none" rtlCol="0">
            <a:spAutoFit/>
          </a:bodyPr>
          <a:lstStyle/>
          <a:p>
            <a:pPr algn="ctr"/>
            <a:r>
              <a:rPr lang="en-US" sz="5500" b="1" dirty="0">
                <a:ln w="12700">
                  <a:solidFill>
                    <a:srgbClr val="FFD966"/>
                  </a:solidFill>
                </a:ln>
                <a:solidFill>
                  <a:srgbClr val="FFD966"/>
                </a:solidFill>
                <a:latin typeface="Century Gothic" panose="020B0502020202020204" pitchFamily="34" charset="0"/>
              </a:rPr>
              <a:t>E</a:t>
            </a:r>
          </a:p>
        </p:txBody>
      </p:sp>
      <p:sp>
        <p:nvSpPr>
          <p:cNvPr id="66" name="Rectangle 65">
            <a:extLst>
              <a:ext uri="{FF2B5EF4-FFF2-40B4-BE49-F238E27FC236}">
                <a16:creationId xmlns:a16="http://schemas.microsoft.com/office/drawing/2014/main" xmlns="" id="{969D0F9C-8B6C-3B43-A149-829A93926A12}"/>
              </a:ext>
            </a:extLst>
          </p:cNvPr>
          <p:cNvSpPr/>
          <p:nvPr/>
        </p:nvSpPr>
        <p:spPr>
          <a:xfrm>
            <a:off x="0" y="4521933"/>
            <a:ext cx="12192000" cy="2336068"/>
          </a:xfrm>
          <a:prstGeom prst="rect">
            <a:avLst/>
          </a:prstGeom>
          <a:solidFill>
            <a:srgbClr val="797AA3">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4">
            <a:extLst>
              <a:ext uri="{FF2B5EF4-FFF2-40B4-BE49-F238E27FC236}">
                <a16:creationId xmlns:a16="http://schemas.microsoft.com/office/drawing/2014/main" xmlns="" id="{5306F977-08D4-4EB7-803D-C406F54C0892}"/>
              </a:ext>
            </a:extLst>
          </p:cNvPr>
          <p:cNvSpPr/>
          <p:nvPr/>
        </p:nvSpPr>
        <p:spPr>
          <a:xfrm>
            <a:off x="1522651" y="2724458"/>
            <a:ext cx="4037370" cy="3173300"/>
          </a:xfrm>
          <a:prstGeom prst="roundRect">
            <a:avLst>
              <a:gd name="adj" fmla="val 3661"/>
            </a:avLst>
          </a:prstGeom>
          <a:gradFill>
            <a:gsLst>
              <a:gs pos="35000">
                <a:srgbClr val="272374"/>
              </a:gs>
              <a:gs pos="91000">
                <a:srgbClr val="593895"/>
              </a:gs>
            </a:gsLst>
            <a:path path="circle">
              <a:fillToRect l="50000" t="50000" r="50000" b="50000"/>
            </a:path>
          </a:gradFill>
          <a:ln w="25400">
            <a:solidFill>
              <a:srgbClr val="FFB4D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Rectangle: Rounded Corners 14">
            <a:extLst>
              <a:ext uri="{FF2B5EF4-FFF2-40B4-BE49-F238E27FC236}">
                <a16:creationId xmlns:a16="http://schemas.microsoft.com/office/drawing/2014/main" xmlns="" id="{9AD72E3E-ACEA-4049-9230-01C321F7AB9C}"/>
              </a:ext>
            </a:extLst>
          </p:cNvPr>
          <p:cNvSpPr/>
          <p:nvPr/>
        </p:nvSpPr>
        <p:spPr>
          <a:xfrm>
            <a:off x="1869761" y="2553187"/>
            <a:ext cx="1524000" cy="353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1200" b="1" dirty="0">
                <a:solidFill>
                  <a:srgbClr val="232271"/>
                </a:solidFill>
                <a:latin typeface="Century Gothic" panose="020B0502020202020204" pitchFamily="34" charset="0"/>
              </a:rPr>
              <a:t>MUTUALLY</a:t>
            </a:r>
          </a:p>
        </p:txBody>
      </p:sp>
      <p:sp>
        <p:nvSpPr>
          <p:cNvPr id="10" name="Rectangle: Rounded Corners 14">
            <a:extLst>
              <a:ext uri="{FF2B5EF4-FFF2-40B4-BE49-F238E27FC236}">
                <a16:creationId xmlns:a16="http://schemas.microsoft.com/office/drawing/2014/main" xmlns="" id="{F8B380C3-F298-413B-84C5-2D7A3A8ADDD2}"/>
              </a:ext>
            </a:extLst>
          </p:cNvPr>
          <p:cNvSpPr/>
          <p:nvPr/>
        </p:nvSpPr>
        <p:spPr>
          <a:xfrm>
            <a:off x="3688912" y="2553187"/>
            <a:ext cx="1524000" cy="353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1200" b="1" dirty="0">
                <a:solidFill>
                  <a:srgbClr val="232271"/>
                </a:solidFill>
                <a:latin typeface="Century Gothic" panose="020B0502020202020204" pitchFamily="34" charset="0"/>
              </a:rPr>
              <a:t>EXCLUSIVE</a:t>
            </a:r>
          </a:p>
        </p:txBody>
      </p:sp>
      <p:sp>
        <p:nvSpPr>
          <p:cNvPr id="14" name="Rounded Rectangle 4">
            <a:extLst>
              <a:ext uri="{FF2B5EF4-FFF2-40B4-BE49-F238E27FC236}">
                <a16:creationId xmlns:a16="http://schemas.microsoft.com/office/drawing/2014/main" xmlns="" id="{BCFBFE9D-3840-45CB-A6AB-5D89D9522D99}"/>
              </a:ext>
            </a:extLst>
          </p:cNvPr>
          <p:cNvSpPr/>
          <p:nvPr/>
        </p:nvSpPr>
        <p:spPr>
          <a:xfrm>
            <a:off x="6631979" y="2724458"/>
            <a:ext cx="4037370" cy="3173300"/>
          </a:xfrm>
          <a:prstGeom prst="roundRect">
            <a:avLst>
              <a:gd name="adj" fmla="val 3661"/>
            </a:avLst>
          </a:prstGeom>
          <a:gradFill>
            <a:gsLst>
              <a:gs pos="31000">
                <a:srgbClr val="272374"/>
              </a:gs>
              <a:gs pos="91000">
                <a:srgbClr val="593895"/>
              </a:gs>
            </a:gsLst>
            <a:path path="circle">
              <a:fillToRect l="50000" t="50000" r="50000" b="50000"/>
            </a:path>
          </a:gradFill>
          <a:ln w="25400">
            <a:solidFill>
              <a:srgbClr val="FFB4D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Rectangle: Rounded Corners 14">
            <a:extLst>
              <a:ext uri="{FF2B5EF4-FFF2-40B4-BE49-F238E27FC236}">
                <a16:creationId xmlns:a16="http://schemas.microsoft.com/office/drawing/2014/main" xmlns="" id="{BB53AD99-02A2-4D75-9D98-F86C487D5659}"/>
              </a:ext>
            </a:extLst>
          </p:cNvPr>
          <p:cNvSpPr/>
          <p:nvPr/>
        </p:nvSpPr>
        <p:spPr>
          <a:xfrm>
            <a:off x="6979089" y="2553187"/>
            <a:ext cx="1524000" cy="353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1200" b="1" dirty="0">
                <a:solidFill>
                  <a:srgbClr val="232271"/>
                </a:solidFill>
                <a:latin typeface="Century Gothic" panose="020B0502020202020204" pitchFamily="34" charset="0"/>
              </a:rPr>
              <a:t>COLLECTIVELY</a:t>
            </a:r>
          </a:p>
        </p:txBody>
      </p:sp>
      <p:sp>
        <p:nvSpPr>
          <p:cNvPr id="16" name="Rectangle: Rounded Corners 14">
            <a:extLst>
              <a:ext uri="{FF2B5EF4-FFF2-40B4-BE49-F238E27FC236}">
                <a16:creationId xmlns:a16="http://schemas.microsoft.com/office/drawing/2014/main" xmlns="" id="{00402B4C-E4C6-4621-9C10-C73C067C7F5D}"/>
              </a:ext>
            </a:extLst>
          </p:cNvPr>
          <p:cNvSpPr/>
          <p:nvPr/>
        </p:nvSpPr>
        <p:spPr>
          <a:xfrm>
            <a:off x="8798240" y="2553187"/>
            <a:ext cx="1524000" cy="353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r>
              <a:rPr lang="en-US" sz="1200" b="1" dirty="0">
                <a:solidFill>
                  <a:srgbClr val="232271"/>
                </a:solidFill>
                <a:latin typeface="Century Gothic" panose="020B0502020202020204" pitchFamily="34" charset="0"/>
              </a:rPr>
              <a:t>EXHAUSTIVE</a:t>
            </a:r>
          </a:p>
        </p:txBody>
      </p:sp>
      <p:sp>
        <p:nvSpPr>
          <p:cNvPr id="2" name="TextBox 1">
            <a:extLst>
              <a:ext uri="{FF2B5EF4-FFF2-40B4-BE49-F238E27FC236}">
                <a16:creationId xmlns:a16="http://schemas.microsoft.com/office/drawing/2014/main" xmlns="" id="{45FEAC65-D9E3-4475-8D83-EE10F85E94B6}"/>
              </a:ext>
            </a:extLst>
          </p:cNvPr>
          <p:cNvSpPr txBox="1"/>
          <p:nvPr/>
        </p:nvSpPr>
        <p:spPr>
          <a:xfrm>
            <a:off x="4839887" y="685800"/>
            <a:ext cx="2512226" cy="477054"/>
          </a:xfrm>
          <a:prstGeom prst="rect">
            <a:avLst/>
          </a:prstGeom>
          <a:noFill/>
        </p:spPr>
        <p:txBody>
          <a:bodyPr wrap="none" rtlCol="0">
            <a:spAutoFit/>
          </a:bodyPr>
          <a:lstStyle/>
          <a:p>
            <a:pPr algn="ctr"/>
            <a:r>
              <a:rPr lang="en-US" sz="2500" b="1" dirty="0">
                <a:solidFill>
                  <a:schemeClr val="bg1"/>
                </a:solidFill>
                <a:latin typeface="Century Gothic" panose="020B0502020202020204" pitchFamily="34" charset="0"/>
              </a:rPr>
              <a:t>MECE METHOD</a:t>
            </a:r>
          </a:p>
        </p:txBody>
      </p:sp>
      <p:grpSp>
        <p:nvGrpSpPr>
          <p:cNvPr id="32" name="Group 31">
            <a:extLst>
              <a:ext uri="{FF2B5EF4-FFF2-40B4-BE49-F238E27FC236}">
                <a16:creationId xmlns:a16="http://schemas.microsoft.com/office/drawing/2014/main" xmlns="" id="{9D3C5D55-FFD7-48AF-B594-14C29138BB04}"/>
              </a:ext>
            </a:extLst>
          </p:cNvPr>
          <p:cNvGrpSpPr/>
          <p:nvPr/>
        </p:nvGrpSpPr>
        <p:grpSpPr>
          <a:xfrm>
            <a:off x="2994317" y="3377122"/>
            <a:ext cx="1094038" cy="1093518"/>
            <a:chOff x="-5937939" y="6962895"/>
            <a:chExt cx="4622506" cy="4620309"/>
          </a:xfrm>
          <a:solidFill>
            <a:schemeClr val="bg1">
              <a:lumMod val="85000"/>
            </a:schemeClr>
          </a:solidFill>
        </p:grpSpPr>
        <p:sp>
          <p:nvSpPr>
            <p:cNvPr id="23" name="Freeform: Shape 22">
              <a:extLst>
                <a:ext uri="{FF2B5EF4-FFF2-40B4-BE49-F238E27FC236}">
                  <a16:creationId xmlns:a16="http://schemas.microsoft.com/office/drawing/2014/main" xmlns="" id="{832F5AAC-6A14-4A96-A9EA-73A19C85CA62}"/>
                </a:ext>
              </a:extLst>
            </p:cNvPr>
            <p:cNvSpPr/>
            <p:nvPr/>
          </p:nvSpPr>
          <p:spPr>
            <a:xfrm>
              <a:off x="-3420458" y="8226450"/>
              <a:ext cx="2105025" cy="2105025"/>
            </a:xfrm>
            <a:custGeom>
              <a:avLst/>
              <a:gdLst>
                <a:gd name="connsiteX0" fmla="*/ 178863 w 2105025"/>
                <a:gd name="connsiteY0" fmla="*/ 1310854 h 2105025"/>
                <a:gd name="connsiteX1" fmla="*/ 37988 w 2105025"/>
                <a:gd name="connsiteY1" fmla="*/ 1163598 h 2105025"/>
                <a:gd name="connsiteX2" fmla="*/ 45513 w 2105025"/>
                <a:gd name="connsiteY2" fmla="*/ 935665 h 2105025"/>
                <a:gd name="connsiteX3" fmla="*/ 214200 w 2105025"/>
                <a:gd name="connsiteY3" fmla="*/ 761833 h 2105025"/>
                <a:gd name="connsiteX4" fmla="*/ 252110 w 2105025"/>
                <a:gd name="connsiteY4" fmla="*/ 766596 h 2105025"/>
                <a:gd name="connsiteX5" fmla="*/ 580723 w 2105025"/>
                <a:gd name="connsiteY5" fmla="*/ 1003197 h 2105025"/>
                <a:gd name="connsiteX6" fmla="*/ 946673 w 2105025"/>
                <a:gd name="connsiteY6" fmla="*/ 811459 h 2105025"/>
                <a:gd name="connsiteX7" fmla="*/ 787891 w 2105025"/>
                <a:gd name="connsiteY7" fmla="*/ 245197 h 2105025"/>
                <a:gd name="connsiteX8" fmla="*/ 779795 w 2105025"/>
                <a:gd name="connsiteY8" fmla="*/ 197287 h 2105025"/>
                <a:gd name="connsiteX9" fmla="*/ 921431 w 2105025"/>
                <a:gd name="connsiteY9" fmla="*/ 57079 h 2105025"/>
                <a:gd name="connsiteX10" fmla="*/ 1191465 w 2105025"/>
                <a:gd name="connsiteY10" fmla="*/ 57364 h 2105025"/>
                <a:gd name="connsiteX11" fmla="*/ 1434924 w 2105025"/>
                <a:gd name="connsiteY11" fmla="*/ 297871 h 2105025"/>
                <a:gd name="connsiteX12" fmla="*/ 1483692 w 2105025"/>
                <a:gd name="connsiteY12" fmla="*/ 335494 h 2105025"/>
                <a:gd name="connsiteX13" fmla="*/ 1642855 w 2105025"/>
                <a:gd name="connsiteY13" fmla="*/ 270724 h 2105025"/>
                <a:gd name="connsiteX14" fmla="*/ 1655619 w 2105025"/>
                <a:gd name="connsiteY14" fmla="*/ 210241 h 2105025"/>
                <a:gd name="connsiteX15" fmla="*/ 1824307 w 2105025"/>
                <a:gd name="connsiteY15" fmla="*/ 27265 h 2105025"/>
                <a:gd name="connsiteX16" fmla="*/ 2061859 w 2105025"/>
                <a:gd name="connsiteY16" fmla="*/ 152805 h 2105025"/>
                <a:gd name="connsiteX17" fmla="*/ 1913460 w 2105025"/>
                <a:gd name="connsiteY17" fmla="*/ 458557 h 2105025"/>
                <a:gd name="connsiteX18" fmla="*/ 1853072 w 2105025"/>
                <a:gd name="connsiteY18" fmla="*/ 471797 h 2105025"/>
                <a:gd name="connsiteX19" fmla="*/ 1792588 w 2105025"/>
                <a:gd name="connsiteY19" fmla="*/ 646390 h 2105025"/>
                <a:gd name="connsiteX20" fmla="*/ 1949084 w 2105025"/>
                <a:gd name="connsiteY20" fmla="*/ 811649 h 2105025"/>
                <a:gd name="connsiteX21" fmla="*/ 2053382 w 2105025"/>
                <a:gd name="connsiteY21" fmla="*/ 915567 h 2105025"/>
                <a:gd name="connsiteX22" fmla="*/ 2047667 w 2105025"/>
                <a:gd name="connsiteY22" fmla="*/ 1200174 h 2105025"/>
                <a:gd name="connsiteX23" fmla="*/ 1807733 w 2105025"/>
                <a:gd name="connsiteY23" fmla="*/ 1443538 h 2105025"/>
                <a:gd name="connsiteX24" fmla="*/ 1872979 w 2105025"/>
                <a:gd name="connsiteY24" fmla="*/ 1644420 h 2105025"/>
                <a:gd name="connsiteX25" fmla="*/ 2072243 w 2105025"/>
                <a:gd name="connsiteY25" fmla="*/ 1764435 h 2105025"/>
                <a:gd name="connsiteX26" fmla="*/ 2048525 w 2105025"/>
                <a:gd name="connsiteY26" fmla="*/ 1987891 h 2105025"/>
                <a:gd name="connsiteX27" fmla="*/ 1817258 w 2105025"/>
                <a:gd name="connsiteY27" fmla="*/ 2084951 h 2105025"/>
                <a:gd name="connsiteX28" fmla="*/ 1662763 w 2105025"/>
                <a:gd name="connsiteY28" fmla="*/ 1932551 h 2105025"/>
                <a:gd name="connsiteX29" fmla="*/ 1645522 w 2105025"/>
                <a:gd name="connsiteY29" fmla="*/ 1848636 h 2105025"/>
                <a:gd name="connsiteX30" fmla="*/ 1478168 w 2105025"/>
                <a:gd name="connsiteY30" fmla="*/ 1781390 h 2105025"/>
                <a:gd name="connsiteX31" fmla="*/ 1426828 w 2105025"/>
                <a:gd name="connsiteY31" fmla="*/ 1823204 h 2105025"/>
                <a:gd name="connsiteX32" fmla="*/ 1211087 w 2105025"/>
                <a:gd name="connsiteY32" fmla="*/ 2038469 h 2105025"/>
                <a:gd name="connsiteX33" fmla="*/ 908859 w 2105025"/>
                <a:gd name="connsiteY33" fmla="*/ 2041136 h 2105025"/>
                <a:gd name="connsiteX34" fmla="*/ 697689 w 2105025"/>
                <a:gd name="connsiteY34" fmla="*/ 1829681 h 2105025"/>
                <a:gd name="connsiteX35" fmla="*/ 650826 w 2105025"/>
                <a:gd name="connsiteY35" fmla="*/ 1789581 h 2105025"/>
                <a:gd name="connsiteX36" fmla="*/ 470708 w 2105025"/>
                <a:gd name="connsiteY36" fmla="*/ 1863304 h 2105025"/>
                <a:gd name="connsiteX37" fmla="*/ 418511 w 2105025"/>
                <a:gd name="connsiteY37" fmla="*/ 2014466 h 2105025"/>
                <a:gd name="connsiteX38" fmla="*/ 89804 w 2105025"/>
                <a:gd name="connsiteY38" fmla="*/ 2013133 h 2105025"/>
                <a:gd name="connsiteX39" fmla="*/ 34368 w 2105025"/>
                <a:gd name="connsiteY39" fmla="*/ 1797868 h 2105025"/>
                <a:gd name="connsiteX40" fmla="*/ 212962 w 2105025"/>
                <a:gd name="connsiteY40" fmla="*/ 1653183 h 2105025"/>
                <a:gd name="connsiteX41" fmla="*/ 347931 w 2105025"/>
                <a:gd name="connsiteY41" fmla="*/ 1567744 h 2105025"/>
                <a:gd name="connsiteX42" fmla="*/ 286114 w 2105025"/>
                <a:gd name="connsiteY42" fmla="*/ 1418296 h 2105025"/>
                <a:gd name="connsiteX43" fmla="*/ 178863 w 2105025"/>
                <a:gd name="connsiteY43" fmla="*/ 1310854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05025" h="2105025">
                  <a:moveTo>
                    <a:pt x="178863" y="1310854"/>
                  </a:moveTo>
                  <a:cubicBezTo>
                    <a:pt x="139524" y="1267516"/>
                    <a:pt x="81517" y="1222272"/>
                    <a:pt x="37988" y="1163598"/>
                  </a:cubicBezTo>
                  <a:cubicBezTo>
                    <a:pt x="-14495" y="1092732"/>
                    <a:pt x="-13162" y="1002244"/>
                    <a:pt x="45513" y="935665"/>
                  </a:cubicBezTo>
                  <a:cubicBezTo>
                    <a:pt x="98852" y="875181"/>
                    <a:pt x="157622" y="819460"/>
                    <a:pt x="214200" y="761833"/>
                  </a:cubicBezTo>
                  <a:cubicBezTo>
                    <a:pt x="228488" y="747260"/>
                    <a:pt x="240013" y="739926"/>
                    <a:pt x="252110" y="766596"/>
                  </a:cubicBezTo>
                  <a:cubicBezTo>
                    <a:pt x="316404" y="907852"/>
                    <a:pt x="424608" y="994624"/>
                    <a:pt x="580723" y="1003197"/>
                  </a:cubicBezTo>
                  <a:cubicBezTo>
                    <a:pt x="737218" y="1011769"/>
                    <a:pt x="860091" y="940522"/>
                    <a:pt x="946673" y="811459"/>
                  </a:cubicBezTo>
                  <a:cubicBezTo>
                    <a:pt x="1082975" y="608290"/>
                    <a:pt x="1013729" y="362260"/>
                    <a:pt x="787891" y="245197"/>
                  </a:cubicBezTo>
                  <a:cubicBezTo>
                    <a:pt x="756554" y="228910"/>
                    <a:pt x="753982" y="221194"/>
                    <a:pt x="779795" y="197287"/>
                  </a:cubicBezTo>
                  <a:cubicBezTo>
                    <a:pt x="828467" y="152043"/>
                    <a:pt x="872568" y="102037"/>
                    <a:pt x="921431" y="57079"/>
                  </a:cubicBezTo>
                  <a:cubicBezTo>
                    <a:pt x="1003728" y="-18836"/>
                    <a:pt x="1110502" y="-19312"/>
                    <a:pt x="1191465" y="57364"/>
                  </a:cubicBezTo>
                  <a:cubicBezTo>
                    <a:pt x="1274238" y="135755"/>
                    <a:pt x="1353485" y="217956"/>
                    <a:pt x="1434924" y="297871"/>
                  </a:cubicBezTo>
                  <a:cubicBezTo>
                    <a:pt x="1449498" y="312158"/>
                    <a:pt x="1465976" y="325588"/>
                    <a:pt x="1483692" y="335494"/>
                  </a:cubicBezTo>
                  <a:cubicBezTo>
                    <a:pt x="1549986" y="372356"/>
                    <a:pt x="1621138" y="343114"/>
                    <a:pt x="1642855" y="270724"/>
                  </a:cubicBezTo>
                  <a:cubicBezTo>
                    <a:pt x="1648760" y="251008"/>
                    <a:pt x="1651618" y="230434"/>
                    <a:pt x="1655619" y="210241"/>
                  </a:cubicBezTo>
                  <a:cubicBezTo>
                    <a:pt x="1676192" y="107275"/>
                    <a:pt x="1736867" y="41553"/>
                    <a:pt x="1824307" y="27265"/>
                  </a:cubicBezTo>
                  <a:cubicBezTo>
                    <a:pt x="1913079" y="12787"/>
                    <a:pt x="2015093" y="66794"/>
                    <a:pt x="2061859" y="152805"/>
                  </a:cubicBezTo>
                  <a:cubicBezTo>
                    <a:pt x="2135964" y="289298"/>
                    <a:pt x="2066813" y="431697"/>
                    <a:pt x="1913460" y="458557"/>
                  </a:cubicBezTo>
                  <a:cubicBezTo>
                    <a:pt x="1893172" y="462082"/>
                    <a:pt x="1872788" y="465892"/>
                    <a:pt x="1853072" y="471797"/>
                  </a:cubicBezTo>
                  <a:cubicBezTo>
                    <a:pt x="1766300" y="497896"/>
                    <a:pt x="1740011" y="572476"/>
                    <a:pt x="1792588" y="646390"/>
                  </a:cubicBezTo>
                  <a:cubicBezTo>
                    <a:pt x="1836879" y="708684"/>
                    <a:pt x="1896696" y="756785"/>
                    <a:pt x="1949084" y="811649"/>
                  </a:cubicBezTo>
                  <a:cubicBezTo>
                    <a:pt x="1982993" y="847177"/>
                    <a:pt x="2019760" y="879848"/>
                    <a:pt x="2053382" y="915567"/>
                  </a:cubicBezTo>
                  <a:cubicBezTo>
                    <a:pt x="2134917" y="1002244"/>
                    <a:pt x="2131774" y="1115878"/>
                    <a:pt x="2047667" y="1200174"/>
                  </a:cubicBezTo>
                  <a:cubicBezTo>
                    <a:pt x="1967182" y="1280756"/>
                    <a:pt x="1885456" y="1360289"/>
                    <a:pt x="1807733" y="1443538"/>
                  </a:cubicBezTo>
                  <a:cubicBezTo>
                    <a:pt x="1729723" y="1527167"/>
                    <a:pt x="1760679" y="1622608"/>
                    <a:pt x="1872979" y="1644420"/>
                  </a:cubicBezTo>
                  <a:cubicBezTo>
                    <a:pt x="1955466" y="1660422"/>
                    <a:pt x="2029951" y="1683377"/>
                    <a:pt x="2072243" y="1764435"/>
                  </a:cubicBezTo>
                  <a:cubicBezTo>
                    <a:pt x="2113962" y="1844635"/>
                    <a:pt x="2097103" y="1918740"/>
                    <a:pt x="2048525" y="1987891"/>
                  </a:cubicBezTo>
                  <a:cubicBezTo>
                    <a:pt x="1992328" y="2067711"/>
                    <a:pt x="1912888" y="2104859"/>
                    <a:pt x="1817258" y="2084951"/>
                  </a:cubicBezTo>
                  <a:cubicBezTo>
                    <a:pt x="1737057" y="2068283"/>
                    <a:pt x="1684956" y="2012561"/>
                    <a:pt x="1662763" y="1932551"/>
                  </a:cubicBezTo>
                  <a:cubicBezTo>
                    <a:pt x="1655142" y="1905119"/>
                    <a:pt x="1653143" y="1876068"/>
                    <a:pt x="1645522" y="1848636"/>
                  </a:cubicBezTo>
                  <a:cubicBezTo>
                    <a:pt x="1622948" y="1767864"/>
                    <a:pt x="1549891" y="1738432"/>
                    <a:pt x="1478168" y="1781390"/>
                  </a:cubicBezTo>
                  <a:cubicBezTo>
                    <a:pt x="1459403" y="1792629"/>
                    <a:pt x="1442450" y="1807678"/>
                    <a:pt x="1426828" y="1823204"/>
                  </a:cubicBezTo>
                  <a:cubicBezTo>
                    <a:pt x="1354628" y="1894642"/>
                    <a:pt x="1284524" y="1968365"/>
                    <a:pt x="1211087" y="2038469"/>
                  </a:cubicBezTo>
                  <a:cubicBezTo>
                    <a:pt x="1110502" y="2134576"/>
                    <a:pt x="1004014" y="2134767"/>
                    <a:pt x="908859" y="2041136"/>
                  </a:cubicBezTo>
                  <a:cubicBezTo>
                    <a:pt x="837802" y="1971318"/>
                    <a:pt x="768270" y="1899976"/>
                    <a:pt x="697689" y="1829681"/>
                  </a:cubicBezTo>
                  <a:cubicBezTo>
                    <a:pt x="683116" y="1815203"/>
                    <a:pt x="667495" y="1801487"/>
                    <a:pt x="650826" y="1789581"/>
                  </a:cubicBezTo>
                  <a:cubicBezTo>
                    <a:pt x="575674" y="1735479"/>
                    <a:pt x="486520" y="1771960"/>
                    <a:pt x="470708" y="1863304"/>
                  </a:cubicBezTo>
                  <a:cubicBezTo>
                    <a:pt x="461469" y="1916644"/>
                    <a:pt x="452992" y="1970270"/>
                    <a:pt x="418511" y="2014466"/>
                  </a:cubicBezTo>
                  <a:cubicBezTo>
                    <a:pt x="337454" y="2118479"/>
                    <a:pt x="180863" y="2117908"/>
                    <a:pt x="89804" y="2013133"/>
                  </a:cubicBezTo>
                  <a:cubicBezTo>
                    <a:pt x="35702" y="1950839"/>
                    <a:pt x="8365" y="1879687"/>
                    <a:pt x="34368" y="1797868"/>
                  </a:cubicBezTo>
                  <a:cubicBezTo>
                    <a:pt x="61705" y="1712048"/>
                    <a:pt x="126856" y="1668137"/>
                    <a:pt x="212962" y="1653183"/>
                  </a:cubicBezTo>
                  <a:cubicBezTo>
                    <a:pt x="270112" y="1643277"/>
                    <a:pt x="328500" y="1635752"/>
                    <a:pt x="347931" y="1567744"/>
                  </a:cubicBezTo>
                  <a:cubicBezTo>
                    <a:pt x="366791" y="1502116"/>
                    <a:pt x="326881" y="1459635"/>
                    <a:pt x="286114" y="1418296"/>
                  </a:cubicBezTo>
                  <a:cubicBezTo>
                    <a:pt x="253824" y="1385531"/>
                    <a:pt x="221249" y="1353241"/>
                    <a:pt x="178863" y="13108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endParaRPr lang="en-US" sz="1200" b="1">
                <a:solidFill>
                  <a:srgbClr val="232271"/>
                </a:solidFill>
                <a:latin typeface="Century Gothic" panose="020B0502020202020204" pitchFamily="34" charset="0"/>
              </a:endParaRPr>
            </a:p>
          </p:txBody>
        </p:sp>
        <p:sp>
          <p:nvSpPr>
            <p:cNvPr id="24" name="Freeform: Shape 23">
              <a:extLst>
                <a:ext uri="{FF2B5EF4-FFF2-40B4-BE49-F238E27FC236}">
                  <a16:creationId xmlns:a16="http://schemas.microsoft.com/office/drawing/2014/main" xmlns="" id="{A551CB55-72E8-47DC-A9BF-40370F4C2BC0}"/>
                </a:ext>
              </a:extLst>
            </p:cNvPr>
            <p:cNvSpPr/>
            <p:nvPr/>
          </p:nvSpPr>
          <p:spPr>
            <a:xfrm>
              <a:off x="-4679159" y="9478179"/>
              <a:ext cx="2105025" cy="2105025"/>
            </a:xfrm>
            <a:custGeom>
              <a:avLst/>
              <a:gdLst>
                <a:gd name="connsiteX0" fmla="*/ 175025 w 2105025"/>
                <a:gd name="connsiteY0" fmla="*/ 1307377 h 2105025"/>
                <a:gd name="connsiteX1" fmla="*/ 51010 w 2105025"/>
                <a:gd name="connsiteY1" fmla="*/ 1182695 h 2105025"/>
                <a:gd name="connsiteX2" fmla="*/ 37770 w 2105025"/>
                <a:gd name="connsiteY2" fmla="*/ 947332 h 2105025"/>
                <a:gd name="connsiteX3" fmla="*/ 271990 w 2105025"/>
                <a:gd name="connsiteY3" fmla="*/ 704158 h 2105025"/>
                <a:gd name="connsiteX4" fmla="*/ 323044 w 2105025"/>
                <a:gd name="connsiteY4" fmla="*/ 647866 h 2105025"/>
                <a:gd name="connsiteX5" fmla="*/ 258750 w 2105025"/>
                <a:gd name="connsiteY5" fmla="*/ 473463 h 2105025"/>
                <a:gd name="connsiteX6" fmla="*/ 106159 w 2105025"/>
                <a:gd name="connsiteY6" fmla="*/ 424123 h 2105025"/>
                <a:gd name="connsiteX7" fmla="*/ 97682 w 2105025"/>
                <a:gd name="connsiteY7" fmla="*/ 90558 h 2105025"/>
                <a:gd name="connsiteX8" fmla="*/ 227698 w 2105025"/>
                <a:gd name="connsiteY8" fmla="*/ 25597 h 2105025"/>
                <a:gd name="connsiteX9" fmla="*/ 452774 w 2105025"/>
                <a:gd name="connsiteY9" fmla="*/ 180664 h 2105025"/>
                <a:gd name="connsiteX10" fmla="*/ 466871 w 2105025"/>
                <a:gd name="connsiteY10" fmla="*/ 250578 h 2105025"/>
                <a:gd name="connsiteX11" fmla="*/ 664324 w 2105025"/>
                <a:gd name="connsiteY11" fmla="*/ 311538 h 2105025"/>
                <a:gd name="connsiteX12" fmla="*/ 897210 w 2105025"/>
                <a:gd name="connsiteY12" fmla="*/ 79795 h 2105025"/>
                <a:gd name="connsiteX13" fmla="*/ 1082472 w 2105025"/>
                <a:gd name="connsiteY13" fmla="*/ 1690 h 2105025"/>
                <a:gd name="connsiteX14" fmla="*/ 1194676 w 2105025"/>
                <a:gd name="connsiteY14" fmla="*/ 58840 h 2105025"/>
                <a:gd name="connsiteX15" fmla="*/ 1337075 w 2105025"/>
                <a:gd name="connsiteY15" fmla="*/ 199238 h 2105025"/>
                <a:gd name="connsiteX16" fmla="*/ 1328503 w 2105025"/>
                <a:gd name="connsiteY16" fmla="*/ 258865 h 2105025"/>
                <a:gd name="connsiteX17" fmla="*/ 1115428 w 2105025"/>
                <a:gd name="connsiteY17" fmla="*/ 669869 h 2105025"/>
                <a:gd name="connsiteX18" fmla="*/ 1642828 w 2105025"/>
                <a:gd name="connsiteY18" fmla="*/ 992861 h 2105025"/>
                <a:gd name="connsiteX19" fmla="*/ 1865522 w 2105025"/>
                <a:gd name="connsiteY19" fmla="*/ 790169 h 2105025"/>
                <a:gd name="connsiteX20" fmla="*/ 1908479 w 2105025"/>
                <a:gd name="connsiteY20" fmla="*/ 772548 h 2105025"/>
                <a:gd name="connsiteX21" fmla="*/ 2070690 w 2105025"/>
                <a:gd name="connsiteY21" fmla="*/ 939902 h 2105025"/>
                <a:gd name="connsiteX22" fmla="*/ 2051831 w 2105025"/>
                <a:gd name="connsiteY22" fmla="*/ 1194696 h 2105025"/>
                <a:gd name="connsiteX23" fmla="*/ 1843900 w 2105025"/>
                <a:gd name="connsiteY23" fmla="*/ 1403770 h 2105025"/>
                <a:gd name="connsiteX24" fmla="*/ 1785607 w 2105025"/>
                <a:gd name="connsiteY24" fmla="*/ 1472445 h 2105025"/>
                <a:gd name="connsiteX25" fmla="*/ 1843615 w 2105025"/>
                <a:gd name="connsiteY25" fmla="*/ 1642085 h 2105025"/>
                <a:gd name="connsiteX26" fmla="*/ 1922576 w 2105025"/>
                <a:gd name="connsiteY26" fmla="*/ 1659135 h 2105025"/>
                <a:gd name="connsiteX27" fmla="*/ 2081644 w 2105025"/>
                <a:gd name="connsiteY27" fmla="*/ 1805439 h 2105025"/>
                <a:gd name="connsiteX28" fmla="*/ 2006492 w 2105025"/>
                <a:gd name="connsiteY28" fmla="*/ 2028229 h 2105025"/>
                <a:gd name="connsiteX29" fmla="*/ 1695882 w 2105025"/>
                <a:gd name="connsiteY29" fmla="*/ 2014132 h 2105025"/>
                <a:gd name="connsiteX30" fmla="*/ 1646923 w 2105025"/>
                <a:gd name="connsiteY30" fmla="*/ 1892688 h 2105025"/>
                <a:gd name="connsiteX31" fmla="*/ 1569771 w 2105025"/>
                <a:gd name="connsiteY31" fmla="*/ 1771340 h 2105025"/>
                <a:gd name="connsiteX32" fmla="*/ 1429277 w 2105025"/>
                <a:gd name="connsiteY32" fmla="*/ 1819441 h 2105025"/>
                <a:gd name="connsiteX33" fmla="*/ 1181722 w 2105025"/>
                <a:gd name="connsiteY33" fmla="*/ 2062519 h 2105025"/>
                <a:gd name="connsiteX34" fmla="*/ 928167 w 2105025"/>
                <a:gd name="connsiteY34" fmla="*/ 2060042 h 2105025"/>
                <a:gd name="connsiteX35" fmla="*/ 722427 w 2105025"/>
                <a:gd name="connsiteY35" fmla="*/ 1855731 h 2105025"/>
                <a:gd name="connsiteX36" fmla="*/ 688518 w 2105025"/>
                <a:gd name="connsiteY36" fmla="*/ 1822394 h 2105025"/>
                <a:gd name="connsiteX37" fmla="*/ 544785 w 2105025"/>
                <a:gd name="connsiteY37" fmla="*/ 1769244 h 2105025"/>
                <a:gd name="connsiteX38" fmla="*/ 461442 w 2105025"/>
                <a:gd name="connsiteY38" fmla="*/ 1901165 h 2105025"/>
                <a:gd name="connsiteX39" fmla="*/ 312280 w 2105025"/>
                <a:gd name="connsiteY39" fmla="*/ 2086617 h 2105025"/>
                <a:gd name="connsiteX40" fmla="*/ 69393 w 2105025"/>
                <a:gd name="connsiteY40" fmla="*/ 1995749 h 2105025"/>
                <a:gd name="connsiteX41" fmla="*/ 50152 w 2105025"/>
                <a:gd name="connsiteY41" fmla="*/ 1755242 h 2105025"/>
                <a:gd name="connsiteX42" fmla="*/ 204743 w 2105025"/>
                <a:gd name="connsiteY42" fmla="*/ 1654944 h 2105025"/>
                <a:gd name="connsiteX43" fmla="*/ 283038 w 2105025"/>
                <a:gd name="connsiteY43" fmla="*/ 1636180 h 2105025"/>
                <a:gd name="connsiteX44" fmla="*/ 334950 w 2105025"/>
                <a:gd name="connsiteY44" fmla="*/ 1482351 h 2105025"/>
                <a:gd name="connsiteX45" fmla="*/ 265322 w 2105025"/>
                <a:gd name="connsiteY45" fmla="*/ 1398436 h 2105025"/>
                <a:gd name="connsiteX46" fmla="*/ 174835 w 2105025"/>
                <a:gd name="connsiteY46" fmla="*/ 1307567 h 2105025"/>
                <a:gd name="connsiteX47" fmla="*/ 175025 w 2105025"/>
                <a:gd name="connsiteY47" fmla="*/ 1307377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05025" h="2105025">
                  <a:moveTo>
                    <a:pt x="175025" y="1307377"/>
                  </a:moveTo>
                  <a:cubicBezTo>
                    <a:pt x="133591" y="1265943"/>
                    <a:pt x="90729" y="1225748"/>
                    <a:pt x="51010" y="1182695"/>
                  </a:cubicBezTo>
                  <a:cubicBezTo>
                    <a:pt x="-11094" y="1115543"/>
                    <a:pt x="-17666" y="1020198"/>
                    <a:pt x="37770" y="947332"/>
                  </a:cubicBezTo>
                  <a:cubicBezTo>
                    <a:pt x="106159" y="857416"/>
                    <a:pt x="195504" y="786836"/>
                    <a:pt x="271990" y="704158"/>
                  </a:cubicBezTo>
                  <a:cubicBezTo>
                    <a:pt x="289230" y="685490"/>
                    <a:pt x="308280" y="668249"/>
                    <a:pt x="323044" y="647866"/>
                  </a:cubicBezTo>
                  <a:cubicBezTo>
                    <a:pt x="372764" y="579572"/>
                    <a:pt x="340855" y="493180"/>
                    <a:pt x="258750" y="473463"/>
                  </a:cubicBezTo>
                  <a:cubicBezTo>
                    <a:pt x="206553" y="460890"/>
                    <a:pt x="151498" y="456604"/>
                    <a:pt x="106159" y="424123"/>
                  </a:cubicBezTo>
                  <a:cubicBezTo>
                    <a:pt x="-6045" y="343923"/>
                    <a:pt x="-9951" y="182093"/>
                    <a:pt x="97682" y="90558"/>
                  </a:cubicBezTo>
                  <a:cubicBezTo>
                    <a:pt x="135687" y="58268"/>
                    <a:pt x="176930" y="31884"/>
                    <a:pt x="227698" y="25597"/>
                  </a:cubicBezTo>
                  <a:cubicBezTo>
                    <a:pt x="333997" y="12548"/>
                    <a:pt x="426771" y="76461"/>
                    <a:pt x="452774" y="180664"/>
                  </a:cubicBezTo>
                  <a:cubicBezTo>
                    <a:pt x="458489" y="203715"/>
                    <a:pt x="461632" y="227432"/>
                    <a:pt x="466871" y="250578"/>
                  </a:cubicBezTo>
                  <a:cubicBezTo>
                    <a:pt x="490398" y="354591"/>
                    <a:pt x="587076" y="385452"/>
                    <a:pt x="664324" y="311538"/>
                  </a:cubicBezTo>
                  <a:cubicBezTo>
                    <a:pt x="743477" y="235909"/>
                    <a:pt x="819201" y="156757"/>
                    <a:pt x="897210" y="79795"/>
                  </a:cubicBezTo>
                  <a:cubicBezTo>
                    <a:pt x="948359" y="29407"/>
                    <a:pt x="1004557" y="-8597"/>
                    <a:pt x="1082472" y="1690"/>
                  </a:cubicBezTo>
                  <a:cubicBezTo>
                    <a:pt x="1127525" y="7595"/>
                    <a:pt x="1163339" y="28741"/>
                    <a:pt x="1194676" y="58840"/>
                  </a:cubicBezTo>
                  <a:cubicBezTo>
                    <a:pt x="1242778" y="105036"/>
                    <a:pt x="1288402" y="153709"/>
                    <a:pt x="1337075" y="199238"/>
                  </a:cubicBezTo>
                  <a:cubicBezTo>
                    <a:pt x="1365555" y="225813"/>
                    <a:pt x="1367174" y="239243"/>
                    <a:pt x="1328503" y="258865"/>
                  </a:cubicBezTo>
                  <a:cubicBezTo>
                    <a:pt x="1163149" y="342971"/>
                    <a:pt x="1085710" y="495371"/>
                    <a:pt x="1115428" y="669869"/>
                  </a:cubicBezTo>
                  <a:cubicBezTo>
                    <a:pt x="1156290" y="909803"/>
                    <a:pt x="1412609" y="1068966"/>
                    <a:pt x="1642828" y="992861"/>
                  </a:cubicBezTo>
                  <a:cubicBezTo>
                    <a:pt x="1744745" y="959143"/>
                    <a:pt x="1818659" y="887800"/>
                    <a:pt x="1865522" y="790169"/>
                  </a:cubicBezTo>
                  <a:cubicBezTo>
                    <a:pt x="1874762" y="770833"/>
                    <a:pt x="1882858" y="747021"/>
                    <a:pt x="1908479" y="772548"/>
                  </a:cubicBezTo>
                  <a:cubicBezTo>
                    <a:pt x="1963630" y="827412"/>
                    <a:pt x="2022209" y="879609"/>
                    <a:pt x="2070690" y="939902"/>
                  </a:cubicBezTo>
                  <a:cubicBezTo>
                    <a:pt x="2135175" y="1019912"/>
                    <a:pt x="2126127" y="1115924"/>
                    <a:pt x="2051831" y="1194696"/>
                  </a:cubicBezTo>
                  <a:cubicBezTo>
                    <a:pt x="1984395" y="1266133"/>
                    <a:pt x="1912766" y="1333666"/>
                    <a:pt x="1843900" y="1403770"/>
                  </a:cubicBezTo>
                  <a:cubicBezTo>
                    <a:pt x="1822850" y="1425106"/>
                    <a:pt x="1803228" y="1448252"/>
                    <a:pt x="1785607" y="1472445"/>
                  </a:cubicBezTo>
                  <a:cubicBezTo>
                    <a:pt x="1737315" y="1538930"/>
                    <a:pt x="1764747" y="1618940"/>
                    <a:pt x="1843615" y="1642085"/>
                  </a:cubicBezTo>
                  <a:cubicBezTo>
                    <a:pt x="1869332" y="1649705"/>
                    <a:pt x="1896193" y="1653706"/>
                    <a:pt x="1922576" y="1659135"/>
                  </a:cubicBezTo>
                  <a:cubicBezTo>
                    <a:pt x="2004968" y="1675994"/>
                    <a:pt x="2060213" y="1726667"/>
                    <a:pt x="2081644" y="1805439"/>
                  </a:cubicBezTo>
                  <a:cubicBezTo>
                    <a:pt x="2105648" y="1893355"/>
                    <a:pt x="2071547" y="1970603"/>
                    <a:pt x="2006492" y="2028229"/>
                  </a:cubicBezTo>
                  <a:cubicBezTo>
                    <a:pt x="1901812" y="2120907"/>
                    <a:pt x="1780273" y="2112716"/>
                    <a:pt x="1695882" y="2014132"/>
                  </a:cubicBezTo>
                  <a:cubicBezTo>
                    <a:pt x="1666164" y="1979365"/>
                    <a:pt x="1652829" y="1937170"/>
                    <a:pt x="1646923" y="1892688"/>
                  </a:cubicBezTo>
                  <a:cubicBezTo>
                    <a:pt x="1639970" y="1839920"/>
                    <a:pt x="1624540" y="1790771"/>
                    <a:pt x="1569771" y="1771340"/>
                  </a:cubicBezTo>
                  <a:cubicBezTo>
                    <a:pt x="1512716" y="1751051"/>
                    <a:pt x="1468043" y="1781817"/>
                    <a:pt x="1429277" y="1819441"/>
                  </a:cubicBezTo>
                  <a:cubicBezTo>
                    <a:pt x="1346314" y="1900022"/>
                    <a:pt x="1266399" y="1983747"/>
                    <a:pt x="1181722" y="2062519"/>
                  </a:cubicBezTo>
                  <a:cubicBezTo>
                    <a:pt x="1106856" y="2132242"/>
                    <a:pt x="1003128" y="2130432"/>
                    <a:pt x="928167" y="2060042"/>
                  </a:cubicBezTo>
                  <a:cubicBezTo>
                    <a:pt x="857777" y="1993844"/>
                    <a:pt x="790816" y="1923930"/>
                    <a:pt x="722427" y="1855731"/>
                  </a:cubicBezTo>
                  <a:cubicBezTo>
                    <a:pt x="711187" y="1844587"/>
                    <a:pt x="700233" y="1833062"/>
                    <a:pt x="688518" y="1822394"/>
                  </a:cubicBezTo>
                  <a:cubicBezTo>
                    <a:pt x="647656" y="1785437"/>
                    <a:pt x="604222" y="1750004"/>
                    <a:pt x="544785" y="1769244"/>
                  </a:cubicBezTo>
                  <a:cubicBezTo>
                    <a:pt x="482873" y="1789342"/>
                    <a:pt x="470205" y="1843444"/>
                    <a:pt x="461442" y="1901165"/>
                  </a:cubicBezTo>
                  <a:cubicBezTo>
                    <a:pt x="447821" y="1990510"/>
                    <a:pt x="401625" y="2058995"/>
                    <a:pt x="312280" y="2086617"/>
                  </a:cubicBezTo>
                  <a:cubicBezTo>
                    <a:pt x="225508" y="2113382"/>
                    <a:pt x="129209" y="2074615"/>
                    <a:pt x="69393" y="1995749"/>
                  </a:cubicBezTo>
                  <a:cubicBezTo>
                    <a:pt x="12814" y="1921168"/>
                    <a:pt x="4528" y="1829252"/>
                    <a:pt x="50152" y="1755242"/>
                  </a:cubicBezTo>
                  <a:cubicBezTo>
                    <a:pt x="85490" y="1697902"/>
                    <a:pt x="139878" y="1667422"/>
                    <a:pt x="204743" y="1654944"/>
                  </a:cubicBezTo>
                  <a:cubicBezTo>
                    <a:pt x="231222" y="1649896"/>
                    <a:pt x="258178" y="1647705"/>
                    <a:pt x="283038" y="1636180"/>
                  </a:cubicBezTo>
                  <a:cubicBezTo>
                    <a:pt x="348380" y="1606081"/>
                    <a:pt x="368668" y="1546073"/>
                    <a:pt x="334950" y="1482351"/>
                  </a:cubicBezTo>
                  <a:cubicBezTo>
                    <a:pt x="317614" y="1449490"/>
                    <a:pt x="290468" y="1424725"/>
                    <a:pt x="265322" y="1398436"/>
                  </a:cubicBezTo>
                  <a:cubicBezTo>
                    <a:pt x="235794" y="1367575"/>
                    <a:pt x="205029" y="1337857"/>
                    <a:pt x="174835" y="1307567"/>
                  </a:cubicBezTo>
                  <a:cubicBezTo>
                    <a:pt x="174835" y="1307567"/>
                    <a:pt x="174930" y="1307472"/>
                    <a:pt x="175025" y="130737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endParaRPr lang="en-US" sz="1200" b="1">
                <a:solidFill>
                  <a:srgbClr val="232271"/>
                </a:solidFill>
                <a:latin typeface="Century Gothic" panose="020B0502020202020204" pitchFamily="34" charset="0"/>
              </a:endParaRPr>
            </a:p>
          </p:txBody>
        </p:sp>
        <p:sp>
          <p:nvSpPr>
            <p:cNvPr id="25" name="Freeform: Shape 24">
              <a:extLst>
                <a:ext uri="{FF2B5EF4-FFF2-40B4-BE49-F238E27FC236}">
                  <a16:creationId xmlns:a16="http://schemas.microsoft.com/office/drawing/2014/main" xmlns="" id="{FA9F7111-658B-4598-948B-3A4800CB19EF}"/>
                </a:ext>
              </a:extLst>
            </p:cNvPr>
            <p:cNvSpPr/>
            <p:nvPr/>
          </p:nvSpPr>
          <p:spPr>
            <a:xfrm>
              <a:off x="-5937939" y="8220115"/>
              <a:ext cx="2105025" cy="2105025"/>
            </a:xfrm>
            <a:custGeom>
              <a:avLst/>
              <a:gdLst>
                <a:gd name="connsiteX0" fmla="*/ 182410 w 2105025"/>
                <a:gd name="connsiteY0" fmla="*/ 791029 h 2105025"/>
                <a:gd name="connsiteX1" fmla="*/ 306330 w 2105025"/>
                <a:gd name="connsiteY1" fmla="*/ 666728 h 2105025"/>
                <a:gd name="connsiteX2" fmla="*/ 340049 w 2105025"/>
                <a:gd name="connsiteY2" fmla="*/ 541188 h 2105025"/>
                <a:gd name="connsiteX3" fmla="*/ 228511 w 2105025"/>
                <a:gd name="connsiteY3" fmla="*/ 465179 h 2105025"/>
                <a:gd name="connsiteX4" fmla="*/ 18389 w 2105025"/>
                <a:gd name="connsiteY4" fmla="*/ 274869 h 2105025"/>
                <a:gd name="connsiteX5" fmla="*/ 127450 w 2105025"/>
                <a:gd name="connsiteY5" fmla="*/ 61700 h 2105025"/>
                <a:gd name="connsiteX6" fmla="*/ 359384 w 2105025"/>
                <a:gd name="connsiteY6" fmla="*/ 51031 h 2105025"/>
                <a:gd name="connsiteX7" fmla="*/ 457777 w 2105025"/>
                <a:gd name="connsiteY7" fmla="*/ 201908 h 2105025"/>
                <a:gd name="connsiteX8" fmla="*/ 462731 w 2105025"/>
                <a:gd name="connsiteY8" fmla="*/ 234673 h 2105025"/>
                <a:gd name="connsiteX9" fmla="*/ 542455 w 2105025"/>
                <a:gd name="connsiteY9" fmla="*/ 343735 h 2105025"/>
                <a:gd name="connsiteX10" fmla="*/ 674947 w 2105025"/>
                <a:gd name="connsiteY10" fmla="*/ 299444 h 2105025"/>
                <a:gd name="connsiteX11" fmla="*/ 934027 w 2105025"/>
                <a:gd name="connsiteY11" fmla="*/ 47222 h 2105025"/>
                <a:gd name="connsiteX12" fmla="*/ 1199204 w 2105025"/>
                <a:gd name="connsiteY12" fmla="*/ 63605 h 2105025"/>
                <a:gd name="connsiteX13" fmla="*/ 1438281 w 2105025"/>
                <a:gd name="connsiteY13" fmla="*/ 300587 h 2105025"/>
                <a:gd name="connsiteX14" fmla="*/ 1567440 w 2105025"/>
                <a:gd name="connsiteY14" fmla="*/ 340115 h 2105025"/>
                <a:gd name="connsiteX15" fmla="*/ 1643926 w 2105025"/>
                <a:gd name="connsiteY15" fmla="*/ 234864 h 2105025"/>
                <a:gd name="connsiteX16" fmla="*/ 1730317 w 2105025"/>
                <a:gd name="connsiteY16" fmla="*/ 61033 h 2105025"/>
                <a:gd name="connsiteX17" fmla="*/ 2057311 w 2105025"/>
                <a:gd name="connsiteY17" fmla="*/ 145615 h 2105025"/>
                <a:gd name="connsiteX18" fmla="*/ 1912721 w 2105025"/>
                <a:gd name="connsiteY18" fmla="*/ 454130 h 2105025"/>
                <a:gd name="connsiteX19" fmla="*/ 1856809 w 2105025"/>
                <a:gd name="connsiteY19" fmla="*/ 465560 h 2105025"/>
                <a:gd name="connsiteX20" fmla="*/ 1794421 w 2105025"/>
                <a:gd name="connsiteY20" fmla="*/ 653774 h 2105025"/>
                <a:gd name="connsiteX21" fmla="*/ 2036546 w 2105025"/>
                <a:gd name="connsiteY21" fmla="*/ 901043 h 2105025"/>
                <a:gd name="connsiteX22" fmla="*/ 2038927 w 2105025"/>
                <a:gd name="connsiteY22" fmla="*/ 1208224 h 2105025"/>
                <a:gd name="connsiteX23" fmla="*/ 1911959 w 2105025"/>
                <a:gd name="connsiteY23" fmla="*/ 1336240 h 2105025"/>
                <a:gd name="connsiteX24" fmla="*/ 1851761 w 2105025"/>
                <a:gd name="connsiteY24" fmla="*/ 1327477 h 2105025"/>
                <a:gd name="connsiteX25" fmla="*/ 1541532 w 2105025"/>
                <a:gd name="connsiteY25" fmla="*/ 1109164 h 2105025"/>
                <a:gd name="connsiteX26" fmla="*/ 1100048 w 2105025"/>
                <a:gd name="connsiteY26" fmla="*/ 1529692 h 2105025"/>
                <a:gd name="connsiteX27" fmla="*/ 1336935 w 2105025"/>
                <a:gd name="connsiteY27" fmla="*/ 1866878 h 2105025"/>
                <a:gd name="connsiteX28" fmla="*/ 1342936 w 2105025"/>
                <a:gd name="connsiteY28" fmla="*/ 1903549 h 2105025"/>
                <a:gd name="connsiteX29" fmla="*/ 1188250 w 2105025"/>
                <a:gd name="connsiteY29" fmla="*/ 2057568 h 2105025"/>
                <a:gd name="connsiteX30" fmla="*/ 914787 w 2105025"/>
                <a:gd name="connsiteY30" fmla="*/ 2048710 h 2105025"/>
                <a:gd name="connsiteX31" fmla="*/ 696283 w 2105025"/>
                <a:gd name="connsiteY31" fmla="*/ 1831064 h 2105025"/>
                <a:gd name="connsiteX32" fmla="*/ 634466 w 2105025"/>
                <a:gd name="connsiteY32" fmla="*/ 1779724 h 2105025"/>
                <a:gd name="connsiteX33" fmla="*/ 468255 w 2105025"/>
                <a:gd name="connsiteY33" fmla="*/ 1849161 h 2105025"/>
                <a:gd name="connsiteX34" fmla="*/ 438823 w 2105025"/>
                <a:gd name="connsiteY34" fmla="*/ 1968795 h 2105025"/>
                <a:gd name="connsiteX35" fmla="*/ 83350 w 2105025"/>
                <a:gd name="connsiteY35" fmla="*/ 2004800 h 2105025"/>
                <a:gd name="connsiteX36" fmla="*/ 206984 w 2105025"/>
                <a:gd name="connsiteY36" fmla="*/ 1648088 h 2105025"/>
                <a:gd name="connsiteX37" fmla="*/ 262991 w 2105025"/>
                <a:gd name="connsiteY37" fmla="*/ 1636754 h 2105025"/>
                <a:gd name="connsiteX38" fmla="*/ 322046 w 2105025"/>
                <a:gd name="connsiteY38" fmla="*/ 1466447 h 2105025"/>
                <a:gd name="connsiteX39" fmla="*/ 79063 w 2105025"/>
                <a:gd name="connsiteY39" fmla="*/ 1213558 h 2105025"/>
                <a:gd name="connsiteX40" fmla="*/ 77825 w 2105025"/>
                <a:gd name="connsiteY40" fmla="*/ 900376 h 2105025"/>
                <a:gd name="connsiteX41" fmla="*/ 184981 w 2105025"/>
                <a:gd name="connsiteY41" fmla="*/ 793220 h 2105025"/>
                <a:gd name="connsiteX42" fmla="*/ 182410 w 2105025"/>
                <a:gd name="connsiteY42" fmla="*/ 791029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05025" h="2105025">
                  <a:moveTo>
                    <a:pt x="182410" y="791029"/>
                  </a:moveTo>
                  <a:cubicBezTo>
                    <a:pt x="223748" y="749690"/>
                    <a:pt x="265754" y="708828"/>
                    <a:pt x="306330" y="666728"/>
                  </a:cubicBezTo>
                  <a:cubicBezTo>
                    <a:pt x="340334" y="631485"/>
                    <a:pt x="358241" y="589670"/>
                    <a:pt x="340049" y="541188"/>
                  </a:cubicBezTo>
                  <a:cubicBezTo>
                    <a:pt x="321189" y="490991"/>
                    <a:pt x="278707" y="471084"/>
                    <a:pt x="228511" y="465179"/>
                  </a:cubicBezTo>
                  <a:cubicBezTo>
                    <a:pt x="109257" y="451272"/>
                    <a:pt x="25914" y="378787"/>
                    <a:pt x="18389" y="274869"/>
                  </a:cubicBezTo>
                  <a:cubicBezTo>
                    <a:pt x="11817" y="183715"/>
                    <a:pt x="53060" y="112563"/>
                    <a:pt x="127450" y="61700"/>
                  </a:cubicBezTo>
                  <a:cubicBezTo>
                    <a:pt x="201841" y="10836"/>
                    <a:pt x="280327" y="1692"/>
                    <a:pt x="359384" y="51031"/>
                  </a:cubicBezTo>
                  <a:cubicBezTo>
                    <a:pt x="414820" y="85607"/>
                    <a:pt x="444633" y="138852"/>
                    <a:pt x="457777" y="201908"/>
                  </a:cubicBezTo>
                  <a:cubicBezTo>
                    <a:pt x="460063" y="212766"/>
                    <a:pt x="460539" y="223910"/>
                    <a:pt x="462731" y="234673"/>
                  </a:cubicBezTo>
                  <a:cubicBezTo>
                    <a:pt x="472732" y="283156"/>
                    <a:pt x="489686" y="327638"/>
                    <a:pt x="542455" y="343735"/>
                  </a:cubicBezTo>
                  <a:cubicBezTo>
                    <a:pt x="596081" y="360023"/>
                    <a:pt x="637609" y="334972"/>
                    <a:pt x="674947" y="299444"/>
                  </a:cubicBezTo>
                  <a:cubicBezTo>
                    <a:pt x="762291" y="216290"/>
                    <a:pt x="839920" y="123136"/>
                    <a:pt x="934027" y="47222"/>
                  </a:cubicBezTo>
                  <a:cubicBezTo>
                    <a:pt x="1019752" y="-21835"/>
                    <a:pt x="1121194" y="-14119"/>
                    <a:pt x="1199204" y="63605"/>
                  </a:cubicBezTo>
                  <a:cubicBezTo>
                    <a:pt x="1278642" y="142852"/>
                    <a:pt x="1358176" y="222005"/>
                    <a:pt x="1438281" y="300587"/>
                  </a:cubicBezTo>
                  <a:cubicBezTo>
                    <a:pt x="1474095" y="335639"/>
                    <a:pt x="1515719" y="357165"/>
                    <a:pt x="1567440" y="340115"/>
                  </a:cubicBezTo>
                  <a:cubicBezTo>
                    <a:pt x="1617637" y="323637"/>
                    <a:pt x="1636782" y="283251"/>
                    <a:pt x="1643926" y="234864"/>
                  </a:cubicBezTo>
                  <a:cubicBezTo>
                    <a:pt x="1653832" y="167522"/>
                    <a:pt x="1673453" y="105038"/>
                    <a:pt x="1730317" y="61033"/>
                  </a:cubicBezTo>
                  <a:cubicBezTo>
                    <a:pt x="1834426" y="-19644"/>
                    <a:pt x="1990636" y="20742"/>
                    <a:pt x="2057311" y="145615"/>
                  </a:cubicBezTo>
                  <a:cubicBezTo>
                    <a:pt x="2131510" y="284585"/>
                    <a:pt x="2067026" y="422221"/>
                    <a:pt x="1912721" y="454130"/>
                  </a:cubicBezTo>
                  <a:cubicBezTo>
                    <a:pt x="1894052" y="457940"/>
                    <a:pt x="1875288" y="461178"/>
                    <a:pt x="1856809" y="465560"/>
                  </a:cubicBezTo>
                  <a:cubicBezTo>
                    <a:pt x="1759464" y="488229"/>
                    <a:pt x="1729365" y="577859"/>
                    <a:pt x="1794421" y="653774"/>
                  </a:cubicBezTo>
                  <a:cubicBezTo>
                    <a:pt x="1869573" y="741499"/>
                    <a:pt x="1954536" y="819985"/>
                    <a:pt x="2036546" y="901043"/>
                  </a:cubicBezTo>
                  <a:cubicBezTo>
                    <a:pt x="2136559" y="999912"/>
                    <a:pt x="2138273" y="1108878"/>
                    <a:pt x="2038927" y="1208224"/>
                  </a:cubicBezTo>
                  <a:cubicBezTo>
                    <a:pt x="1996446" y="1250705"/>
                    <a:pt x="1954155" y="1293473"/>
                    <a:pt x="1911959" y="1336240"/>
                  </a:cubicBezTo>
                  <a:cubicBezTo>
                    <a:pt x="1875288" y="1373387"/>
                    <a:pt x="1873478" y="1373387"/>
                    <a:pt x="1851761" y="1327477"/>
                  </a:cubicBezTo>
                  <a:cubicBezTo>
                    <a:pt x="1789658" y="1195937"/>
                    <a:pt x="1685264" y="1123928"/>
                    <a:pt x="1541532" y="1109164"/>
                  </a:cubicBezTo>
                  <a:cubicBezTo>
                    <a:pt x="1311884" y="1085732"/>
                    <a:pt x="1088618" y="1298616"/>
                    <a:pt x="1100048" y="1529692"/>
                  </a:cubicBezTo>
                  <a:cubicBezTo>
                    <a:pt x="1108049" y="1691713"/>
                    <a:pt x="1190631" y="1802489"/>
                    <a:pt x="1336935" y="1866878"/>
                  </a:cubicBezTo>
                  <a:cubicBezTo>
                    <a:pt x="1364367" y="1878974"/>
                    <a:pt x="1358271" y="1888118"/>
                    <a:pt x="1342936" y="1903549"/>
                  </a:cubicBezTo>
                  <a:cubicBezTo>
                    <a:pt x="1291406" y="1954984"/>
                    <a:pt x="1242352" y="2009086"/>
                    <a:pt x="1188250" y="2057568"/>
                  </a:cubicBezTo>
                  <a:cubicBezTo>
                    <a:pt x="1104620" y="2132530"/>
                    <a:pt x="995749" y="2127863"/>
                    <a:pt x="914787" y="2048710"/>
                  </a:cubicBezTo>
                  <a:cubicBezTo>
                    <a:pt x="841254" y="1976891"/>
                    <a:pt x="769530" y="1903168"/>
                    <a:pt x="696283" y="1831064"/>
                  </a:cubicBezTo>
                  <a:cubicBezTo>
                    <a:pt x="677233" y="1812299"/>
                    <a:pt x="657040" y="1793725"/>
                    <a:pt x="634466" y="1779724"/>
                  </a:cubicBezTo>
                  <a:cubicBezTo>
                    <a:pt x="564743" y="1736195"/>
                    <a:pt x="487971" y="1769151"/>
                    <a:pt x="468255" y="1849161"/>
                  </a:cubicBezTo>
                  <a:cubicBezTo>
                    <a:pt x="458444" y="1889071"/>
                    <a:pt x="458253" y="1931362"/>
                    <a:pt x="438823" y="1968795"/>
                  </a:cubicBezTo>
                  <a:cubicBezTo>
                    <a:pt x="361861" y="2117195"/>
                    <a:pt x="193745" y="2128720"/>
                    <a:pt x="83350" y="2004800"/>
                  </a:cubicBezTo>
                  <a:cubicBezTo>
                    <a:pt x="-41523" y="1864591"/>
                    <a:pt x="23438" y="1685522"/>
                    <a:pt x="206984" y="1648088"/>
                  </a:cubicBezTo>
                  <a:cubicBezTo>
                    <a:pt x="225653" y="1644278"/>
                    <a:pt x="244608" y="1641802"/>
                    <a:pt x="262991" y="1636754"/>
                  </a:cubicBezTo>
                  <a:cubicBezTo>
                    <a:pt x="345859" y="1614179"/>
                    <a:pt x="374338" y="1535027"/>
                    <a:pt x="322046" y="1466447"/>
                  </a:cubicBezTo>
                  <a:cubicBezTo>
                    <a:pt x="250799" y="1373006"/>
                    <a:pt x="161455" y="1296425"/>
                    <a:pt x="79063" y="1213558"/>
                  </a:cubicBezTo>
                  <a:cubicBezTo>
                    <a:pt x="-24950" y="1108878"/>
                    <a:pt x="-27331" y="1006103"/>
                    <a:pt x="77825" y="900376"/>
                  </a:cubicBezTo>
                  <a:cubicBezTo>
                    <a:pt x="113448" y="864562"/>
                    <a:pt x="149262" y="828938"/>
                    <a:pt x="184981" y="793220"/>
                  </a:cubicBezTo>
                  <a:cubicBezTo>
                    <a:pt x="183934" y="792458"/>
                    <a:pt x="183171" y="791791"/>
                    <a:pt x="182410" y="7910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endParaRPr lang="en-US" sz="1200" b="1">
                <a:solidFill>
                  <a:srgbClr val="232271"/>
                </a:solidFill>
                <a:latin typeface="Century Gothic" panose="020B0502020202020204" pitchFamily="34" charset="0"/>
              </a:endParaRPr>
            </a:p>
          </p:txBody>
        </p:sp>
        <p:sp>
          <p:nvSpPr>
            <p:cNvPr id="26" name="Freeform: Shape 25">
              <a:extLst>
                <a:ext uri="{FF2B5EF4-FFF2-40B4-BE49-F238E27FC236}">
                  <a16:creationId xmlns:a16="http://schemas.microsoft.com/office/drawing/2014/main" xmlns="" id="{A2DCC280-BF5B-444C-B4C1-313E9A90508B}"/>
                </a:ext>
              </a:extLst>
            </p:cNvPr>
            <p:cNvSpPr/>
            <p:nvPr/>
          </p:nvSpPr>
          <p:spPr>
            <a:xfrm>
              <a:off x="-4683084" y="6962895"/>
              <a:ext cx="2105025" cy="2105025"/>
            </a:xfrm>
            <a:custGeom>
              <a:avLst/>
              <a:gdLst>
                <a:gd name="connsiteX0" fmla="*/ 181902 w 2105025"/>
                <a:gd name="connsiteY0" fmla="*/ 794854 h 2105025"/>
                <a:gd name="connsiteX1" fmla="*/ 306299 w 2105025"/>
                <a:gd name="connsiteY1" fmla="*/ 670077 h 2105025"/>
                <a:gd name="connsiteX2" fmla="*/ 345732 w 2105025"/>
                <a:gd name="connsiteY2" fmla="*/ 544918 h 2105025"/>
                <a:gd name="connsiteX3" fmla="*/ 237909 w 2105025"/>
                <a:gd name="connsiteY3" fmla="*/ 464146 h 2105025"/>
                <a:gd name="connsiteX4" fmla="*/ 219049 w 2105025"/>
                <a:gd name="connsiteY4" fmla="*/ 461860 h 2105025"/>
                <a:gd name="connsiteX5" fmla="*/ 27026 w 2105025"/>
                <a:gd name="connsiteY5" fmla="*/ 296316 h 2105025"/>
                <a:gd name="connsiteX6" fmla="*/ 146564 w 2105025"/>
                <a:gd name="connsiteY6" fmla="*/ 55714 h 2105025"/>
                <a:gd name="connsiteX7" fmla="*/ 462127 w 2105025"/>
                <a:gd name="connsiteY7" fmla="*/ 204876 h 2105025"/>
                <a:gd name="connsiteX8" fmla="*/ 472891 w 2105025"/>
                <a:gd name="connsiteY8" fmla="*/ 256120 h 2105025"/>
                <a:gd name="connsiteX9" fmla="*/ 655771 w 2105025"/>
                <a:gd name="connsiteY9" fmla="*/ 316985 h 2105025"/>
                <a:gd name="connsiteX10" fmla="*/ 765785 w 2105025"/>
                <a:gd name="connsiteY10" fmla="*/ 211829 h 2105025"/>
                <a:gd name="connsiteX11" fmla="*/ 913994 w 2105025"/>
                <a:gd name="connsiteY11" fmla="*/ 63810 h 2105025"/>
                <a:gd name="connsiteX12" fmla="*/ 1196409 w 2105025"/>
                <a:gd name="connsiteY12" fmla="*/ 65715 h 2105025"/>
                <a:gd name="connsiteX13" fmla="*/ 1395196 w 2105025"/>
                <a:gd name="connsiteY13" fmla="*/ 263931 h 2105025"/>
                <a:gd name="connsiteX14" fmla="*/ 1433296 w 2105025"/>
                <a:gd name="connsiteY14" fmla="*/ 299840 h 2105025"/>
                <a:gd name="connsiteX15" fmla="*/ 1575600 w 2105025"/>
                <a:gd name="connsiteY15" fmla="*/ 341274 h 2105025"/>
                <a:gd name="connsiteX16" fmla="*/ 1649704 w 2105025"/>
                <a:gd name="connsiteY16" fmla="*/ 217734 h 2105025"/>
                <a:gd name="connsiteX17" fmla="*/ 1883733 w 2105025"/>
                <a:gd name="connsiteY17" fmla="*/ 20662 h 2105025"/>
                <a:gd name="connsiteX18" fmla="*/ 2090997 w 2105025"/>
                <a:gd name="connsiteY18" fmla="*/ 282028 h 2105025"/>
                <a:gd name="connsiteX19" fmla="*/ 1917643 w 2105025"/>
                <a:gd name="connsiteY19" fmla="*/ 456431 h 2105025"/>
                <a:gd name="connsiteX20" fmla="*/ 1843253 w 2105025"/>
                <a:gd name="connsiteY20" fmla="*/ 471480 h 2105025"/>
                <a:gd name="connsiteX21" fmla="*/ 1782102 w 2105025"/>
                <a:gd name="connsiteY21" fmla="*/ 638358 h 2105025"/>
                <a:gd name="connsiteX22" fmla="*/ 1867064 w 2105025"/>
                <a:gd name="connsiteY22" fmla="*/ 734085 h 2105025"/>
                <a:gd name="connsiteX23" fmla="*/ 2051564 w 2105025"/>
                <a:gd name="connsiteY23" fmla="*/ 919441 h 2105025"/>
                <a:gd name="connsiteX24" fmla="*/ 2049373 w 2105025"/>
                <a:gd name="connsiteY24" fmla="*/ 1194142 h 2105025"/>
                <a:gd name="connsiteX25" fmla="*/ 1850968 w 2105025"/>
                <a:gd name="connsiteY25" fmla="*/ 1393024 h 2105025"/>
                <a:gd name="connsiteX26" fmla="*/ 1805819 w 2105025"/>
                <a:gd name="connsiteY26" fmla="*/ 1441887 h 2105025"/>
                <a:gd name="connsiteX27" fmla="*/ 1881447 w 2105025"/>
                <a:gd name="connsiteY27" fmla="*/ 1646103 h 2105025"/>
                <a:gd name="connsiteX28" fmla="*/ 2047469 w 2105025"/>
                <a:gd name="connsiteY28" fmla="*/ 1728495 h 2105025"/>
                <a:gd name="connsiteX29" fmla="*/ 1977936 w 2105025"/>
                <a:gd name="connsiteY29" fmla="*/ 2053583 h 2105025"/>
                <a:gd name="connsiteX30" fmla="*/ 1657039 w 2105025"/>
                <a:gd name="connsiteY30" fmla="*/ 1911946 h 2105025"/>
                <a:gd name="connsiteX31" fmla="*/ 1633798 w 2105025"/>
                <a:gd name="connsiteY31" fmla="*/ 1824888 h 2105025"/>
                <a:gd name="connsiteX32" fmla="*/ 1471587 w 2105025"/>
                <a:gd name="connsiteY32" fmla="*/ 1785168 h 2105025"/>
                <a:gd name="connsiteX33" fmla="*/ 1203458 w 2105025"/>
                <a:gd name="connsiteY33" fmla="*/ 2041391 h 2105025"/>
                <a:gd name="connsiteX34" fmla="*/ 904373 w 2105025"/>
                <a:gd name="connsiteY34" fmla="*/ 2041391 h 2105025"/>
                <a:gd name="connsiteX35" fmla="*/ 790264 w 2105025"/>
                <a:gd name="connsiteY35" fmla="*/ 1926519 h 2105025"/>
                <a:gd name="connsiteX36" fmla="*/ 800074 w 2105025"/>
                <a:gd name="connsiteY36" fmla="*/ 1845938 h 2105025"/>
                <a:gd name="connsiteX37" fmla="*/ 997242 w 2105025"/>
                <a:gd name="connsiteY37" fmla="*/ 1586191 h 2105025"/>
                <a:gd name="connsiteX38" fmla="*/ 857415 w 2105025"/>
                <a:gd name="connsiteY38" fmla="*/ 1202715 h 2105025"/>
                <a:gd name="connsiteX39" fmla="*/ 462413 w 2105025"/>
                <a:gd name="connsiteY39" fmla="*/ 1122800 h 2105025"/>
                <a:gd name="connsiteX40" fmla="*/ 249339 w 2105025"/>
                <a:gd name="connsiteY40" fmla="*/ 1321682 h 2105025"/>
                <a:gd name="connsiteX41" fmla="*/ 194094 w 2105025"/>
                <a:gd name="connsiteY41" fmla="*/ 1332255 h 2105025"/>
                <a:gd name="connsiteX42" fmla="*/ 60172 w 2105025"/>
                <a:gd name="connsiteY42" fmla="*/ 1196904 h 2105025"/>
                <a:gd name="connsiteX43" fmla="*/ 57505 w 2105025"/>
                <a:gd name="connsiteY43" fmla="*/ 919632 h 2105025"/>
                <a:gd name="connsiteX44" fmla="*/ 181807 w 2105025"/>
                <a:gd name="connsiteY44" fmla="*/ 794854 h 2105025"/>
                <a:gd name="connsiteX45" fmla="*/ 181902 w 2105025"/>
                <a:gd name="connsiteY45" fmla="*/ 794854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05025" h="2105025">
                  <a:moveTo>
                    <a:pt x="181902" y="794854"/>
                  </a:moveTo>
                  <a:cubicBezTo>
                    <a:pt x="223431" y="753325"/>
                    <a:pt x="265627" y="712463"/>
                    <a:pt x="306299" y="670077"/>
                  </a:cubicBezTo>
                  <a:cubicBezTo>
                    <a:pt x="339731" y="635310"/>
                    <a:pt x="360496" y="594067"/>
                    <a:pt x="345732" y="544918"/>
                  </a:cubicBezTo>
                  <a:cubicBezTo>
                    <a:pt x="330111" y="492912"/>
                    <a:pt x="287915" y="472338"/>
                    <a:pt x="237909" y="464146"/>
                  </a:cubicBezTo>
                  <a:cubicBezTo>
                    <a:pt x="231622" y="463098"/>
                    <a:pt x="225241" y="462813"/>
                    <a:pt x="219049" y="461860"/>
                  </a:cubicBezTo>
                  <a:cubicBezTo>
                    <a:pt x="116275" y="445382"/>
                    <a:pt x="41598" y="380993"/>
                    <a:pt x="27026" y="296316"/>
                  </a:cubicBezTo>
                  <a:cubicBezTo>
                    <a:pt x="11309" y="204876"/>
                    <a:pt x="61696" y="106673"/>
                    <a:pt x="146564" y="55714"/>
                  </a:cubicBezTo>
                  <a:cubicBezTo>
                    <a:pt x="286010" y="-28106"/>
                    <a:pt x="435743" y="50952"/>
                    <a:pt x="462127" y="204876"/>
                  </a:cubicBezTo>
                  <a:cubicBezTo>
                    <a:pt x="465080" y="222021"/>
                    <a:pt x="468604" y="239166"/>
                    <a:pt x="472891" y="256120"/>
                  </a:cubicBezTo>
                  <a:cubicBezTo>
                    <a:pt x="496703" y="348798"/>
                    <a:pt x="581190" y="377945"/>
                    <a:pt x="655771" y="316985"/>
                  </a:cubicBezTo>
                  <a:cubicBezTo>
                    <a:pt x="694919" y="284981"/>
                    <a:pt x="729684" y="247452"/>
                    <a:pt x="765785" y="211829"/>
                  </a:cubicBezTo>
                  <a:cubicBezTo>
                    <a:pt x="815409" y="162775"/>
                    <a:pt x="863416" y="111912"/>
                    <a:pt x="913994" y="63810"/>
                  </a:cubicBezTo>
                  <a:cubicBezTo>
                    <a:pt x="1004481" y="-22105"/>
                    <a:pt x="1108208" y="-21057"/>
                    <a:pt x="1196409" y="65715"/>
                  </a:cubicBezTo>
                  <a:cubicBezTo>
                    <a:pt x="1263084" y="131343"/>
                    <a:pt x="1328903" y="197922"/>
                    <a:pt x="1395196" y="263931"/>
                  </a:cubicBezTo>
                  <a:cubicBezTo>
                    <a:pt x="1407579" y="276218"/>
                    <a:pt x="1419771" y="288886"/>
                    <a:pt x="1433296" y="299840"/>
                  </a:cubicBezTo>
                  <a:cubicBezTo>
                    <a:pt x="1474730" y="333654"/>
                    <a:pt x="1517878" y="364800"/>
                    <a:pt x="1575600" y="341274"/>
                  </a:cubicBezTo>
                  <a:cubicBezTo>
                    <a:pt x="1630654" y="318890"/>
                    <a:pt x="1642085" y="269646"/>
                    <a:pt x="1649704" y="217734"/>
                  </a:cubicBezTo>
                  <a:cubicBezTo>
                    <a:pt x="1669040" y="86194"/>
                    <a:pt x="1765338" y="5517"/>
                    <a:pt x="1883733" y="20662"/>
                  </a:cubicBezTo>
                  <a:cubicBezTo>
                    <a:pt x="2004892" y="36188"/>
                    <a:pt x="2103857" y="160965"/>
                    <a:pt x="2090997" y="282028"/>
                  </a:cubicBezTo>
                  <a:cubicBezTo>
                    <a:pt x="2082615" y="360609"/>
                    <a:pt x="2006892" y="437000"/>
                    <a:pt x="1917643" y="456431"/>
                  </a:cubicBezTo>
                  <a:cubicBezTo>
                    <a:pt x="1892878" y="461860"/>
                    <a:pt x="1867255" y="464051"/>
                    <a:pt x="1843253" y="471480"/>
                  </a:cubicBezTo>
                  <a:cubicBezTo>
                    <a:pt x="1766481" y="495388"/>
                    <a:pt x="1740001" y="569588"/>
                    <a:pt x="1782102" y="638358"/>
                  </a:cubicBezTo>
                  <a:cubicBezTo>
                    <a:pt x="1804771" y="675315"/>
                    <a:pt x="1837061" y="703795"/>
                    <a:pt x="1867064" y="734085"/>
                  </a:cubicBezTo>
                  <a:cubicBezTo>
                    <a:pt x="1928406" y="795997"/>
                    <a:pt x="1990700" y="857148"/>
                    <a:pt x="2051564" y="919441"/>
                  </a:cubicBezTo>
                  <a:cubicBezTo>
                    <a:pt x="2132717" y="1002594"/>
                    <a:pt x="2131574" y="1111275"/>
                    <a:pt x="2049373" y="1194142"/>
                  </a:cubicBezTo>
                  <a:cubicBezTo>
                    <a:pt x="1983461" y="1260627"/>
                    <a:pt x="1916975" y="1326540"/>
                    <a:pt x="1850968" y="1393024"/>
                  </a:cubicBezTo>
                  <a:cubicBezTo>
                    <a:pt x="1835347" y="1408740"/>
                    <a:pt x="1819440" y="1424457"/>
                    <a:pt x="1805819" y="1441887"/>
                  </a:cubicBezTo>
                  <a:cubicBezTo>
                    <a:pt x="1730952" y="1538376"/>
                    <a:pt x="1762290" y="1623815"/>
                    <a:pt x="1881447" y="1646103"/>
                  </a:cubicBezTo>
                  <a:cubicBezTo>
                    <a:pt x="1945075" y="1658010"/>
                    <a:pt x="2006035" y="1673535"/>
                    <a:pt x="2047469" y="1728495"/>
                  </a:cubicBezTo>
                  <a:cubicBezTo>
                    <a:pt x="2127097" y="1834127"/>
                    <a:pt x="2094712" y="1984527"/>
                    <a:pt x="1977936" y="2053583"/>
                  </a:cubicBezTo>
                  <a:cubicBezTo>
                    <a:pt x="1838490" y="2136069"/>
                    <a:pt x="1689710" y="2070347"/>
                    <a:pt x="1657039" y="1911946"/>
                  </a:cubicBezTo>
                  <a:cubicBezTo>
                    <a:pt x="1650943" y="1882514"/>
                    <a:pt x="1647799" y="1852510"/>
                    <a:pt x="1633798" y="1824888"/>
                  </a:cubicBezTo>
                  <a:cubicBezTo>
                    <a:pt x="1599412" y="1756879"/>
                    <a:pt x="1532928" y="1739353"/>
                    <a:pt x="1471587" y="1785168"/>
                  </a:cubicBezTo>
                  <a:cubicBezTo>
                    <a:pt x="1371955" y="1859654"/>
                    <a:pt x="1291565" y="1954713"/>
                    <a:pt x="1203458" y="2041391"/>
                  </a:cubicBezTo>
                  <a:cubicBezTo>
                    <a:pt x="1105922" y="2137308"/>
                    <a:pt x="1000766" y="2138641"/>
                    <a:pt x="904373" y="2041391"/>
                  </a:cubicBezTo>
                  <a:cubicBezTo>
                    <a:pt x="866369" y="2003100"/>
                    <a:pt x="828364" y="1964810"/>
                    <a:pt x="790264" y="1926519"/>
                  </a:cubicBezTo>
                  <a:cubicBezTo>
                    <a:pt x="742257" y="1878323"/>
                    <a:pt x="741972" y="1877751"/>
                    <a:pt x="800074" y="1845938"/>
                  </a:cubicBezTo>
                  <a:cubicBezTo>
                    <a:pt x="904754" y="1788693"/>
                    <a:pt x="974953" y="1704492"/>
                    <a:pt x="997242" y="1586191"/>
                  </a:cubicBezTo>
                  <a:cubicBezTo>
                    <a:pt x="1026388" y="1431696"/>
                    <a:pt x="971144" y="1303394"/>
                    <a:pt x="857415" y="1202715"/>
                  </a:cubicBezTo>
                  <a:cubicBezTo>
                    <a:pt x="743496" y="1101654"/>
                    <a:pt x="607479" y="1071555"/>
                    <a:pt x="462413" y="1122800"/>
                  </a:cubicBezTo>
                  <a:cubicBezTo>
                    <a:pt x="365258" y="1157185"/>
                    <a:pt x="292297" y="1226146"/>
                    <a:pt x="249339" y="1321682"/>
                  </a:cubicBezTo>
                  <a:cubicBezTo>
                    <a:pt x="233908" y="1355972"/>
                    <a:pt x="221240" y="1361592"/>
                    <a:pt x="194094" y="1332255"/>
                  </a:cubicBezTo>
                  <a:cubicBezTo>
                    <a:pt x="150946" y="1285773"/>
                    <a:pt x="104273" y="1242529"/>
                    <a:pt x="60172" y="1196904"/>
                  </a:cubicBezTo>
                  <a:cubicBezTo>
                    <a:pt x="-18885" y="1115275"/>
                    <a:pt x="-20314" y="1002880"/>
                    <a:pt x="57505" y="919632"/>
                  </a:cubicBezTo>
                  <a:cubicBezTo>
                    <a:pt x="97606" y="876769"/>
                    <a:pt x="140277" y="836383"/>
                    <a:pt x="181807" y="794854"/>
                  </a:cubicBezTo>
                  <a:cubicBezTo>
                    <a:pt x="181997" y="794949"/>
                    <a:pt x="181902" y="794949"/>
                    <a:pt x="181902" y="7948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endParaRPr lang="en-US" sz="1200" b="1">
                <a:solidFill>
                  <a:srgbClr val="232271"/>
                </a:solidFill>
                <a:latin typeface="Century Gothic" panose="020B0502020202020204" pitchFamily="34" charset="0"/>
              </a:endParaRPr>
            </a:p>
          </p:txBody>
        </p:sp>
      </p:grpSp>
      <p:grpSp>
        <p:nvGrpSpPr>
          <p:cNvPr id="3" name="Group 2">
            <a:extLst>
              <a:ext uri="{FF2B5EF4-FFF2-40B4-BE49-F238E27FC236}">
                <a16:creationId xmlns:a16="http://schemas.microsoft.com/office/drawing/2014/main" xmlns="" id="{D5B9DA1A-6890-A84E-86FF-D490A2F50D76}"/>
              </a:ext>
            </a:extLst>
          </p:cNvPr>
          <p:cNvGrpSpPr/>
          <p:nvPr/>
        </p:nvGrpSpPr>
        <p:grpSpPr>
          <a:xfrm>
            <a:off x="5242139" y="3481577"/>
            <a:ext cx="1728385" cy="1730525"/>
            <a:chOff x="5242139" y="3481577"/>
            <a:chExt cx="1728385" cy="1730525"/>
          </a:xfrm>
        </p:grpSpPr>
        <p:sp>
          <p:nvSpPr>
            <p:cNvPr id="27" name="Freeform: Shape 26">
              <a:extLst>
                <a:ext uri="{FF2B5EF4-FFF2-40B4-BE49-F238E27FC236}">
                  <a16:creationId xmlns:a16="http://schemas.microsoft.com/office/drawing/2014/main" xmlns="" id="{BC2E6A4E-1AAB-4FF4-9340-8BD6714E4B91}"/>
                </a:ext>
              </a:extLst>
            </p:cNvPr>
            <p:cNvSpPr/>
            <p:nvPr/>
          </p:nvSpPr>
          <p:spPr>
            <a:xfrm rot="21564032">
              <a:off x="5242139" y="3762648"/>
              <a:ext cx="796907" cy="1184688"/>
            </a:xfrm>
            <a:custGeom>
              <a:avLst/>
              <a:gdLst>
                <a:gd name="connsiteX0" fmla="*/ 1263726 w 2133600"/>
                <a:gd name="connsiteY0" fmla="*/ 2549081 h 3171825"/>
                <a:gd name="connsiteX1" fmla="*/ 1270870 w 2133600"/>
                <a:gd name="connsiteY1" fmla="*/ 2542032 h 3171825"/>
                <a:gd name="connsiteX2" fmla="*/ 1268775 w 2133600"/>
                <a:gd name="connsiteY2" fmla="*/ 2544128 h 3171825"/>
                <a:gd name="connsiteX3" fmla="*/ 1301065 w 2133600"/>
                <a:gd name="connsiteY3" fmla="*/ 2511838 h 3171825"/>
                <a:gd name="connsiteX4" fmla="*/ 1300779 w 2133600"/>
                <a:gd name="connsiteY4" fmla="*/ 2511552 h 3171825"/>
                <a:gd name="connsiteX5" fmla="*/ 1300017 w 2133600"/>
                <a:gd name="connsiteY5" fmla="*/ 2512314 h 3171825"/>
                <a:gd name="connsiteX6" fmla="*/ 1367073 w 2133600"/>
                <a:gd name="connsiteY6" fmla="*/ 2443830 h 3171825"/>
                <a:gd name="connsiteX7" fmla="*/ 1361072 w 2133600"/>
                <a:gd name="connsiteY7" fmla="*/ 2407253 h 3171825"/>
                <a:gd name="connsiteX8" fmla="*/ 1124185 w 2133600"/>
                <a:gd name="connsiteY8" fmla="*/ 2070068 h 3171825"/>
                <a:gd name="connsiteX9" fmla="*/ 1565764 w 2133600"/>
                <a:gd name="connsiteY9" fmla="*/ 1649540 h 3171825"/>
                <a:gd name="connsiteX10" fmla="*/ 1875994 w 2133600"/>
                <a:gd name="connsiteY10" fmla="*/ 1867757 h 3171825"/>
                <a:gd name="connsiteX11" fmla="*/ 1936096 w 2133600"/>
                <a:gd name="connsiteY11" fmla="*/ 1876616 h 3171825"/>
                <a:gd name="connsiteX12" fmla="*/ 2063065 w 2133600"/>
                <a:gd name="connsiteY12" fmla="*/ 1748600 h 3171825"/>
                <a:gd name="connsiteX13" fmla="*/ 2060683 w 2133600"/>
                <a:gd name="connsiteY13" fmla="*/ 1441418 h 3171825"/>
                <a:gd name="connsiteX14" fmla="*/ 1818558 w 2133600"/>
                <a:gd name="connsiteY14" fmla="*/ 1194149 h 3171825"/>
                <a:gd name="connsiteX15" fmla="*/ 1880946 w 2133600"/>
                <a:gd name="connsiteY15" fmla="*/ 1005935 h 3171825"/>
                <a:gd name="connsiteX16" fmla="*/ 1936953 w 2133600"/>
                <a:gd name="connsiteY16" fmla="*/ 994505 h 3171825"/>
                <a:gd name="connsiteX17" fmla="*/ 2081448 w 2133600"/>
                <a:gd name="connsiteY17" fmla="*/ 685990 h 3171825"/>
                <a:gd name="connsiteX18" fmla="*/ 1754359 w 2133600"/>
                <a:gd name="connsiteY18" fmla="*/ 601409 h 3171825"/>
                <a:gd name="connsiteX19" fmla="*/ 1668063 w 2133600"/>
                <a:gd name="connsiteY19" fmla="*/ 775240 h 3171825"/>
                <a:gd name="connsiteX20" fmla="*/ 1591577 w 2133600"/>
                <a:gd name="connsiteY20" fmla="*/ 880491 h 3171825"/>
                <a:gd name="connsiteX21" fmla="*/ 1462418 w 2133600"/>
                <a:gd name="connsiteY21" fmla="*/ 840962 h 3171825"/>
                <a:gd name="connsiteX22" fmla="*/ 1391076 w 2133600"/>
                <a:gd name="connsiteY22" fmla="*/ 770477 h 3171825"/>
                <a:gd name="connsiteX23" fmla="*/ 620694 w 2133600"/>
                <a:gd name="connsiteY23" fmla="*/ 0 h 3171825"/>
                <a:gd name="connsiteX24" fmla="*/ 233121 w 2133600"/>
                <a:gd name="connsiteY24" fmla="*/ 564261 h 3171825"/>
                <a:gd name="connsiteX25" fmla="*/ 92056 w 2133600"/>
                <a:gd name="connsiteY25" fmla="*/ 930593 h 3171825"/>
                <a:gd name="connsiteX26" fmla="*/ 100343 w 2133600"/>
                <a:gd name="connsiteY26" fmla="*/ 2254949 h 3171825"/>
                <a:gd name="connsiteX27" fmla="*/ 250171 w 2133600"/>
                <a:gd name="connsiteY27" fmla="*/ 2627662 h 3171825"/>
                <a:gd name="connsiteX28" fmla="*/ 637458 w 2133600"/>
                <a:gd name="connsiteY28" fmla="*/ 3175540 h 3171825"/>
                <a:gd name="connsiteX29" fmla="*/ 1268775 w 2133600"/>
                <a:gd name="connsiteY29" fmla="*/ 2544223 h 3171825"/>
                <a:gd name="connsiteX30" fmla="*/ 1263726 w 2133600"/>
                <a:gd name="connsiteY30" fmla="*/ 2549081 h 3171825"/>
                <a:gd name="connsiteX31" fmla="*/ 1361167 w 2133600"/>
                <a:gd name="connsiteY31" fmla="*/ 740855 h 3171825"/>
                <a:gd name="connsiteX32" fmla="*/ 1328687 w 2133600"/>
                <a:gd name="connsiteY32" fmla="*/ 708755 h 3171825"/>
                <a:gd name="connsiteX33" fmla="*/ 1361167 w 2133600"/>
                <a:gd name="connsiteY33" fmla="*/ 740855 h 3171825"/>
                <a:gd name="connsiteX34" fmla="*/ 1237723 w 2133600"/>
                <a:gd name="connsiteY34" fmla="*/ 2574322 h 3171825"/>
                <a:gd name="connsiteX35" fmla="*/ 1245629 w 2133600"/>
                <a:gd name="connsiteY35" fmla="*/ 2566797 h 3171825"/>
                <a:gd name="connsiteX36" fmla="*/ 1237723 w 2133600"/>
                <a:gd name="connsiteY36" fmla="*/ 2574322 h 317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33600" h="3171825">
                  <a:moveTo>
                    <a:pt x="1263726" y="2549081"/>
                  </a:moveTo>
                  <a:cubicBezTo>
                    <a:pt x="1266108" y="2546699"/>
                    <a:pt x="1268489" y="2544413"/>
                    <a:pt x="1270870" y="2542032"/>
                  </a:cubicBezTo>
                  <a:cubicBezTo>
                    <a:pt x="1270203" y="2542699"/>
                    <a:pt x="1269441" y="2543461"/>
                    <a:pt x="1268775" y="2544128"/>
                  </a:cubicBezTo>
                  <a:lnTo>
                    <a:pt x="1301065" y="2511838"/>
                  </a:lnTo>
                  <a:lnTo>
                    <a:pt x="1300779" y="2511552"/>
                  </a:lnTo>
                  <a:cubicBezTo>
                    <a:pt x="1300493" y="2511838"/>
                    <a:pt x="1300302" y="2512028"/>
                    <a:pt x="1300017" y="2512314"/>
                  </a:cubicBezTo>
                  <a:cubicBezTo>
                    <a:pt x="1322305" y="2489454"/>
                    <a:pt x="1344498" y="2466308"/>
                    <a:pt x="1367073" y="2443830"/>
                  </a:cubicBezTo>
                  <a:cubicBezTo>
                    <a:pt x="1382408" y="2428494"/>
                    <a:pt x="1388504" y="2419350"/>
                    <a:pt x="1361072" y="2407253"/>
                  </a:cubicBezTo>
                  <a:cubicBezTo>
                    <a:pt x="1214863" y="2342769"/>
                    <a:pt x="1132186" y="2231993"/>
                    <a:pt x="1124185" y="2070068"/>
                  </a:cubicBezTo>
                  <a:cubicBezTo>
                    <a:pt x="1112755" y="1838992"/>
                    <a:pt x="1336021" y="1626013"/>
                    <a:pt x="1565764" y="1649540"/>
                  </a:cubicBezTo>
                  <a:cubicBezTo>
                    <a:pt x="1709496" y="1664208"/>
                    <a:pt x="1813890" y="1736312"/>
                    <a:pt x="1875994" y="1867757"/>
                  </a:cubicBezTo>
                  <a:cubicBezTo>
                    <a:pt x="1897711" y="1913668"/>
                    <a:pt x="1899520" y="1913763"/>
                    <a:pt x="1936096" y="1876616"/>
                  </a:cubicBezTo>
                  <a:cubicBezTo>
                    <a:pt x="1978292" y="1833848"/>
                    <a:pt x="2020583" y="1791081"/>
                    <a:pt x="2063065" y="1748600"/>
                  </a:cubicBezTo>
                  <a:cubicBezTo>
                    <a:pt x="2162410" y="1649254"/>
                    <a:pt x="2160791" y="1540288"/>
                    <a:pt x="2060683" y="1441418"/>
                  </a:cubicBezTo>
                  <a:cubicBezTo>
                    <a:pt x="1978673" y="1360361"/>
                    <a:pt x="1893805" y="1281970"/>
                    <a:pt x="1818558" y="1194149"/>
                  </a:cubicBezTo>
                  <a:cubicBezTo>
                    <a:pt x="1753502" y="1118140"/>
                    <a:pt x="1783601" y="1028700"/>
                    <a:pt x="1880946" y="1005935"/>
                  </a:cubicBezTo>
                  <a:cubicBezTo>
                    <a:pt x="1899425" y="1001649"/>
                    <a:pt x="1918284" y="998411"/>
                    <a:pt x="1936953" y="994505"/>
                  </a:cubicBezTo>
                  <a:cubicBezTo>
                    <a:pt x="2091163" y="962692"/>
                    <a:pt x="2155743" y="824960"/>
                    <a:pt x="2081448" y="685990"/>
                  </a:cubicBezTo>
                  <a:cubicBezTo>
                    <a:pt x="2014677" y="561023"/>
                    <a:pt x="1858563" y="520636"/>
                    <a:pt x="1754359" y="601409"/>
                  </a:cubicBezTo>
                  <a:cubicBezTo>
                    <a:pt x="1697590" y="645414"/>
                    <a:pt x="1677873" y="707898"/>
                    <a:pt x="1668063" y="775240"/>
                  </a:cubicBezTo>
                  <a:cubicBezTo>
                    <a:pt x="1660919" y="823627"/>
                    <a:pt x="1641774" y="864108"/>
                    <a:pt x="1591577" y="880491"/>
                  </a:cubicBezTo>
                  <a:cubicBezTo>
                    <a:pt x="1539761" y="897541"/>
                    <a:pt x="1498232" y="876014"/>
                    <a:pt x="1462418" y="840962"/>
                  </a:cubicBezTo>
                  <a:cubicBezTo>
                    <a:pt x="1438510" y="817531"/>
                    <a:pt x="1414793" y="794004"/>
                    <a:pt x="1391076" y="770477"/>
                  </a:cubicBezTo>
                  <a:lnTo>
                    <a:pt x="620694" y="0"/>
                  </a:lnTo>
                  <a:cubicBezTo>
                    <a:pt x="460388" y="172022"/>
                    <a:pt x="331229" y="362522"/>
                    <a:pt x="233121" y="564261"/>
                  </a:cubicBezTo>
                  <a:cubicBezTo>
                    <a:pt x="175305" y="682847"/>
                    <a:pt x="128251" y="805434"/>
                    <a:pt x="92056" y="930593"/>
                  </a:cubicBezTo>
                  <a:cubicBezTo>
                    <a:pt x="-33388" y="1362647"/>
                    <a:pt x="-30626" y="1824038"/>
                    <a:pt x="100343" y="2254949"/>
                  </a:cubicBezTo>
                  <a:cubicBezTo>
                    <a:pt x="138919" y="2382488"/>
                    <a:pt x="188925" y="2507171"/>
                    <a:pt x="250171" y="2627662"/>
                  </a:cubicBezTo>
                  <a:cubicBezTo>
                    <a:pt x="349612" y="2823686"/>
                    <a:pt x="478676" y="3008472"/>
                    <a:pt x="637458" y="3175540"/>
                  </a:cubicBezTo>
                  <a:lnTo>
                    <a:pt x="1268775" y="2544223"/>
                  </a:lnTo>
                  <a:cubicBezTo>
                    <a:pt x="1267060" y="2545747"/>
                    <a:pt x="1265346" y="2547366"/>
                    <a:pt x="1263726" y="2549081"/>
                  </a:cubicBezTo>
                  <a:close/>
                  <a:moveTo>
                    <a:pt x="1361167" y="740855"/>
                  </a:moveTo>
                  <a:cubicBezTo>
                    <a:pt x="1350309" y="730091"/>
                    <a:pt x="1339545" y="719423"/>
                    <a:pt x="1328687" y="708755"/>
                  </a:cubicBezTo>
                  <a:cubicBezTo>
                    <a:pt x="1339545" y="719423"/>
                    <a:pt x="1350309" y="730186"/>
                    <a:pt x="1361167" y="740855"/>
                  </a:cubicBezTo>
                  <a:close/>
                  <a:moveTo>
                    <a:pt x="1237723" y="2574322"/>
                  </a:moveTo>
                  <a:cubicBezTo>
                    <a:pt x="1240390" y="2571846"/>
                    <a:pt x="1242962" y="2569274"/>
                    <a:pt x="1245629" y="2566797"/>
                  </a:cubicBezTo>
                  <a:cubicBezTo>
                    <a:pt x="1242962" y="2569274"/>
                    <a:pt x="1240390" y="2571846"/>
                    <a:pt x="1237723" y="2574322"/>
                  </a:cubicBezTo>
                  <a:close/>
                </a:path>
              </a:pathLst>
            </a:custGeom>
            <a:solidFill>
              <a:srgbClr val="232271"/>
            </a:solidFill>
            <a:ln>
              <a:solidFill>
                <a:srgbClr val="F9CBA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ontserrat SemiBold" pitchFamily="2" charset="77"/>
              </a:endParaRPr>
            </a:p>
          </p:txBody>
        </p:sp>
        <p:sp>
          <p:nvSpPr>
            <p:cNvPr id="28" name="Freeform: Shape 27">
              <a:extLst>
                <a:ext uri="{FF2B5EF4-FFF2-40B4-BE49-F238E27FC236}">
                  <a16:creationId xmlns:a16="http://schemas.microsoft.com/office/drawing/2014/main" xmlns="" id="{297DB6ED-3C0B-4577-A3D0-583784C16B27}"/>
                </a:ext>
              </a:extLst>
            </p:cNvPr>
            <p:cNvSpPr/>
            <p:nvPr/>
          </p:nvSpPr>
          <p:spPr>
            <a:xfrm rot="21564032">
              <a:off x="6191405" y="3762308"/>
              <a:ext cx="779119" cy="1166899"/>
            </a:xfrm>
            <a:custGeom>
              <a:avLst/>
              <a:gdLst>
                <a:gd name="connsiteX0" fmla="*/ 877021 w 2085975"/>
                <a:gd name="connsiteY0" fmla="*/ 621221 h 3124200"/>
                <a:gd name="connsiteX1" fmla="*/ 869115 w 2085975"/>
                <a:gd name="connsiteY1" fmla="*/ 629222 h 3124200"/>
                <a:gd name="connsiteX2" fmla="*/ 864162 w 2085975"/>
                <a:gd name="connsiteY2" fmla="*/ 634270 h 3124200"/>
                <a:gd name="connsiteX3" fmla="*/ 829110 w 2085975"/>
                <a:gd name="connsiteY3" fmla="*/ 669988 h 3124200"/>
                <a:gd name="connsiteX4" fmla="*/ 828539 w 2085975"/>
                <a:gd name="connsiteY4" fmla="*/ 670560 h 3124200"/>
                <a:gd name="connsiteX5" fmla="*/ 807679 w 2085975"/>
                <a:gd name="connsiteY5" fmla="*/ 691420 h 3124200"/>
                <a:gd name="connsiteX6" fmla="*/ 802917 w 2085975"/>
                <a:gd name="connsiteY6" fmla="*/ 696182 h 3124200"/>
                <a:gd name="connsiteX7" fmla="*/ 779866 w 2085975"/>
                <a:gd name="connsiteY7" fmla="*/ 718376 h 3124200"/>
                <a:gd name="connsiteX8" fmla="*/ 787962 w 2085975"/>
                <a:gd name="connsiteY8" fmla="*/ 766286 h 3124200"/>
                <a:gd name="connsiteX9" fmla="*/ 946744 w 2085975"/>
                <a:gd name="connsiteY9" fmla="*/ 1332548 h 3124200"/>
                <a:gd name="connsiteX10" fmla="*/ 580794 w 2085975"/>
                <a:gd name="connsiteY10" fmla="*/ 1524286 h 3124200"/>
                <a:gd name="connsiteX11" fmla="*/ 252181 w 2085975"/>
                <a:gd name="connsiteY11" fmla="*/ 1287685 h 3124200"/>
                <a:gd name="connsiteX12" fmla="*/ 214176 w 2085975"/>
                <a:gd name="connsiteY12" fmla="*/ 1283018 h 3124200"/>
                <a:gd name="connsiteX13" fmla="*/ 45584 w 2085975"/>
                <a:gd name="connsiteY13" fmla="*/ 1456849 h 3124200"/>
                <a:gd name="connsiteX14" fmla="*/ 38059 w 2085975"/>
                <a:gd name="connsiteY14" fmla="*/ 1684782 h 3124200"/>
                <a:gd name="connsiteX15" fmla="*/ 178934 w 2085975"/>
                <a:gd name="connsiteY15" fmla="*/ 1832039 h 3124200"/>
                <a:gd name="connsiteX16" fmla="*/ 286185 w 2085975"/>
                <a:gd name="connsiteY16" fmla="*/ 1939385 h 3124200"/>
                <a:gd name="connsiteX17" fmla="*/ 347907 w 2085975"/>
                <a:gd name="connsiteY17" fmla="*/ 2088833 h 3124200"/>
                <a:gd name="connsiteX18" fmla="*/ 212938 w 2085975"/>
                <a:gd name="connsiteY18" fmla="*/ 2174272 h 3124200"/>
                <a:gd name="connsiteX19" fmla="*/ 34344 w 2085975"/>
                <a:gd name="connsiteY19" fmla="*/ 2319052 h 3124200"/>
                <a:gd name="connsiteX20" fmla="*/ 89685 w 2085975"/>
                <a:gd name="connsiteY20" fmla="*/ 2534317 h 3124200"/>
                <a:gd name="connsiteX21" fmla="*/ 418392 w 2085975"/>
                <a:gd name="connsiteY21" fmla="*/ 2535650 h 3124200"/>
                <a:gd name="connsiteX22" fmla="*/ 470589 w 2085975"/>
                <a:gd name="connsiteY22" fmla="*/ 2384489 h 3124200"/>
                <a:gd name="connsiteX23" fmla="*/ 650707 w 2085975"/>
                <a:gd name="connsiteY23" fmla="*/ 2310765 h 3124200"/>
                <a:gd name="connsiteX24" fmla="*/ 697475 w 2085975"/>
                <a:gd name="connsiteY24" fmla="*/ 2350865 h 3124200"/>
                <a:gd name="connsiteX25" fmla="*/ 788057 w 2085975"/>
                <a:gd name="connsiteY25" fmla="*/ 2441734 h 3124200"/>
                <a:gd name="connsiteX26" fmla="*/ 874068 w 2085975"/>
                <a:gd name="connsiteY26" fmla="*/ 2527935 h 3124200"/>
                <a:gd name="connsiteX27" fmla="*/ 1476144 w 2085975"/>
                <a:gd name="connsiteY27" fmla="*/ 3130010 h 3124200"/>
                <a:gd name="connsiteX28" fmla="*/ 1840856 w 2085975"/>
                <a:gd name="connsiteY28" fmla="*/ 2609755 h 3124200"/>
                <a:gd name="connsiteX29" fmla="*/ 2000685 w 2085975"/>
                <a:gd name="connsiteY29" fmla="*/ 2208562 h 3124200"/>
                <a:gd name="connsiteX30" fmla="*/ 2092316 w 2085975"/>
                <a:gd name="connsiteY30" fmla="*/ 1659827 h 3124200"/>
                <a:gd name="connsiteX31" fmla="*/ 2093935 w 2085975"/>
                <a:gd name="connsiteY31" fmla="*/ 1495235 h 3124200"/>
                <a:gd name="connsiteX32" fmla="*/ 2012306 w 2085975"/>
                <a:gd name="connsiteY32" fmla="*/ 939165 h 3124200"/>
                <a:gd name="connsiteX33" fmla="*/ 1865240 w 2085975"/>
                <a:gd name="connsiteY33" fmla="*/ 546259 h 3124200"/>
                <a:gd name="connsiteX34" fmla="*/ 1497289 w 2085975"/>
                <a:gd name="connsiteY34" fmla="*/ 0 h 3124200"/>
                <a:gd name="connsiteX35" fmla="*/ 876545 w 2085975"/>
                <a:gd name="connsiteY35" fmla="*/ 620744 h 3124200"/>
                <a:gd name="connsiteX36" fmla="*/ 877021 w 2085975"/>
                <a:gd name="connsiteY36" fmla="*/ 621221 h 3124200"/>
                <a:gd name="connsiteX37" fmla="*/ 896357 w 2085975"/>
                <a:gd name="connsiteY37" fmla="*/ 602171 h 3124200"/>
                <a:gd name="connsiteX38" fmla="*/ 900071 w 2085975"/>
                <a:gd name="connsiteY38" fmla="*/ 598551 h 3124200"/>
                <a:gd name="connsiteX39" fmla="*/ 896357 w 2085975"/>
                <a:gd name="connsiteY39" fmla="*/ 602171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85975" h="3124200">
                  <a:moveTo>
                    <a:pt x="877021" y="621221"/>
                  </a:moveTo>
                  <a:cubicBezTo>
                    <a:pt x="874354" y="623888"/>
                    <a:pt x="871782" y="626555"/>
                    <a:pt x="869115" y="629222"/>
                  </a:cubicBezTo>
                  <a:cubicBezTo>
                    <a:pt x="867496" y="630936"/>
                    <a:pt x="865781" y="632651"/>
                    <a:pt x="864162" y="634270"/>
                  </a:cubicBezTo>
                  <a:cubicBezTo>
                    <a:pt x="852446" y="646176"/>
                    <a:pt x="840826" y="658082"/>
                    <a:pt x="829110" y="669988"/>
                  </a:cubicBezTo>
                  <a:cubicBezTo>
                    <a:pt x="828920" y="670179"/>
                    <a:pt x="828729" y="670369"/>
                    <a:pt x="828539" y="670560"/>
                  </a:cubicBezTo>
                  <a:cubicBezTo>
                    <a:pt x="821681" y="677609"/>
                    <a:pt x="814632" y="684562"/>
                    <a:pt x="807679" y="691420"/>
                  </a:cubicBezTo>
                  <a:cubicBezTo>
                    <a:pt x="806060" y="693039"/>
                    <a:pt x="804536" y="694563"/>
                    <a:pt x="802917" y="696182"/>
                  </a:cubicBezTo>
                  <a:cubicBezTo>
                    <a:pt x="795296" y="703612"/>
                    <a:pt x="787581" y="711041"/>
                    <a:pt x="779866" y="718376"/>
                  </a:cubicBezTo>
                  <a:cubicBezTo>
                    <a:pt x="754053" y="742283"/>
                    <a:pt x="756530" y="749998"/>
                    <a:pt x="787962" y="766286"/>
                  </a:cubicBezTo>
                  <a:cubicBezTo>
                    <a:pt x="1013895" y="883348"/>
                    <a:pt x="1083047" y="1129379"/>
                    <a:pt x="946744" y="1332548"/>
                  </a:cubicBezTo>
                  <a:cubicBezTo>
                    <a:pt x="860162" y="1461706"/>
                    <a:pt x="737385" y="1532954"/>
                    <a:pt x="580794" y="1524286"/>
                  </a:cubicBezTo>
                  <a:cubicBezTo>
                    <a:pt x="424679" y="1515809"/>
                    <a:pt x="316475" y="1428941"/>
                    <a:pt x="252181" y="1287685"/>
                  </a:cubicBezTo>
                  <a:cubicBezTo>
                    <a:pt x="239989" y="1261110"/>
                    <a:pt x="228559" y="1268349"/>
                    <a:pt x="214176" y="1283018"/>
                  </a:cubicBezTo>
                  <a:cubicBezTo>
                    <a:pt x="157693" y="1340644"/>
                    <a:pt x="98828" y="1396270"/>
                    <a:pt x="45584" y="1456849"/>
                  </a:cubicBezTo>
                  <a:cubicBezTo>
                    <a:pt x="-13186" y="1523429"/>
                    <a:pt x="-14519" y="1613916"/>
                    <a:pt x="38059" y="1684782"/>
                  </a:cubicBezTo>
                  <a:cubicBezTo>
                    <a:pt x="81493" y="1743456"/>
                    <a:pt x="139500" y="1788604"/>
                    <a:pt x="178934" y="1832039"/>
                  </a:cubicBezTo>
                  <a:cubicBezTo>
                    <a:pt x="221320" y="1874425"/>
                    <a:pt x="253991" y="1906619"/>
                    <a:pt x="286185" y="1939385"/>
                  </a:cubicBezTo>
                  <a:cubicBezTo>
                    <a:pt x="327047" y="1980724"/>
                    <a:pt x="366862" y="2023205"/>
                    <a:pt x="347907" y="2088833"/>
                  </a:cubicBezTo>
                  <a:cubicBezTo>
                    <a:pt x="328476" y="2156746"/>
                    <a:pt x="270088" y="2164366"/>
                    <a:pt x="212938" y="2174272"/>
                  </a:cubicBezTo>
                  <a:cubicBezTo>
                    <a:pt x="126832" y="2189226"/>
                    <a:pt x="61681" y="2233136"/>
                    <a:pt x="34344" y="2319052"/>
                  </a:cubicBezTo>
                  <a:cubicBezTo>
                    <a:pt x="8246" y="2400871"/>
                    <a:pt x="35582" y="2472023"/>
                    <a:pt x="89685" y="2534317"/>
                  </a:cubicBezTo>
                  <a:cubicBezTo>
                    <a:pt x="180744" y="2639092"/>
                    <a:pt x="337239" y="2639663"/>
                    <a:pt x="418392" y="2535650"/>
                  </a:cubicBezTo>
                  <a:cubicBezTo>
                    <a:pt x="452968" y="2491359"/>
                    <a:pt x="461445" y="2437829"/>
                    <a:pt x="470589" y="2384489"/>
                  </a:cubicBezTo>
                  <a:cubicBezTo>
                    <a:pt x="486305" y="2293144"/>
                    <a:pt x="575555" y="2256663"/>
                    <a:pt x="650707" y="2310765"/>
                  </a:cubicBezTo>
                  <a:cubicBezTo>
                    <a:pt x="667376" y="2322671"/>
                    <a:pt x="682997" y="2336387"/>
                    <a:pt x="697475" y="2350865"/>
                  </a:cubicBezTo>
                  <a:cubicBezTo>
                    <a:pt x="727764" y="2381060"/>
                    <a:pt x="757959" y="2411444"/>
                    <a:pt x="788057" y="2441734"/>
                  </a:cubicBezTo>
                  <a:cubicBezTo>
                    <a:pt x="816632" y="2470499"/>
                    <a:pt x="845303" y="2499265"/>
                    <a:pt x="874068" y="2527935"/>
                  </a:cubicBezTo>
                  <a:lnTo>
                    <a:pt x="1476144" y="3130010"/>
                  </a:lnTo>
                  <a:cubicBezTo>
                    <a:pt x="1624353" y="2970467"/>
                    <a:pt x="1745892" y="2795207"/>
                    <a:pt x="1840856" y="2609755"/>
                  </a:cubicBezTo>
                  <a:cubicBezTo>
                    <a:pt x="1907150" y="2480310"/>
                    <a:pt x="1960395" y="2345912"/>
                    <a:pt x="2000685" y="2208562"/>
                  </a:cubicBezTo>
                  <a:cubicBezTo>
                    <a:pt x="2053359" y="2029396"/>
                    <a:pt x="2083934" y="1844993"/>
                    <a:pt x="2092316" y="1659827"/>
                  </a:cubicBezTo>
                  <a:cubicBezTo>
                    <a:pt x="2094887" y="1604963"/>
                    <a:pt x="2095459" y="1550003"/>
                    <a:pt x="2093935" y="1495235"/>
                  </a:cubicBezTo>
                  <a:cubicBezTo>
                    <a:pt x="2089363" y="1307878"/>
                    <a:pt x="2062121" y="1121093"/>
                    <a:pt x="2012306" y="939165"/>
                  </a:cubicBezTo>
                  <a:cubicBezTo>
                    <a:pt x="1975635" y="804958"/>
                    <a:pt x="1926581" y="673322"/>
                    <a:pt x="1865240" y="546259"/>
                  </a:cubicBezTo>
                  <a:cubicBezTo>
                    <a:pt x="1771419" y="351568"/>
                    <a:pt x="1648737" y="167354"/>
                    <a:pt x="1497289" y="0"/>
                  </a:cubicBezTo>
                  <a:lnTo>
                    <a:pt x="876545" y="620744"/>
                  </a:lnTo>
                  <a:cubicBezTo>
                    <a:pt x="876735" y="620839"/>
                    <a:pt x="876830" y="621030"/>
                    <a:pt x="877021" y="621221"/>
                  </a:cubicBezTo>
                  <a:close/>
                  <a:moveTo>
                    <a:pt x="896357" y="602171"/>
                  </a:moveTo>
                  <a:cubicBezTo>
                    <a:pt x="897595" y="600932"/>
                    <a:pt x="898833" y="599789"/>
                    <a:pt x="900071" y="598551"/>
                  </a:cubicBezTo>
                  <a:cubicBezTo>
                    <a:pt x="898738" y="599694"/>
                    <a:pt x="897500" y="600932"/>
                    <a:pt x="896357" y="602171"/>
                  </a:cubicBezTo>
                  <a:close/>
                </a:path>
              </a:pathLst>
            </a:custGeom>
            <a:solidFill>
              <a:srgbClr val="232271"/>
            </a:solidFill>
            <a:ln>
              <a:solidFill>
                <a:srgbClr val="F9CBA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ontserrat SemiBold" pitchFamily="2" charset="77"/>
              </a:endParaRPr>
            </a:p>
          </p:txBody>
        </p:sp>
        <p:sp>
          <p:nvSpPr>
            <p:cNvPr id="29" name="Freeform: Shape 28">
              <a:extLst>
                <a:ext uri="{FF2B5EF4-FFF2-40B4-BE49-F238E27FC236}">
                  <a16:creationId xmlns:a16="http://schemas.microsoft.com/office/drawing/2014/main" xmlns="" id="{C9D409C6-E2A3-4171-8CF6-8FAA76F2C309}"/>
                </a:ext>
              </a:extLst>
            </p:cNvPr>
            <p:cNvSpPr/>
            <p:nvPr/>
          </p:nvSpPr>
          <p:spPr>
            <a:xfrm rot="21564032">
              <a:off x="5531486" y="4429426"/>
              <a:ext cx="1170457" cy="782676"/>
            </a:xfrm>
            <a:custGeom>
              <a:avLst/>
              <a:gdLst>
                <a:gd name="connsiteX0" fmla="*/ 2507171 w 3133725"/>
                <a:gd name="connsiteY0" fmla="*/ 847862 h 2095500"/>
                <a:gd name="connsiteX1" fmla="*/ 2500979 w 3133725"/>
                <a:gd name="connsiteY1" fmla="*/ 841862 h 2095500"/>
                <a:gd name="connsiteX2" fmla="*/ 2481834 w 3133725"/>
                <a:gd name="connsiteY2" fmla="*/ 823193 h 2095500"/>
                <a:gd name="connsiteX3" fmla="*/ 2472214 w 3133725"/>
                <a:gd name="connsiteY3" fmla="*/ 813858 h 2095500"/>
                <a:gd name="connsiteX4" fmla="*/ 2453164 w 3133725"/>
                <a:gd name="connsiteY4" fmla="*/ 795380 h 2095500"/>
                <a:gd name="connsiteX5" fmla="*/ 2429923 w 3133725"/>
                <a:gd name="connsiteY5" fmla="*/ 772520 h 2095500"/>
                <a:gd name="connsiteX6" fmla="*/ 2387060 w 3133725"/>
                <a:gd name="connsiteY6" fmla="*/ 790236 h 2095500"/>
                <a:gd name="connsiteX7" fmla="*/ 2164366 w 3133725"/>
                <a:gd name="connsiteY7" fmla="*/ 992833 h 2095500"/>
                <a:gd name="connsiteX8" fmla="*/ 1636967 w 3133725"/>
                <a:gd name="connsiteY8" fmla="*/ 669840 h 2095500"/>
                <a:gd name="connsiteX9" fmla="*/ 1850041 w 3133725"/>
                <a:gd name="connsiteY9" fmla="*/ 258836 h 2095500"/>
                <a:gd name="connsiteX10" fmla="*/ 1858518 w 3133725"/>
                <a:gd name="connsiteY10" fmla="*/ 199210 h 2095500"/>
                <a:gd name="connsiteX11" fmla="*/ 1716119 w 3133725"/>
                <a:gd name="connsiteY11" fmla="*/ 58811 h 2095500"/>
                <a:gd name="connsiteX12" fmla="*/ 1604010 w 3133725"/>
                <a:gd name="connsiteY12" fmla="*/ 1661 h 2095500"/>
                <a:gd name="connsiteX13" fmla="*/ 1418749 w 3133725"/>
                <a:gd name="connsiteY13" fmla="*/ 79862 h 2095500"/>
                <a:gd name="connsiteX14" fmla="*/ 1185863 w 3133725"/>
                <a:gd name="connsiteY14" fmla="*/ 311510 h 2095500"/>
                <a:gd name="connsiteX15" fmla="*/ 988409 w 3133725"/>
                <a:gd name="connsiteY15" fmla="*/ 250645 h 2095500"/>
                <a:gd name="connsiteX16" fmla="*/ 974312 w 3133725"/>
                <a:gd name="connsiteY16" fmla="*/ 180636 h 2095500"/>
                <a:gd name="connsiteX17" fmla="*/ 749332 w 3133725"/>
                <a:gd name="connsiteY17" fmla="*/ 25665 h 2095500"/>
                <a:gd name="connsiteX18" fmla="*/ 619315 w 3133725"/>
                <a:gd name="connsiteY18" fmla="*/ 90530 h 2095500"/>
                <a:gd name="connsiteX19" fmla="*/ 627888 w 3133725"/>
                <a:gd name="connsiteY19" fmla="*/ 424095 h 2095500"/>
                <a:gd name="connsiteX20" fmla="*/ 780478 w 3133725"/>
                <a:gd name="connsiteY20" fmla="*/ 473435 h 2095500"/>
                <a:gd name="connsiteX21" fmla="*/ 844772 w 3133725"/>
                <a:gd name="connsiteY21" fmla="*/ 647837 h 2095500"/>
                <a:gd name="connsiteX22" fmla="*/ 802672 w 3133725"/>
                <a:gd name="connsiteY22" fmla="*/ 694796 h 2095500"/>
                <a:gd name="connsiteX23" fmla="*/ 795338 w 3133725"/>
                <a:gd name="connsiteY23" fmla="*/ 702320 h 2095500"/>
                <a:gd name="connsiteX24" fmla="*/ 793623 w 3133725"/>
                <a:gd name="connsiteY24" fmla="*/ 704226 h 2095500"/>
                <a:gd name="connsiteX25" fmla="*/ 789051 w 3133725"/>
                <a:gd name="connsiteY25" fmla="*/ 709083 h 2095500"/>
                <a:gd name="connsiteX26" fmla="*/ 788861 w 3133725"/>
                <a:gd name="connsiteY26" fmla="*/ 709274 h 2095500"/>
                <a:gd name="connsiteX27" fmla="*/ 712280 w 3133725"/>
                <a:gd name="connsiteY27" fmla="*/ 785855 h 2095500"/>
                <a:gd name="connsiteX28" fmla="*/ 711994 w 3133725"/>
                <a:gd name="connsiteY28" fmla="*/ 786141 h 2095500"/>
                <a:gd name="connsiteX29" fmla="*/ 704469 w 3133725"/>
                <a:gd name="connsiteY29" fmla="*/ 793379 h 2095500"/>
                <a:gd name="connsiteX30" fmla="*/ 688086 w 3133725"/>
                <a:gd name="connsiteY30" fmla="*/ 809096 h 2095500"/>
                <a:gd name="connsiteX31" fmla="*/ 677323 w 3133725"/>
                <a:gd name="connsiteY31" fmla="*/ 819573 h 2095500"/>
                <a:gd name="connsiteX32" fmla="*/ 672560 w 3133725"/>
                <a:gd name="connsiteY32" fmla="*/ 824145 h 2095500"/>
                <a:gd name="connsiteX33" fmla="*/ 667036 w 3133725"/>
                <a:gd name="connsiteY33" fmla="*/ 829479 h 2095500"/>
                <a:gd name="connsiteX34" fmla="*/ 664940 w 3133725"/>
                <a:gd name="connsiteY34" fmla="*/ 831575 h 2095500"/>
                <a:gd name="connsiteX35" fmla="*/ 632079 w 3133725"/>
                <a:gd name="connsiteY35" fmla="*/ 864436 h 2095500"/>
                <a:gd name="connsiteX36" fmla="*/ 630555 w 3133725"/>
                <a:gd name="connsiteY36" fmla="*/ 865960 h 2095500"/>
                <a:gd name="connsiteX37" fmla="*/ 625411 w 3133725"/>
                <a:gd name="connsiteY37" fmla="*/ 871294 h 2095500"/>
                <a:gd name="connsiteX38" fmla="*/ 624269 w 3133725"/>
                <a:gd name="connsiteY38" fmla="*/ 872437 h 2095500"/>
                <a:gd name="connsiteX39" fmla="*/ 622935 w 3133725"/>
                <a:gd name="connsiteY39" fmla="*/ 873866 h 2095500"/>
                <a:gd name="connsiteX40" fmla="*/ 606838 w 3133725"/>
                <a:gd name="connsiteY40" fmla="*/ 891106 h 2095500"/>
                <a:gd name="connsiteX41" fmla="*/ 605028 w 3133725"/>
                <a:gd name="connsiteY41" fmla="*/ 893106 h 2095500"/>
                <a:gd name="connsiteX42" fmla="*/ 604933 w 3133725"/>
                <a:gd name="connsiteY42" fmla="*/ 893202 h 2095500"/>
                <a:gd name="connsiteX43" fmla="*/ 0 w 3133725"/>
                <a:gd name="connsiteY43" fmla="*/ 1498134 h 2095500"/>
                <a:gd name="connsiteX44" fmla="*/ 542544 w 3133725"/>
                <a:gd name="connsiteY44" fmla="*/ 1865704 h 2095500"/>
                <a:gd name="connsiteX45" fmla="*/ 938498 w 3133725"/>
                <a:gd name="connsiteY45" fmla="*/ 2015056 h 2095500"/>
                <a:gd name="connsiteX46" fmla="*/ 1506379 w 3133725"/>
                <a:gd name="connsiteY46" fmla="*/ 2098114 h 2095500"/>
                <a:gd name="connsiteX47" fmla="*/ 1653921 w 3133725"/>
                <a:gd name="connsiteY47" fmla="*/ 2096685 h 2095500"/>
                <a:gd name="connsiteX48" fmla="*/ 2210372 w 3133725"/>
                <a:gd name="connsiteY48" fmla="*/ 2005055 h 2095500"/>
                <a:gd name="connsiteX49" fmla="*/ 2610422 w 3133725"/>
                <a:gd name="connsiteY49" fmla="*/ 1846273 h 2095500"/>
                <a:gd name="connsiteX50" fmla="*/ 3136868 w 3133725"/>
                <a:gd name="connsiteY50" fmla="*/ 1477084 h 2095500"/>
                <a:gd name="connsiteX51" fmla="*/ 2530888 w 3133725"/>
                <a:gd name="connsiteY51" fmla="*/ 871103 h 2095500"/>
                <a:gd name="connsiteX52" fmla="*/ 2530697 w 3133725"/>
                <a:gd name="connsiteY52" fmla="*/ 871294 h 2095500"/>
                <a:gd name="connsiteX53" fmla="*/ 2507171 w 3133725"/>
                <a:gd name="connsiteY53" fmla="*/ 847862 h 2095500"/>
                <a:gd name="connsiteX54" fmla="*/ 772192 w 3133725"/>
                <a:gd name="connsiteY54" fmla="*/ 726324 h 2095500"/>
                <a:gd name="connsiteX55" fmla="*/ 771715 w 3133725"/>
                <a:gd name="connsiteY55" fmla="*/ 726800 h 2095500"/>
                <a:gd name="connsiteX56" fmla="*/ 783336 w 3133725"/>
                <a:gd name="connsiteY56" fmla="*/ 714608 h 2095500"/>
                <a:gd name="connsiteX57" fmla="*/ 772192 w 3133725"/>
                <a:gd name="connsiteY57" fmla="*/ 726324 h 2095500"/>
                <a:gd name="connsiteX58" fmla="*/ 744760 w 3133725"/>
                <a:gd name="connsiteY58" fmla="*/ 753946 h 2095500"/>
                <a:gd name="connsiteX59" fmla="*/ 742760 w 3133725"/>
                <a:gd name="connsiteY59" fmla="*/ 755946 h 2095500"/>
                <a:gd name="connsiteX60" fmla="*/ 741807 w 3133725"/>
                <a:gd name="connsiteY60" fmla="*/ 756899 h 2095500"/>
                <a:gd name="connsiteX61" fmla="*/ 738188 w 3133725"/>
                <a:gd name="connsiteY61" fmla="*/ 760328 h 2095500"/>
                <a:gd name="connsiteX62" fmla="*/ 744760 w 3133725"/>
                <a:gd name="connsiteY62" fmla="*/ 753946 h 2095500"/>
                <a:gd name="connsiteX63" fmla="*/ 2566130 w 3133725"/>
                <a:gd name="connsiteY63" fmla="*/ 909394 h 2095500"/>
                <a:gd name="connsiteX64" fmla="*/ 2562797 w 3133725"/>
                <a:gd name="connsiteY64" fmla="*/ 905584 h 2095500"/>
                <a:gd name="connsiteX65" fmla="*/ 2568416 w 3133725"/>
                <a:gd name="connsiteY65" fmla="*/ 911966 h 2095500"/>
                <a:gd name="connsiteX66" fmla="*/ 2566130 w 3133725"/>
                <a:gd name="connsiteY66" fmla="*/ 909394 h 2095500"/>
                <a:gd name="connsiteX67" fmla="*/ 2575179 w 3133725"/>
                <a:gd name="connsiteY67" fmla="*/ 919586 h 2095500"/>
                <a:gd name="connsiteX68" fmla="*/ 2581370 w 3133725"/>
                <a:gd name="connsiteY68" fmla="*/ 926920 h 2095500"/>
                <a:gd name="connsiteX69" fmla="*/ 2579275 w 3133725"/>
                <a:gd name="connsiteY69" fmla="*/ 924539 h 2095500"/>
                <a:gd name="connsiteX70" fmla="*/ 2575179 w 3133725"/>
                <a:gd name="connsiteY70" fmla="*/ 919586 h 2095500"/>
                <a:gd name="connsiteX71" fmla="*/ 2559272 w 3133725"/>
                <a:gd name="connsiteY71" fmla="*/ 901679 h 2095500"/>
                <a:gd name="connsiteX72" fmla="*/ 2558034 w 3133725"/>
                <a:gd name="connsiteY72" fmla="*/ 900345 h 2095500"/>
                <a:gd name="connsiteX73" fmla="*/ 2562225 w 3133725"/>
                <a:gd name="connsiteY73" fmla="*/ 904917 h 2095500"/>
                <a:gd name="connsiteX74" fmla="*/ 2559272 w 3133725"/>
                <a:gd name="connsiteY74" fmla="*/ 901679 h 2095500"/>
                <a:gd name="connsiteX75" fmla="*/ 2549176 w 3133725"/>
                <a:gd name="connsiteY75" fmla="*/ 890820 h 2095500"/>
                <a:gd name="connsiteX76" fmla="*/ 2541080 w 3133725"/>
                <a:gd name="connsiteY76" fmla="*/ 882343 h 2095500"/>
                <a:gd name="connsiteX77" fmla="*/ 2549176 w 3133725"/>
                <a:gd name="connsiteY77" fmla="*/ 890820 h 20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133725" h="2095500">
                  <a:moveTo>
                    <a:pt x="2507171" y="847862"/>
                  </a:moveTo>
                  <a:cubicBezTo>
                    <a:pt x="2505170" y="845862"/>
                    <a:pt x="2503075" y="843862"/>
                    <a:pt x="2500979" y="841862"/>
                  </a:cubicBezTo>
                  <a:cubicBezTo>
                    <a:pt x="2494597" y="835575"/>
                    <a:pt x="2488216" y="829384"/>
                    <a:pt x="2481834" y="823193"/>
                  </a:cubicBezTo>
                  <a:cubicBezTo>
                    <a:pt x="2478596" y="820050"/>
                    <a:pt x="2475452" y="817002"/>
                    <a:pt x="2472214" y="813858"/>
                  </a:cubicBezTo>
                  <a:cubicBezTo>
                    <a:pt x="2465832" y="807667"/>
                    <a:pt x="2459451" y="801571"/>
                    <a:pt x="2453164" y="795380"/>
                  </a:cubicBezTo>
                  <a:cubicBezTo>
                    <a:pt x="2445353" y="787760"/>
                    <a:pt x="2437543" y="780140"/>
                    <a:pt x="2429923" y="772520"/>
                  </a:cubicBezTo>
                  <a:cubicBezTo>
                    <a:pt x="2404301" y="747088"/>
                    <a:pt x="2396300" y="770805"/>
                    <a:pt x="2387060" y="790236"/>
                  </a:cubicBezTo>
                  <a:cubicBezTo>
                    <a:pt x="2340293" y="887868"/>
                    <a:pt x="2266379" y="959115"/>
                    <a:pt x="2164366" y="992833"/>
                  </a:cubicBezTo>
                  <a:cubicBezTo>
                    <a:pt x="1934242" y="1068843"/>
                    <a:pt x="1677829" y="909680"/>
                    <a:pt x="1636967" y="669840"/>
                  </a:cubicBezTo>
                  <a:cubicBezTo>
                    <a:pt x="1607249" y="495342"/>
                    <a:pt x="1684687" y="342942"/>
                    <a:pt x="1850041" y="258836"/>
                  </a:cubicBezTo>
                  <a:cubicBezTo>
                    <a:pt x="1888712" y="239215"/>
                    <a:pt x="1886998" y="225785"/>
                    <a:pt x="1858518" y="199210"/>
                  </a:cubicBezTo>
                  <a:cubicBezTo>
                    <a:pt x="1809845" y="153680"/>
                    <a:pt x="1764221" y="105008"/>
                    <a:pt x="1716119" y="58811"/>
                  </a:cubicBezTo>
                  <a:cubicBezTo>
                    <a:pt x="1684877" y="28808"/>
                    <a:pt x="1649063" y="7662"/>
                    <a:pt x="1604010" y="1661"/>
                  </a:cubicBezTo>
                  <a:cubicBezTo>
                    <a:pt x="1526000" y="-8530"/>
                    <a:pt x="1469803" y="29475"/>
                    <a:pt x="1418749" y="79862"/>
                  </a:cubicBezTo>
                  <a:cubicBezTo>
                    <a:pt x="1340739" y="156824"/>
                    <a:pt x="1265015" y="235881"/>
                    <a:pt x="1185863" y="311510"/>
                  </a:cubicBezTo>
                  <a:cubicBezTo>
                    <a:pt x="1108520" y="385424"/>
                    <a:pt x="1011936" y="354658"/>
                    <a:pt x="988409" y="250645"/>
                  </a:cubicBezTo>
                  <a:cubicBezTo>
                    <a:pt x="983170" y="227309"/>
                    <a:pt x="980027" y="203687"/>
                    <a:pt x="974312" y="180636"/>
                  </a:cubicBezTo>
                  <a:cubicBezTo>
                    <a:pt x="948404" y="76433"/>
                    <a:pt x="855536" y="12615"/>
                    <a:pt x="749332" y="25665"/>
                  </a:cubicBezTo>
                  <a:cubicBezTo>
                    <a:pt x="698468" y="31951"/>
                    <a:pt x="657225" y="58335"/>
                    <a:pt x="619315" y="90530"/>
                  </a:cubicBezTo>
                  <a:cubicBezTo>
                    <a:pt x="511683" y="182160"/>
                    <a:pt x="515684" y="343990"/>
                    <a:pt x="627888" y="424095"/>
                  </a:cubicBezTo>
                  <a:cubicBezTo>
                    <a:pt x="673322" y="456576"/>
                    <a:pt x="728282" y="460862"/>
                    <a:pt x="780478" y="473435"/>
                  </a:cubicBezTo>
                  <a:cubicBezTo>
                    <a:pt x="862584" y="493152"/>
                    <a:pt x="894588" y="579543"/>
                    <a:pt x="844772" y="647837"/>
                  </a:cubicBezTo>
                  <a:cubicBezTo>
                    <a:pt x="832485" y="664792"/>
                    <a:pt x="817340" y="679651"/>
                    <a:pt x="802672" y="694796"/>
                  </a:cubicBezTo>
                  <a:cubicBezTo>
                    <a:pt x="800195" y="697272"/>
                    <a:pt x="797814" y="699844"/>
                    <a:pt x="795338" y="702320"/>
                  </a:cubicBezTo>
                  <a:cubicBezTo>
                    <a:pt x="794766" y="702892"/>
                    <a:pt x="794195" y="703559"/>
                    <a:pt x="793623" y="704226"/>
                  </a:cubicBezTo>
                  <a:cubicBezTo>
                    <a:pt x="792099" y="705845"/>
                    <a:pt x="790575" y="707559"/>
                    <a:pt x="789051" y="709083"/>
                  </a:cubicBezTo>
                  <a:lnTo>
                    <a:pt x="788861" y="709274"/>
                  </a:lnTo>
                  <a:lnTo>
                    <a:pt x="712280" y="785855"/>
                  </a:lnTo>
                  <a:lnTo>
                    <a:pt x="711994" y="786141"/>
                  </a:lnTo>
                  <a:cubicBezTo>
                    <a:pt x="709517" y="788522"/>
                    <a:pt x="706945" y="790998"/>
                    <a:pt x="704469" y="793379"/>
                  </a:cubicBezTo>
                  <a:cubicBezTo>
                    <a:pt x="699040" y="798618"/>
                    <a:pt x="693515" y="803857"/>
                    <a:pt x="688086" y="809096"/>
                  </a:cubicBezTo>
                  <a:cubicBezTo>
                    <a:pt x="684467" y="812620"/>
                    <a:pt x="680847" y="816049"/>
                    <a:pt x="677323" y="819573"/>
                  </a:cubicBezTo>
                  <a:cubicBezTo>
                    <a:pt x="675703" y="821097"/>
                    <a:pt x="674180" y="822621"/>
                    <a:pt x="672560" y="824145"/>
                  </a:cubicBezTo>
                  <a:cubicBezTo>
                    <a:pt x="670751" y="825955"/>
                    <a:pt x="668845" y="827669"/>
                    <a:pt x="667036" y="829479"/>
                  </a:cubicBezTo>
                  <a:cubicBezTo>
                    <a:pt x="666369" y="830146"/>
                    <a:pt x="665607" y="830908"/>
                    <a:pt x="664940" y="831575"/>
                  </a:cubicBezTo>
                  <a:cubicBezTo>
                    <a:pt x="653891" y="842433"/>
                    <a:pt x="642842" y="853387"/>
                    <a:pt x="632079" y="864436"/>
                  </a:cubicBezTo>
                  <a:cubicBezTo>
                    <a:pt x="631603" y="864912"/>
                    <a:pt x="631127" y="865484"/>
                    <a:pt x="630555" y="865960"/>
                  </a:cubicBezTo>
                  <a:cubicBezTo>
                    <a:pt x="628840" y="867770"/>
                    <a:pt x="627126" y="869484"/>
                    <a:pt x="625411" y="871294"/>
                  </a:cubicBezTo>
                  <a:cubicBezTo>
                    <a:pt x="625031" y="871675"/>
                    <a:pt x="624649" y="872056"/>
                    <a:pt x="624269" y="872437"/>
                  </a:cubicBezTo>
                  <a:cubicBezTo>
                    <a:pt x="623792" y="872913"/>
                    <a:pt x="623316" y="873390"/>
                    <a:pt x="622935" y="873866"/>
                  </a:cubicBezTo>
                  <a:cubicBezTo>
                    <a:pt x="617506" y="879581"/>
                    <a:pt x="612172" y="885296"/>
                    <a:pt x="606838" y="891106"/>
                  </a:cubicBezTo>
                  <a:cubicBezTo>
                    <a:pt x="606266" y="891773"/>
                    <a:pt x="605599" y="892440"/>
                    <a:pt x="605028" y="893106"/>
                  </a:cubicBezTo>
                  <a:lnTo>
                    <a:pt x="604933" y="893202"/>
                  </a:lnTo>
                  <a:lnTo>
                    <a:pt x="0" y="1498134"/>
                  </a:lnTo>
                  <a:cubicBezTo>
                    <a:pt x="166306" y="1649201"/>
                    <a:pt x="349282" y="1771692"/>
                    <a:pt x="542544" y="1865704"/>
                  </a:cubicBezTo>
                  <a:cubicBezTo>
                    <a:pt x="670560" y="1927997"/>
                    <a:pt x="803243" y="1977813"/>
                    <a:pt x="938498" y="2015056"/>
                  </a:cubicBezTo>
                  <a:cubicBezTo>
                    <a:pt x="1124141" y="2066301"/>
                    <a:pt x="1315022" y="2094018"/>
                    <a:pt x="1506379" y="2098114"/>
                  </a:cubicBezTo>
                  <a:cubicBezTo>
                    <a:pt x="1555623" y="2099257"/>
                    <a:pt x="1604867" y="2098781"/>
                    <a:pt x="1653921" y="2096685"/>
                  </a:cubicBezTo>
                  <a:cubicBezTo>
                    <a:pt x="1841659" y="2088875"/>
                    <a:pt x="2028730" y="2058395"/>
                    <a:pt x="2210372" y="2005055"/>
                  </a:cubicBezTo>
                  <a:cubicBezTo>
                    <a:pt x="2347341" y="1965050"/>
                    <a:pt x="2481358" y="1912091"/>
                    <a:pt x="2610422" y="1846273"/>
                  </a:cubicBezTo>
                  <a:cubicBezTo>
                    <a:pt x="2798159" y="1750452"/>
                    <a:pt x="2975705" y="1627293"/>
                    <a:pt x="3136868" y="1477084"/>
                  </a:cubicBezTo>
                  <a:lnTo>
                    <a:pt x="2530888" y="871103"/>
                  </a:lnTo>
                  <a:cubicBezTo>
                    <a:pt x="2530793" y="871199"/>
                    <a:pt x="2530697" y="871199"/>
                    <a:pt x="2530697" y="871294"/>
                  </a:cubicBezTo>
                  <a:cubicBezTo>
                    <a:pt x="2522696" y="863293"/>
                    <a:pt x="2514981" y="855578"/>
                    <a:pt x="2507171" y="847862"/>
                  </a:cubicBezTo>
                  <a:close/>
                  <a:moveTo>
                    <a:pt x="772192" y="726324"/>
                  </a:moveTo>
                  <a:cubicBezTo>
                    <a:pt x="772001" y="726514"/>
                    <a:pt x="771906" y="726609"/>
                    <a:pt x="771715" y="726800"/>
                  </a:cubicBezTo>
                  <a:cubicBezTo>
                    <a:pt x="775621" y="722799"/>
                    <a:pt x="779526" y="718703"/>
                    <a:pt x="783336" y="714608"/>
                  </a:cubicBezTo>
                  <a:cubicBezTo>
                    <a:pt x="779621" y="718513"/>
                    <a:pt x="776002" y="722513"/>
                    <a:pt x="772192" y="726324"/>
                  </a:cubicBezTo>
                  <a:close/>
                  <a:moveTo>
                    <a:pt x="744760" y="753946"/>
                  </a:moveTo>
                  <a:cubicBezTo>
                    <a:pt x="744093" y="754613"/>
                    <a:pt x="743426" y="755279"/>
                    <a:pt x="742760" y="755946"/>
                  </a:cubicBezTo>
                  <a:cubicBezTo>
                    <a:pt x="742474" y="756232"/>
                    <a:pt x="742093" y="756613"/>
                    <a:pt x="741807" y="756899"/>
                  </a:cubicBezTo>
                  <a:cubicBezTo>
                    <a:pt x="740664" y="758042"/>
                    <a:pt x="739426" y="759185"/>
                    <a:pt x="738188" y="760328"/>
                  </a:cubicBezTo>
                  <a:cubicBezTo>
                    <a:pt x="740378" y="758232"/>
                    <a:pt x="742569" y="756042"/>
                    <a:pt x="744760" y="753946"/>
                  </a:cubicBezTo>
                  <a:close/>
                  <a:moveTo>
                    <a:pt x="2566130" y="909394"/>
                  </a:moveTo>
                  <a:cubicBezTo>
                    <a:pt x="2564987" y="908156"/>
                    <a:pt x="2563940" y="906822"/>
                    <a:pt x="2562797" y="905584"/>
                  </a:cubicBezTo>
                  <a:cubicBezTo>
                    <a:pt x="2564702" y="907679"/>
                    <a:pt x="2566511" y="909870"/>
                    <a:pt x="2568416" y="911966"/>
                  </a:cubicBezTo>
                  <a:cubicBezTo>
                    <a:pt x="2567750" y="911109"/>
                    <a:pt x="2566892" y="910251"/>
                    <a:pt x="2566130" y="909394"/>
                  </a:cubicBezTo>
                  <a:close/>
                  <a:moveTo>
                    <a:pt x="2575179" y="919586"/>
                  </a:moveTo>
                  <a:cubicBezTo>
                    <a:pt x="2577275" y="921967"/>
                    <a:pt x="2579370" y="924444"/>
                    <a:pt x="2581370" y="926920"/>
                  </a:cubicBezTo>
                  <a:cubicBezTo>
                    <a:pt x="2580704" y="926063"/>
                    <a:pt x="2579942" y="925301"/>
                    <a:pt x="2579275" y="924539"/>
                  </a:cubicBezTo>
                  <a:cubicBezTo>
                    <a:pt x="2577941" y="922919"/>
                    <a:pt x="2576608" y="921205"/>
                    <a:pt x="2575179" y="919586"/>
                  </a:cubicBezTo>
                  <a:close/>
                  <a:moveTo>
                    <a:pt x="2559272" y="901679"/>
                  </a:moveTo>
                  <a:cubicBezTo>
                    <a:pt x="2558891" y="901202"/>
                    <a:pt x="2558415" y="900726"/>
                    <a:pt x="2558034" y="900345"/>
                  </a:cubicBezTo>
                  <a:cubicBezTo>
                    <a:pt x="2559463" y="901869"/>
                    <a:pt x="2560892" y="903393"/>
                    <a:pt x="2562225" y="904917"/>
                  </a:cubicBezTo>
                  <a:cubicBezTo>
                    <a:pt x="2561272" y="903774"/>
                    <a:pt x="2560225" y="902822"/>
                    <a:pt x="2559272" y="901679"/>
                  </a:cubicBezTo>
                  <a:close/>
                  <a:moveTo>
                    <a:pt x="2549176" y="890820"/>
                  </a:moveTo>
                  <a:cubicBezTo>
                    <a:pt x="2546509" y="887963"/>
                    <a:pt x="2543842" y="885105"/>
                    <a:pt x="2541080" y="882343"/>
                  </a:cubicBezTo>
                  <a:cubicBezTo>
                    <a:pt x="2543842" y="885105"/>
                    <a:pt x="2546509" y="887963"/>
                    <a:pt x="2549176" y="890820"/>
                  </a:cubicBezTo>
                  <a:close/>
                </a:path>
              </a:pathLst>
            </a:custGeom>
            <a:solidFill>
              <a:srgbClr val="232271"/>
            </a:solidFill>
            <a:ln>
              <a:solidFill>
                <a:srgbClr val="F9CBA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ontserrat SemiBold" pitchFamily="2" charset="77"/>
              </a:endParaRPr>
            </a:p>
          </p:txBody>
        </p:sp>
        <p:sp>
          <p:nvSpPr>
            <p:cNvPr id="30" name="Freeform: Shape 29">
              <a:extLst>
                <a:ext uri="{FF2B5EF4-FFF2-40B4-BE49-F238E27FC236}">
                  <a16:creationId xmlns:a16="http://schemas.microsoft.com/office/drawing/2014/main" xmlns="" id="{B6455590-A8FD-4F49-A6EE-375D5CE6FDA2}"/>
                </a:ext>
              </a:extLst>
            </p:cNvPr>
            <p:cNvSpPr/>
            <p:nvPr/>
          </p:nvSpPr>
          <p:spPr>
            <a:xfrm rot="21564032">
              <a:off x="5513283" y="3481577"/>
              <a:ext cx="1184688" cy="796907"/>
            </a:xfrm>
            <a:custGeom>
              <a:avLst/>
              <a:gdLst>
                <a:gd name="connsiteX0" fmla="*/ 789622 w 3171825"/>
                <a:gd name="connsiteY0" fmla="*/ 1344459 h 2133600"/>
                <a:gd name="connsiteX1" fmla="*/ 1002697 w 3171825"/>
                <a:gd name="connsiteY1" fmla="*/ 1145577 h 2133600"/>
                <a:gd name="connsiteX2" fmla="*/ 1397603 w 3171825"/>
                <a:gd name="connsiteY2" fmla="*/ 1225492 h 2133600"/>
                <a:gd name="connsiteX3" fmla="*/ 1537430 w 3171825"/>
                <a:gd name="connsiteY3" fmla="*/ 1608968 h 2133600"/>
                <a:gd name="connsiteX4" fmla="*/ 1340168 w 3171825"/>
                <a:gd name="connsiteY4" fmla="*/ 1868715 h 2133600"/>
                <a:gd name="connsiteX5" fmla="*/ 1330357 w 3171825"/>
                <a:gd name="connsiteY5" fmla="*/ 1949296 h 2133600"/>
                <a:gd name="connsiteX6" fmla="*/ 1444371 w 3171825"/>
                <a:gd name="connsiteY6" fmla="*/ 2064168 h 2133600"/>
                <a:gd name="connsiteX7" fmla="*/ 1743456 w 3171825"/>
                <a:gd name="connsiteY7" fmla="*/ 2064073 h 2133600"/>
                <a:gd name="connsiteX8" fmla="*/ 2011585 w 3171825"/>
                <a:gd name="connsiteY8" fmla="*/ 1807945 h 2133600"/>
                <a:gd name="connsiteX9" fmla="*/ 2173795 w 3171825"/>
                <a:gd name="connsiteY9" fmla="*/ 1847665 h 2133600"/>
                <a:gd name="connsiteX10" fmla="*/ 2197037 w 3171825"/>
                <a:gd name="connsiteY10" fmla="*/ 1934628 h 2133600"/>
                <a:gd name="connsiteX11" fmla="*/ 2517934 w 3171825"/>
                <a:gd name="connsiteY11" fmla="*/ 2076265 h 2133600"/>
                <a:gd name="connsiteX12" fmla="*/ 2587371 w 3171825"/>
                <a:gd name="connsiteY12" fmla="*/ 1751176 h 2133600"/>
                <a:gd name="connsiteX13" fmla="*/ 2421350 w 3171825"/>
                <a:gd name="connsiteY13" fmla="*/ 1668785 h 2133600"/>
                <a:gd name="connsiteX14" fmla="*/ 2345817 w 3171825"/>
                <a:gd name="connsiteY14" fmla="*/ 1464569 h 2133600"/>
                <a:gd name="connsiteX15" fmla="*/ 2390870 w 3171825"/>
                <a:gd name="connsiteY15" fmla="*/ 1415611 h 2133600"/>
                <a:gd name="connsiteX16" fmla="*/ 2589276 w 3171825"/>
                <a:gd name="connsiteY16" fmla="*/ 1216824 h 2133600"/>
                <a:gd name="connsiteX17" fmla="*/ 2509933 w 3171825"/>
                <a:gd name="connsiteY17" fmla="*/ 1296453 h 2133600"/>
                <a:gd name="connsiteX18" fmla="*/ 3172206 w 3171825"/>
                <a:gd name="connsiteY18" fmla="*/ 634180 h 2133600"/>
                <a:gd name="connsiteX19" fmla="*/ 2629472 w 3171825"/>
                <a:gd name="connsiteY19" fmla="*/ 250989 h 2133600"/>
                <a:gd name="connsiteX20" fmla="*/ 2254853 w 3171825"/>
                <a:gd name="connsiteY20" fmla="*/ 100399 h 2133600"/>
                <a:gd name="connsiteX21" fmla="*/ 929545 w 3171825"/>
                <a:gd name="connsiteY21" fmla="*/ 92493 h 2133600"/>
                <a:gd name="connsiteX22" fmla="*/ 571309 w 3171825"/>
                <a:gd name="connsiteY22" fmla="*/ 229843 h 2133600"/>
                <a:gd name="connsiteX23" fmla="*/ 0 w 3171825"/>
                <a:gd name="connsiteY23" fmla="*/ 620845 h 2133600"/>
                <a:gd name="connsiteX24" fmla="*/ 738378 w 3171825"/>
                <a:gd name="connsiteY24" fmla="*/ 1359223 h 2133600"/>
                <a:gd name="connsiteX25" fmla="*/ 789622 w 3171825"/>
                <a:gd name="connsiteY25" fmla="*/ 1344459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71825" h="2133600">
                  <a:moveTo>
                    <a:pt x="789622" y="1344459"/>
                  </a:moveTo>
                  <a:cubicBezTo>
                    <a:pt x="832485" y="1248923"/>
                    <a:pt x="905447" y="1179867"/>
                    <a:pt x="1002697" y="1145577"/>
                  </a:cubicBezTo>
                  <a:cubicBezTo>
                    <a:pt x="1147667" y="1094237"/>
                    <a:pt x="1283684" y="1124431"/>
                    <a:pt x="1397603" y="1225492"/>
                  </a:cubicBezTo>
                  <a:cubicBezTo>
                    <a:pt x="1511237" y="1326171"/>
                    <a:pt x="1566482" y="1454473"/>
                    <a:pt x="1537430" y="1608968"/>
                  </a:cubicBezTo>
                  <a:cubicBezTo>
                    <a:pt x="1515047" y="1727269"/>
                    <a:pt x="1444847" y="1811470"/>
                    <a:pt x="1340168" y="1868715"/>
                  </a:cubicBezTo>
                  <a:cubicBezTo>
                    <a:pt x="1282065" y="1900528"/>
                    <a:pt x="1282446" y="1901100"/>
                    <a:pt x="1330357" y="1949296"/>
                  </a:cubicBezTo>
                  <a:cubicBezTo>
                    <a:pt x="1368457" y="1987492"/>
                    <a:pt x="1406462" y="2025782"/>
                    <a:pt x="1444371" y="2064168"/>
                  </a:cubicBezTo>
                  <a:cubicBezTo>
                    <a:pt x="1540859" y="2161418"/>
                    <a:pt x="1645920" y="2160085"/>
                    <a:pt x="1743456" y="2064073"/>
                  </a:cubicBezTo>
                  <a:cubicBezTo>
                    <a:pt x="1831562" y="1977490"/>
                    <a:pt x="1911953" y="1882336"/>
                    <a:pt x="2011585" y="1807945"/>
                  </a:cubicBezTo>
                  <a:cubicBezTo>
                    <a:pt x="2072926" y="1762035"/>
                    <a:pt x="2139410" y="1779656"/>
                    <a:pt x="2173795" y="1847665"/>
                  </a:cubicBezTo>
                  <a:cubicBezTo>
                    <a:pt x="2187702" y="1875192"/>
                    <a:pt x="2190941" y="1905291"/>
                    <a:pt x="2197037" y="1934628"/>
                  </a:cubicBezTo>
                  <a:cubicBezTo>
                    <a:pt x="2229803" y="2093029"/>
                    <a:pt x="2378488" y="2158751"/>
                    <a:pt x="2517934" y="2076265"/>
                  </a:cubicBezTo>
                  <a:cubicBezTo>
                    <a:pt x="2634615" y="2007208"/>
                    <a:pt x="2667095" y="1856809"/>
                    <a:pt x="2587371" y="1751176"/>
                  </a:cubicBezTo>
                  <a:cubicBezTo>
                    <a:pt x="2545937" y="1696312"/>
                    <a:pt x="2484977" y="1680691"/>
                    <a:pt x="2421350" y="1668785"/>
                  </a:cubicBezTo>
                  <a:cubicBezTo>
                    <a:pt x="2302097" y="1646401"/>
                    <a:pt x="2270855" y="1560962"/>
                    <a:pt x="2345817" y="1464569"/>
                  </a:cubicBezTo>
                  <a:cubicBezTo>
                    <a:pt x="2359343" y="1447138"/>
                    <a:pt x="2375249" y="1431327"/>
                    <a:pt x="2390870" y="1415611"/>
                  </a:cubicBezTo>
                  <a:cubicBezTo>
                    <a:pt x="2456879" y="1349221"/>
                    <a:pt x="2523363" y="1283308"/>
                    <a:pt x="2589276" y="1216824"/>
                  </a:cubicBezTo>
                  <a:cubicBezTo>
                    <a:pt x="2562987" y="1243399"/>
                    <a:pt x="2536508" y="1269878"/>
                    <a:pt x="2509933" y="1296453"/>
                  </a:cubicBezTo>
                  <a:lnTo>
                    <a:pt x="3172206" y="634180"/>
                  </a:lnTo>
                  <a:cubicBezTo>
                    <a:pt x="3006566" y="477303"/>
                    <a:pt x="2823496" y="349573"/>
                    <a:pt x="2629472" y="250989"/>
                  </a:cubicBezTo>
                  <a:cubicBezTo>
                    <a:pt x="2508409" y="189457"/>
                    <a:pt x="2382965" y="139165"/>
                    <a:pt x="2254853" y="100399"/>
                  </a:cubicBezTo>
                  <a:cubicBezTo>
                    <a:pt x="1823752" y="-30761"/>
                    <a:pt x="1361885" y="-33428"/>
                    <a:pt x="929545" y="92493"/>
                  </a:cubicBezTo>
                  <a:cubicBezTo>
                    <a:pt x="807244" y="127926"/>
                    <a:pt x="687419" y="173646"/>
                    <a:pt x="571309" y="229843"/>
                  </a:cubicBezTo>
                  <a:cubicBezTo>
                    <a:pt x="366998" y="328427"/>
                    <a:pt x="174022" y="458729"/>
                    <a:pt x="0" y="620845"/>
                  </a:cubicBezTo>
                  <a:lnTo>
                    <a:pt x="738378" y="1359223"/>
                  </a:lnTo>
                  <a:cubicBezTo>
                    <a:pt x="762857" y="1383607"/>
                    <a:pt x="774954" y="1376939"/>
                    <a:pt x="789622" y="1344459"/>
                  </a:cubicBezTo>
                  <a:close/>
                </a:path>
              </a:pathLst>
            </a:custGeom>
            <a:solidFill>
              <a:srgbClr val="232271"/>
            </a:solidFill>
            <a:ln>
              <a:solidFill>
                <a:srgbClr val="F9CBA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ontserrat SemiBold" pitchFamily="2" charset="77"/>
              </a:endParaRPr>
            </a:p>
          </p:txBody>
        </p:sp>
        <p:grpSp>
          <p:nvGrpSpPr>
            <p:cNvPr id="18" name="Graphic 16">
              <a:extLst>
                <a:ext uri="{FF2B5EF4-FFF2-40B4-BE49-F238E27FC236}">
                  <a16:creationId xmlns:a16="http://schemas.microsoft.com/office/drawing/2014/main" xmlns="" id="{8A2B9BBF-49C6-47B9-A55F-E9583DCA013E}"/>
                </a:ext>
              </a:extLst>
            </p:cNvPr>
            <p:cNvGrpSpPr/>
            <p:nvPr/>
          </p:nvGrpSpPr>
          <p:grpSpPr>
            <a:xfrm>
              <a:off x="6019347" y="3635831"/>
              <a:ext cx="191850" cy="191850"/>
              <a:chOff x="3567208" y="2943225"/>
              <a:chExt cx="4552950" cy="4552950"/>
            </a:xfrm>
            <a:solidFill>
              <a:srgbClr val="D9D9D8"/>
            </a:solidFill>
          </p:grpSpPr>
          <p:sp>
            <p:nvSpPr>
              <p:cNvPr id="19" name="Freeform: Shape 18">
                <a:extLst>
                  <a:ext uri="{FF2B5EF4-FFF2-40B4-BE49-F238E27FC236}">
                    <a16:creationId xmlns:a16="http://schemas.microsoft.com/office/drawing/2014/main" xmlns="" id="{AA4D716E-9231-4097-BE4C-757925DB1C89}"/>
                  </a:ext>
                </a:extLst>
              </p:cNvPr>
              <p:cNvSpPr/>
              <p:nvPr/>
            </p:nvSpPr>
            <p:spPr>
              <a:xfrm>
                <a:off x="3567208" y="5869305"/>
                <a:ext cx="4543425" cy="1619250"/>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solidFill>
                    <a:schemeClr val="bg1"/>
                  </a:solidFill>
                </a:endParaRPr>
              </a:p>
            </p:txBody>
          </p:sp>
          <p:sp>
            <p:nvSpPr>
              <p:cNvPr id="20" name="Freeform: Shape 19">
                <a:extLst>
                  <a:ext uri="{FF2B5EF4-FFF2-40B4-BE49-F238E27FC236}">
                    <a16:creationId xmlns:a16="http://schemas.microsoft.com/office/drawing/2014/main" xmlns="" id="{A1DCEC6C-91A8-4865-97EC-1868579CC74C}"/>
                  </a:ext>
                </a:extLst>
              </p:cNvPr>
              <p:cNvSpPr/>
              <p:nvPr/>
            </p:nvSpPr>
            <p:spPr>
              <a:xfrm>
                <a:off x="4867656" y="2943225"/>
                <a:ext cx="1943100" cy="2600325"/>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solidFill>
                    <a:schemeClr val="bg1"/>
                  </a:solidFill>
                </a:endParaRPr>
              </a:p>
            </p:txBody>
          </p:sp>
        </p:grpSp>
        <p:grpSp>
          <p:nvGrpSpPr>
            <p:cNvPr id="36" name="Graphic 16">
              <a:extLst>
                <a:ext uri="{FF2B5EF4-FFF2-40B4-BE49-F238E27FC236}">
                  <a16:creationId xmlns:a16="http://schemas.microsoft.com/office/drawing/2014/main" xmlns="" id="{555D4E78-0564-4848-BC69-B9BB7B719A7D}"/>
                </a:ext>
              </a:extLst>
            </p:cNvPr>
            <p:cNvGrpSpPr/>
            <p:nvPr/>
          </p:nvGrpSpPr>
          <p:grpSpPr>
            <a:xfrm>
              <a:off x="5431182" y="4267805"/>
              <a:ext cx="191850" cy="191850"/>
              <a:chOff x="3567208" y="2943225"/>
              <a:chExt cx="4552950" cy="4552950"/>
            </a:xfrm>
            <a:solidFill>
              <a:srgbClr val="D9D9D8"/>
            </a:solidFill>
          </p:grpSpPr>
          <p:sp>
            <p:nvSpPr>
              <p:cNvPr id="37" name="Freeform: Shape 36">
                <a:extLst>
                  <a:ext uri="{FF2B5EF4-FFF2-40B4-BE49-F238E27FC236}">
                    <a16:creationId xmlns:a16="http://schemas.microsoft.com/office/drawing/2014/main" xmlns="" id="{E0A162A7-C7C2-4979-9DF5-5728BA26E01B}"/>
                  </a:ext>
                </a:extLst>
              </p:cNvPr>
              <p:cNvSpPr/>
              <p:nvPr/>
            </p:nvSpPr>
            <p:spPr>
              <a:xfrm>
                <a:off x="3567208" y="5869305"/>
                <a:ext cx="4543425" cy="1619250"/>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solidFill>
                    <a:schemeClr val="bg1"/>
                  </a:solidFill>
                </a:endParaRPr>
              </a:p>
            </p:txBody>
          </p:sp>
          <p:sp>
            <p:nvSpPr>
              <p:cNvPr id="38" name="Freeform: Shape 37">
                <a:extLst>
                  <a:ext uri="{FF2B5EF4-FFF2-40B4-BE49-F238E27FC236}">
                    <a16:creationId xmlns:a16="http://schemas.microsoft.com/office/drawing/2014/main" xmlns="" id="{48149B22-9769-433E-91AF-D80B3E731098}"/>
                  </a:ext>
                </a:extLst>
              </p:cNvPr>
              <p:cNvSpPr/>
              <p:nvPr/>
            </p:nvSpPr>
            <p:spPr>
              <a:xfrm>
                <a:off x="4867656" y="2943225"/>
                <a:ext cx="1943100" cy="2600325"/>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solidFill>
                    <a:schemeClr val="bg1"/>
                  </a:solidFill>
                </a:endParaRPr>
              </a:p>
            </p:txBody>
          </p:sp>
        </p:grpSp>
        <p:grpSp>
          <p:nvGrpSpPr>
            <p:cNvPr id="39" name="Graphic 16">
              <a:extLst>
                <a:ext uri="{FF2B5EF4-FFF2-40B4-BE49-F238E27FC236}">
                  <a16:creationId xmlns:a16="http://schemas.microsoft.com/office/drawing/2014/main" xmlns="" id="{7CF38CA0-3890-4F73-8BEA-2FAC4329F7AD}"/>
                </a:ext>
              </a:extLst>
            </p:cNvPr>
            <p:cNvGrpSpPr/>
            <p:nvPr/>
          </p:nvGrpSpPr>
          <p:grpSpPr>
            <a:xfrm>
              <a:off x="6019146" y="4851053"/>
              <a:ext cx="191850" cy="191850"/>
              <a:chOff x="3567208" y="2943225"/>
              <a:chExt cx="4552950" cy="4552950"/>
            </a:xfrm>
            <a:solidFill>
              <a:srgbClr val="D9D9D8"/>
            </a:solidFill>
          </p:grpSpPr>
          <p:sp>
            <p:nvSpPr>
              <p:cNvPr id="40" name="Freeform: Shape 39">
                <a:extLst>
                  <a:ext uri="{FF2B5EF4-FFF2-40B4-BE49-F238E27FC236}">
                    <a16:creationId xmlns:a16="http://schemas.microsoft.com/office/drawing/2014/main" xmlns="" id="{B0F7C1F5-BB13-4D45-A42F-25EB3D7CECE5}"/>
                  </a:ext>
                </a:extLst>
              </p:cNvPr>
              <p:cNvSpPr/>
              <p:nvPr/>
            </p:nvSpPr>
            <p:spPr>
              <a:xfrm>
                <a:off x="3567208" y="5869305"/>
                <a:ext cx="4543425" cy="1619250"/>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solidFill>
                    <a:schemeClr val="bg1"/>
                  </a:solidFill>
                </a:endParaRPr>
              </a:p>
            </p:txBody>
          </p:sp>
          <p:sp>
            <p:nvSpPr>
              <p:cNvPr id="41" name="Freeform: Shape 40">
                <a:extLst>
                  <a:ext uri="{FF2B5EF4-FFF2-40B4-BE49-F238E27FC236}">
                    <a16:creationId xmlns:a16="http://schemas.microsoft.com/office/drawing/2014/main" xmlns="" id="{3CAE78EF-934E-4F01-9550-C1641ABD0E05}"/>
                  </a:ext>
                </a:extLst>
              </p:cNvPr>
              <p:cNvSpPr/>
              <p:nvPr/>
            </p:nvSpPr>
            <p:spPr>
              <a:xfrm>
                <a:off x="4867656" y="2943225"/>
                <a:ext cx="1943100" cy="2600325"/>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solidFill>
                    <a:schemeClr val="bg1"/>
                  </a:solidFill>
                </a:endParaRPr>
              </a:p>
            </p:txBody>
          </p:sp>
        </p:grpSp>
        <p:grpSp>
          <p:nvGrpSpPr>
            <p:cNvPr id="42" name="Graphic 16">
              <a:extLst>
                <a:ext uri="{FF2B5EF4-FFF2-40B4-BE49-F238E27FC236}">
                  <a16:creationId xmlns:a16="http://schemas.microsoft.com/office/drawing/2014/main" xmlns="" id="{123F645A-B0D6-407D-A3A3-152AD990305C}"/>
                </a:ext>
              </a:extLst>
            </p:cNvPr>
            <p:cNvGrpSpPr/>
            <p:nvPr/>
          </p:nvGrpSpPr>
          <p:grpSpPr>
            <a:xfrm>
              <a:off x="6590757" y="4273697"/>
              <a:ext cx="191850" cy="191850"/>
              <a:chOff x="3567208" y="2943225"/>
              <a:chExt cx="4552950" cy="4552950"/>
            </a:xfrm>
            <a:solidFill>
              <a:srgbClr val="D9D9D8"/>
            </a:solidFill>
          </p:grpSpPr>
          <p:sp>
            <p:nvSpPr>
              <p:cNvPr id="43" name="Freeform: Shape 42">
                <a:extLst>
                  <a:ext uri="{FF2B5EF4-FFF2-40B4-BE49-F238E27FC236}">
                    <a16:creationId xmlns:a16="http://schemas.microsoft.com/office/drawing/2014/main" xmlns="" id="{B9740306-077E-4BA5-A1BC-6487B878871B}"/>
                  </a:ext>
                </a:extLst>
              </p:cNvPr>
              <p:cNvSpPr/>
              <p:nvPr/>
            </p:nvSpPr>
            <p:spPr>
              <a:xfrm>
                <a:off x="3567208" y="5869305"/>
                <a:ext cx="4543425" cy="1619250"/>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xmlns="" id="{E2BF70D8-16CC-403E-AD46-CFD824A25B94}"/>
                  </a:ext>
                </a:extLst>
              </p:cNvPr>
              <p:cNvSpPr/>
              <p:nvPr/>
            </p:nvSpPr>
            <p:spPr>
              <a:xfrm>
                <a:off x="4867656" y="2943225"/>
                <a:ext cx="1943100" cy="2600325"/>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solidFill>
                    <a:schemeClr val="bg1"/>
                  </a:solidFill>
                </a:endParaRPr>
              </a:p>
            </p:txBody>
          </p:sp>
        </p:grpSp>
      </p:grpSp>
      <p:grpSp>
        <p:nvGrpSpPr>
          <p:cNvPr id="70" name="Group 69">
            <a:extLst>
              <a:ext uri="{FF2B5EF4-FFF2-40B4-BE49-F238E27FC236}">
                <a16:creationId xmlns:a16="http://schemas.microsoft.com/office/drawing/2014/main" xmlns="" id="{448728AC-7C5E-4CC1-8C2D-7FBE34678A5D}"/>
              </a:ext>
            </a:extLst>
          </p:cNvPr>
          <p:cNvGrpSpPr/>
          <p:nvPr/>
        </p:nvGrpSpPr>
        <p:grpSpPr>
          <a:xfrm>
            <a:off x="8096746" y="3372586"/>
            <a:ext cx="1107834" cy="1107834"/>
            <a:chOff x="8125217" y="3123438"/>
            <a:chExt cx="1416276" cy="1416277"/>
          </a:xfrm>
        </p:grpSpPr>
        <p:sp>
          <p:nvSpPr>
            <p:cNvPr id="47" name="Oval 46">
              <a:extLst>
                <a:ext uri="{FF2B5EF4-FFF2-40B4-BE49-F238E27FC236}">
                  <a16:creationId xmlns:a16="http://schemas.microsoft.com/office/drawing/2014/main" xmlns="" id="{8C0D0D4A-CAF6-4F5F-A7A2-1330214A416A}"/>
                </a:ext>
              </a:extLst>
            </p:cNvPr>
            <p:cNvSpPr/>
            <p:nvPr/>
          </p:nvSpPr>
          <p:spPr>
            <a:xfrm>
              <a:off x="8125217" y="3123438"/>
              <a:ext cx="1416276" cy="141627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432" rtlCol="0" anchor="ctr"/>
            <a:lstStyle/>
            <a:p>
              <a:pPr algn="ctr"/>
              <a:endParaRPr lang="en-US" sz="1200" b="1">
                <a:solidFill>
                  <a:schemeClr val="bg1"/>
                </a:solidFill>
                <a:latin typeface="Century Gothic" panose="020B0502020202020204" pitchFamily="34" charset="0"/>
              </a:endParaRPr>
            </a:p>
          </p:txBody>
        </p:sp>
        <p:grpSp>
          <p:nvGrpSpPr>
            <p:cNvPr id="68" name="Group 67">
              <a:extLst>
                <a:ext uri="{FF2B5EF4-FFF2-40B4-BE49-F238E27FC236}">
                  <a16:creationId xmlns:a16="http://schemas.microsoft.com/office/drawing/2014/main" xmlns="" id="{C37A0137-271C-46B6-A9FD-0B04E68F7883}"/>
                </a:ext>
              </a:extLst>
            </p:cNvPr>
            <p:cNvGrpSpPr/>
            <p:nvPr/>
          </p:nvGrpSpPr>
          <p:grpSpPr>
            <a:xfrm>
              <a:off x="8260933" y="3313383"/>
              <a:ext cx="1144847" cy="1036384"/>
              <a:chOff x="8255034" y="3319931"/>
              <a:chExt cx="1144847" cy="1036384"/>
            </a:xfrm>
          </p:grpSpPr>
          <p:grpSp>
            <p:nvGrpSpPr>
              <p:cNvPr id="54" name="Graphic 16">
                <a:extLst>
                  <a:ext uri="{FF2B5EF4-FFF2-40B4-BE49-F238E27FC236}">
                    <a16:creationId xmlns:a16="http://schemas.microsoft.com/office/drawing/2014/main" xmlns="" id="{5640DCAF-F4D5-4592-8364-D51FFCD39FEF}"/>
                  </a:ext>
                </a:extLst>
              </p:cNvPr>
              <p:cNvGrpSpPr/>
              <p:nvPr/>
            </p:nvGrpSpPr>
            <p:grpSpPr>
              <a:xfrm>
                <a:off x="8649784" y="3319931"/>
                <a:ext cx="356092" cy="356092"/>
                <a:chOff x="3567208" y="2943225"/>
                <a:chExt cx="4552950" cy="4552950"/>
              </a:xfrm>
              <a:solidFill>
                <a:srgbClr val="232271"/>
              </a:solidFill>
            </p:grpSpPr>
            <p:sp>
              <p:nvSpPr>
                <p:cNvPr id="64" name="Freeform: Shape 63">
                  <a:extLst>
                    <a:ext uri="{FF2B5EF4-FFF2-40B4-BE49-F238E27FC236}">
                      <a16:creationId xmlns:a16="http://schemas.microsoft.com/office/drawing/2014/main" xmlns="" id="{B969DF11-B407-4514-8D53-B6C5F43B4844}"/>
                    </a:ext>
                  </a:extLst>
                </p:cNvPr>
                <p:cNvSpPr/>
                <p:nvPr/>
              </p:nvSpPr>
              <p:spPr>
                <a:xfrm>
                  <a:off x="3567208" y="5869305"/>
                  <a:ext cx="4543425" cy="1619250"/>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1E712D5E-0258-4D6F-9D2D-2660D0FAE330}"/>
                    </a:ext>
                  </a:extLst>
                </p:cNvPr>
                <p:cNvSpPr/>
                <p:nvPr/>
              </p:nvSpPr>
              <p:spPr>
                <a:xfrm>
                  <a:off x="4867656" y="2943225"/>
                  <a:ext cx="1943100" cy="2600325"/>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p>
              </p:txBody>
            </p:sp>
          </p:grpSp>
          <p:grpSp>
            <p:nvGrpSpPr>
              <p:cNvPr id="56" name="Graphic 16">
                <a:extLst>
                  <a:ext uri="{FF2B5EF4-FFF2-40B4-BE49-F238E27FC236}">
                    <a16:creationId xmlns:a16="http://schemas.microsoft.com/office/drawing/2014/main" xmlns="" id="{2AB8905F-608C-4889-83BD-1E49F87E1145}"/>
                  </a:ext>
                </a:extLst>
              </p:cNvPr>
              <p:cNvGrpSpPr/>
              <p:nvPr/>
            </p:nvGrpSpPr>
            <p:grpSpPr>
              <a:xfrm>
                <a:off x="8649784" y="4000223"/>
                <a:ext cx="356092" cy="356092"/>
                <a:chOff x="3567208" y="2943225"/>
                <a:chExt cx="4552950" cy="4552950"/>
              </a:xfrm>
              <a:solidFill>
                <a:srgbClr val="232271"/>
              </a:solidFill>
            </p:grpSpPr>
            <p:sp>
              <p:nvSpPr>
                <p:cNvPr id="60" name="Freeform: Shape 59">
                  <a:extLst>
                    <a:ext uri="{FF2B5EF4-FFF2-40B4-BE49-F238E27FC236}">
                      <a16:creationId xmlns:a16="http://schemas.microsoft.com/office/drawing/2014/main" xmlns="" id="{F6F84890-1615-4231-A580-E359B07822EE}"/>
                    </a:ext>
                  </a:extLst>
                </p:cNvPr>
                <p:cNvSpPr/>
                <p:nvPr/>
              </p:nvSpPr>
              <p:spPr>
                <a:xfrm>
                  <a:off x="3567208" y="5869305"/>
                  <a:ext cx="4543425" cy="1619250"/>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69A06893-6B48-43D1-89BD-0DEBD3E67AF5}"/>
                    </a:ext>
                  </a:extLst>
                </p:cNvPr>
                <p:cNvSpPr/>
                <p:nvPr/>
              </p:nvSpPr>
              <p:spPr>
                <a:xfrm>
                  <a:off x="4867656" y="2943225"/>
                  <a:ext cx="1943100" cy="2600325"/>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p>
              </p:txBody>
            </p:sp>
          </p:grpSp>
          <p:grpSp>
            <p:nvGrpSpPr>
              <p:cNvPr id="55" name="Graphic 16">
                <a:extLst>
                  <a:ext uri="{FF2B5EF4-FFF2-40B4-BE49-F238E27FC236}">
                    <a16:creationId xmlns:a16="http://schemas.microsoft.com/office/drawing/2014/main" xmlns="" id="{4BAC86C9-58D4-47AD-A38E-19B5AB0703AE}"/>
                  </a:ext>
                </a:extLst>
              </p:cNvPr>
              <p:cNvGrpSpPr/>
              <p:nvPr/>
            </p:nvGrpSpPr>
            <p:grpSpPr>
              <a:xfrm>
                <a:off x="8255034" y="3660375"/>
                <a:ext cx="355347" cy="355496"/>
                <a:chOff x="3567208" y="2943225"/>
                <a:chExt cx="4543425" cy="4545330"/>
              </a:xfrm>
              <a:solidFill>
                <a:srgbClr val="232271"/>
              </a:solidFill>
            </p:grpSpPr>
            <p:sp>
              <p:nvSpPr>
                <p:cNvPr id="62" name="Freeform: Shape 61">
                  <a:extLst>
                    <a:ext uri="{FF2B5EF4-FFF2-40B4-BE49-F238E27FC236}">
                      <a16:creationId xmlns:a16="http://schemas.microsoft.com/office/drawing/2014/main" xmlns="" id="{B3AFB4BE-6ED1-442B-A96A-A950F6407FE8}"/>
                    </a:ext>
                  </a:extLst>
                </p:cNvPr>
                <p:cNvSpPr/>
                <p:nvPr/>
              </p:nvSpPr>
              <p:spPr>
                <a:xfrm>
                  <a:off x="3567208" y="5869300"/>
                  <a:ext cx="4543425" cy="1619255"/>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B411043B-7729-4EF3-87F5-FC8345C224F9}"/>
                    </a:ext>
                  </a:extLst>
                </p:cNvPr>
                <p:cNvSpPr/>
                <p:nvPr/>
              </p:nvSpPr>
              <p:spPr>
                <a:xfrm>
                  <a:off x="4867660" y="2943225"/>
                  <a:ext cx="1943096" cy="2600329"/>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p>
              </p:txBody>
            </p:sp>
          </p:grpSp>
          <p:grpSp>
            <p:nvGrpSpPr>
              <p:cNvPr id="57" name="Graphic 16">
                <a:extLst>
                  <a:ext uri="{FF2B5EF4-FFF2-40B4-BE49-F238E27FC236}">
                    <a16:creationId xmlns:a16="http://schemas.microsoft.com/office/drawing/2014/main" xmlns="" id="{0B33CF22-775C-4D85-AAF7-20A7E021CE77}"/>
                  </a:ext>
                </a:extLst>
              </p:cNvPr>
              <p:cNvGrpSpPr/>
              <p:nvPr/>
            </p:nvGrpSpPr>
            <p:grpSpPr>
              <a:xfrm>
                <a:off x="9044534" y="3660375"/>
                <a:ext cx="355347" cy="355496"/>
                <a:chOff x="3567208" y="2943225"/>
                <a:chExt cx="4543425" cy="4545330"/>
              </a:xfrm>
              <a:solidFill>
                <a:srgbClr val="232271"/>
              </a:solidFill>
            </p:grpSpPr>
            <p:sp>
              <p:nvSpPr>
                <p:cNvPr id="58" name="Freeform: Shape 57">
                  <a:extLst>
                    <a:ext uri="{FF2B5EF4-FFF2-40B4-BE49-F238E27FC236}">
                      <a16:creationId xmlns:a16="http://schemas.microsoft.com/office/drawing/2014/main" xmlns="" id="{D429C471-E152-47BB-B791-02561B281F82}"/>
                    </a:ext>
                  </a:extLst>
                </p:cNvPr>
                <p:cNvSpPr/>
                <p:nvPr/>
              </p:nvSpPr>
              <p:spPr>
                <a:xfrm>
                  <a:off x="3567208" y="5869300"/>
                  <a:ext cx="4543425" cy="1619255"/>
                </a:xfrm>
                <a:custGeom>
                  <a:avLst/>
                  <a:gdLst>
                    <a:gd name="connsiteX0" fmla="*/ 3669507 w 4543425"/>
                    <a:gd name="connsiteY0" fmla="*/ 239173 h 1619250"/>
                    <a:gd name="connsiteX1" fmla="*/ 2977516 w 4543425"/>
                    <a:gd name="connsiteY1" fmla="*/ 8477 h 1619250"/>
                    <a:gd name="connsiteX2" fmla="*/ 2926176 w 4543425"/>
                    <a:gd name="connsiteY2" fmla="*/ 0 h 1619250"/>
                    <a:gd name="connsiteX3" fmla="*/ 1625632 w 4543425"/>
                    <a:gd name="connsiteY3" fmla="*/ 0 h 1619250"/>
                    <a:gd name="connsiteX4" fmla="*/ 1574293 w 4543425"/>
                    <a:gd name="connsiteY4" fmla="*/ 8477 h 1619250"/>
                    <a:gd name="connsiteX5" fmla="*/ 882301 w 4543425"/>
                    <a:gd name="connsiteY5" fmla="*/ 239173 h 1619250"/>
                    <a:gd name="connsiteX6" fmla="*/ 0 w 4543425"/>
                    <a:gd name="connsiteY6" fmla="*/ 1463040 h 1619250"/>
                    <a:gd name="connsiteX7" fmla="*/ 162592 w 4543425"/>
                    <a:gd name="connsiteY7" fmla="*/ 1625632 h 1619250"/>
                    <a:gd name="connsiteX8" fmla="*/ 4389121 w 4543425"/>
                    <a:gd name="connsiteY8" fmla="*/ 1625632 h 1619250"/>
                    <a:gd name="connsiteX9" fmla="*/ 4551712 w 4543425"/>
                    <a:gd name="connsiteY9" fmla="*/ 1463040 h 1619250"/>
                    <a:gd name="connsiteX10" fmla="*/ 3669507 w 4543425"/>
                    <a:gd name="connsiteY10" fmla="*/ 239173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3425" h="1619250">
                      <a:moveTo>
                        <a:pt x="3669507" y="239173"/>
                      </a:moveTo>
                      <a:lnTo>
                        <a:pt x="2977516" y="8477"/>
                      </a:lnTo>
                      <a:cubicBezTo>
                        <a:pt x="2960942" y="2953"/>
                        <a:pt x="2943607" y="95"/>
                        <a:pt x="2926176" y="0"/>
                      </a:cubicBezTo>
                      <a:lnTo>
                        <a:pt x="1625632" y="0"/>
                      </a:lnTo>
                      <a:cubicBezTo>
                        <a:pt x="1608202" y="0"/>
                        <a:pt x="1590866" y="2857"/>
                        <a:pt x="1574293" y="8477"/>
                      </a:cubicBezTo>
                      <a:lnTo>
                        <a:pt x="882301" y="239173"/>
                      </a:lnTo>
                      <a:cubicBezTo>
                        <a:pt x="355092" y="414242"/>
                        <a:pt x="-476" y="907542"/>
                        <a:pt x="0" y="1463040"/>
                      </a:cubicBezTo>
                      <a:cubicBezTo>
                        <a:pt x="0" y="1552861"/>
                        <a:pt x="72771" y="1625632"/>
                        <a:pt x="162592" y="1625632"/>
                      </a:cubicBezTo>
                      <a:lnTo>
                        <a:pt x="4389121" y="1625632"/>
                      </a:lnTo>
                      <a:cubicBezTo>
                        <a:pt x="4478942" y="1625632"/>
                        <a:pt x="4551712" y="1552861"/>
                        <a:pt x="4551712" y="1463040"/>
                      </a:cubicBezTo>
                      <a:cubicBezTo>
                        <a:pt x="4552189" y="907542"/>
                        <a:pt x="4196620" y="414242"/>
                        <a:pt x="3669507" y="239173"/>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311F2B8F-1D46-42AD-B7BC-4CA2A24AECC8}"/>
                    </a:ext>
                  </a:extLst>
                </p:cNvPr>
                <p:cNvSpPr/>
                <p:nvPr/>
              </p:nvSpPr>
              <p:spPr>
                <a:xfrm>
                  <a:off x="4867660" y="2943225"/>
                  <a:ext cx="1943096" cy="2600329"/>
                </a:xfrm>
                <a:custGeom>
                  <a:avLst/>
                  <a:gdLst>
                    <a:gd name="connsiteX0" fmla="*/ 975360 w 1943100"/>
                    <a:gd name="connsiteY0" fmla="*/ 2600992 h 2600325"/>
                    <a:gd name="connsiteX1" fmla="*/ 1950720 w 1943100"/>
                    <a:gd name="connsiteY1" fmla="*/ 1625632 h 2600325"/>
                    <a:gd name="connsiteX2" fmla="*/ 1950720 w 1943100"/>
                    <a:gd name="connsiteY2" fmla="*/ 975360 h 2600325"/>
                    <a:gd name="connsiteX3" fmla="*/ 975360 w 1943100"/>
                    <a:gd name="connsiteY3" fmla="*/ 0 h 2600325"/>
                    <a:gd name="connsiteX4" fmla="*/ 0 w 1943100"/>
                    <a:gd name="connsiteY4" fmla="*/ 975360 h 2600325"/>
                    <a:gd name="connsiteX5" fmla="*/ 0 w 1943100"/>
                    <a:gd name="connsiteY5" fmla="*/ 1625632 h 2600325"/>
                    <a:gd name="connsiteX6" fmla="*/ 975360 w 1943100"/>
                    <a:gd name="connsiteY6" fmla="*/ 2600992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2600325">
                      <a:moveTo>
                        <a:pt x="975360" y="2600992"/>
                      </a:moveTo>
                      <a:cubicBezTo>
                        <a:pt x="1513808" y="2600420"/>
                        <a:pt x="1950148" y="2164080"/>
                        <a:pt x="1950720" y="1625632"/>
                      </a:cubicBezTo>
                      <a:lnTo>
                        <a:pt x="1950720" y="975360"/>
                      </a:lnTo>
                      <a:cubicBezTo>
                        <a:pt x="1950720" y="436721"/>
                        <a:pt x="1514094" y="0"/>
                        <a:pt x="975360" y="0"/>
                      </a:cubicBezTo>
                      <a:cubicBezTo>
                        <a:pt x="436626" y="0"/>
                        <a:pt x="0" y="436721"/>
                        <a:pt x="0" y="975360"/>
                      </a:cubicBezTo>
                      <a:lnTo>
                        <a:pt x="0" y="1625632"/>
                      </a:lnTo>
                      <a:cubicBezTo>
                        <a:pt x="571" y="2164080"/>
                        <a:pt x="436912" y="2600420"/>
                        <a:pt x="975360" y="2600992"/>
                      </a:cubicBezTo>
                      <a:close/>
                    </a:path>
                  </a:pathLst>
                </a:custGeom>
                <a:grpFill/>
                <a:ln w="9525" cap="flat">
                  <a:noFill/>
                  <a:prstDash val="solid"/>
                  <a:miter/>
                </a:ln>
              </p:spPr>
              <p:txBody>
                <a:bodyPr rtlCol="0" anchor="ctr"/>
                <a:lstStyle/>
                <a:p>
                  <a:endParaRPr lang="en-US"/>
                </a:p>
              </p:txBody>
            </p:sp>
          </p:grpSp>
        </p:grpSp>
      </p:grpSp>
      <p:sp>
        <p:nvSpPr>
          <p:cNvPr id="75" name="TextBox 74">
            <a:extLst>
              <a:ext uri="{FF2B5EF4-FFF2-40B4-BE49-F238E27FC236}">
                <a16:creationId xmlns:a16="http://schemas.microsoft.com/office/drawing/2014/main" xmlns="" id="{2386316B-DA65-4FA0-9A2A-E08C68778809}"/>
              </a:ext>
            </a:extLst>
          </p:cNvPr>
          <p:cNvSpPr txBox="1"/>
          <p:nvPr/>
        </p:nvSpPr>
        <p:spPr>
          <a:xfrm>
            <a:off x="2291896" y="5003626"/>
            <a:ext cx="2498880" cy="530466"/>
          </a:xfrm>
          <a:prstGeom prst="rect">
            <a:avLst/>
          </a:prstGeom>
          <a:noFill/>
        </p:spPr>
        <p:txBody>
          <a:bodyPr wrap="square" rtlCol="0">
            <a:spAutoFit/>
          </a:bodyPr>
          <a:lstStyle/>
          <a:p>
            <a:pPr algn="ctr">
              <a:lnSpc>
                <a:spcPts val="1800"/>
              </a:lnSpc>
            </a:pPr>
            <a:r>
              <a:rPr lang="en-US" sz="1200" dirty="0">
                <a:solidFill>
                  <a:schemeClr val="bg1"/>
                </a:solidFill>
                <a:latin typeface="Century Gothic" panose="020B0502020202020204" pitchFamily="34" charset="0"/>
              </a:rPr>
              <a:t>No one individual can appear in more than one category</a:t>
            </a:r>
          </a:p>
        </p:txBody>
      </p:sp>
      <p:sp>
        <p:nvSpPr>
          <p:cNvPr id="81" name="TextBox 80">
            <a:extLst>
              <a:ext uri="{FF2B5EF4-FFF2-40B4-BE49-F238E27FC236}">
                <a16:creationId xmlns:a16="http://schemas.microsoft.com/office/drawing/2014/main" xmlns="" id="{65874F66-9248-4B87-97E4-80D631986154}"/>
              </a:ext>
            </a:extLst>
          </p:cNvPr>
          <p:cNvSpPr txBox="1"/>
          <p:nvPr/>
        </p:nvSpPr>
        <p:spPr>
          <a:xfrm>
            <a:off x="6912187" y="5003626"/>
            <a:ext cx="3476952" cy="530466"/>
          </a:xfrm>
          <a:prstGeom prst="rect">
            <a:avLst/>
          </a:prstGeom>
          <a:noFill/>
        </p:spPr>
        <p:txBody>
          <a:bodyPr wrap="square" rtlCol="0">
            <a:spAutoFit/>
          </a:bodyPr>
          <a:lstStyle/>
          <a:p>
            <a:pPr algn="ctr">
              <a:lnSpc>
                <a:spcPts val="1800"/>
              </a:lnSpc>
            </a:pPr>
            <a:r>
              <a:rPr lang="en-US" sz="1200" dirty="0">
                <a:solidFill>
                  <a:schemeClr val="bg1"/>
                </a:solidFill>
                <a:latin typeface="Century Gothic" panose="020B0502020202020204" pitchFamily="34" charset="0"/>
              </a:rPr>
              <a:t>All categories combined includes all individuals (ex: no individuals are excluded)</a:t>
            </a:r>
          </a:p>
        </p:txBody>
      </p:sp>
      <p:sp>
        <p:nvSpPr>
          <p:cNvPr id="82" name="Arc 81">
            <a:extLst>
              <a:ext uri="{FF2B5EF4-FFF2-40B4-BE49-F238E27FC236}">
                <a16:creationId xmlns:a16="http://schemas.microsoft.com/office/drawing/2014/main" xmlns="" id="{9777251F-D3E8-422E-A58E-660845F415FB}"/>
              </a:ext>
            </a:extLst>
          </p:cNvPr>
          <p:cNvSpPr/>
          <p:nvPr/>
        </p:nvSpPr>
        <p:spPr>
          <a:xfrm>
            <a:off x="3634133" y="3238729"/>
            <a:ext cx="1829525" cy="1829525"/>
          </a:xfrm>
          <a:prstGeom prst="arc">
            <a:avLst>
              <a:gd name="adj1" fmla="val 13895830"/>
              <a:gd name="adj2" fmla="val 18737327"/>
            </a:avLst>
          </a:prstGeom>
          <a:ln cap="rnd">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xmlns="" id="{F1343010-88DB-4AF3-A9DE-1165116745A6}"/>
              </a:ext>
            </a:extLst>
          </p:cNvPr>
          <p:cNvSpPr/>
          <p:nvPr/>
        </p:nvSpPr>
        <p:spPr>
          <a:xfrm flipH="1">
            <a:off x="6720273" y="3238729"/>
            <a:ext cx="1829525" cy="1829525"/>
          </a:xfrm>
          <a:prstGeom prst="arc">
            <a:avLst>
              <a:gd name="adj1" fmla="val 13895830"/>
              <a:gd name="adj2" fmla="val 18737327"/>
            </a:avLst>
          </a:prstGeom>
          <a:ln cap="rnd">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51046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3000" fill="hold"/>
                                        <p:tgtEl>
                                          <p:spTgt spid="66"/>
                                        </p:tgtEl>
                                        <p:attrNameLst>
                                          <p:attrName>ppt_x</p:attrName>
                                        </p:attrNameLst>
                                      </p:cBhvr>
                                      <p:tavLst>
                                        <p:tav tm="0">
                                          <p:val>
                                            <p:strVal val="#ppt_x"/>
                                          </p:val>
                                        </p:tav>
                                        <p:tav tm="100000">
                                          <p:val>
                                            <p:strVal val="#ppt_x"/>
                                          </p:val>
                                        </p:tav>
                                      </p:tavLst>
                                    </p:anim>
                                    <p:anim calcmode="lin" valueType="num">
                                      <p:cBhvr additive="base">
                                        <p:cTn id="8" dur="3000" fill="hold"/>
                                        <p:tgtEl>
                                          <p:spTgt spid="6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childTnLst>
                                </p:cTn>
                              </p:par>
                              <p:par>
                                <p:cTn id="15" presetID="0" presetClass="path" presetSubtype="0" decel="50000" fill="hold" grpId="1" nodeType="withEffect">
                                  <p:stCondLst>
                                    <p:cond delay="0"/>
                                  </p:stCondLst>
                                  <p:childTnLst>
                                    <p:animMotion origin="layout" path="M 0.20964 0.00232 L 1.66667E-6 2.96296E-6 " pathEditMode="relative" rAng="0" ptsTypes="AA">
                                      <p:cBhvr>
                                        <p:cTn id="16" dur="1500" fill="hold"/>
                                        <p:tgtEl>
                                          <p:spTgt spid="4"/>
                                        </p:tgtEl>
                                        <p:attrNameLst>
                                          <p:attrName>ppt_x</p:attrName>
                                          <p:attrName>ppt_y</p:attrName>
                                        </p:attrNameLst>
                                      </p:cBhvr>
                                      <p:rCtr x="-10677" y="0"/>
                                    </p:animMotion>
                                  </p:childTnLst>
                                </p:cTn>
                              </p:par>
                              <p:par>
                                <p:cTn id="17" presetID="0" presetClass="path" presetSubtype="0" decel="50000" fill="hold" grpId="1" nodeType="withEffect">
                                  <p:stCondLst>
                                    <p:cond delay="0"/>
                                  </p:stCondLst>
                                  <p:childTnLst>
                                    <p:animMotion origin="layout" path="M -0.20951 0.00116 L -2.29167E-6 4.07407E-6 " pathEditMode="relative" rAng="0" ptsTypes="AA">
                                      <p:cBhvr>
                                        <p:cTn id="18" dur="1500" fill="hold"/>
                                        <p:tgtEl>
                                          <p:spTgt spid="14"/>
                                        </p:tgtEl>
                                        <p:attrNameLst>
                                          <p:attrName>ppt_x</p:attrName>
                                          <p:attrName>ppt_y</p:attrName>
                                        </p:attrNameLst>
                                      </p:cBhvr>
                                      <p:rCtr x="10378" y="116"/>
                                    </p:animMotion>
                                  </p:childTnLst>
                                </p:cTn>
                              </p:par>
                              <p:par>
                                <p:cTn id="19" presetID="55" presetClass="entr" presetSubtype="0" fill="hold" grpId="0" nodeType="withEffect">
                                  <p:stCondLst>
                                    <p:cond delay="150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par>
                                <p:cTn id="24" presetID="12" presetClass="entr" presetSubtype="4" fill="hold" grpId="0" nodeType="withEffect">
                                  <p:stCondLst>
                                    <p:cond delay="1500"/>
                                  </p:stCondLst>
                                  <p:childTnLst>
                                    <p:set>
                                      <p:cBhvr>
                                        <p:cTn id="25" dur="1" fill="hold">
                                          <p:stCondLst>
                                            <p:cond delay="0"/>
                                          </p:stCondLst>
                                        </p:cTn>
                                        <p:tgtEl>
                                          <p:spTgt spid="74"/>
                                        </p:tgtEl>
                                        <p:attrNameLst>
                                          <p:attrName>style.visibility</p:attrName>
                                        </p:attrNameLst>
                                      </p:cBhvr>
                                      <p:to>
                                        <p:strVal val="visible"/>
                                      </p:to>
                                    </p:set>
                                    <p:anim calcmode="lin" valueType="num">
                                      <p:cBhvr additive="base">
                                        <p:cTn id="26" dur="1000"/>
                                        <p:tgtEl>
                                          <p:spTgt spid="74"/>
                                        </p:tgtEl>
                                        <p:attrNameLst>
                                          <p:attrName>ppt_y</p:attrName>
                                        </p:attrNameLst>
                                      </p:cBhvr>
                                      <p:tavLst>
                                        <p:tav tm="0">
                                          <p:val>
                                            <p:strVal val="#ppt_y+#ppt_h*1.125000"/>
                                          </p:val>
                                        </p:tav>
                                        <p:tav tm="100000">
                                          <p:val>
                                            <p:strVal val="#ppt_y"/>
                                          </p:val>
                                        </p:tav>
                                      </p:tavLst>
                                    </p:anim>
                                    <p:animEffect transition="in" filter="wipe(up)">
                                      <p:cBhvr>
                                        <p:cTn id="27" dur="1000"/>
                                        <p:tgtEl>
                                          <p:spTgt spid="74"/>
                                        </p:tgtEl>
                                      </p:cBhvr>
                                    </p:animEffect>
                                  </p:childTnLst>
                                </p:cTn>
                              </p:par>
                              <p:par>
                                <p:cTn id="28" presetID="55" presetClass="entr" presetSubtype="0" fill="hold" grpId="0" nodeType="withEffect">
                                  <p:stCondLst>
                                    <p:cond delay="200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strVal val="#ppt_w*0.70"/>
                                          </p:val>
                                        </p:tav>
                                        <p:tav tm="100000">
                                          <p:val>
                                            <p:strVal val="#ppt_w"/>
                                          </p:val>
                                        </p:tav>
                                      </p:tavLst>
                                    </p:anim>
                                    <p:anim calcmode="lin" valueType="num">
                                      <p:cBhvr>
                                        <p:cTn id="31" dur="1000" fill="hold"/>
                                        <p:tgtEl>
                                          <p:spTgt spid="10"/>
                                        </p:tgtEl>
                                        <p:attrNameLst>
                                          <p:attrName>ppt_h</p:attrName>
                                        </p:attrNameLst>
                                      </p:cBhvr>
                                      <p:tavLst>
                                        <p:tav tm="0">
                                          <p:val>
                                            <p:strVal val="#ppt_h"/>
                                          </p:val>
                                        </p:tav>
                                        <p:tav tm="100000">
                                          <p:val>
                                            <p:strVal val="#ppt_h"/>
                                          </p:val>
                                        </p:tav>
                                      </p:tavLst>
                                    </p:anim>
                                    <p:animEffect transition="in" filter="fade">
                                      <p:cBhvr>
                                        <p:cTn id="32" dur="1000"/>
                                        <p:tgtEl>
                                          <p:spTgt spid="10"/>
                                        </p:tgtEl>
                                      </p:cBhvr>
                                    </p:animEffect>
                                  </p:childTnLst>
                                </p:cTn>
                              </p:par>
                              <p:par>
                                <p:cTn id="33" presetID="12" presetClass="entr" presetSubtype="4"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1000"/>
                                        <p:tgtEl>
                                          <p:spTgt spid="77"/>
                                        </p:tgtEl>
                                        <p:attrNameLst>
                                          <p:attrName>ppt_y</p:attrName>
                                        </p:attrNameLst>
                                      </p:cBhvr>
                                      <p:tavLst>
                                        <p:tav tm="0">
                                          <p:val>
                                            <p:strVal val="#ppt_y+#ppt_h*1.125000"/>
                                          </p:val>
                                        </p:tav>
                                        <p:tav tm="100000">
                                          <p:val>
                                            <p:strVal val="#ppt_y"/>
                                          </p:val>
                                        </p:tav>
                                      </p:tavLst>
                                    </p:anim>
                                    <p:animEffect transition="in" filter="wipe(up)">
                                      <p:cBhvr>
                                        <p:cTn id="36" dur="1000"/>
                                        <p:tgtEl>
                                          <p:spTgt spid="77"/>
                                        </p:tgtEl>
                                      </p:cBhvr>
                                    </p:animEffect>
                                  </p:childTnLst>
                                </p:cTn>
                              </p:par>
                              <p:par>
                                <p:cTn id="37" presetID="16" presetClass="entr" presetSubtype="37" fill="hold" grpId="0" nodeType="withEffect">
                                  <p:stCondLst>
                                    <p:cond delay="1500"/>
                                  </p:stCondLst>
                                  <p:childTnLst>
                                    <p:set>
                                      <p:cBhvr>
                                        <p:cTn id="38" dur="1" fill="hold">
                                          <p:stCondLst>
                                            <p:cond delay="0"/>
                                          </p:stCondLst>
                                        </p:cTn>
                                        <p:tgtEl>
                                          <p:spTgt spid="75"/>
                                        </p:tgtEl>
                                        <p:attrNameLst>
                                          <p:attrName>style.visibility</p:attrName>
                                        </p:attrNameLst>
                                      </p:cBhvr>
                                      <p:to>
                                        <p:strVal val="visible"/>
                                      </p:to>
                                    </p:set>
                                    <p:animEffect transition="in" filter="barn(outVertical)">
                                      <p:cBhvr>
                                        <p:cTn id="39" dur="1500"/>
                                        <p:tgtEl>
                                          <p:spTgt spid="75"/>
                                        </p:tgtEl>
                                      </p:cBhvr>
                                    </p:animEffect>
                                  </p:childTnLst>
                                </p:cTn>
                              </p:par>
                              <p:par>
                                <p:cTn id="40" presetID="55" presetClass="entr" presetSubtype="0" fill="hold" grpId="0" nodeType="withEffect">
                                  <p:stCondLst>
                                    <p:cond delay="25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strVal val="#ppt_w*0.70"/>
                                          </p:val>
                                        </p:tav>
                                        <p:tav tm="100000">
                                          <p:val>
                                            <p:strVal val="#ppt_w"/>
                                          </p:val>
                                        </p:tav>
                                      </p:tavLst>
                                    </p:anim>
                                    <p:anim calcmode="lin" valueType="num">
                                      <p:cBhvr>
                                        <p:cTn id="43" dur="1000" fill="hold"/>
                                        <p:tgtEl>
                                          <p:spTgt spid="15"/>
                                        </p:tgtEl>
                                        <p:attrNameLst>
                                          <p:attrName>ppt_h</p:attrName>
                                        </p:attrNameLst>
                                      </p:cBhvr>
                                      <p:tavLst>
                                        <p:tav tm="0">
                                          <p:val>
                                            <p:strVal val="#ppt_h"/>
                                          </p:val>
                                        </p:tav>
                                        <p:tav tm="100000">
                                          <p:val>
                                            <p:strVal val="#ppt_h"/>
                                          </p:val>
                                        </p:tav>
                                      </p:tavLst>
                                    </p:anim>
                                    <p:animEffect transition="in" filter="fade">
                                      <p:cBhvr>
                                        <p:cTn id="44" dur="1000"/>
                                        <p:tgtEl>
                                          <p:spTgt spid="15"/>
                                        </p:tgtEl>
                                      </p:cBhvr>
                                    </p:animEffect>
                                  </p:childTnLst>
                                </p:cTn>
                              </p:par>
                              <p:par>
                                <p:cTn id="45" presetID="12" presetClass="entr" presetSubtype="4" fill="hold" grpId="0" nodeType="withEffect">
                                  <p:stCondLst>
                                    <p:cond delay="250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1000"/>
                                        <p:tgtEl>
                                          <p:spTgt spid="78"/>
                                        </p:tgtEl>
                                        <p:attrNameLst>
                                          <p:attrName>ppt_y</p:attrName>
                                        </p:attrNameLst>
                                      </p:cBhvr>
                                      <p:tavLst>
                                        <p:tav tm="0">
                                          <p:val>
                                            <p:strVal val="#ppt_y+#ppt_h*1.125000"/>
                                          </p:val>
                                        </p:tav>
                                        <p:tav tm="100000">
                                          <p:val>
                                            <p:strVal val="#ppt_y"/>
                                          </p:val>
                                        </p:tav>
                                      </p:tavLst>
                                    </p:anim>
                                    <p:animEffect transition="in" filter="wipe(up)">
                                      <p:cBhvr>
                                        <p:cTn id="48" dur="1000"/>
                                        <p:tgtEl>
                                          <p:spTgt spid="78"/>
                                        </p:tgtEl>
                                      </p:cBhvr>
                                    </p:animEffect>
                                  </p:childTnLst>
                                </p:cTn>
                              </p:par>
                              <p:par>
                                <p:cTn id="49" presetID="55" presetClass="entr" presetSubtype="0" fill="hold" grpId="0" nodeType="withEffect">
                                  <p:stCondLst>
                                    <p:cond delay="300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strVal val="#ppt_w*0.70"/>
                                          </p:val>
                                        </p:tav>
                                        <p:tav tm="100000">
                                          <p:val>
                                            <p:strVal val="#ppt_w"/>
                                          </p:val>
                                        </p:tav>
                                      </p:tavLst>
                                    </p:anim>
                                    <p:anim calcmode="lin" valueType="num">
                                      <p:cBhvr>
                                        <p:cTn id="52" dur="1000" fill="hold"/>
                                        <p:tgtEl>
                                          <p:spTgt spid="16"/>
                                        </p:tgtEl>
                                        <p:attrNameLst>
                                          <p:attrName>ppt_h</p:attrName>
                                        </p:attrNameLst>
                                      </p:cBhvr>
                                      <p:tavLst>
                                        <p:tav tm="0">
                                          <p:val>
                                            <p:strVal val="#ppt_h"/>
                                          </p:val>
                                        </p:tav>
                                        <p:tav tm="100000">
                                          <p:val>
                                            <p:strVal val="#ppt_h"/>
                                          </p:val>
                                        </p:tav>
                                      </p:tavLst>
                                    </p:anim>
                                    <p:animEffect transition="in" filter="fade">
                                      <p:cBhvr>
                                        <p:cTn id="53" dur="1000"/>
                                        <p:tgtEl>
                                          <p:spTgt spid="16"/>
                                        </p:tgtEl>
                                      </p:cBhvr>
                                    </p:animEffect>
                                  </p:childTnLst>
                                </p:cTn>
                              </p:par>
                              <p:par>
                                <p:cTn id="54" presetID="12" presetClass="entr" presetSubtype="4" fill="hold" grpId="0" nodeType="withEffect">
                                  <p:stCondLst>
                                    <p:cond delay="3000"/>
                                  </p:stCondLst>
                                  <p:childTnLst>
                                    <p:set>
                                      <p:cBhvr>
                                        <p:cTn id="55" dur="1" fill="hold">
                                          <p:stCondLst>
                                            <p:cond delay="0"/>
                                          </p:stCondLst>
                                        </p:cTn>
                                        <p:tgtEl>
                                          <p:spTgt spid="79"/>
                                        </p:tgtEl>
                                        <p:attrNameLst>
                                          <p:attrName>style.visibility</p:attrName>
                                        </p:attrNameLst>
                                      </p:cBhvr>
                                      <p:to>
                                        <p:strVal val="visible"/>
                                      </p:to>
                                    </p:set>
                                    <p:anim calcmode="lin" valueType="num">
                                      <p:cBhvr additive="base">
                                        <p:cTn id="56" dur="1000"/>
                                        <p:tgtEl>
                                          <p:spTgt spid="79"/>
                                        </p:tgtEl>
                                        <p:attrNameLst>
                                          <p:attrName>ppt_y</p:attrName>
                                        </p:attrNameLst>
                                      </p:cBhvr>
                                      <p:tavLst>
                                        <p:tav tm="0">
                                          <p:val>
                                            <p:strVal val="#ppt_y+#ppt_h*1.125000"/>
                                          </p:val>
                                        </p:tav>
                                        <p:tav tm="100000">
                                          <p:val>
                                            <p:strVal val="#ppt_y"/>
                                          </p:val>
                                        </p:tav>
                                      </p:tavLst>
                                    </p:anim>
                                    <p:animEffect transition="in" filter="wipe(up)">
                                      <p:cBhvr>
                                        <p:cTn id="57" dur="1000"/>
                                        <p:tgtEl>
                                          <p:spTgt spid="79"/>
                                        </p:tgtEl>
                                      </p:cBhvr>
                                    </p:animEffect>
                                  </p:childTnLst>
                                </p:cTn>
                              </p:par>
                              <p:par>
                                <p:cTn id="58" presetID="16" presetClass="entr" presetSubtype="37" fill="hold" grpId="0" nodeType="withEffect">
                                  <p:stCondLst>
                                    <p:cond delay="2500"/>
                                  </p:stCondLst>
                                  <p:childTnLst>
                                    <p:set>
                                      <p:cBhvr>
                                        <p:cTn id="59" dur="1" fill="hold">
                                          <p:stCondLst>
                                            <p:cond delay="0"/>
                                          </p:stCondLst>
                                        </p:cTn>
                                        <p:tgtEl>
                                          <p:spTgt spid="81"/>
                                        </p:tgtEl>
                                        <p:attrNameLst>
                                          <p:attrName>style.visibility</p:attrName>
                                        </p:attrNameLst>
                                      </p:cBhvr>
                                      <p:to>
                                        <p:strVal val="visible"/>
                                      </p:to>
                                    </p:set>
                                    <p:animEffect transition="in" filter="barn(outVertical)">
                                      <p:cBhvr>
                                        <p:cTn id="60" dur="1500"/>
                                        <p:tgtEl>
                                          <p:spTgt spid="81"/>
                                        </p:tgtEl>
                                      </p:cBhvr>
                                    </p:animEffect>
                                  </p:childTnLst>
                                </p:cTn>
                              </p:par>
                              <p:par>
                                <p:cTn id="61" presetID="23" presetClass="entr" presetSubtype="16" fill="hold" nodeType="withEffect">
                                  <p:stCondLst>
                                    <p:cond delay="3000"/>
                                  </p:stCondLst>
                                  <p:childTnLst>
                                    <p:set>
                                      <p:cBhvr>
                                        <p:cTn id="62" dur="1" fill="hold">
                                          <p:stCondLst>
                                            <p:cond delay="0"/>
                                          </p:stCondLst>
                                        </p:cTn>
                                        <p:tgtEl>
                                          <p:spTgt spid="32"/>
                                        </p:tgtEl>
                                        <p:attrNameLst>
                                          <p:attrName>style.visibility</p:attrName>
                                        </p:attrNameLst>
                                      </p:cBhvr>
                                      <p:to>
                                        <p:strVal val="visible"/>
                                      </p:to>
                                    </p:set>
                                    <p:anim calcmode="lin" valueType="num">
                                      <p:cBhvr>
                                        <p:cTn id="63" dur="1000" fill="hold"/>
                                        <p:tgtEl>
                                          <p:spTgt spid="32"/>
                                        </p:tgtEl>
                                        <p:attrNameLst>
                                          <p:attrName>ppt_w</p:attrName>
                                        </p:attrNameLst>
                                      </p:cBhvr>
                                      <p:tavLst>
                                        <p:tav tm="0">
                                          <p:val>
                                            <p:fltVal val="0"/>
                                          </p:val>
                                        </p:tav>
                                        <p:tav tm="100000">
                                          <p:val>
                                            <p:strVal val="#ppt_w"/>
                                          </p:val>
                                        </p:tav>
                                      </p:tavLst>
                                    </p:anim>
                                    <p:anim calcmode="lin" valueType="num">
                                      <p:cBhvr>
                                        <p:cTn id="64" dur="1000" fill="hold"/>
                                        <p:tgtEl>
                                          <p:spTgt spid="32"/>
                                        </p:tgtEl>
                                        <p:attrNameLst>
                                          <p:attrName>ppt_h</p:attrName>
                                        </p:attrNameLst>
                                      </p:cBhvr>
                                      <p:tavLst>
                                        <p:tav tm="0">
                                          <p:val>
                                            <p:fltVal val="0"/>
                                          </p:val>
                                        </p:tav>
                                        <p:tav tm="100000">
                                          <p:val>
                                            <p:strVal val="#ppt_h"/>
                                          </p:val>
                                        </p:tav>
                                      </p:tavLst>
                                    </p:anim>
                                  </p:childTnLst>
                                </p:cTn>
                              </p:par>
                              <p:par>
                                <p:cTn id="65" presetID="23" presetClass="entr" presetSubtype="16" fill="hold" nodeType="withEffect">
                                  <p:stCondLst>
                                    <p:cond delay="30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1000" fill="hold"/>
                                        <p:tgtEl>
                                          <p:spTgt spid="70"/>
                                        </p:tgtEl>
                                        <p:attrNameLst>
                                          <p:attrName>ppt_w</p:attrName>
                                        </p:attrNameLst>
                                      </p:cBhvr>
                                      <p:tavLst>
                                        <p:tav tm="0">
                                          <p:val>
                                            <p:fltVal val="0"/>
                                          </p:val>
                                        </p:tav>
                                        <p:tav tm="100000">
                                          <p:val>
                                            <p:strVal val="#ppt_w"/>
                                          </p:val>
                                        </p:tav>
                                      </p:tavLst>
                                    </p:anim>
                                    <p:anim calcmode="lin" valueType="num">
                                      <p:cBhvr>
                                        <p:cTn id="68" dur="1000" fill="hold"/>
                                        <p:tgtEl>
                                          <p:spTgt spid="70"/>
                                        </p:tgtEl>
                                        <p:attrNameLst>
                                          <p:attrName>ppt_h</p:attrName>
                                        </p:attrNameLst>
                                      </p:cBhvr>
                                      <p:tavLst>
                                        <p:tav tm="0">
                                          <p:val>
                                            <p:fltVal val="0"/>
                                          </p:val>
                                        </p:tav>
                                        <p:tav tm="100000">
                                          <p:val>
                                            <p:strVal val="#ppt_h"/>
                                          </p:val>
                                        </p:tav>
                                      </p:tavLst>
                                    </p:anim>
                                  </p:childTnLst>
                                </p:cTn>
                              </p:par>
                              <p:par>
                                <p:cTn id="69" presetID="22" presetClass="entr" presetSubtype="8" fill="hold" grpId="0" nodeType="withEffect">
                                  <p:stCondLst>
                                    <p:cond delay="4000"/>
                                  </p:stCondLst>
                                  <p:childTnLst>
                                    <p:set>
                                      <p:cBhvr>
                                        <p:cTn id="70" dur="1" fill="hold">
                                          <p:stCondLst>
                                            <p:cond delay="0"/>
                                          </p:stCondLst>
                                        </p:cTn>
                                        <p:tgtEl>
                                          <p:spTgt spid="82"/>
                                        </p:tgtEl>
                                        <p:attrNameLst>
                                          <p:attrName>style.visibility</p:attrName>
                                        </p:attrNameLst>
                                      </p:cBhvr>
                                      <p:to>
                                        <p:strVal val="visible"/>
                                      </p:to>
                                    </p:set>
                                    <p:animEffect transition="in" filter="wipe(left)">
                                      <p:cBhvr>
                                        <p:cTn id="71" dur="500"/>
                                        <p:tgtEl>
                                          <p:spTgt spid="82"/>
                                        </p:tgtEl>
                                      </p:cBhvr>
                                    </p:animEffect>
                                  </p:childTnLst>
                                </p:cTn>
                              </p:par>
                              <p:par>
                                <p:cTn id="72" presetID="22" presetClass="entr" presetSubtype="2" fill="hold" grpId="0" nodeType="withEffect">
                                  <p:stCondLst>
                                    <p:cond delay="4000"/>
                                  </p:stCondLst>
                                  <p:childTnLst>
                                    <p:set>
                                      <p:cBhvr>
                                        <p:cTn id="73" dur="1" fill="hold">
                                          <p:stCondLst>
                                            <p:cond delay="0"/>
                                          </p:stCondLst>
                                        </p:cTn>
                                        <p:tgtEl>
                                          <p:spTgt spid="84"/>
                                        </p:tgtEl>
                                        <p:attrNameLst>
                                          <p:attrName>style.visibility</p:attrName>
                                        </p:attrNameLst>
                                      </p:cBhvr>
                                      <p:to>
                                        <p:strVal val="visible"/>
                                      </p:to>
                                    </p:set>
                                    <p:animEffect transition="in" filter="wipe(right)">
                                      <p:cBhvr>
                                        <p:cTn id="74" dur="500"/>
                                        <p:tgtEl>
                                          <p:spTgt spid="84"/>
                                        </p:tgtEl>
                                      </p:cBhvr>
                                    </p:animEffect>
                                  </p:childTnLst>
                                </p:cTn>
                              </p:par>
                              <p:par>
                                <p:cTn id="75" presetID="6" presetClass="entr" presetSubtype="32" fill="hold" nodeType="withEffect">
                                  <p:stCondLst>
                                    <p:cond delay="3500"/>
                                  </p:stCondLst>
                                  <p:childTnLst>
                                    <p:set>
                                      <p:cBhvr>
                                        <p:cTn id="76" dur="1" fill="hold">
                                          <p:stCondLst>
                                            <p:cond delay="0"/>
                                          </p:stCondLst>
                                        </p:cTn>
                                        <p:tgtEl>
                                          <p:spTgt spid="3"/>
                                        </p:tgtEl>
                                        <p:attrNameLst>
                                          <p:attrName>style.visibility</p:attrName>
                                        </p:attrNameLst>
                                      </p:cBhvr>
                                      <p:to>
                                        <p:strVal val="visible"/>
                                      </p:to>
                                    </p:set>
                                    <p:animEffect transition="in" filter="circle(out)">
                                      <p:cBhvr>
                                        <p:cTn id="7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7" grpId="0"/>
      <p:bldP spid="78" grpId="0"/>
      <p:bldP spid="79" grpId="0"/>
      <p:bldP spid="66" grpId="0" animBg="1"/>
      <p:bldP spid="4" grpId="0" animBg="1"/>
      <p:bldP spid="4" grpId="1" animBg="1"/>
      <p:bldP spid="9" grpId="0" animBg="1"/>
      <p:bldP spid="10" grpId="0" animBg="1"/>
      <p:bldP spid="14" grpId="0" animBg="1"/>
      <p:bldP spid="14" grpId="1" animBg="1"/>
      <p:bldP spid="15" grpId="0" animBg="1"/>
      <p:bldP spid="16" grpId="0" animBg="1"/>
      <p:bldP spid="75" grpId="0"/>
      <p:bldP spid="81" grpId="0"/>
      <p:bldP spid="82" grpId="0" animBg="1"/>
      <p:bldP spid="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658"/>
            <a:ext cx="10515600" cy="1112363"/>
          </a:xfrm>
        </p:spPr>
        <p:txBody>
          <a:bodyPr>
            <a:normAutofit/>
          </a:bodyPr>
          <a:lstStyle/>
          <a:p>
            <a:r>
              <a:rPr lang="en-IN" sz="3200" dirty="0" smtClean="0">
                <a:solidFill>
                  <a:schemeClr val="accent4"/>
                </a:solidFill>
                <a:latin typeface="Times New Roman" pitchFamily="18" charset="0"/>
                <a:cs typeface="Times New Roman" pitchFamily="18" charset="0"/>
              </a:rPr>
              <a:t>Factors which influence home prices across the United States over the next decade</a:t>
            </a:r>
            <a:endParaRPr lang="en-US" sz="3200" dirty="0">
              <a:solidFill>
                <a:schemeClr val="accent4"/>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414022"/>
            <a:ext cx="10515600" cy="5279010"/>
          </a:xfrm>
        </p:spPr>
        <p:txBody>
          <a:bodyPr>
            <a:normAutofit lnSpcReduction="10000"/>
          </a:bodyPr>
          <a:lstStyle/>
          <a:p>
            <a:r>
              <a:rPr lang="en-IN" dirty="0" smtClean="0">
                <a:solidFill>
                  <a:schemeClr val="accent4"/>
                </a:solidFill>
                <a:latin typeface="Times New Roman" pitchFamily="18" charset="0"/>
                <a:cs typeface="Times New Roman" pitchFamily="18" charset="0"/>
              </a:rPr>
              <a:t>Supply and demand</a:t>
            </a:r>
          </a:p>
          <a:p>
            <a:pPr>
              <a:buNone/>
            </a:pPr>
            <a:r>
              <a:rPr lang="en-IN" dirty="0" smtClean="0">
                <a:solidFill>
                  <a:schemeClr val="accent4"/>
                </a:solidFill>
              </a:rPr>
              <a:t>        </a:t>
            </a:r>
            <a:r>
              <a:rPr lang="en-IN" sz="2000" dirty="0" smtClean="0">
                <a:solidFill>
                  <a:schemeClr val="accent4"/>
                </a:solidFill>
                <a:latin typeface="Times New Roman" pitchFamily="18" charset="0"/>
                <a:cs typeface="Times New Roman" pitchFamily="18" charset="0"/>
              </a:rPr>
              <a:t>Supply &amp; demand are based on the situations </a:t>
            </a:r>
            <a:r>
              <a:rPr lang="en-IN" sz="2000" dirty="0" err="1" smtClean="0">
                <a:solidFill>
                  <a:schemeClr val="accent4"/>
                </a:solidFill>
                <a:latin typeface="Times New Roman" pitchFamily="18" charset="0"/>
                <a:cs typeface="Times New Roman" pitchFamily="18" charset="0"/>
              </a:rPr>
              <a:t>arised</a:t>
            </a:r>
            <a:r>
              <a:rPr lang="en-IN" sz="2000" dirty="0" smtClean="0">
                <a:solidFill>
                  <a:schemeClr val="accent4"/>
                </a:solidFill>
                <a:latin typeface="Times New Roman" pitchFamily="18" charset="0"/>
                <a:cs typeface="Times New Roman" pitchFamily="18" charset="0"/>
              </a:rPr>
              <a:t> which changes over the time period. If higher the price, lower the demand and if lower the price, higher the demand. Supply is directly proportional to the price. </a:t>
            </a:r>
          </a:p>
          <a:p>
            <a:r>
              <a:rPr lang="en-IN" dirty="0" smtClean="0">
                <a:solidFill>
                  <a:schemeClr val="accent4"/>
                </a:solidFill>
                <a:latin typeface="Times New Roman" pitchFamily="18" charset="0"/>
                <a:cs typeface="Times New Roman" pitchFamily="18" charset="0"/>
              </a:rPr>
              <a:t>Macro factors</a:t>
            </a:r>
          </a:p>
          <a:p>
            <a:pPr>
              <a:buNone/>
            </a:pPr>
            <a:r>
              <a:rPr lang="en-IN" dirty="0" smtClean="0">
                <a:solidFill>
                  <a:schemeClr val="accent4"/>
                </a:solidFill>
                <a:latin typeface="Times New Roman" pitchFamily="18" charset="0"/>
                <a:cs typeface="Times New Roman" pitchFamily="18" charset="0"/>
              </a:rPr>
              <a:t>          </a:t>
            </a:r>
            <a:r>
              <a:rPr lang="en-IN" sz="2000" dirty="0" smtClean="0">
                <a:solidFill>
                  <a:schemeClr val="accent4"/>
                </a:solidFill>
                <a:latin typeface="Times New Roman" pitchFamily="18" charset="0"/>
                <a:cs typeface="Times New Roman" pitchFamily="18" charset="0"/>
              </a:rPr>
              <a:t>Macro economic factors are which the market growth depends on it. Like gross domestic product, GDP rate increases then investing in a country also gets increased.  Interest rates, inflation, unemployment are some of the factors.</a:t>
            </a:r>
          </a:p>
          <a:p>
            <a:r>
              <a:rPr lang="en-IN" dirty="0" smtClean="0">
                <a:solidFill>
                  <a:schemeClr val="accent4"/>
                </a:solidFill>
                <a:latin typeface="Times New Roman" pitchFamily="18" charset="0"/>
                <a:cs typeface="Times New Roman" pitchFamily="18" charset="0"/>
              </a:rPr>
              <a:t>Micro factors</a:t>
            </a:r>
          </a:p>
          <a:p>
            <a:pPr>
              <a:buNone/>
            </a:pPr>
            <a:r>
              <a:rPr lang="en-IN" dirty="0" smtClean="0">
                <a:solidFill>
                  <a:schemeClr val="accent4"/>
                </a:solidFill>
                <a:latin typeface="Times New Roman" pitchFamily="18" charset="0"/>
                <a:cs typeface="Times New Roman" pitchFamily="18" charset="0"/>
              </a:rPr>
              <a:t>          </a:t>
            </a:r>
            <a:r>
              <a:rPr lang="en-IN" sz="2000" dirty="0" smtClean="0">
                <a:solidFill>
                  <a:schemeClr val="accent4"/>
                </a:solidFill>
                <a:latin typeface="Times New Roman" pitchFamily="18" charset="0"/>
                <a:cs typeface="Times New Roman" pitchFamily="18" charset="0"/>
              </a:rPr>
              <a:t>Micro economic factors gives the characteristics of the property which covers the particular domain like locations, house description, facilities , etc.</a:t>
            </a:r>
            <a:endParaRPr lang="en-IN" dirty="0" smtClean="0">
              <a:solidFill>
                <a:schemeClr val="accent4"/>
              </a:solidFill>
              <a:latin typeface="Times New Roman" pitchFamily="18" charset="0"/>
              <a:cs typeface="Times New Roman" pitchFamily="18" charset="0"/>
            </a:endParaRPr>
          </a:p>
          <a:p>
            <a:r>
              <a:rPr lang="en-IN" dirty="0" smtClean="0">
                <a:solidFill>
                  <a:schemeClr val="accent4"/>
                </a:solidFill>
                <a:latin typeface="Times New Roman" pitchFamily="18" charset="0"/>
                <a:cs typeface="Times New Roman" pitchFamily="18" charset="0"/>
              </a:rPr>
              <a:t>Profit</a:t>
            </a:r>
          </a:p>
          <a:p>
            <a:pPr>
              <a:buNone/>
            </a:pPr>
            <a:r>
              <a:rPr lang="en-IN" dirty="0" smtClean="0">
                <a:solidFill>
                  <a:schemeClr val="accent4"/>
                </a:solidFill>
                <a:latin typeface="Times New Roman" pitchFamily="18" charset="0"/>
                <a:cs typeface="Times New Roman" pitchFamily="18" charset="0"/>
              </a:rPr>
              <a:t>           </a:t>
            </a:r>
            <a:r>
              <a:rPr lang="en-IN" sz="2000" dirty="0" smtClean="0">
                <a:solidFill>
                  <a:schemeClr val="accent4"/>
                </a:solidFill>
                <a:latin typeface="Times New Roman" pitchFamily="18" charset="0"/>
                <a:cs typeface="Times New Roman" pitchFamily="18" charset="0"/>
              </a:rPr>
              <a:t>Profit is described based on covering all the above given factors and it’s fully based on calculating revenue and costs.</a:t>
            </a:r>
            <a:endParaRPr lang="en-IN" dirty="0" smtClean="0">
              <a:solidFill>
                <a:schemeClr val="accent4"/>
              </a:solidFill>
              <a:latin typeface="Times New Roman" pitchFamily="18" charset="0"/>
              <a:cs typeface="Times New Roman" pitchFamily="18" charset="0"/>
            </a:endParaRPr>
          </a:p>
          <a:p>
            <a:endParaRPr lang="en-US" dirty="0">
              <a:solidFill>
                <a:schemeClr val="accent4"/>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542"/>
          </a:xfrm>
        </p:spPr>
        <p:txBody>
          <a:bodyPr>
            <a:normAutofit/>
          </a:bodyPr>
          <a:lstStyle/>
          <a:p>
            <a:r>
              <a:rPr lang="en-IN" sz="3200" dirty="0" smtClean="0">
                <a:solidFill>
                  <a:schemeClr val="accent6"/>
                </a:solidFill>
                <a:latin typeface="Times New Roman" pitchFamily="18" charset="0"/>
                <a:cs typeface="Times New Roman" pitchFamily="18" charset="0"/>
              </a:rPr>
              <a:t>MECE Framework for the factors influencing the house prices</a:t>
            </a:r>
            <a:endParaRPr lang="en-US" sz="3200" dirty="0">
              <a:solidFill>
                <a:schemeClr val="accent6"/>
              </a:solidFill>
              <a:latin typeface="Times New Roman" pitchFamily="18" charset="0"/>
              <a:cs typeface="Times New Roman" pitchFamily="18" charset="0"/>
            </a:endParaRPr>
          </a:p>
        </p:txBody>
      </p:sp>
      <p:sp>
        <p:nvSpPr>
          <p:cNvPr id="4" name="Rectangle: Rounded Corners 19">
            <a:extLst>
              <a:ext uri="{FF2B5EF4-FFF2-40B4-BE49-F238E27FC236}">
                <a16:creationId xmlns:a16="http://schemas.microsoft.com/office/drawing/2014/main" xmlns="" id="{D9E27871-D9D0-4E13-8C7C-CBB1A216A195}"/>
              </a:ext>
            </a:extLst>
          </p:cNvPr>
          <p:cNvSpPr>
            <a:spLocks noGrp="1"/>
          </p:cNvSpPr>
          <p:nvPr>
            <p:ph idx="1"/>
          </p:nvPr>
        </p:nvSpPr>
        <p:spPr>
          <a:xfrm>
            <a:off x="5250729" y="1517650"/>
            <a:ext cx="1659117" cy="952173"/>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House</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Price Prediction</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5" name="Rectangle: Rounded Corners 19">
            <a:extLst>
              <a:ext uri="{FF2B5EF4-FFF2-40B4-BE49-F238E27FC236}">
                <a16:creationId xmlns:a16="http://schemas.microsoft.com/office/drawing/2014/main" xmlns="" id="{D9E27871-D9D0-4E13-8C7C-CBB1A216A195}"/>
              </a:ext>
            </a:extLst>
          </p:cNvPr>
          <p:cNvSpPr/>
          <p:nvPr/>
        </p:nvSpPr>
        <p:spPr>
          <a:xfrm>
            <a:off x="2460395" y="2865747"/>
            <a:ext cx="1009149" cy="38649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smtClean="0">
                <a:solidFill>
                  <a:srgbClr val="272374"/>
                </a:solidFill>
                <a:latin typeface="Century Gothic" panose="020B0502020202020204" pitchFamily="34" charset="0"/>
              </a:rPr>
              <a:t>Supply</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6" name="Rectangle: Rounded Corners 19">
            <a:extLst>
              <a:ext uri="{FF2B5EF4-FFF2-40B4-BE49-F238E27FC236}">
                <a16:creationId xmlns:a16="http://schemas.microsoft.com/office/drawing/2014/main" xmlns="" id="{D9E27871-D9D0-4E13-8C7C-CBB1A216A195}"/>
              </a:ext>
            </a:extLst>
          </p:cNvPr>
          <p:cNvSpPr/>
          <p:nvPr/>
        </p:nvSpPr>
        <p:spPr>
          <a:xfrm>
            <a:off x="4289197" y="2865747"/>
            <a:ext cx="1121790" cy="38649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Demand</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7" name="Rectangle: Rounded Corners 19">
            <a:extLst>
              <a:ext uri="{FF2B5EF4-FFF2-40B4-BE49-F238E27FC236}">
                <a16:creationId xmlns:a16="http://schemas.microsoft.com/office/drawing/2014/main" xmlns="" id="{D9E27871-D9D0-4E13-8C7C-CBB1A216A195}"/>
              </a:ext>
            </a:extLst>
          </p:cNvPr>
          <p:cNvSpPr/>
          <p:nvPr/>
        </p:nvSpPr>
        <p:spPr>
          <a:xfrm>
            <a:off x="6029335" y="2865747"/>
            <a:ext cx="1530962" cy="38649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Macro</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factors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8" name="Rectangle: Rounded Corners 19">
            <a:extLst>
              <a:ext uri="{FF2B5EF4-FFF2-40B4-BE49-F238E27FC236}">
                <a16:creationId xmlns:a16="http://schemas.microsoft.com/office/drawing/2014/main" xmlns="" id="{D9E27871-D9D0-4E13-8C7C-CBB1A216A195}"/>
              </a:ext>
            </a:extLst>
          </p:cNvPr>
          <p:cNvSpPr/>
          <p:nvPr/>
        </p:nvSpPr>
        <p:spPr>
          <a:xfrm>
            <a:off x="8008964" y="2865747"/>
            <a:ext cx="1372896" cy="38649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Micro</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factors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9" name="Rectangle: Rounded Corners 19">
            <a:extLst>
              <a:ext uri="{FF2B5EF4-FFF2-40B4-BE49-F238E27FC236}">
                <a16:creationId xmlns:a16="http://schemas.microsoft.com/office/drawing/2014/main" xmlns="" id="{D9E27871-D9D0-4E13-8C7C-CBB1A216A195}"/>
              </a:ext>
            </a:extLst>
          </p:cNvPr>
          <p:cNvSpPr/>
          <p:nvPr/>
        </p:nvSpPr>
        <p:spPr>
          <a:xfrm>
            <a:off x="7876989" y="1640262"/>
            <a:ext cx="1372896" cy="38649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Profit</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10" name="Rectangle: Rounded Corners 19">
            <a:extLst>
              <a:ext uri="{FF2B5EF4-FFF2-40B4-BE49-F238E27FC236}">
                <a16:creationId xmlns:a16="http://schemas.microsoft.com/office/drawing/2014/main" xmlns="" id="{D9E27871-D9D0-4E13-8C7C-CBB1A216A195}"/>
              </a:ext>
            </a:extLst>
          </p:cNvPr>
          <p:cNvSpPr/>
          <p:nvPr/>
        </p:nvSpPr>
        <p:spPr>
          <a:xfrm>
            <a:off x="10148848" y="1187778"/>
            <a:ext cx="1372896" cy="631596"/>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smtClean="0">
                <a:solidFill>
                  <a:srgbClr val="272374"/>
                </a:solidFill>
                <a:latin typeface="Century Gothic" panose="020B0502020202020204" pitchFamily="34" charset="0"/>
              </a:rPr>
              <a:t>Actual Selling price</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11" name="Rectangle: Rounded Corners 19">
            <a:extLst>
              <a:ext uri="{FF2B5EF4-FFF2-40B4-BE49-F238E27FC236}">
                <a16:creationId xmlns:a16="http://schemas.microsoft.com/office/drawing/2014/main" xmlns="" id="{D9E27871-D9D0-4E13-8C7C-CBB1A216A195}"/>
              </a:ext>
            </a:extLst>
          </p:cNvPr>
          <p:cNvSpPr/>
          <p:nvPr/>
        </p:nvSpPr>
        <p:spPr>
          <a:xfrm>
            <a:off x="10148848" y="1991038"/>
            <a:ext cx="1372896" cy="271395"/>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Costs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grpSp>
        <p:nvGrpSpPr>
          <p:cNvPr id="12" name="Group 11">
            <a:extLst>
              <a:ext uri="{FF2B5EF4-FFF2-40B4-BE49-F238E27FC236}">
                <a16:creationId xmlns:a16="http://schemas.microsoft.com/office/drawing/2014/main" xmlns="" id="{8D6F730F-52E8-F64C-B187-C5C1E8120B70}"/>
              </a:ext>
            </a:extLst>
          </p:cNvPr>
          <p:cNvGrpSpPr/>
          <p:nvPr/>
        </p:nvGrpSpPr>
        <p:grpSpPr>
          <a:xfrm>
            <a:off x="9272968" y="1477631"/>
            <a:ext cx="875880" cy="683485"/>
            <a:chOff x="5449331" y="2897709"/>
            <a:chExt cx="875880" cy="683485"/>
          </a:xfrm>
        </p:grpSpPr>
        <p:cxnSp>
          <p:nvCxnSpPr>
            <p:cNvPr id="13" name="Connector: Elbow 33">
              <a:extLst>
                <a:ext uri="{FF2B5EF4-FFF2-40B4-BE49-F238E27FC236}">
                  <a16:creationId xmlns:a16="http://schemas.microsoft.com/office/drawing/2014/main" xmlns="" id="{384C77C1-9877-4F30-9D49-2FE28822A9C4}"/>
                </a:ext>
              </a:extLst>
            </p:cNvPr>
            <p:cNvCxnSpPr/>
            <p:nvPr/>
          </p:nvCxnSpPr>
          <p:spPr>
            <a:xfrm flipV="1">
              <a:off x="5449331" y="2897709"/>
              <a:ext cx="875880" cy="341743"/>
            </a:xfrm>
            <a:prstGeom prst="bentConnector3">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nector: Elbow 35">
              <a:extLst>
                <a:ext uri="{FF2B5EF4-FFF2-40B4-BE49-F238E27FC236}">
                  <a16:creationId xmlns:a16="http://schemas.microsoft.com/office/drawing/2014/main" xmlns="" id="{4C8A896A-4C22-47A6-A251-FFFF2D361A61}"/>
                </a:ext>
              </a:extLst>
            </p:cNvPr>
            <p:cNvCxnSpPr/>
            <p:nvPr/>
          </p:nvCxnSpPr>
          <p:spPr>
            <a:xfrm>
              <a:off x="5449331" y="3239452"/>
              <a:ext cx="875880" cy="341742"/>
            </a:xfrm>
            <a:prstGeom prst="bentConnector3">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xmlns="" id="{DC52E5F1-B013-D847-8BED-3C3A7019FF5A}"/>
              </a:ext>
            </a:extLst>
          </p:cNvPr>
          <p:cNvGrpSpPr/>
          <p:nvPr/>
        </p:nvGrpSpPr>
        <p:grpSpPr>
          <a:xfrm rot="16200000" flipH="1">
            <a:off x="5478542" y="2242010"/>
            <a:ext cx="520166" cy="975792"/>
            <a:chOff x="2783097" y="3239452"/>
            <a:chExt cx="875880" cy="1951584"/>
          </a:xfrm>
        </p:grpSpPr>
        <p:cxnSp>
          <p:nvCxnSpPr>
            <p:cNvPr id="16" name="Connector: Curved 22">
              <a:extLst>
                <a:ext uri="{FF2B5EF4-FFF2-40B4-BE49-F238E27FC236}">
                  <a16:creationId xmlns:a16="http://schemas.microsoft.com/office/drawing/2014/main" xmlns="" id="{9C782461-1290-456C-8095-79BAF4C50F55}"/>
                </a:ext>
              </a:extLst>
            </p:cNvPr>
            <p:cNvCxnSpPr>
              <a:cxnSpLocks/>
            </p:cNvCxnSpPr>
            <p:nvPr/>
          </p:nvCxnSpPr>
          <p:spPr>
            <a:xfrm flipV="1">
              <a:off x="2783097" y="3239452"/>
              <a:ext cx="875880" cy="975792"/>
            </a:xfrm>
            <a:prstGeom prst="curvedConnector3">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or: Curved 24">
              <a:extLst>
                <a:ext uri="{FF2B5EF4-FFF2-40B4-BE49-F238E27FC236}">
                  <a16:creationId xmlns:a16="http://schemas.microsoft.com/office/drawing/2014/main" xmlns="" id="{AAA787C8-B04D-4020-B185-103920AC38DC}"/>
                </a:ext>
              </a:extLst>
            </p:cNvPr>
            <p:cNvCxnSpPr>
              <a:cxnSpLocks/>
            </p:cNvCxnSpPr>
            <p:nvPr/>
          </p:nvCxnSpPr>
          <p:spPr>
            <a:xfrm>
              <a:off x="2783097" y="4215244"/>
              <a:ext cx="875880" cy="975792"/>
            </a:xfrm>
            <a:prstGeom prst="curvedConnector3">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a:stCxn id="4" idx="1"/>
          </p:cNvCxnSpPr>
          <p:nvPr/>
        </p:nvCxnSpPr>
        <p:spPr>
          <a:xfrm rot="10800000" flipV="1">
            <a:off x="3271101" y="1993737"/>
            <a:ext cx="1979628" cy="8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6909846" y="1993737"/>
            <a:ext cx="1611985" cy="87201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Rounded Corners 19">
            <a:extLst>
              <a:ext uri="{FF2B5EF4-FFF2-40B4-BE49-F238E27FC236}">
                <a16:creationId xmlns:a16="http://schemas.microsoft.com/office/drawing/2014/main" xmlns="" id="{D9E27871-D9D0-4E13-8C7C-CBB1A216A195}"/>
              </a:ext>
            </a:extLst>
          </p:cNvPr>
          <p:cNvSpPr/>
          <p:nvPr/>
        </p:nvSpPr>
        <p:spPr>
          <a:xfrm>
            <a:off x="452487" y="3902696"/>
            <a:ext cx="1461153" cy="471342"/>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Land</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availability</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0" name="Rectangle: Rounded Corners 19">
            <a:extLst>
              <a:ext uri="{FF2B5EF4-FFF2-40B4-BE49-F238E27FC236}">
                <a16:creationId xmlns:a16="http://schemas.microsoft.com/office/drawing/2014/main" xmlns="" id="{D9E27871-D9D0-4E13-8C7C-CBB1A216A195}"/>
              </a:ext>
            </a:extLst>
          </p:cNvPr>
          <p:cNvSpPr/>
          <p:nvPr/>
        </p:nvSpPr>
        <p:spPr>
          <a:xfrm>
            <a:off x="2045617" y="3902696"/>
            <a:ext cx="1583704" cy="471341"/>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smtClean="0">
                <a:solidFill>
                  <a:srgbClr val="272374"/>
                </a:solidFill>
                <a:latin typeface="Century Gothic" panose="020B0502020202020204" pitchFamily="34" charset="0"/>
              </a:rPr>
              <a:t>acceptance </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2" name="Rectangle: Rounded Corners 19">
            <a:extLst>
              <a:ext uri="{FF2B5EF4-FFF2-40B4-BE49-F238E27FC236}">
                <a16:creationId xmlns:a16="http://schemas.microsoft.com/office/drawing/2014/main" xmlns="" id="{D9E27871-D9D0-4E13-8C7C-CBB1A216A195}"/>
              </a:ext>
            </a:extLst>
          </p:cNvPr>
          <p:cNvSpPr/>
          <p:nvPr/>
        </p:nvSpPr>
        <p:spPr>
          <a:xfrm>
            <a:off x="3855563" y="3902699"/>
            <a:ext cx="1395166" cy="471340"/>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Innovation</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3" name="Rectangle: Rounded Corners 19">
            <a:extLst>
              <a:ext uri="{FF2B5EF4-FFF2-40B4-BE49-F238E27FC236}">
                <a16:creationId xmlns:a16="http://schemas.microsoft.com/office/drawing/2014/main" xmlns="" id="{D9E27871-D9D0-4E13-8C7C-CBB1A216A195}"/>
              </a:ext>
            </a:extLst>
          </p:cNvPr>
          <p:cNvSpPr/>
          <p:nvPr/>
        </p:nvSpPr>
        <p:spPr>
          <a:xfrm>
            <a:off x="5410988" y="3902699"/>
            <a:ext cx="1225080" cy="47133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Situation</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4" name="Rectangle: Rounded Corners 19">
            <a:extLst>
              <a:ext uri="{FF2B5EF4-FFF2-40B4-BE49-F238E27FC236}">
                <a16:creationId xmlns:a16="http://schemas.microsoft.com/office/drawing/2014/main" xmlns="" id="{D9E27871-D9D0-4E13-8C7C-CBB1A216A195}"/>
              </a:ext>
            </a:extLst>
          </p:cNvPr>
          <p:cNvSpPr/>
          <p:nvPr/>
        </p:nvSpPr>
        <p:spPr>
          <a:xfrm>
            <a:off x="6755200" y="4213782"/>
            <a:ext cx="1121789" cy="537328"/>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Interest</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rates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5" name="Rectangle: Rounded Corners 19">
            <a:extLst>
              <a:ext uri="{FF2B5EF4-FFF2-40B4-BE49-F238E27FC236}">
                <a16:creationId xmlns:a16="http://schemas.microsoft.com/office/drawing/2014/main" xmlns="" id="{D9E27871-D9D0-4E13-8C7C-CBB1A216A195}"/>
              </a:ext>
            </a:extLst>
          </p:cNvPr>
          <p:cNvSpPr/>
          <p:nvPr/>
        </p:nvSpPr>
        <p:spPr>
          <a:xfrm>
            <a:off x="6636068" y="4949073"/>
            <a:ext cx="1372896" cy="452486"/>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Inflation</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6" name="Rectangle: Rounded Corners 19">
            <a:extLst>
              <a:ext uri="{FF2B5EF4-FFF2-40B4-BE49-F238E27FC236}">
                <a16:creationId xmlns:a16="http://schemas.microsoft.com/office/drawing/2014/main" xmlns="" id="{D9E27871-D9D0-4E13-8C7C-CBB1A216A195}"/>
              </a:ext>
            </a:extLst>
          </p:cNvPr>
          <p:cNvSpPr/>
          <p:nvPr/>
        </p:nvSpPr>
        <p:spPr>
          <a:xfrm>
            <a:off x="6485641" y="5618375"/>
            <a:ext cx="1800519" cy="414780"/>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Unemployment</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7" name="Rectangle: Rounded Corners 19">
            <a:extLst>
              <a:ext uri="{FF2B5EF4-FFF2-40B4-BE49-F238E27FC236}">
                <a16:creationId xmlns:a16="http://schemas.microsoft.com/office/drawing/2014/main" xmlns="" id="{D9E27871-D9D0-4E13-8C7C-CBB1A216A195}"/>
              </a:ext>
            </a:extLst>
          </p:cNvPr>
          <p:cNvSpPr/>
          <p:nvPr/>
        </p:nvSpPr>
        <p:spPr>
          <a:xfrm>
            <a:off x="6485641" y="6165129"/>
            <a:ext cx="1800519" cy="499622"/>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Natural</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&amp; man made events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8" name="Rectangle: Rounded Corners 19">
            <a:extLst>
              <a:ext uri="{FF2B5EF4-FFF2-40B4-BE49-F238E27FC236}">
                <a16:creationId xmlns:a16="http://schemas.microsoft.com/office/drawing/2014/main" xmlns="" id="{D9E27871-D9D0-4E13-8C7C-CBB1A216A195}"/>
              </a:ext>
            </a:extLst>
          </p:cNvPr>
          <p:cNvSpPr/>
          <p:nvPr/>
        </p:nvSpPr>
        <p:spPr>
          <a:xfrm>
            <a:off x="8521831" y="4213781"/>
            <a:ext cx="1372896" cy="386499"/>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Customers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39" name="Rectangle: Rounded Corners 19">
            <a:extLst>
              <a:ext uri="{FF2B5EF4-FFF2-40B4-BE49-F238E27FC236}">
                <a16:creationId xmlns:a16="http://schemas.microsoft.com/office/drawing/2014/main" xmlns="" id="{D9E27871-D9D0-4E13-8C7C-CBB1A216A195}"/>
              </a:ext>
            </a:extLst>
          </p:cNvPr>
          <p:cNvSpPr/>
          <p:nvPr/>
        </p:nvSpPr>
        <p:spPr>
          <a:xfrm>
            <a:off x="8521830" y="4751110"/>
            <a:ext cx="1489435" cy="509047"/>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Competitors</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40" name="Rectangle: Rounded Corners 19">
            <a:extLst>
              <a:ext uri="{FF2B5EF4-FFF2-40B4-BE49-F238E27FC236}">
                <a16:creationId xmlns:a16="http://schemas.microsoft.com/office/drawing/2014/main" xmlns="" id="{D9E27871-D9D0-4E13-8C7C-CBB1A216A195}"/>
              </a:ext>
            </a:extLst>
          </p:cNvPr>
          <p:cNvSpPr/>
          <p:nvPr/>
        </p:nvSpPr>
        <p:spPr>
          <a:xfrm>
            <a:off x="8563437" y="5401559"/>
            <a:ext cx="1372896" cy="480767"/>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smtClean="0">
                <a:ln>
                  <a:noFill/>
                </a:ln>
                <a:solidFill>
                  <a:srgbClr val="272374"/>
                </a:solidFill>
                <a:effectLst/>
                <a:uLnTx/>
                <a:uFillTx/>
                <a:latin typeface="Century Gothic" panose="020B0502020202020204" pitchFamily="34" charset="0"/>
                <a:ea typeface="+mn-ea"/>
                <a:cs typeface="+mn-cs"/>
              </a:rPr>
              <a:t>House Description</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sp>
        <p:nvSpPr>
          <p:cNvPr id="41" name="Rectangle: Rounded Corners 19">
            <a:extLst>
              <a:ext uri="{FF2B5EF4-FFF2-40B4-BE49-F238E27FC236}">
                <a16:creationId xmlns:a16="http://schemas.microsoft.com/office/drawing/2014/main" xmlns="" id="{D9E27871-D9D0-4E13-8C7C-CBB1A216A195}"/>
              </a:ext>
            </a:extLst>
          </p:cNvPr>
          <p:cNvSpPr/>
          <p:nvPr/>
        </p:nvSpPr>
        <p:spPr>
          <a:xfrm>
            <a:off x="8563436" y="6033155"/>
            <a:ext cx="1331289" cy="424206"/>
          </a:xfrm>
          <a:prstGeom prst="roundRect">
            <a:avLst>
              <a:gd name="adj" fmla="val 50000"/>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smtClean="0">
                <a:solidFill>
                  <a:srgbClr val="272374"/>
                </a:solidFill>
                <a:latin typeface="Century Gothic" panose="020B0502020202020204" pitchFamily="34" charset="0"/>
              </a:rPr>
              <a:t>Facilities</a:t>
            </a:r>
            <a:r>
              <a:rPr kumimoji="0" lang="en-IN" sz="1500" b="1" i="0" u="none" strike="noStrike" kern="1200" cap="none" spc="0" normalizeH="0" noProof="0" dirty="0" smtClean="0">
                <a:ln>
                  <a:noFill/>
                </a:ln>
                <a:solidFill>
                  <a:srgbClr val="272374"/>
                </a:solidFill>
                <a:effectLst/>
                <a:uLnTx/>
                <a:uFillTx/>
                <a:latin typeface="Century Gothic" panose="020B0502020202020204" pitchFamily="34" charset="0"/>
                <a:ea typeface="+mn-ea"/>
                <a:cs typeface="+mn-cs"/>
              </a:rPr>
              <a:t> </a:t>
            </a:r>
            <a:endParaRPr kumimoji="0" lang="en-US" sz="1500" b="1" i="0" u="none" strike="noStrike" kern="1200" cap="none" spc="0" normalizeH="0" baseline="0" noProof="0" dirty="0">
              <a:ln>
                <a:noFill/>
              </a:ln>
              <a:solidFill>
                <a:srgbClr val="272374"/>
              </a:solidFill>
              <a:effectLst/>
              <a:uLnTx/>
              <a:uFillTx/>
              <a:latin typeface="Century Gothic" panose="020B0502020202020204" pitchFamily="34" charset="0"/>
              <a:ea typeface="+mn-ea"/>
              <a:cs typeface="+mn-cs"/>
            </a:endParaRPr>
          </a:p>
        </p:txBody>
      </p:sp>
      <p:cxnSp>
        <p:nvCxnSpPr>
          <p:cNvPr id="43" name="Straight Connector 42"/>
          <p:cNvCxnSpPr>
            <a:stCxn id="5" idx="2"/>
          </p:cNvCxnSpPr>
          <p:nvPr/>
        </p:nvCxnSpPr>
        <p:spPr>
          <a:xfrm rot="5400000">
            <a:off x="1967964" y="2905692"/>
            <a:ext cx="650452" cy="1343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0" idx="0"/>
          </p:cNvCxnSpPr>
          <p:nvPr/>
        </p:nvCxnSpPr>
        <p:spPr>
          <a:xfrm rot="5400000">
            <a:off x="2575993" y="3513720"/>
            <a:ext cx="650452" cy="12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2"/>
            <a:endCxn id="32" idx="0"/>
          </p:cNvCxnSpPr>
          <p:nvPr/>
        </p:nvCxnSpPr>
        <p:spPr>
          <a:xfrm rot="5400000">
            <a:off x="4376393" y="3428999"/>
            <a:ext cx="650453" cy="29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 idx="2"/>
          </p:cNvCxnSpPr>
          <p:nvPr/>
        </p:nvCxnSpPr>
        <p:spPr>
          <a:xfrm rot="16200000" flipH="1">
            <a:off x="5114487" y="2987850"/>
            <a:ext cx="650452" cy="1179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6603475" y="3558616"/>
            <a:ext cx="961535" cy="34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 idx="2"/>
          </p:cNvCxnSpPr>
          <p:nvPr/>
        </p:nvCxnSpPr>
        <p:spPr>
          <a:xfrm rot="16200000" flipH="1">
            <a:off x="8288109" y="3659549"/>
            <a:ext cx="961536" cy="14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4" idx="2"/>
            <a:endCxn id="35" idx="0"/>
          </p:cNvCxnSpPr>
          <p:nvPr/>
        </p:nvCxnSpPr>
        <p:spPr>
          <a:xfrm rot="16200000" flipH="1">
            <a:off x="7220324" y="4846880"/>
            <a:ext cx="197963" cy="6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5" idx="2"/>
          </p:cNvCxnSpPr>
          <p:nvPr/>
        </p:nvCxnSpPr>
        <p:spPr>
          <a:xfrm rot="5400000">
            <a:off x="7214108" y="5509967"/>
            <a:ext cx="21681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6" idx="2"/>
            <a:endCxn id="37" idx="0"/>
          </p:cNvCxnSpPr>
          <p:nvPr/>
        </p:nvCxnSpPr>
        <p:spPr>
          <a:xfrm rot="5400000">
            <a:off x="7319914" y="6099142"/>
            <a:ext cx="1319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38" idx="2"/>
            <a:endCxn id="39" idx="0"/>
          </p:cNvCxnSpPr>
          <p:nvPr/>
        </p:nvCxnSpPr>
        <p:spPr>
          <a:xfrm rot="16200000" flipH="1">
            <a:off x="9161998" y="4646560"/>
            <a:ext cx="150830" cy="58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9" idx="2"/>
          </p:cNvCxnSpPr>
          <p:nvPr/>
        </p:nvCxnSpPr>
        <p:spPr>
          <a:xfrm rot="5400000">
            <a:off x="9187516" y="5322527"/>
            <a:ext cx="141402" cy="1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0" idx="2"/>
            <a:endCxn id="41" idx="0"/>
          </p:cNvCxnSpPr>
          <p:nvPr/>
        </p:nvCxnSpPr>
        <p:spPr>
          <a:xfrm rot="5400000">
            <a:off x="9164069" y="5947338"/>
            <a:ext cx="150829" cy="20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 idx="3"/>
          </p:cNvCxnSpPr>
          <p:nvPr/>
        </p:nvCxnSpPr>
        <p:spPr>
          <a:xfrm flipV="1">
            <a:off x="6909846" y="1991038"/>
            <a:ext cx="967143" cy="269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500"/>
                                        <p:tgtEl>
                                          <p:spTgt spid="4"/>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1500"/>
                                        <p:tgtEl>
                                          <p:spTgt spid="5"/>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1500"/>
                                        <p:tgtEl>
                                          <p:spTgt spid="6"/>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out)">
                                      <p:cBhvr>
                                        <p:cTn id="16" dur="1500"/>
                                        <p:tgtEl>
                                          <p:spTgt spid="7"/>
                                        </p:tgtEl>
                                      </p:cBhvr>
                                    </p:animEffect>
                                  </p:childTnLst>
                                </p:cTn>
                              </p:par>
                              <p:par>
                                <p:cTn id="17" presetID="6" presetClass="entr" presetSubtype="3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out)">
                                      <p:cBhvr>
                                        <p:cTn id="19" dur="1500"/>
                                        <p:tgtEl>
                                          <p:spTgt spid="8"/>
                                        </p:tgtEl>
                                      </p:cBhvr>
                                    </p:animEffect>
                                  </p:childTnLst>
                                </p:cTn>
                              </p:par>
                              <p:par>
                                <p:cTn id="20" presetID="6" presetClass="entr" presetSubtype="3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out)">
                                      <p:cBhvr>
                                        <p:cTn id="22" dur="1500"/>
                                        <p:tgtEl>
                                          <p:spTgt spid="9"/>
                                        </p:tgtEl>
                                      </p:cBhvr>
                                    </p:animEffect>
                                  </p:childTnLst>
                                </p:cTn>
                              </p:par>
                              <p:par>
                                <p:cTn id="23" presetID="6" presetClass="entr" presetSubtype="3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out)">
                                      <p:cBhvr>
                                        <p:cTn id="25" dur="1500"/>
                                        <p:tgtEl>
                                          <p:spTgt spid="10"/>
                                        </p:tgtEl>
                                      </p:cBhvr>
                                    </p:animEffect>
                                  </p:childTnLst>
                                </p:cTn>
                              </p:par>
                              <p:par>
                                <p:cTn id="26" presetID="6" presetClass="entr" presetSubtype="32"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ircle(out)">
                                      <p:cBhvr>
                                        <p:cTn id="28" dur="1500"/>
                                        <p:tgtEl>
                                          <p:spTgt spid="11"/>
                                        </p:tgtEl>
                                      </p:cBhvr>
                                    </p:animEffect>
                                  </p:childTnLst>
                                </p:cTn>
                              </p:par>
                              <p:par>
                                <p:cTn id="29" presetID="12" presetClass="entr" presetSubtype="8" fill="hold" nodeType="withEffect">
                                  <p:stCondLst>
                                    <p:cond delay="25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p:tgtEl>
                                          <p:spTgt spid="12"/>
                                        </p:tgtEl>
                                        <p:attrNameLst>
                                          <p:attrName>ppt_x</p:attrName>
                                        </p:attrNameLst>
                                      </p:cBhvr>
                                      <p:tavLst>
                                        <p:tav tm="0">
                                          <p:val>
                                            <p:strVal val="#ppt_x-#ppt_w*1.125000"/>
                                          </p:val>
                                        </p:tav>
                                        <p:tav tm="100000">
                                          <p:val>
                                            <p:strVal val="#ppt_x"/>
                                          </p:val>
                                        </p:tav>
                                      </p:tavLst>
                                    </p:anim>
                                    <p:animEffect transition="in" filter="wipe(right)">
                                      <p:cBhvr>
                                        <p:cTn id="32" dur="1000"/>
                                        <p:tgtEl>
                                          <p:spTgt spid="12"/>
                                        </p:tgtEl>
                                      </p:cBhvr>
                                    </p:animEffect>
                                  </p:childTnLst>
                                </p:cTn>
                              </p:par>
                              <p:par>
                                <p:cTn id="33" presetID="22" presetClass="entr" presetSubtype="8" fill="hold" nodeType="withEffect">
                                  <p:stCondLst>
                                    <p:cond delay="100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1000"/>
                                        <p:tgtEl>
                                          <p:spTgt spid="15"/>
                                        </p:tgtEl>
                                      </p:cBhvr>
                                    </p:animEffect>
                                  </p:childTnLst>
                                </p:cTn>
                              </p:par>
                              <p:par>
                                <p:cTn id="36" presetID="6" presetClass="entr" presetSubtype="32"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circle(out)">
                                      <p:cBhvr>
                                        <p:cTn id="38" dur="1500"/>
                                        <p:tgtEl>
                                          <p:spTgt spid="29"/>
                                        </p:tgtEl>
                                      </p:cBhvr>
                                    </p:animEffect>
                                  </p:childTnLst>
                                </p:cTn>
                              </p:par>
                              <p:par>
                                <p:cTn id="39" presetID="6" presetClass="entr" presetSubtype="32"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circle(out)">
                                      <p:cBhvr>
                                        <p:cTn id="41" dur="1500"/>
                                        <p:tgtEl>
                                          <p:spTgt spid="30"/>
                                        </p:tgtEl>
                                      </p:cBhvr>
                                    </p:animEffect>
                                  </p:childTnLst>
                                </p:cTn>
                              </p:par>
                              <p:par>
                                <p:cTn id="42" presetID="6" presetClass="entr" presetSubtype="32"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circle(out)">
                                      <p:cBhvr>
                                        <p:cTn id="44" dur="1500"/>
                                        <p:tgtEl>
                                          <p:spTgt spid="32"/>
                                        </p:tgtEl>
                                      </p:cBhvr>
                                    </p:animEffect>
                                  </p:childTnLst>
                                </p:cTn>
                              </p:par>
                              <p:par>
                                <p:cTn id="45" presetID="6" presetClass="entr" presetSubtype="32"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circle(out)">
                                      <p:cBhvr>
                                        <p:cTn id="47" dur="1500"/>
                                        <p:tgtEl>
                                          <p:spTgt spid="33"/>
                                        </p:tgtEl>
                                      </p:cBhvr>
                                    </p:animEffect>
                                  </p:childTnLst>
                                </p:cTn>
                              </p:par>
                              <p:par>
                                <p:cTn id="48" presetID="6" presetClass="entr" presetSubtype="32"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circle(out)">
                                      <p:cBhvr>
                                        <p:cTn id="50" dur="1500"/>
                                        <p:tgtEl>
                                          <p:spTgt spid="34"/>
                                        </p:tgtEl>
                                      </p:cBhvr>
                                    </p:animEffect>
                                  </p:childTnLst>
                                </p:cTn>
                              </p:par>
                              <p:par>
                                <p:cTn id="51" presetID="6" presetClass="entr" presetSubtype="32"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circle(out)">
                                      <p:cBhvr>
                                        <p:cTn id="53" dur="1500"/>
                                        <p:tgtEl>
                                          <p:spTgt spid="35"/>
                                        </p:tgtEl>
                                      </p:cBhvr>
                                    </p:animEffect>
                                  </p:childTnLst>
                                </p:cTn>
                              </p:par>
                              <p:par>
                                <p:cTn id="54" presetID="6" presetClass="entr" presetSubtype="32"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circle(out)">
                                      <p:cBhvr>
                                        <p:cTn id="56" dur="1500"/>
                                        <p:tgtEl>
                                          <p:spTgt spid="36"/>
                                        </p:tgtEl>
                                      </p:cBhvr>
                                    </p:animEffect>
                                  </p:childTnLst>
                                </p:cTn>
                              </p:par>
                              <p:par>
                                <p:cTn id="57" presetID="6" presetClass="entr" presetSubtype="32"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circle(out)">
                                      <p:cBhvr>
                                        <p:cTn id="59" dur="1500"/>
                                        <p:tgtEl>
                                          <p:spTgt spid="37"/>
                                        </p:tgtEl>
                                      </p:cBhvr>
                                    </p:animEffect>
                                  </p:childTnLst>
                                </p:cTn>
                              </p:par>
                              <p:par>
                                <p:cTn id="60" presetID="6" presetClass="entr" presetSubtype="32"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circle(out)">
                                      <p:cBhvr>
                                        <p:cTn id="62" dur="1500"/>
                                        <p:tgtEl>
                                          <p:spTgt spid="38"/>
                                        </p:tgtEl>
                                      </p:cBhvr>
                                    </p:animEffect>
                                  </p:childTnLst>
                                </p:cTn>
                              </p:par>
                              <p:par>
                                <p:cTn id="63" presetID="6" presetClass="entr" presetSubtype="32"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circle(out)">
                                      <p:cBhvr>
                                        <p:cTn id="65" dur="1500"/>
                                        <p:tgtEl>
                                          <p:spTgt spid="39"/>
                                        </p:tgtEl>
                                      </p:cBhvr>
                                    </p:animEffect>
                                  </p:childTnLst>
                                </p:cTn>
                              </p:par>
                              <p:par>
                                <p:cTn id="66" presetID="6" presetClass="entr" presetSubtype="32"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circle(out)">
                                      <p:cBhvr>
                                        <p:cTn id="68" dur="1500"/>
                                        <p:tgtEl>
                                          <p:spTgt spid="40"/>
                                        </p:tgtEl>
                                      </p:cBhvr>
                                    </p:animEffect>
                                  </p:childTnLst>
                                </p:cTn>
                              </p:par>
                              <p:par>
                                <p:cTn id="69" presetID="6" presetClass="entr" presetSubtype="32"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circle(out)">
                                      <p:cBhvr>
                                        <p:cTn id="71" dur="1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9" grpId="0" animBg="1"/>
      <p:bldP spid="30"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530"/>
          </a:xfrm>
        </p:spPr>
        <p:txBody>
          <a:bodyPr/>
          <a:lstStyle/>
          <a:p>
            <a:endParaRPr lang="en-US" dirty="0"/>
          </a:p>
        </p:txBody>
      </p:sp>
      <p:sp>
        <p:nvSpPr>
          <p:cNvPr id="3" name="Content Placeholder 2"/>
          <p:cNvSpPr>
            <a:spLocks noGrp="1"/>
          </p:cNvSpPr>
          <p:nvPr>
            <p:ph idx="1"/>
          </p:nvPr>
        </p:nvSpPr>
        <p:spPr>
          <a:xfrm>
            <a:off x="838200" y="1498862"/>
            <a:ext cx="10515600" cy="5005633"/>
          </a:xfrm>
        </p:spPr>
        <p:txBody>
          <a:bodyPr/>
          <a:lstStyle/>
          <a:p>
            <a:pPr>
              <a:buNone/>
            </a:pPr>
            <a:r>
              <a:rPr lang="en-IN" dirty="0" smtClean="0">
                <a:solidFill>
                  <a:schemeClr val="accent4"/>
                </a:solidFill>
              </a:rPr>
              <a:t>                   The important features can be selected based on ML algorithms which suggests the sellers to the customers with efficient manner. The factors are categorized based on different aspects which reflects on the market growth. The major economic growth depends on the macro economic factors. Hence, the sellers and buyers can focus on those categories before selling or buying the house across the United States</a:t>
            </a:r>
            <a:r>
              <a:rPr lang="en-IN" dirty="0" smtClean="0">
                <a:solidFill>
                  <a:schemeClr val="accent4"/>
                </a:solidFill>
              </a:rPr>
              <a:t>.</a:t>
            </a:r>
          </a:p>
          <a:p>
            <a:pPr>
              <a:buNone/>
            </a:pPr>
            <a:r>
              <a:rPr lang="en-IN" dirty="0" smtClean="0">
                <a:solidFill>
                  <a:schemeClr val="accent4"/>
                </a:solidFill>
              </a:rPr>
              <a:t> </a:t>
            </a:r>
            <a:r>
              <a:rPr lang="en-IN" dirty="0" smtClean="0">
                <a:solidFill>
                  <a:schemeClr val="accent4"/>
                </a:solidFill>
              </a:rPr>
              <a:t>                  Future prediction of economic condition using GDP and other rates can be made by performing the simulation models and statistical analysis on the data for recommending the better outcomes.</a:t>
            </a:r>
            <a:endParaRPr lang="en-US" dirty="0">
              <a:solidFill>
                <a:schemeClr val="accent4"/>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4470</TotalTime>
  <Words>332</Words>
  <Application>Microsoft Macintosh PowerPoint</Application>
  <PresentationFormat>Custom</PresentationFormat>
  <Paragraphs>45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Factors which influence home prices across the United States over the next decade</vt:lpstr>
      <vt:lpstr>MECE Framework for the factors influencing the house prices</vt:lpstr>
      <vt:lpstr>Slide 4</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MECE Principle</dc:title>
  <dc:subject>MECE Principle</dc:subject>
  <dc:creator>You Exec (https://youexec.com/resources)</dc:creator>
  <cp:keywords>You Exec (https://youexec.com/resources)</cp:keywords>
  <dc:description>You Exec (https://youexec.com/resources)</dc:description>
  <cp:lastModifiedBy>krism</cp:lastModifiedBy>
  <cp:revision>589</cp:revision>
  <dcterms:created xsi:type="dcterms:W3CDTF">2020-11-06T23:53:46Z</dcterms:created>
  <dcterms:modified xsi:type="dcterms:W3CDTF">2022-12-18T04:48:00Z</dcterms:modified>
  <cp:category>You Exec (https://youexec.com/resources)</cp:category>
</cp:coreProperties>
</file>