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9144000" cy="5143500" type="screen16x9"/>
  <p:notesSz cx="6858000" cy="9144000"/>
  <p:embeddedFontLst>
    <p:embeddedFont>
      <p:font typeface="Oswald" panose="020B0604020202020204" charset="0"/>
      <p:regular r:id="rId10"/>
      <p:bold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Roboto Condense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99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81A2DB-4018-4DAC-862C-F5948E4794DC}">
  <a:tblStyle styleId="{CA81A2DB-4018-4DAC-862C-F5948E4794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6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09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5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16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63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82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992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10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2442882" y="1995502"/>
            <a:ext cx="3204882" cy="11524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6000" dirty="0"/>
              <a:t>FOLKLORE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319257" y="1617858"/>
            <a:ext cx="3729318" cy="1907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id-ID" sz="1800" dirty="0"/>
              <a:t>Group 6</a:t>
            </a:r>
          </a:p>
          <a:p>
            <a:pPr marL="0" lvl="0" indent="0">
              <a:buNone/>
            </a:pPr>
            <a:r>
              <a:rPr lang="id-ID" sz="1800" dirty="0"/>
              <a:t>1. M. Ghifary Pahlevi (24)</a:t>
            </a:r>
          </a:p>
          <a:p>
            <a:pPr marL="0" lvl="0" indent="0">
              <a:buNone/>
            </a:pPr>
            <a:r>
              <a:rPr lang="id-ID" sz="1800" dirty="0"/>
              <a:t>2. M. Rifqi Zakaria (26)</a:t>
            </a:r>
          </a:p>
          <a:p>
            <a:pPr marL="0" lvl="0" indent="0">
              <a:buNone/>
            </a:pPr>
            <a:r>
              <a:rPr lang="id-ID" sz="1800" dirty="0"/>
              <a:t>3. Nanda Syarla Hariyanti (28)</a:t>
            </a:r>
          </a:p>
          <a:p>
            <a:pPr marL="0" lvl="0" indent="0">
              <a:buNone/>
            </a:pPr>
            <a:r>
              <a:rPr lang="id-ID" sz="1800" dirty="0"/>
              <a:t>4. Rizqita Tarish Aulia (32)</a:t>
            </a:r>
            <a:endParaRPr sz="1800"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A0EF3D6-E364-4CC5-8168-BDAFF2FCCB5D}"/>
              </a:ext>
            </a:extLst>
          </p:cNvPr>
          <p:cNvSpPr/>
          <p:nvPr/>
        </p:nvSpPr>
        <p:spPr>
          <a:xfrm>
            <a:off x="3433977" y="967564"/>
            <a:ext cx="1499529" cy="797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rgbClr val="6699FF"/>
                </a:solidFill>
                <a:latin typeface="Oswald" panose="020B0604020202020204" charset="0"/>
              </a:rPr>
              <a:t>XRPL3</a:t>
            </a:r>
            <a:endParaRPr lang="en-ID" sz="3200" dirty="0">
              <a:solidFill>
                <a:srgbClr val="6699FF"/>
              </a:solidFill>
              <a:latin typeface="Oswa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796484" y="393601"/>
            <a:ext cx="5433116" cy="682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Georgia" panose="02040502050405020303" pitchFamily="18" charset="0"/>
              </a:rPr>
              <a:t>The Legend of King Midas</a:t>
            </a:r>
            <a:endParaRPr dirty="0"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0" y="1075765"/>
            <a:ext cx="7512424" cy="3674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Georgia" panose="02040502050405020303" pitchFamily="18" charset="0"/>
              </a:rPr>
              <a:t>	</a:t>
            </a:r>
            <a:r>
              <a:rPr lang="en-US" sz="1300" b="1" dirty="0">
                <a:latin typeface="Georgia" panose="02040502050405020303" pitchFamily="18" charset="0"/>
              </a:rPr>
              <a:t>A long, long time ago </a:t>
            </a:r>
            <a:r>
              <a:rPr lang="en-US" sz="1300" b="1" dirty="0">
                <a:solidFill>
                  <a:srgbClr val="FF0000"/>
                </a:solidFill>
                <a:latin typeface="Georgia" panose="02040502050405020303" pitchFamily="18" charset="0"/>
              </a:rPr>
              <a:t>there was a king</a:t>
            </a:r>
            <a:r>
              <a:rPr lang="en-US" sz="1300" b="1" dirty="0">
                <a:latin typeface="Georgia" panose="02040502050405020303" pitchFamily="18" charset="0"/>
              </a:rPr>
              <a:t> </a:t>
            </a:r>
            <a:r>
              <a:rPr lang="en-US" sz="1300" b="1" dirty="0">
                <a:solidFill>
                  <a:srgbClr val="FF0000"/>
                </a:solidFill>
                <a:latin typeface="Georgia" panose="02040502050405020303" pitchFamily="18" charset="0"/>
              </a:rPr>
              <a:t>of Phrygia </a:t>
            </a:r>
            <a:r>
              <a:rPr lang="en-US" sz="1300" b="1" dirty="0">
                <a:latin typeface="Georgia" panose="02040502050405020303" pitchFamily="18" charset="0"/>
              </a:rPr>
              <a:t>who was very greedy and stupid</a:t>
            </a:r>
            <a:r>
              <a:rPr lang="en-US" sz="1300" dirty="0">
                <a:latin typeface="Georgia" panose="02040502050405020303" pitchFamily="18" charset="0"/>
              </a:rPr>
              <a:t>. One day Silenus, the god of the woods,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who had been a guest of the king, offered, </a:t>
            </a:r>
            <a:r>
              <a:rPr lang="en-US" sz="1300" dirty="0">
                <a:latin typeface="Georgia" panose="02040502050405020303" pitchFamily="18" charset="0"/>
              </a:rPr>
              <a:t>in return for his hospitality, to grant him a wish. After thinking for a long time about how he could become more rich and more powerful,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Midas asked for a magic gift</a:t>
            </a:r>
            <a:r>
              <a:rPr lang="en-US" sz="1300" dirty="0">
                <a:latin typeface="Georgia" panose="02040502050405020303" pitchFamily="18" charset="0"/>
              </a:rPr>
              <a:t> that would turn anything he touched to gold.</a:t>
            </a:r>
          </a:p>
          <a:p>
            <a:pPr marL="0" indent="0">
              <a:buNone/>
            </a:pPr>
            <a:r>
              <a:rPr lang="en-US" sz="1300" dirty="0">
                <a:latin typeface="Georgia" panose="02040502050405020303" pitchFamily="18" charset="0"/>
              </a:rPr>
              <a:t>“So be it,”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exclaimed Silenus</a:t>
            </a:r>
            <a:r>
              <a:rPr lang="en-US" sz="130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300" dirty="0">
                <a:latin typeface="Georgia" panose="02040502050405020303" pitchFamily="18" charset="0"/>
              </a:rPr>
              <a:t>	Midas touched the seat he was sitting on and it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immediately turned to solid gold. He touched his belt</a:t>
            </a:r>
            <a:r>
              <a:rPr lang="en-US" sz="1300" dirty="0">
                <a:latin typeface="Georgia" panose="02040502050405020303" pitchFamily="18" charset="0"/>
              </a:rPr>
              <a:t>, his clothes, a vase, a statue.... everything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turned to gold</a:t>
            </a:r>
            <a:r>
              <a:rPr lang="en-US" sz="1300" dirty="0">
                <a:latin typeface="Georgia" panose="02040502050405020303" pitchFamily="18" charset="0"/>
              </a:rPr>
              <a:t>.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He began to run</a:t>
            </a:r>
            <a:r>
              <a:rPr lang="en-US" sz="1300" dirty="0">
                <a:latin typeface="Georgia" panose="02040502050405020303" pitchFamily="18" charset="0"/>
              </a:rPr>
              <a:t> about the palace, and everything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he touched became gold</a:t>
            </a:r>
            <a:r>
              <a:rPr lang="en-US" sz="1300" dirty="0">
                <a:latin typeface="Georgia" panose="02040502050405020303" pitchFamily="18" charset="0"/>
              </a:rPr>
              <a:t>: walls, furniture, ornaments....</a:t>
            </a:r>
          </a:p>
          <a:p>
            <a:pPr marL="0" indent="0">
              <a:buNone/>
            </a:pPr>
            <a:r>
              <a:rPr lang="en-US" sz="1300" dirty="0">
                <a:latin typeface="Georgia" panose="02040502050405020303" pitchFamily="18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Midas was delighted</a:t>
            </a:r>
            <a:r>
              <a:rPr lang="en-US" sz="1300" dirty="0">
                <a:latin typeface="Georgia" panose="02040502050405020303" pitchFamily="18" charset="0"/>
              </a:rPr>
              <a:t>, but all the 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excitement had made </a:t>
            </a:r>
            <a:r>
              <a:rPr lang="en-US" sz="1300" dirty="0">
                <a:latin typeface="Georgia" panose="02040502050405020303" pitchFamily="18" charset="0"/>
              </a:rPr>
              <a:t>him hungry, so 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he sat down</a:t>
            </a:r>
            <a:r>
              <a:rPr lang="en-US" sz="1300" dirty="0">
                <a:latin typeface="Georgia" panose="02040502050405020303" pitchFamily="18" charset="0"/>
              </a:rPr>
              <a:t> at the table and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prepared to eat</a:t>
            </a:r>
            <a:r>
              <a:rPr lang="en-US" sz="1300" dirty="0">
                <a:latin typeface="Georgia" panose="02040502050405020303" pitchFamily="18" charset="0"/>
              </a:rPr>
              <a:t>. </a:t>
            </a:r>
            <a:r>
              <a:rPr lang="en-US" sz="1300" dirty="0">
                <a:solidFill>
                  <a:srgbClr val="00B050"/>
                </a:solidFill>
                <a:latin typeface="Georgia" panose="02040502050405020303" pitchFamily="18" charset="0"/>
              </a:rPr>
              <a:t>Then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he realized </a:t>
            </a:r>
            <a:r>
              <a:rPr lang="en-US" sz="1300" dirty="0">
                <a:solidFill>
                  <a:srgbClr val="00B050"/>
                </a:solidFill>
                <a:latin typeface="Georgia" panose="02040502050405020303" pitchFamily="18" charset="0"/>
              </a:rPr>
              <a:t>that every piece of food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he brought </a:t>
            </a:r>
            <a:r>
              <a:rPr lang="en-US" sz="1300" dirty="0">
                <a:solidFill>
                  <a:srgbClr val="00B050"/>
                </a:solidFill>
                <a:latin typeface="Georgia" panose="02040502050405020303" pitchFamily="18" charset="0"/>
              </a:rPr>
              <a:t>to his mouth was turning to gold before he could eat it</a:t>
            </a:r>
            <a:r>
              <a:rPr lang="en-US" sz="1300" dirty="0">
                <a:latin typeface="Georgia" panose="02040502050405020303" pitchFamily="18" charset="0"/>
              </a:rPr>
              <a:t>. Thanks to his greed,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it looked as though he was going</a:t>
            </a:r>
            <a:r>
              <a:rPr lang="en-US" sz="1300" dirty="0">
                <a:latin typeface="Georgia" panose="02040502050405020303" pitchFamily="18" charset="0"/>
              </a:rPr>
              <a:t> to die of hunger.</a:t>
            </a:r>
          </a:p>
          <a:p>
            <a:pPr marL="0" indent="0">
              <a:buNone/>
            </a:pPr>
            <a:r>
              <a:rPr lang="en-US" sz="1300" dirty="0">
                <a:latin typeface="Georgia" panose="02040502050405020303" pitchFamily="18" charset="0"/>
              </a:rPr>
              <a:t>	</a:t>
            </a:r>
            <a:r>
              <a:rPr lang="en-US" sz="1300" dirty="0">
                <a:solidFill>
                  <a:srgbClr val="FF00FF"/>
                </a:solidFill>
                <a:latin typeface="Georgia" panose="02040502050405020303" pitchFamily="18" charset="0"/>
              </a:rPr>
              <a:t>Fortunately, Silenus</a:t>
            </a:r>
            <a:r>
              <a:rPr lang="en-US" sz="1300" dirty="0">
                <a:latin typeface="Georgia" panose="02040502050405020303" pitchFamily="18" charset="0"/>
              </a:rPr>
              <a:t>,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who had fore­seen</a:t>
            </a:r>
            <a:r>
              <a:rPr lang="en-US" sz="1300" dirty="0">
                <a:solidFill>
                  <a:srgbClr val="FF00FF"/>
                </a:solidFill>
                <a:latin typeface="Georgia" panose="02040502050405020303" pitchFamily="18" charset="0"/>
              </a:rPr>
              <a:t> what would happen, agreed to relieve Midas of his magic power. And so, for a bunch of grapes, </a:t>
            </a:r>
            <a:r>
              <a:rPr lang="en-US" sz="1300" dirty="0">
                <a:solidFill>
                  <a:srgbClr val="FF0000"/>
                </a:solidFill>
                <a:latin typeface="Georgia" panose="02040502050405020303" pitchFamily="18" charset="0"/>
              </a:rPr>
              <a:t>Midas gave up</a:t>
            </a:r>
            <a:r>
              <a:rPr lang="en-US" sz="1300" dirty="0">
                <a:latin typeface="Georgia" panose="02040502050405020303" pitchFamily="18" charset="0"/>
              </a:rPr>
              <a:t> </a:t>
            </a:r>
            <a:r>
              <a:rPr lang="en-US" sz="1300" dirty="0">
                <a:solidFill>
                  <a:srgbClr val="FF00FF"/>
                </a:solidFill>
                <a:latin typeface="Georgia" panose="02040502050405020303" pitchFamily="18" charset="0"/>
              </a:rPr>
              <a:t>all the gold in the world.</a:t>
            </a:r>
          </a:p>
          <a:p>
            <a:pPr marL="0" lvl="0" indent="0">
              <a:spcBef>
                <a:spcPts val="0"/>
              </a:spcBef>
              <a:buNone/>
            </a:pPr>
            <a:endParaRPr sz="1300" dirty="0">
              <a:solidFill>
                <a:srgbClr val="3796BF"/>
              </a:solidFill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4420829" y="196801"/>
            <a:ext cx="3163529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G</a:t>
            </a:r>
            <a:r>
              <a:rPr lang="id-ID" dirty="0"/>
              <a:t>eneric Structure</a:t>
            </a:r>
            <a:endParaRPr dirty="0"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0" y="986120"/>
            <a:ext cx="6566720" cy="3924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Orientation : It is about the opening paragraph where the characters of the story are introduced.(</a:t>
            </a:r>
            <a:r>
              <a:rPr lang="en-US" b="1" dirty="0" err="1">
                <a:latin typeface="Georgia" panose="02040502050405020303" pitchFamily="18" charset="0"/>
              </a:rPr>
              <a:t>berisi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pengenalan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tokoh</a:t>
            </a:r>
            <a:r>
              <a:rPr lang="en-US" b="1" dirty="0">
                <a:latin typeface="Georgia" panose="02040502050405020303" pitchFamily="18" charset="0"/>
              </a:rPr>
              <a:t>, </a:t>
            </a:r>
            <a:r>
              <a:rPr lang="en-US" b="1" dirty="0" err="1">
                <a:latin typeface="Georgia" panose="02040502050405020303" pitchFamily="18" charset="0"/>
              </a:rPr>
              <a:t>tempat</a:t>
            </a:r>
            <a:r>
              <a:rPr lang="en-US" b="1" dirty="0">
                <a:latin typeface="Georgia" panose="02040502050405020303" pitchFamily="18" charset="0"/>
              </a:rPr>
              <a:t> dan </a:t>
            </a:r>
            <a:r>
              <a:rPr lang="en-US" b="1" dirty="0" err="1">
                <a:latin typeface="Georgia" panose="02040502050405020303" pitchFamily="18" charset="0"/>
              </a:rPr>
              <a:t>waktu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terjadinya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cerita</a:t>
            </a:r>
            <a:r>
              <a:rPr lang="en-US" b="1" dirty="0">
                <a:latin typeface="Georgia" panose="02040502050405020303" pitchFamily="18" charset="0"/>
              </a:rPr>
              <a:t> (</a:t>
            </a:r>
            <a:r>
              <a:rPr lang="en-US" b="1" dirty="0" err="1">
                <a:latin typeface="Georgia" panose="02040502050405020303" pitchFamily="18" charset="0"/>
              </a:rPr>
              <a:t>siapa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atau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apa</a:t>
            </a:r>
            <a:r>
              <a:rPr lang="en-US" b="1" dirty="0">
                <a:latin typeface="Georgia" panose="02040502050405020303" pitchFamily="18" charset="0"/>
              </a:rPr>
              <a:t>, </a:t>
            </a:r>
            <a:r>
              <a:rPr lang="en-US" b="1" dirty="0" err="1">
                <a:latin typeface="Georgia" panose="02040502050405020303" pitchFamily="18" charset="0"/>
              </a:rPr>
              <a:t>kapan</a:t>
            </a:r>
            <a:r>
              <a:rPr lang="en-US" b="1" dirty="0">
                <a:latin typeface="Georgia" panose="02040502050405020303" pitchFamily="18" charset="0"/>
              </a:rPr>
              <a:t> dan </a:t>
            </a:r>
            <a:r>
              <a:rPr lang="en-US" b="1" dirty="0" err="1">
                <a:latin typeface="Georgia" panose="02040502050405020303" pitchFamily="18" charset="0"/>
              </a:rPr>
              <a:t>dimana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Complication : Where the problems in the story developed. (</a:t>
            </a:r>
            <a:r>
              <a:rPr lang="en-US" b="1" dirty="0" err="1">
                <a:latin typeface="Georgia" panose="02040502050405020303" pitchFamily="18" charset="0"/>
              </a:rPr>
              <a:t>Permasalahan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muncul</a:t>
            </a:r>
            <a:r>
              <a:rPr lang="en-US" b="1" dirty="0">
                <a:latin typeface="Georgia" panose="02040502050405020303" pitchFamily="18" charset="0"/>
              </a:rPr>
              <a:t> / </a:t>
            </a:r>
            <a:r>
              <a:rPr lang="en-US" b="1" dirty="0" err="1">
                <a:latin typeface="Georgia" panose="02040502050405020303" pitchFamily="18" charset="0"/>
              </a:rPr>
              <a:t>mulai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terjadi</a:t>
            </a:r>
            <a:r>
              <a:rPr lang="en-US" b="1" dirty="0">
                <a:latin typeface="Georgia" panose="02040502050405020303" pitchFamily="18" charset="0"/>
              </a:rPr>
              <a:t> dan </a:t>
            </a:r>
            <a:r>
              <a:rPr lang="en-US" b="1" dirty="0" err="1">
                <a:latin typeface="Georgia" panose="02040502050405020303" pitchFamily="18" charset="0"/>
              </a:rPr>
              <a:t>berkembang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Resolution : Where the problems in the story is solved. </a:t>
            </a:r>
            <a:r>
              <a:rPr lang="en-US" b="1" dirty="0" err="1">
                <a:latin typeface="Georgia" panose="02040502050405020303" pitchFamily="18" charset="0"/>
              </a:rPr>
              <a:t>Masalah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selesai</a:t>
            </a:r>
            <a:r>
              <a:rPr lang="en-US" b="1" dirty="0">
                <a:latin typeface="Georgia" panose="02040502050405020303" pitchFamily="18" charset="0"/>
              </a:rPr>
              <a:t>, </a:t>
            </a:r>
            <a:r>
              <a:rPr lang="en-US" b="1" dirty="0" err="1">
                <a:latin typeface="Georgia" panose="02040502050405020303" pitchFamily="18" charset="0"/>
              </a:rPr>
              <a:t>secara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baik</a:t>
            </a:r>
            <a:r>
              <a:rPr lang="en-US" b="1" dirty="0">
                <a:latin typeface="Georgia" panose="02040502050405020303" pitchFamily="18" charset="0"/>
              </a:rPr>
              <a:t> “happy ending” </a:t>
            </a:r>
            <a:r>
              <a:rPr lang="en-US" b="1" dirty="0" err="1">
                <a:latin typeface="Georgia" panose="02040502050405020303" pitchFamily="18" charset="0"/>
              </a:rPr>
              <a:t>ataupun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buruk</a:t>
            </a:r>
            <a:r>
              <a:rPr lang="en-US" b="1" dirty="0">
                <a:latin typeface="Georgia" panose="02040502050405020303" pitchFamily="18" charset="0"/>
              </a:rPr>
              <a:t> “bad ending”.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Georgia" panose="02040502050405020303" pitchFamily="18" charset="0"/>
              </a:rPr>
              <a:t>Coda– </a:t>
            </a:r>
            <a:r>
              <a:rPr lang="en-US" dirty="0">
                <a:latin typeface="Georgia" panose="02040502050405020303" pitchFamily="18" charset="0"/>
              </a:rPr>
              <a:t>lesson from the 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2529349" y="196801"/>
            <a:ext cx="2898058" cy="1072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>
                <a:solidFill>
                  <a:srgbClr val="FF9900"/>
                </a:solidFill>
              </a:rPr>
              <a:t>Grammar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59850" y="1030260"/>
            <a:ext cx="5545394" cy="404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D" sz="3200" b="1" dirty="0"/>
              <a:t>U</a:t>
            </a:r>
            <a:r>
              <a:rPr lang="id-ID" sz="3200" b="1" dirty="0"/>
              <a:t>se </a:t>
            </a:r>
            <a:r>
              <a:rPr lang="id-ID" sz="3200" b="1" dirty="0" smtClean="0"/>
              <a:t>V</a:t>
            </a:r>
            <a:r>
              <a:rPr lang="en-ID" sz="3200" b="1" dirty="0" smtClean="0"/>
              <a:t>2</a:t>
            </a:r>
            <a:endParaRPr lang="id-ID" sz="3200" b="1" dirty="0"/>
          </a:p>
          <a:p>
            <a:pPr marL="571500" lvl="0" indent="-5715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d-ID" sz="3200" b="1" dirty="0"/>
              <a:t>Example :</a:t>
            </a:r>
          </a:p>
          <a:p>
            <a:pPr marL="742950" lvl="0" indent="-74295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3200" b="1" dirty="0"/>
              <a:t>Who had = have</a:t>
            </a:r>
          </a:p>
          <a:p>
            <a:pPr marL="742950" lvl="0" indent="-74295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3200" b="1" dirty="0"/>
              <a:t>Turned = turn</a:t>
            </a:r>
          </a:p>
          <a:p>
            <a:pPr marL="742950" lvl="0" indent="-74295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3200" b="1" dirty="0"/>
              <a:t>Touched = touch</a:t>
            </a:r>
          </a:p>
          <a:p>
            <a:pPr marL="742950" lvl="0" indent="-74295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3200" b="1" dirty="0"/>
              <a:t>Began = begin</a:t>
            </a:r>
          </a:p>
          <a:p>
            <a:pPr marL="742950" lvl="0" indent="-74295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3200" b="1" dirty="0" smtClean="0"/>
              <a:t>B</a:t>
            </a:r>
            <a:r>
              <a:rPr lang="en-ID" sz="3200" b="1" dirty="0" smtClean="0"/>
              <a:t>r</a:t>
            </a:r>
            <a:r>
              <a:rPr lang="id-ID" sz="3200" b="1" dirty="0" smtClean="0"/>
              <a:t>ought </a:t>
            </a:r>
            <a:r>
              <a:rPr lang="id-ID" sz="3200" b="1" dirty="0"/>
              <a:t>= bring</a:t>
            </a:r>
            <a:endParaRPr sz="3200" b="1" dirty="0"/>
          </a:p>
        </p:txBody>
      </p:sp>
      <p:pic>
        <p:nvPicPr>
          <p:cNvPr id="183" name="Google Shape;183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3657119" y="196801"/>
            <a:ext cx="1829762" cy="6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Vocabulary</a:t>
            </a:r>
            <a:endParaRPr sz="3200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0" y="1147802"/>
            <a:ext cx="8556784" cy="3335708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r>
              <a:rPr lang="en-ID" dirty="0"/>
              <a:t>Greedy	: </a:t>
            </a:r>
            <a:r>
              <a:rPr lang="en-ID" dirty="0" err="1"/>
              <a:t>serkah</a:t>
            </a:r>
            <a:endParaRPr lang="en-ID" dirty="0"/>
          </a:p>
          <a:p>
            <a:r>
              <a:rPr lang="en-ID" dirty="0"/>
              <a:t>Offered	: </a:t>
            </a:r>
            <a:r>
              <a:rPr lang="en-ID" dirty="0" err="1"/>
              <a:t>ditawarkan</a:t>
            </a:r>
            <a:endParaRPr lang="en-ID" dirty="0"/>
          </a:p>
          <a:p>
            <a:r>
              <a:rPr lang="en-ID" dirty="0"/>
              <a:t>Grant	: </a:t>
            </a:r>
            <a:r>
              <a:rPr lang="en-ID" dirty="0" err="1"/>
              <a:t>hibah</a:t>
            </a:r>
            <a:endParaRPr lang="en-ID" dirty="0"/>
          </a:p>
          <a:p>
            <a:r>
              <a:rPr lang="en-ID" dirty="0"/>
              <a:t>Exclaimed	: </a:t>
            </a:r>
            <a:r>
              <a:rPr lang="en-ID" dirty="0" err="1"/>
              <a:t>seru</a:t>
            </a:r>
            <a:endParaRPr lang="en-ID" dirty="0"/>
          </a:p>
          <a:p>
            <a:r>
              <a:rPr lang="en-ID" dirty="0"/>
              <a:t>Immediately	: </a:t>
            </a:r>
            <a:r>
              <a:rPr lang="en-ID" dirty="0" err="1"/>
              <a:t>segera</a:t>
            </a:r>
            <a:endParaRPr lang="en-ID" dirty="0"/>
          </a:p>
          <a:p>
            <a:r>
              <a:rPr lang="en-ID" dirty="0"/>
              <a:t>Delighted	: </a:t>
            </a:r>
            <a:r>
              <a:rPr lang="en-ID" dirty="0" err="1"/>
              <a:t>gembira</a:t>
            </a:r>
            <a:endParaRPr lang="en-ID" dirty="0"/>
          </a:p>
          <a:p>
            <a:r>
              <a:rPr lang="en-ID" dirty="0"/>
              <a:t>Excitement	: </a:t>
            </a:r>
            <a:r>
              <a:rPr lang="en-ID" dirty="0" err="1"/>
              <a:t>kegembiraan</a:t>
            </a:r>
            <a:endParaRPr lang="en-ID" dirty="0"/>
          </a:p>
          <a:p>
            <a:r>
              <a:rPr lang="en-ID" dirty="0"/>
              <a:t>Hunger	: </a:t>
            </a:r>
            <a:r>
              <a:rPr lang="en-ID" dirty="0" err="1"/>
              <a:t>kelaparan</a:t>
            </a:r>
            <a:endParaRPr lang="en-ID" dirty="0"/>
          </a:p>
          <a:p>
            <a:r>
              <a:rPr lang="en-ID" dirty="0"/>
              <a:t>Foreseen	: </a:t>
            </a:r>
            <a:r>
              <a:rPr lang="en-ID" dirty="0" err="1"/>
              <a:t>diramalkan</a:t>
            </a:r>
            <a:endParaRPr lang="en-ID" dirty="0"/>
          </a:p>
          <a:p>
            <a:r>
              <a:rPr lang="en-ID" dirty="0"/>
              <a:t>Relieve	: </a:t>
            </a:r>
            <a:r>
              <a:rPr lang="en-ID" dirty="0" err="1"/>
              <a:t>meringankan</a:t>
            </a:r>
            <a:endParaRPr lang="en-ID" dirty="0"/>
          </a:p>
          <a:p>
            <a:r>
              <a:rPr lang="en-ID" dirty="0"/>
              <a:t>Bunch	: </a:t>
            </a:r>
            <a:r>
              <a:rPr lang="en-ID" dirty="0" err="1"/>
              <a:t>banyak</a:t>
            </a:r>
            <a:endParaRPr lang="en-ID" dirty="0"/>
          </a:p>
          <a:p>
            <a:r>
              <a:rPr lang="en-ID" dirty="0"/>
              <a:t>Fortunately	: </a:t>
            </a:r>
            <a:r>
              <a:rPr lang="en-ID" dirty="0" err="1" smtClean="0"/>
              <a:t>untuk</a:t>
            </a:r>
            <a:endParaRPr lang="en-ID" dirty="0"/>
          </a:p>
          <a:p>
            <a:r>
              <a:rPr lang="en-ID" dirty="0"/>
              <a:t>Hospitality	: </a:t>
            </a:r>
            <a:r>
              <a:rPr lang="en-ID" dirty="0" err="1"/>
              <a:t>keramahan</a:t>
            </a:r>
            <a:endParaRPr lang="en-ID" dirty="0"/>
          </a:p>
          <a:p>
            <a:r>
              <a:rPr lang="en-ID" dirty="0"/>
              <a:t>Realized	: </a:t>
            </a:r>
            <a:r>
              <a:rPr lang="en-ID" dirty="0" err="1"/>
              <a:t>menyadari</a:t>
            </a:r>
            <a:endParaRPr lang="en-ID" dirty="0"/>
          </a:p>
          <a:p>
            <a:r>
              <a:rPr lang="en-ID" dirty="0"/>
              <a:t>Solid	: </a:t>
            </a:r>
            <a:r>
              <a:rPr lang="en-ID" dirty="0" err="1"/>
              <a:t>padat</a:t>
            </a:r>
            <a:endParaRPr lang="en-US"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214740" y="3209780"/>
            <a:ext cx="4746257" cy="1491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0" dirty="0">
                <a:solidFill>
                  <a:srgbClr val="81D1EC"/>
                </a:solidFill>
              </a:rPr>
              <a:t>T</a:t>
            </a:r>
            <a:r>
              <a:rPr lang="id-ID" sz="8000" dirty="0">
                <a:solidFill>
                  <a:srgbClr val="81D1EC"/>
                </a:solidFill>
              </a:rPr>
              <a:t>HANK YOU</a:t>
            </a:r>
            <a:endParaRPr sz="8000" dirty="0">
              <a:solidFill>
                <a:srgbClr val="81D1EC"/>
              </a:solidFill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5858742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55086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343723" y="2053161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4433324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006590" y="1572618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6716993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58378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168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Oswald</vt:lpstr>
      <vt:lpstr>Georgia</vt:lpstr>
      <vt:lpstr>Roboto Condensed</vt:lpstr>
      <vt:lpstr>Wingdings</vt:lpstr>
      <vt:lpstr>Arial</vt:lpstr>
      <vt:lpstr>Wolsey template</vt:lpstr>
      <vt:lpstr>FOLKLORE</vt:lpstr>
      <vt:lpstr>PowerPoint Presentation</vt:lpstr>
      <vt:lpstr>The Legend of King Midas</vt:lpstr>
      <vt:lpstr>Generic Structure</vt:lpstr>
      <vt:lpstr>Grammar</vt:lpstr>
      <vt:lpstr>Vocabulary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nanda syarla</cp:lastModifiedBy>
  <cp:revision>12</cp:revision>
  <dcterms:modified xsi:type="dcterms:W3CDTF">2019-01-16T07:15:10Z</dcterms:modified>
</cp:coreProperties>
</file>