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handoutMasterIdLst>
    <p:handoutMasterId r:id="rId10"/>
  </p:handoutMasterIdLst>
  <p:sldIdLst>
    <p:sldId id="258" r:id="rId2"/>
    <p:sldId id="259" r:id="rId3"/>
    <p:sldId id="268" r:id="rId4"/>
    <p:sldId id="269" r:id="rId5"/>
    <p:sldId id="270" r:id="rId6"/>
    <p:sldId id="271" r:id="rId7"/>
    <p:sldId id="272" r:id="rId8"/>
    <p:sldId id="273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94541DD-35B1-4737-A12E-7F06BF16A53E}">
          <p14:sldIdLst>
            <p14:sldId id="258"/>
            <p14:sldId id="259"/>
            <p14:sldId id="268"/>
            <p14:sldId id="269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C8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1"/>
    <p:restoredTop sz="94694"/>
  </p:normalViewPr>
  <p:slideViewPr>
    <p:cSldViewPr snapToGrid="0" snapToObjects="1">
      <p:cViewPr varScale="1">
        <p:scale>
          <a:sx n="151" d="100"/>
          <a:sy n="151" d="100"/>
        </p:scale>
        <p:origin x="168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52C9C9F-45B0-CF48-8065-55FECDAF78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E1D255-3D8B-5847-8573-45ED078D95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B294F-7AA8-0C48-883B-228BCD4E5DD5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79B95-97E5-7B43-99CF-A518ECF3D8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DE643-2E3B-2C4C-9046-6CF71939631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BBA79-B11D-9E47-B16A-594C9D24D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133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61F0AD-32E4-7248-AD55-7F85DBB96E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380" y="4510795"/>
            <a:ext cx="1377729" cy="6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9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990" y="387178"/>
            <a:ext cx="3141029" cy="1155872"/>
          </a:xfrm>
        </p:spPr>
        <p:txBody>
          <a:bodyPr anchor="t" anchorCtr="0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7990" y="1543050"/>
            <a:ext cx="3141029" cy="2858691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0BA991-80B8-1345-97A6-181C5E1647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380" y="4510795"/>
            <a:ext cx="1377729" cy="6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965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989" y="390152"/>
            <a:ext cx="3141029" cy="1262964"/>
          </a:xfrm>
        </p:spPr>
        <p:txBody>
          <a:bodyPr anchor="t" anchorCtr="0"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7989" y="1543050"/>
            <a:ext cx="3141030" cy="2858691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C5A1D5-8200-3F47-A816-45C48D3759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8860" y="4677511"/>
            <a:ext cx="1152767" cy="35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8816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C19F0C-2525-F24C-A176-9016BC47CDE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380" y="4510795"/>
            <a:ext cx="1377729" cy="6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24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24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551B1E-06E3-D748-9A57-FBC7672BE2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8860" y="4677511"/>
            <a:ext cx="1152767" cy="35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394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E5FDE3-7EB8-C443-93C7-AA64149B22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380" y="4510795"/>
            <a:ext cx="1377729" cy="6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8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7178"/>
            <a:ext cx="7886700" cy="8808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A21C36-4369-1741-AA83-82725D0733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8860" y="4677511"/>
            <a:ext cx="1152767" cy="35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11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344E40-6F7A-5541-9DAA-B311B0F3BE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380" y="4510795"/>
            <a:ext cx="1377729" cy="6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78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B907B2-B125-B640-917E-06D52FB40D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380" y="4510795"/>
            <a:ext cx="1377729" cy="6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353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6E9A0B-9D3C-B04B-B855-F14C842568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380" y="4510795"/>
            <a:ext cx="1377729" cy="6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72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B1E0248-2B7B-5D4A-A26B-F79E81D6DB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934070"/>
            <a:ext cx="7886700" cy="883968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7220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F74D26-B3E9-5846-BF9C-66B2674F2C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380" y="4510795"/>
            <a:ext cx="1377729" cy="6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80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84048"/>
            <a:ext cx="7886700" cy="88396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4391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62" r:id="rId3"/>
    <p:sldLayoutId id="214748367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04B605-D692-D245-8851-D250823CD36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8860" y="4677511"/>
            <a:ext cx="1152767" cy="3554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59BECA-E0EE-5843-A53B-B2F30C77D1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Skin Color Analyze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D9085-070E-2946-9BEF-08CF29519C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Image recognition using RGB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1"/>
                </a:solidFill>
              </a:rPr>
              <a:t>						  </a:t>
            </a:r>
            <a:r>
              <a:rPr lang="en-US" sz="1400" dirty="0">
                <a:solidFill>
                  <a:schemeClr val="accent4"/>
                </a:solidFill>
              </a:rPr>
              <a:t>Zhimin Li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accent4"/>
                </a:solidFill>
              </a:rPr>
              <a:t>							Instructor: </a:t>
            </a:r>
            <a:r>
              <a:rPr lang="en-US" sz="1400" dirty="0" err="1">
                <a:solidFill>
                  <a:schemeClr val="accent4"/>
                </a:solidFill>
              </a:rPr>
              <a:t>Dr.Hu</a:t>
            </a:r>
            <a:endParaRPr lang="en-US" sz="1400" dirty="0">
              <a:solidFill>
                <a:schemeClr val="accent4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accent4"/>
                </a:solidFill>
              </a:rPr>
              <a:t>					                9/7/2021</a:t>
            </a:r>
          </a:p>
        </p:txBody>
      </p:sp>
    </p:spTree>
    <p:extLst>
      <p:ext uri="{BB962C8B-B14F-4D97-AF65-F5344CB8AC3E}">
        <p14:creationId xmlns:p14="http://schemas.microsoft.com/office/powerpoint/2010/main" val="819441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39EF6AF-64A3-4EC1-B52E-FD056B500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897" y="321972"/>
            <a:ext cx="8546205" cy="991160"/>
          </a:xfrm>
        </p:spPr>
        <p:txBody>
          <a:bodyPr/>
          <a:lstStyle/>
          <a:p>
            <a:r>
              <a:rPr lang="en-US" dirty="0"/>
              <a:t>Program based on Python(</a:t>
            </a:r>
            <a:r>
              <a:rPr lang="en-US" dirty="0" err="1"/>
              <a:t>opencv</a:t>
            </a:r>
            <a:r>
              <a:rPr lang="en-US" dirty="0"/>
              <a:t>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50CD86D-78FA-4B7E-89CD-492D9BB97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897" y="1116169"/>
            <a:ext cx="4663762" cy="2920675"/>
          </a:xfrm>
        </p:spPr>
        <p:txBody>
          <a:bodyPr/>
          <a:lstStyle/>
          <a:p>
            <a:r>
              <a:rPr lang="en-US" dirty="0"/>
              <a:t>How it works</a:t>
            </a:r>
          </a:p>
          <a:p>
            <a:endParaRPr lang="en-US" dirty="0"/>
          </a:p>
          <a:p>
            <a:r>
              <a:rPr lang="en-US" dirty="0"/>
              <a:t>Problem Solved </a:t>
            </a:r>
          </a:p>
          <a:p>
            <a:pPr lvl="1"/>
            <a:r>
              <a:rPr lang="en-US" dirty="0"/>
              <a:t>Background influence</a:t>
            </a:r>
          </a:p>
          <a:p>
            <a:pPr lvl="1"/>
            <a:r>
              <a:rPr lang="en-US" dirty="0"/>
              <a:t>High frequency components</a:t>
            </a:r>
          </a:p>
          <a:p>
            <a:pPr lvl="1"/>
            <a:endParaRPr lang="en-US" dirty="0"/>
          </a:p>
          <a:p>
            <a:r>
              <a:rPr lang="en-US" dirty="0"/>
              <a:t>Test result</a:t>
            </a:r>
          </a:p>
        </p:txBody>
      </p:sp>
    </p:spTree>
    <p:extLst>
      <p:ext uri="{BB962C8B-B14F-4D97-AF65-F5344CB8AC3E}">
        <p14:creationId xmlns:p14="http://schemas.microsoft.com/office/powerpoint/2010/main" val="308732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90CE1C3-3A12-41AD-8FD0-3878E2E50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47" y="428927"/>
            <a:ext cx="10473744" cy="634620"/>
          </a:xfrm>
        </p:spPr>
        <p:txBody>
          <a:bodyPr/>
          <a:lstStyle/>
          <a:p>
            <a:r>
              <a:rPr lang="en-US" sz="2000" dirty="0"/>
              <a:t>It works with a standard RGB color model!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AEFD7E1-BFCD-4072-9DF4-0FC88F98A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74" y="1096757"/>
            <a:ext cx="3411829" cy="30545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b="0" i="0" dirty="0">
                <a:solidFill>
                  <a:srgbClr val="202122"/>
                </a:solidFill>
                <a:effectLst/>
              </a:rPr>
              <a:t>The </a:t>
            </a:r>
            <a:r>
              <a:rPr lang="en-US" sz="1800" b="1" i="0" dirty="0">
                <a:solidFill>
                  <a:srgbClr val="202122"/>
                </a:solidFill>
                <a:effectLst/>
              </a:rPr>
              <a:t>RGB color model </a:t>
            </a:r>
            <a:r>
              <a:rPr lang="en-US" sz="1800" b="0" i="0" dirty="0">
                <a:solidFill>
                  <a:srgbClr val="202122"/>
                </a:solidFill>
                <a:effectLst/>
              </a:rPr>
              <a:t>is an additive color model in which the </a:t>
            </a:r>
            <a:r>
              <a:rPr lang="en-US" sz="1800" b="0" i="0" dirty="0">
                <a:solidFill>
                  <a:srgbClr val="FF0000"/>
                </a:solidFill>
                <a:effectLst/>
              </a:rPr>
              <a:t>red(R)</a:t>
            </a:r>
            <a:r>
              <a:rPr lang="en-US" sz="1800" b="0" i="0" dirty="0">
                <a:solidFill>
                  <a:srgbClr val="202122"/>
                </a:solidFill>
                <a:effectLst/>
              </a:rPr>
              <a:t>, </a:t>
            </a:r>
            <a:r>
              <a:rPr lang="en-US" sz="1800" b="0" i="0" dirty="0">
                <a:solidFill>
                  <a:srgbClr val="00B050"/>
                </a:solidFill>
                <a:effectLst/>
              </a:rPr>
              <a:t>green(G)</a:t>
            </a:r>
            <a:r>
              <a:rPr lang="en-US" sz="1800" b="0" i="0" dirty="0">
                <a:solidFill>
                  <a:srgbClr val="202122"/>
                </a:solidFill>
                <a:effectLst/>
              </a:rPr>
              <a:t>, and </a:t>
            </a:r>
            <a:r>
              <a:rPr lang="en-US" sz="1800" b="0" i="0" dirty="0">
                <a:solidFill>
                  <a:srgbClr val="00B0F0"/>
                </a:solidFill>
                <a:effectLst/>
              </a:rPr>
              <a:t>blue(B)</a:t>
            </a:r>
            <a:r>
              <a:rPr lang="en-US" sz="1800" b="0" i="0" dirty="0">
                <a:solidFill>
                  <a:srgbClr val="202122"/>
                </a:solidFill>
                <a:effectLst/>
              </a:rPr>
              <a:t> primary colors of light are added together in various ways to reproduce a broad array of colors. The name of the model comes from the initials of the three additive primary colors, red, green, and blue.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/>
                </a:solidFill>
              </a:rPr>
              <a:t>A picture is made up of many pixel points based on RGB principles.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E4D4113-DE3A-40F1-AB08-45C28E029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339" y="1149674"/>
            <a:ext cx="3950790" cy="328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284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75DF9-0E16-4959-80E6-338A619C9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Problem Solved-1 (Background)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F0A551-9E67-4040-BB11-034034039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796413"/>
            <a:ext cx="4111903" cy="34070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is the problem?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chemeClr val="accent4"/>
                </a:solidFill>
              </a:rPr>
              <a:t>For a single picture I showed on the right side, we can see there are lots of parts(pixel points) we don’t want to calculate all of their RGB. 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chemeClr val="accent4"/>
                </a:solidFill>
              </a:rPr>
              <a:t>Because we just need to calculate the RGB of skin part’s pixel points. We use a method </a:t>
            </a:r>
            <a:r>
              <a:rPr lang="en-US" sz="1000" b="1" dirty="0">
                <a:solidFill>
                  <a:schemeClr val="accent5"/>
                </a:solidFill>
              </a:rPr>
              <a:t>called </a:t>
            </a:r>
            <a:r>
              <a:rPr lang="en-US" sz="1000" b="1" dirty="0" err="1">
                <a:solidFill>
                  <a:schemeClr val="accent5"/>
                </a:solidFill>
              </a:rPr>
              <a:t>YCrCb</a:t>
            </a:r>
            <a:r>
              <a:rPr lang="en-US" sz="1000" b="1" dirty="0">
                <a:solidFill>
                  <a:schemeClr val="accent5"/>
                </a:solidFill>
              </a:rPr>
              <a:t> color space based Cr component + Otsu method threshold segmentation algorithm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chemeClr val="accent4"/>
                </a:solidFill>
              </a:rPr>
              <a:t>Cr reflects the difference between the red part of the RGB input signal and the brightness value of the RGB signal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F0CEC9D-53DC-4A9E-954C-1054E358D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184" y="999994"/>
            <a:ext cx="32077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51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E0C80-0AFB-462D-AA2B-417C7286F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7178"/>
            <a:ext cx="7886700" cy="489298"/>
          </a:xfrm>
        </p:spPr>
        <p:txBody>
          <a:bodyPr/>
          <a:lstStyle/>
          <a:p>
            <a:r>
              <a:rPr lang="en-US" sz="2800" dirty="0"/>
              <a:t>What we do using that algorithm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9AEC82-2A21-4DC1-B899-88F34229F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51282"/>
            <a:ext cx="7886700" cy="2892334"/>
          </a:xfrm>
        </p:spPr>
        <p:txBody>
          <a:bodyPr/>
          <a:lstStyle/>
          <a:p>
            <a:r>
              <a:rPr lang="en-US" sz="1000" dirty="0">
                <a:solidFill>
                  <a:schemeClr val="accent4"/>
                </a:solidFill>
              </a:rPr>
              <a:t>Convert RGB images to </a:t>
            </a:r>
            <a:r>
              <a:rPr lang="en-US" sz="1000" dirty="0" err="1">
                <a:solidFill>
                  <a:schemeClr val="accent4"/>
                </a:solidFill>
              </a:rPr>
              <a:t>YCrCb</a:t>
            </a:r>
            <a:r>
              <a:rPr lang="en-US" sz="1000" dirty="0">
                <a:solidFill>
                  <a:schemeClr val="accent4"/>
                </a:solidFill>
              </a:rPr>
              <a:t> color space and extract Cr component images</a:t>
            </a:r>
          </a:p>
          <a:p>
            <a:r>
              <a:rPr lang="en-US" sz="1000" dirty="0">
                <a:solidFill>
                  <a:schemeClr val="accent4"/>
                </a:solidFill>
              </a:rPr>
              <a:t>Self-binarization threshold segmentation for Cr OSTU method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5"/>
                </a:solidFill>
              </a:rPr>
              <a:t>After we have done this, we would have a image which just has two colors: white and black!</a:t>
            </a:r>
          </a:p>
          <a:p>
            <a:pPr marL="0" indent="0">
              <a:buNone/>
            </a:pPr>
            <a:endParaRPr lang="en-US" sz="1000" b="1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sz="1000" b="1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sz="10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sz="1000" dirty="0">
              <a:solidFill>
                <a:schemeClr val="accent4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E27F17-B828-4DA7-BB17-B19D3E78B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49" y="1774020"/>
            <a:ext cx="2526800" cy="2025828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352F4C64-EEB1-4834-97BE-0EDF18CA2D49}"/>
              </a:ext>
            </a:extLst>
          </p:cNvPr>
          <p:cNvSpPr/>
          <p:nvPr/>
        </p:nvSpPr>
        <p:spPr>
          <a:xfrm>
            <a:off x="3602820" y="2490371"/>
            <a:ext cx="1243079" cy="240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8F5967A-8D46-4CD4-A4F0-48445F87A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808" y="1730251"/>
            <a:ext cx="2610956" cy="211336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E88B0D8-F858-4445-9EC3-550DAEAF2054}"/>
              </a:ext>
            </a:extLst>
          </p:cNvPr>
          <p:cNvSpPr txBox="1"/>
          <p:nvPr/>
        </p:nvSpPr>
        <p:spPr>
          <a:xfrm>
            <a:off x="628650" y="4140933"/>
            <a:ext cx="71276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4"/>
                </a:solidFill>
              </a:rPr>
              <a:t>Now we can see the white part in this picture is actually skin pixel position.</a:t>
            </a:r>
          </a:p>
          <a:p>
            <a:r>
              <a:rPr lang="en-US" sz="1100" dirty="0">
                <a:solidFill>
                  <a:schemeClr val="accent4"/>
                </a:solidFill>
              </a:rPr>
              <a:t>Then we can use the Coordinates of that white part to calculate the RGB of original skin part.</a:t>
            </a:r>
          </a:p>
        </p:txBody>
      </p:sp>
    </p:spTree>
    <p:extLst>
      <p:ext uri="{BB962C8B-B14F-4D97-AF65-F5344CB8AC3E}">
        <p14:creationId xmlns:p14="http://schemas.microsoft.com/office/powerpoint/2010/main" val="348712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75DF9-0E16-4959-80E6-338A619C9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Problem Solved-2 (High Frequency component)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F0A551-9E67-4040-BB11-034034039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796413"/>
            <a:ext cx="4111903" cy="34070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is the problem and How to solve?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chemeClr val="accent4"/>
                </a:solidFill>
              </a:rPr>
              <a:t>For a single picture I showed on the right side, we can see it has a </a:t>
            </a:r>
            <a:r>
              <a:rPr lang="en-US" sz="1000" b="1" dirty="0">
                <a:solidFill>
                  <a:srgbClr val="FF0000"/>
                </a:solidFill>
              </a:rPr>
              <a:t>high exposure </a:t>
            </a:r>
            <a:r>
              <a:rPr lang="en-US" sz="1000" b="1" dirty="0">
                <a:solidFill>
                  <a:schemeClr val="accent4"/>
                </a:solidFill>
              </a:rPr>
              <a:t>on this handsome men’s face(that white part).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chemeClr val="accent4"/>
                </a:solidFill>
              </a:rPr>
              <a:t>We don’t want that part RGB be calculated in our total RGB calculation. Therefore, we use </a:t>
            </a:r>
            <a:r>
              <a:rPr lang="en-US" sz="1000" b="1" dirty="0">
                <a:solidFill>
                  <a:srgbClr val="FF0000"/>
                </a:solidFill>
              </a:rPr>
              <a:t>Gaussian filtering</a:t>
            </a:r>
            <a:r>
              <a:rPr lang="en-US" sz="1000" b="1" dirty="0">
                <a:solidFill>
                  <a:schemeClr val="accent4"/>
                </a:solidFill>
              </a:rPr>
              <a:t> to filter that part of </a:t>
            </a:r>
            <a:r>
              <a:rPr lang="en-US" sz="1000" b="1" dirty="0">
                <a:solidFill>
                  <a:srgbClr val="FF0000"/>
                </a:solidFill>
              </a:rPr>
              <a:t>high exposure </a:t>
            </a:r>
            <a:r>
              <a:rPr lang="en-US" sz="1000" b="1" dirty="0">
                <a:solidFill>
                  <a:schemeClr val="accent4"/>
                </a:solidFill>
              </a:rPr>
              <a:t>which is also known as </a:t>
            </a:r>
            <a:r>
              <a:rPr lang="en-US" sz="1000" b="1" dirty="0">
                <a:solidFill>
                  <a:srgbClr val="FF0000"/>
                </a:solidFill>
              </a:rPr>
              <a:t>High Frequency components</a:t>
            </a:r>
            <a:r>
              <a:rPr lang="en-US" sz="1000" b="1" dirty="0">
                <a:solidFill>
                  <a:schemeClr val="accent4"/>
                </a:solidFill>
              </a:rPr>
              <a:t> in </a:t>
            </a:r>
            <a:r>
              <a:rPr lang="en-US" altLang="zh-CN" sz="1000" b="1" dirty="0">
                <a:solidFill>
                  <a:schemeClr val="accent4"/>
                </a:solidFill>
              </a:rPr>
              <a:t>G</a:t>
            </a:r>
            <a:r>
              <a:rPr lang="en-US" sz="1000" b="1" dirty="0">
                <a:solidFill>
                  <a:schemeClr val="accent4"/>
                </a:solidFill>
              </a:rPr>
              <a:t>raphology.</a:t>
            </a:r>
            <a:endParaRPr lang="en-US" sz="1000" b="1" dirty="0">
              <a:solidFill>
                <a:schemeClr val="accent5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000" b="1" dirty="0">
              <a:solidFill>
                <a:schemeClr val="accent4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A982DE5-49BE-40BE-B49B-87B19A771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555" y="827597"/>
            <a:ext cx="2307737" cy="3217782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17F810F5-3091-4F41-B568-1EA1662A024A}"/>
              </a:ext>
            </a:extLst>
          </p:cNvPr>
          <p:cNvSpPr/>
          <p:nvPr/>
        </p:nvSpPr>
        <p:spPr>
          <a:xfrm>
            <a:off x="5541179" y="1112450"/>
            <a:ext cx="682639" cy="4550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4837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31E31-0733-49A2-A872-6A651C0FA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</a:t>
            </a:r>
            <a:r>
              <a:rPr lang="en-US" dirty="0"/>
              <a:t>……</a:t>
            </a:r>
            <a:r>
              <a:rPr lang="en-US" dirty="0" err="1"/>
              <a:t>st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5ECCB9-CF41-4BA0-80E3-795EC9B9A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37586"/>
            <a:ext cx="7886700" cy="3263504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chemeClr val="accent4"/>
                </a:solidFill>
              </a:rPr>
              <a:t>I have selected a few pictures of more representative patients to test the accuracy of my program:</a:t>
            </a:r>
          </a:p>
          <a:p>
            <a:pPr marL="0" indent="0">
              <a:buNone/>
            </a:pPr>
            <a:endParaRPr lang="en-US" sz="1200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sz="1200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sz="1200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sz="1200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4"/>
                </a:solidFill>
              </a:rPr>
              <a:t>The scale of skin color(low resolution):</a:t>
            </a:r>
          </a:p>
          <a:p>
            <a:pPr marL="0" indent="0">
              <a:buNone/>
            </a:pPr>
            <a:endParaRPr lang="en-US" sz="1200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sz="1200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sz="1200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4"/>
                </a:solidFill>
              </a:rPr>
              <a:t>Test result: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CB9B8B-A9D6-4D50-9CAB-15A314985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320097"/>
            <a:ext cx="4584551" cy="8808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FD8F963-B62E-4B06-95F5-F697846BB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54" y="2524144"/>
            <a:ext cx="3295211" cy="83684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9B1A221-A705-4FA0-8677-B7C3CACBE8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54" y="3574637"/>
            <a:ext cx="3349420" cy="86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32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49F77-37E6-44E4-B08E-9B518FD20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60066"/>
            <a:ext cx="7886700" cy="880838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119286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003493"/>
      </a:dk1>
      <a:lt1>
        <a:srgbClr val="FFFFFF"/>
      </a:lt1>
      <a:dk2>
        <a:srgbClr val="00205B"/>
      </a:dk2>
      <a:lt2>
        <a:srgbClr val="FFB71B"/>
      </a:lt2>
      <a:accent1>
        <a:srgbClr val="B48400"/>
      </a:accent1>
      <a:accent2>
        <a:srgbClr val="49C1E0"/>
      </a:accent2>
      <a:accent3>
        <a:srgbClr val="96989A"/>
      </a:accent3>
      <a:accent4>
        <a:srgbClr val="000000"/>
      </a:accent4>
      <a:accent5>
        <a:srgbClr val="DB5729"/>
      </a:accent5>
      <a:accent6>
        <a:srgbClr val="008163"/>
      </a:accent6>
      <a:hlink>
        <a:srgbClr val="05E6FF"/>
      </a:hlink>
      <a:folHlink>
        <a:srgbClr val="00C8C8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1039</TotalTime>
  <Words>439</Words>
  <Application>Microsoft Office PowerPoint</Application>
  <PresentationFormat>On-screen Show (16:9)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 Black</vt:lpstr>
      <vt:lpstr>Calibri</vt:lpstr>
      <vt:lpstr>Office Theme</vt:lpstr>
      <vt:lpstr>Skin Color Analyze</vt:lpstr>
      <vt:lpstr>Program based on Python(opencv)</vt:lpstr>
      <vt:lpstr>It works with a standard RGB color model!</vt:lpstr>
      <vt:lpstr>Problem Solved-1 (Background)</vt:lpstr>
      <vt:lpstr>What we do using that algorithm </vt:lpstr>
      <vt:lpstr>Problem Solved-2 (High Frequency component)</vt:lpstr>
      <vt:lpstr>Te……st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Dudley, Jane</dc:creator>
  <cp:lastModifiedBy>Zhimin Li</cp:lastModifiedBy>
  <cp:revision>64</cp:revision>
  <cp:lastPrinted>2019-07-18T13:58:01Z</cp:lastPrinted>
  <dcterms:created xsi:type="dcterms:W3CDTF">2019-07-18T12:44:10Z</dcterms:created>
  <dcterms:modified xsi:type="dcterms:W3CDTF">2021-09-08T16:52:21Z</dcterms:modified>
</cp:coreProperties>
</file>