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1407aa3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1407aa3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d00d0f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d00d0f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bd00d0f3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bd00d0f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bd00d0f3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bd00d0f3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bd00d0f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bd00d0f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bd00d0f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bd00d0f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bd00d0f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bd00d0f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1018a5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1018a57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d00d0f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d00d0f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1407aa3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1407aa3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bd00d0f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bd00d0f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d00d0f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d00d0f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bd00d0f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bd00d0f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bd00d0f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bd00d0f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1407aa3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1407aa3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edium.com/analytics-vidhya/simple-text-summarization-using-nltk-eedc36ebaaf8#:~:text=Text%20summarization%20is%20the%20process,relevant%20information%20within%20the%20Text" TargetMode="External"/><Relationship Id="rId4" Type="http://schemas.openxmlformats.org/officeDocument/2006/relationships/hyperlink" Target="https://machinelearningmastery.com/gentle-introduction-text-summar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81700" y="900100"/>
            <a:ext cx="82767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AN INTELLIGENT TLDR SOFTWARE FOR</a:t>
            </a:r>
            <a:r>
              <a:rPr lang="en-GB">
                <a:latin typeface="Times New Roman"/>
                <a:ea typeface="Times New Roman"/>
                <a:cs typeface="Times New Roman"/>
                <a:sym typeface="Times New Roman"/>
              </a:rPr>
              <a:t> SUMMARIZATION</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23100" y="3359750"/>
            <a:ext cx="3357300" cy="9408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GB" sz="2560">
                <a:latin typeface="Times New Roman"/>
                <a:ea typeface="Times New Roman"/>
                <a:cs typeface="Times New Roman"/>
                <a:sym typeface="Times New Roman"/>
              </a:rPr>
              <a:t>Akkenapally Sharanya               -1202</a:t>
            </a:r>
            <a:endParaRPr sz="2560">
              <a:latin typeface="Times New Roman"/>
              <a:ea typeface="Times New Roman"/>
              <a:cs typeface="Times New Roman"/>
              <a:sym typeface="Times New Roman"/>
            </a:endParaRPr>
          </a:p>
          <a:p>
            <a:pPr indent="0" lvl="0" marL="0" rtl="0" algn="l">
              <a:spcBef>
                <a:spcPts val="0"/>
              </a:spcBef>
              <a:spcAft>
                <a:spcPts val="0"/>
              </a:spcAft>
              <a:buNone/>
            </a:pPr>
            <a:r>
              <a:rPr lang="en-GB" sz="2560">
                <a:latin typeface="Times New Roman"/>
                <a:ea typeface="Times New Roman"/>
                <a:cs typeface="Times New Roman"/>
                <a:sym typeface="Times New Roman"/>
              </a:rPr>
              <a:t>Mahima Chowdary Maddineni  -1226</a:t>
            </a:r>
            <a:endParaRPr sz="2560">
              <a:latin typeface="Times New Roman"/>
              <a:ea typeface="Times New Roman"/>
              <a:cs typeface="Times New Roman"/>
              <a:sym typeface="Times New Roman"/>
            </a:endParaRPr>
          </a:p>
          <a:p>
            <a:pPr indent="0" lvl="0" marL="0" rtl="0" algn="l">
              <a:spcBef>
                <a:spcPts val="0"/>
              </a:spcBef>
              <a:spcAft>
                <a:spcPts val="0"/>
              </a:spcAft>
              <a:buNone/>
            </a:pPr>
            <a:r>
              <a:rPr lang="en-GB" sz="2560">
                <a:latin typeface="Times New Roman"/>
                <a:ea typeface="Times New Roman"/>
                <a:cs typeface="Times New Roman"/>
                <a:sym typeface="Times New Roman"/>
              </a:rPr>
              <a:t>Krishna Vamsi Rokkam              -1246</a:t>
            </a:r>
            <a:endParaRPr sz="2560">
              <a:latin typeface="Times New Roman"/>
              <a:ea typeface="Times New Roman"/>
              <a:cs typeface="Times New Roman"/>
              <a:sym typeface="Times New Roman"/>
            </a:endParaRPr>
          </a:p>
        </p:txBody>
      </p:sp>
      <p:sp>
        <p:nvSpPr>
          <p:cNvPr id="61" name="Google Shape;61;p13"/>
          <p:cNvSpPr txBox="1"/>
          <p:nvPr/>
        </p:nvSpPr>
        <p:spPr>
          <a:xfrm>
            <a:off x="5123100" y="2959550"/>
            <a:ext cx="433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Under the guidance of Dr. K. Vijayalakshmi</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3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Sequence Diagram</a:t>
            </a:r>
            <a:endParaRPr/>
          </a:p>
        </p:txBody>
      </p:sp>
      <p:pic>
        <p:nvPicPr>
          <p:cNvPr id="116" name="Google Shape;116;p22"/>
          <p:cNvPicPr preferRelativeResize="0"/>
          <p:nvPr/>
        </p:nvPicPr>
        <p:blipFill>
          <a:blip r:embed="rId3">
            <a:alphaModFix/>
          </a:blip>
          <a:stretch>
            <a:fillRect/>
          </a:stretch>
        </p:blipFill>
        <p:spPr>
          <a:xfrm>
            <a:off x="918600" y="803425"/>
            <a:ext cx="5612825"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Text Summarization decreases reading time, speeds up the research process, and expands the quantity of information that may fit in a given space</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Increased productivity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Instantly effective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Efficient for indexing</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Automatic summarization algorithms are less biased than human summarizes</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Doesn’t miss out important facts</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Lack of fluency and coherence sometimes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Sometimes it may misinterpret the author’s original idea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Difficult for evaluation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Search Engine Optimization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Media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Medical Cases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Literature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Search Marketing</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Summarization processes have to produce a compelling summary in a brief time with less redundancy having linguistically correct sentences.</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Summarizing methods are all extractive, although the community is rapidly moving toward abstract summarization.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An abstractive summarising can be created by using phrase compression and textual entailment techniques, even though a complete abstractive summarization would require a better grasp of natural language.</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146" name="Google Shape;146;p27"/>
          <p:cNvSpPr txBox="1"/>
          <p:nvPr>
            <p:ph idx="1" type="body"/>
          </p:nvPr>
        </p:nvSpPr>
        <p:spPr>
          <a:xfrm>
            <a:off x="542350" y="101772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The challenge arises in creating accurate summaries with proper semantics including all the features of text summarization, image summarization, article summaries, and multiple document summary.</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We can also integrate translation and text-to-speech features that make the model more versatile and makes the model more user friendly.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GB" sz="1400" u="sng">
                <a:solidFill>
                  <a:schemeClr val="hlink"/>
                </a:solidFill>
                <a:latin typeface="Times New Roman"/>
                <a:ea typeface="Times New Roman"/>
                <a:cs typeface="Times New Roman"/>
                <a:sym typeface="Times New Roman"/>
                <a:hlinkClick r:id="rId3"/>
              </a:rPr>
              <a:t>https://medium.com/analytics-vidhya/simple-text-summarization-using-nltk-eedc36ebaaf8#:~:text=Text%20summarization%20is%20the%20process,relevant%20information%20within%20the%20Text</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u="sng">
                <a:solidFill>
                  <a:schemeClr val="hlink"/>
                </a:solidFill>
                <a:latin typeface="Times New Roman"/>
                <a:ea typeface="Times New Roman"/>
                <a:cs typeface="Times New Roman"/>
                <a:sym typeface="Times New Roman"/>
                <a:hlinkClick r:id="rId4"/>
              </a:rPr>
              <a:t>https://machinelearningmastery.com/gentle-introduction-text-summarization/</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20"/>
              <a:t>Contents</a:t>
            </a:r>
            <a:endParaRPr sz="2520"/>
          </a:p>
        </p:txBody>
      </p:sp>
      <p:sp>
        <p:nvSpPr>
          <p:cNvPr id="67" name="Google Shape;67;p14"/>
          <p:cNvSpPr txBox="1"/>
          <p:nvPr>
            <p:ph idx="1" type="body"/>
          </p:nvPr>
        </p:nvSpPr>
        <p:spPr>
          <a:xfrm>
            <a:off x="311700" y="1121850"/>
            <a:ext cx="8520600" cy="3416400"/>
          </a:xfrm>
          <a:prstGeom prst="rect">
            <a:avLst/>
          </a:prstGeom>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Problem Statement</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Objective</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Abstract</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Introduction</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Hardware and Software Requirements</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Architecture Diagram</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UML diagrams</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Advantages</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Disadvantages</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Applications</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Conclusion</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Future Scope</a:t>
            </a:r>
            <a:endParaRPr sz="1400">
              <a:solidFill>
                <a:schemeClr val="dk1"/>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Bibliography</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chemeClr val="dk1"/>
                </a:solidFill>
                <a:latin typeface="Times New Roman"/>
                <a:ea typeface="Times New Roman"/>
                <a:cs typeface="Times New Roman"/>
                <a:sym typeface="Times New Roman"/>
              </a:rPr>
              <a:t>An AI/ML based solution that generates short summaries of websites for easy and more </a:t>
            </a:r>
            <a:r>
              <a:rPr lang="en-GB" sz="1400">
                <a:solidFill>
                  <a:schemeClr val="dk1"/>
                </a:solidFill>
                <a:latin typeface="Times New Roman"/>
                <a:ea typeface="Times New Roman"/>
                <a:cs typeface="Times New Roman"/>
                <a:sym typeface="Times New Roman"/>
              </a:rPr>
              <a:t>targeted</a:t>
            </a:r>
            <a:r>
              <a:rPr lang="en-GB" sz="1400">
                <a:solidFill>
                  <a:schemeClr val="dk1"/>
                </a:solidFill>
                <a:latin typeface="Times New Roman"/>
                <a:ea typeface="Times New Roman"/>
                <a:cs typeface="Times New Roman"/>
                <a:sym typeface="Times New Roman"/>
              </a:rPr>
              <a:t> dissemination of the information to the people. Such a TL,DR(Too Long, Didn’t Read) software.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000"/>
              </a:spcAft>
              <a:buNone/>
            </a:pPr>
            <a:r>
              <a:rPr lang="en-GB" sz="1400">
                <a:solidFill>
                  <a:srgbClr val="000000"/>
                </a:solidFill>
                <a:latin typeface="Times New Roman"/>
                <a:ea typeface="Times New Roman"/>
                <a:cs typeface="Times New Roman"/>
                <a:sym typeface="Times New Roman"/>
              </a:rPr>
              <a:t>It requires ample time to go through and keep up with all the data present, as billions of articles are generated every day. There is a need to reduce much of this text data to shorter, focused summaries that capture the salient details, both so we can navigate it more effectively and check whether the larger documents contain the information we are looking for. Since manual text summarization is a time-expensive and generally uphill task, the automatization of the task is gaining increasing fame and therefore constitutes an excellent motivation for academic research. This increasing availability of documents has demanded exhaustive research in the NLP area for automatic text summarization.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70875" y="21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85" name="Google Shape;85;p17"/>
          <p:cNvSpPr txBox="1"/>
          <p:nvPr>
            <p:ph idx="1" type="body"/>
          </p:nvPr>
        </p:nvSpPr>
        <p:spPr>
          <a:xfrm>
            <a:off x="311700" y="714375"/>
            <a:ext cx="8520600" cy="385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000000"/>
                </a:solidFill>
                <a:highlight>
                  <a:srgbClr val="FFFFFF"/>
                </a:highlight>
                <a:latin typeface="Times New Roman"/>
                <a:ea typeface="Times New Roman"/>
                <a:cs typeface="Times New Roman"/>
                <a:sym typeface="Times New Roman"/>
              </a:rPr>
              <a:t>In the big data era, there has been an explosion in the amount of text data from a variety of sources. This volume of text is an inestimable source of information and knowledge which needs to be effectively summarised to be useful. </a:t>
            </a:r>
            <a:r>
              <a:rPr lang="en-GB" sz="1400">
                <a:solidFill>
                  <a:schemeClr val="dk1"/>
                </a:solidFill>
                <a:latin typeface="Times New Roman"/>
                <a:ea typeface="Times New Roman"/>
                <a:cs typeface="Times New Roman"/>
                <a:sym typeface="Times New Roman"/>
              </a:rPr>
              <a:t>It requires large time to go through and keep up with all the data present as billions of articles is being generated every single day. </a:t>
            </a:r>
            <a:r>
              <a:rPr lang="en-GB" sz="1400">
                <a:solidFill>
                  <a:schemeClr val="dk1"/>
                </a:solidFill>
                <a:highlight>
                  <a:srgbClr val="FFFFFF"/>
                </a:highlight>
                <a:latin typeface="Times New Roman"/>
                <a:ea typeface="Times New Roman"/>
                <a:cs typeface="Times New Roman"/>
                <a:sym typeface="Times New Roman"/>
              </a:rPr>
              <a:t>There is a great need to reduce much of this text data to shorter, focused summaries that capture the salient details, both so we can navigate it more effectively as well as check whether the larger documents contain the information that we are looking for. </a:t>
            </a:r>
            <a:r>
              <a:rPr lang="en-GB" sz="1400">
                <a:solidFill>
                  <a:srgbClr val="000000"/>
                </a:solidFill>
                <a:highlight>
                  <a:srgbClr val="FFFFFF"/>
                </a:highlight>
                <a:latin typeface="Times New Roman"/>
                <a:ea typeface="Times New Roman"/>
                <a:cs typeface="Times New Roman"/>
                <a:sym typeface="Times New Roman"/>
              </a:rPr>
              <a:t>Since manual text summarization is a time expensive and generally laborious task, the automatization of the task is gaining increasing popularity and therefore constitutes a strong motivation for academic research. This increasing availability of documents has demanded exhaustive research in the NLP area for automatic text summarization. </a:t>
            </a:r>
            <a:r>
              <a:rPr lang="en-GB" sz="1400">
                <a:solidFill>
                  <a:schemeClr val="dk1"/>
                </a:solidFill>
                <a:latin typeface="Times New Roman"/>
                <a:ea typeface="Times New Roman"/>
                <a:cs typeface="Times New Roman"/>
                <a:sym typeface="Times New Roman"/>
              </a:rPr>
              <a:t>The real question is “Is there any software which can help us in absorbing the data more effectively and in less time?” </a:t>
            </a:r>
            <a:r>
              <a:rPr lang="en-GB" sz="1400">
                <a:solidFill>
                  <a:srgbClr val="000000"/>
                </a:solidFill>
                <a:highlight>
                  <a:srgbClr val="FFFFFF"/>
                </a:highlight>
                <a:latin typeface="Times New Roman"/>
                <a:ea typeface="Times New Roman"/>
                <a:cs typeface="Times New Roman"/>
                <a:sym typeface="Times New Roman"/>
              </a:rPr>
              <a:t>So, The main objective of summarization system is to identify the most important information from the given and present it to the end users. Summarization in NLP is the process of summarising the text information in large texts for easy interpretation and for quicker consumption . </a:t>
            </a:r>
            <a:r>
              <a:rPr lang="en-GB" sz="1400">
                <a:solidFill>
                  <a:schemeClr val="dk1"/>
                </a:solidFill>
                <a:latin typeface="Times New Roman"/>
                <a:ea typeface="Times New Roman"/>
                <a:cs typeface="Times New Roman"/>
                <a:sym typeface="Times New Roman"/>
              </a:rPr>
              <a:t>We are proposing a solution for this problem by implementing an application for text summarization using Natural Language Processing by accepting an input (plain text, text scrapped from a website, or text extracted from an image)  and the outlined text is given as output. </a:t>
            </a:r>
            <a:r>
              <a:rPr lang="en-GB" sz="1400">
                <a:solidFill>
                  <a:schemeClr val="dk1"/>
                </a:solidFill>
                <a:highlight>
                  <a:srgbClr val="FFFFFF"/>
                </a:highlight>
                <a:latin typeface="Times New Roman"/>
                <a:ea typeface="Times New Roman"/>
                <a:cs typeface="Times New Roman"/>
                <a:sym typeface="Times New Roman"/>
              </a:rPr>
              <a:t>Natural language along with machine learning processing made it simpler to summarise lengthy amounts of text into a cohesive and fluent summary that only includes the article's important ideas.</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Summarization is the task of condensing a piece of text to a shorter version, reducing the size of the initial text while at the same time preserving key informational elements and the meaning of content.</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This shortens the time it takes to comprehend long materials like research articles while without removing significant information.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highlight>
                  <a:srgbClr val="FFFFFF"/>
                </a:highlight>
                <a:latin typeface="Times New Roman"/>
                <a:ea typeface="Times New Roman"/>
                <a:cs typeface="Times New Roman"/>
                <a:sym typeface="Times New Roman"/>
              </a:rPr>
              <a:t>The ideal of automatic summarization work is to develop techniques by which a machine can generate summarize that successfully imitate summaries generated by human being.</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Hardware and Software Requirements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rgbClr val="000000"/>
              </a:buClr>
              <a:buSzPts val="1080"/>
              <a:buFont typeface="Arial"/>
              <a:buNone/>
            </a:pPr>
            <a:r>
              <a:rPr b="1" lang="en-GB" sz="1600">
                <a:solidFill>
                  <a:schemeClr val="dk1"/>
                </a:solidFill>
                <a:latin typeface="Times New Roman"/>
                <a:ea typeface="Times New Roman"/>
                <a:cs typeface="Times New Roman"/>
                <a:sym typeface="Times New Roman"/>
              </a:rPr>
              <a:t>Hardware Requirements:</a:t>
            </a:r>
            <a:r>
              <a:rPr lang="en-GB"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lang="en-GB" sz="1400">
                <a:solidFill>
                  <a:schemeClr val="dk1"/>
                </a:solidFill>
                <a:latin typeface="Times New Roman"/>
                <a:ea typeface="Times New Roman"/>
                <a:cs typeface="Times New Roman"/>
                <a:sym typeface="Times New Roman"/>
              </a:rPr>
              <a:t>•Processor :: INTEL Quad Core Processor or higher.</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lang="en-GB" sz="1400">
                <a:solidFill>
                  <a:schemeClr val="dk1"/>
                </a:solidFill>
                <a:latin typeface="Times New Roman"/>
                <a:ea typeface="Times New Roman"/>
                <a:cs typeface="Times New Roman"/>
                <a:sym typeface="Times New Roman"/>
              </a:rPr>
              <a:t>•System Specifications :: 4 GB RAM DDR4 , 64-bit-Operating System </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lang="en-GB" sz="1400">
                <a:solidFill>
                  <a:schemeClr val="dk1"/>
                </a:solidFill>
                <a:latin typeface="Times New Roman"/>
                <a:ea typeface="Times New Roman"/>
                <a:cs typeface="Times New Roman"/>
                <a:sym typeface="Times New Roman"/>
              </a:rPr>
              <a:t>•Hard disk :: 20 GB</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b="1" lang="en-GB" sz="1600">
                <a:solidFill>
                  <a:schemeClr val="dk1"/>
                </a:solidFill>
                <a:latin typeface="Times New Roman"/>
                <a:ea typeface="Times New Roman"/>
                <a:cs typeface="Times New Roman"/>
                <a:sym typeface="Times New Roman"/>
              </a:rPr>
              <a:t>Software Requirements:</a:t>
            </a:r>
            <a:endParaRPr b="1" sz="16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lang="en-GB" sz="1400">
                <a:solidFill>
                  <a:schemeClr val="dk1"/>
                </a:solidFill>
                <a:latin typeface="Times New Roman"/>
                <a:ea typeface="Times New Roman"/>
                <a:cs typeface="Times New Roman"/>
                <a:sym typeface="Times New Roman"/>
              </a:rPr>
              <a:t>•IDE for Python :: Spyder</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lang="en-GB" sz="1400">
                <a:solidFill>
                  <a:schemeClr val="dk1"/>
                </a:solidFill>
                <a:latin typeface="Times New Roman"/>
                <a:ea typeface="Times New Roman"/>
                <a:cs typeface="Times New Roman"/>
                <a:sym typeface="Times New Roman"/>
              </a:rPr>
              <a:t>•Package Manager :: Anaconda </a:t>
            </a:r>
            <a:endParaRPr sz="14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rgbClr val="000000"/>
              </a:buClr>
              <a:buSzPts val="1080"/>
              <a:buFont typeface="Arial"/>
              <a:buNone/>
            </a:pPr>
            <a:r>
              <a:rPr lang="en-GB" sz="1400">
                <a:solidFill>
                  <a:schemeClr val="dk1"/>
                </a:solidFill>
                <a:latin typeface="Times New Roman"/>
                <a:ea typeface="Times New Roman"/>
                <a:cs typeface="Times New Roman"/>
                <a:sym typeface="Times New Roman"/>
              </a:rPr>
              <a:t>•Operating System Suggested :: Windows 10</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Diagram</a:t>
            </a:r>
            <a:endParaRPr/>
          </a:p>
        </p:txBody>
      </p:sp>
      <p:sp>
        <p:nvSpPr>
          <p:cNvPr id="103" name="Google Shape;103;p20"/>
          <p:cNvSpPr txBox="1"/>
          <p:nvPr/>
        </p:nvSpPr>
        <p:spPr>
          <a:xfrm>
            <a:off x="3025600" y="1270750"/>
            <a:ext cx="3131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lt1"/>
              </a:highlight>
              <a:latin typeface="Proxima Nova"/>
              <a:ea typeface="Proxima Nova"/>
              <a:cs typeface="Proxima Nova"/>
              <a:sym typeface="Proxima Nova"/>
            </a:endParaRPr>
          </a:p>
        </p:txBody>
      </p:sp>
      <p:pic>
        <p:nvPicPr>
          <p:cNvPr id="104" name="Google Shape;104;p20"/>
          <p:cNvPicPr preferRelativeResize="0"/>
          <p:nvPr/>
        </p:nvPicPr>
        <p:blipFill>
          <a:blip r:embed="rId3">
            <a:alphaModFix/>
          </a:blip>
          <a:stretch>
            <a:fillRect/>
          </a:stretch>
        </p:blipFill>
        <p:spPr>
          <a:xfrm>
            <a:off x="990500" y="951675"/>
            <a:ext cx="7380798" cy="396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50450" y="220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Diagram</a:t>
            </a:r>
            <a:endParaRPr/>
          </a:p>
        </p:txBody>
      </p:sp>
      <p:pic>
        <p:nvPicPr>
          <p:cNvPr id="110" name="Google Shape;110;p21"/>
          <p:cNvPicPr preferRelativeResize="0"/>
          <p:nvPr/>
        </p:nvPicPr>
        <p:blipFill>
          <a:blip r:embed="rId3">
            <a:alphaModFix/>
          </a:blip>
          <a:stretch>
            <a:fillRect/>
          </a:stretch>
        </p:blipFill>
        <p:spPr>
          <a:xfrm>
            <a:off x="1713750" y="834025"/>
            <a:ext cx="4103300" cy="40443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