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2" r:id="rId6"/>
    <p:sldId id="263" r:id="rId7"/>
    <p:sldId id="264" r:id="rId8"/>
    <p:sldId id="265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2/16/2022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ySQL" TargetMode="External"/><Relationship Id="rId2" Type="http://schemas.openxmlformats.org/officeDocument/2006/relationships/hyperlink" Target="https://en.wikipedia.org/wiki/Fork_(software_development)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GNU_General_Public_License" TargetMode="External"/><Relationship Id="rId4" Type="http://schemas.openxmlformats.org/officeDocument/2006/relationships/hyperlink" Target="https://en.wikipedia.org/wiki/Relational_database_management_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Course Directive / </a:t>
            </a:r>
            <a:br>
              <a:rPr lang="en-NZ" dirty="0"/>
            </a:br>
            <a:r>
              <a:rPr lang="en-NZ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Any questions</a:t>
            </a:r>
          </a:p>
        </p:txBody>
      </p:sp>
      <p:pic>
        <p:nvPicPr>
          <p:cNvPr id="45060" name="Picture 4" descr="C:\Users\daveb.OPNET\AppData\Local\Microsoft\Windows\Temporary Internet Files\Content.IE5\L2NU66IB\MCj00788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500174"/>
            <a:ext cx="4643470" cy="43378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Officially:</a:t>
            </a:r>
          </a:p>
          <a:p>
            <a:pPr lvl="1"/>
            <a:r>
              <a:rPr lang="en-NZ" dirty="0"/>
              <a:t>To give an understanding of the fundamentals of database management systems with an emphasis on relational systems.</a:t>
            </a:r>
          </a:p>
          <a:p>
            <a:r>
              <a:rPr lang="en-NZ" dirty="0"/>
              <a:t>To achieve that we  focus on:</a:t>
            </a:r>
          </a:p>
          <a:p>
            <a:pPr lvl="1"/>
            <a:r>
              <a:rPr lang="en-NZ" dirty="0"/>
              <a:t>Database theory</a:t>
            </a:r>
          </a:p>
          <a:p>
            <a:pPr lvl="1"/>
            <a:r>
              <a:rPr lang="en-NZ" dirty="0"/>
              <a:t>Data modelling</a:t>
            </a:r>
          </a:p>
          <a:p>
            <a:pPr lvl="1"/>
            <a:r>
              <a:rPr lang="en-NZ" dirty="0"/>
              <a:t>Manipulating a database using SQL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632930"/>
              </p:ext>
            </p:extLst>
          </p:nvPr>
        </p:nvGraphicFramePr>
        <p:xfrm>
          <a:off x="785786" y="1714488"/>
          <a:ext cx="7858180" cy="4071966"/>
        </p:xfrm>
        <a:graphic>
          <a:graphicData uri="http://schemas.openxmlformats.org/drawingml/2006/table">
            <a:tbl>
              <a:tblPr/>
              <a:tblGrid>
                <a:gridCol w="1503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154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SMS Code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ID605001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Directed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54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Level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Workplace or Practical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77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Credits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Self Directed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b="1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90</a:t>
                      </a:r>
                      <a:endParaRPr lang="en-NZ" sz="1600" b="1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2067"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Prerequisites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IN/ID505001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IN/ID511001 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Total Learning Hours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150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314">
                <a:tc gridSpan="4">
                  <a:txBody>
                    <a:bodyPr/>
                    <a:lstStyle/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This course partially replaces IT206001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85738" indent="0" algn="l" defTabSz="457200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600" i="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Name of other Programme: Bachelor of Information Technology (version 2)</a:t>
                      </a:r>
                      <a:endParaRPr lang="en-NZ" sz="1600" i="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Interruptions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If Otago Polytechnic is closed:</a:t>
            </a:r>
          </a:p>
          <a:p>
            <a:pPr lvl="1"/>
            <a:r>
              <a:rPr lang="en-NZ" dirty="0"/>
              <a:t>Check (don’t assume)</a:t>
            </a:r>
          </a:p>
          <a:p>
            <a:r>
              <a:rPr lang="en-NZ" dirty="0"/>
              <a:t>Refer to your email for </a:t>
            </a:r>
            <a:r>
              <a:rPr lang="en-NZ"/>
              <a:t>alternative arrangements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533703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NZ" dirty="0"/>
              <a:t>Refer to table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This is loose and may be changed depending on our progress and any issues that develop.</a:t>
            </a:r>
          </a:p>
          <a:p>
            <a:pPr>
              <a:spcAft>
                <a:spcPts val="1200"/>
              </a:spcAft>
            </a:pPr>
            <a:r>
              <a:rPr lang="en-NZ" dirty="0"/>
              <a:t>Main topics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Modelling</a:t>
            </a:r>
          </a:p>
          <a:p>
            <a:pPr lvl="2">
              <a:spcAft>
                <a:spcPts val="1200"/>
              </a:spcAft>
            </a:pPr>
            <a:r>
              <a:rPr lang="en-NZ" dirty="0"/>
              <a:t>Data Model (conceptual model)</a:t>
            </a:r>
          </a:p>
          <a:p>
            <a:pPr lvl="2">
              <a:spcAft>
                <a:spcPts val="1200"/>
              </a:spcAft>
            </a:pPr>
            <a:r>
              <a:rPr lang="en-NZ" dirty="0"/>
              <a:t>Database Model (ERD)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DB Theory</a:t>
            </a:r>
          </a:p>
          <a:p>
            <a:pPr lvl="1">
              <a:spcAft>
                <a:spcPts val="1200"/>
              </a:spcAft>
            </a:pPr>
            <a:r>
              <a:rPr lang="en-NZ" dirty="0"/>
              <a:t>SQL and data manipulation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Assessment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72295"/>
              </p:ext>
            </p:extLst>
          </p:nvPr>
        </p:nvGraphicFramePr>
        <p:xfrm>
          <a:off x="899592" y="1628799"/>
          <a:ext cx="7416823" cy="4341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Item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Due Date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Weighting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Learning Outcomes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SQL Worksheet 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baseline="0" dirty="0">
                          <a:effectLst/>
                        </a:rPr>
                        <a:t>14</a:t>
                      </a:r>
                      <a:r>
                        <a:rPr lang="en-NZ" sz="1200" baseline="30000" dirty="0">
                          <a:effectLst/>
                        </a:rPr>
                        <a:t>th</a:t>
                      </a:r>
                      <a:r>
                        <a:rPr lang="en-NZ" sz="1200" dirty="0">
                          <a:effectLst/>
                        </a:rPr>
                        <a:t> April (11:59 pm)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Worksheet - Labs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baseline="0" dirty="0">
                          <a:effectLst/>
                        </a:rPr>
                        <a:t>Various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0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Design 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NZ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NZ" sz="1200" dirty="0">
                          <a:effectLst/>
                        </a:rPr>
                        <a:t>  May (11:59pm)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1, 2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Build 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NZ" sz="1200" baseline="30000" dirty="0">
                          <a:effectLst/>
                        </a:rPr>
                        <a:t>th </a:t>
                      </a:r>
                      <a:r>
                        <a:rPr lang="en-NZ" sz="1200" baseline="0" dirty="0">
                          <a:effectLst/>
                        </a:rPr>
                        <a:t> June </a:t>
                      </a:r>
                      <a:r>
                        <a:rPr lang="en-NZ" sz="1200" dirty="0">
                          <a:effectLst/>
                        </a:rPr>
                        <a:t>(11:59 am)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1,2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Exam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23</a:t>
                      </a:r>
                      <a:r>
                        <a:rPr lang="en-NZ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  </a:t>
                      </a:r>
                      <a:r>
                        <a:rPr lang="en-NZ" sz="1200" dirty="0">
                          <a:effectLst/>
                        </a:rPr>
                        <a:t>June (Class)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40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1,2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92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Z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992" y="162529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Required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2401" y="1462760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Highly Recommended: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2" y="2460104"/>
            <a:ext cx="2036301" cy="26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60104"/>
            <a:ext cx="2173209" cy="285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I:\COURSES\ITP\BITY1\ID605 DB2</a:t>
            </a:r>
          </a:p>
          <a:p>
            <a:r>
              <a:rPr lang="en-US" dirty="0"/>
              <a:t>Teams – ID605DB2 Channel</a:t>
            </a:r>
          </a:p>
          <a:p>
            <a:r>
              <a:rPr lang="en-US" dirty="0" err="1"/>
              <a:t>Github</a:t>
            </a:r>
            <a:r>
              <a:rPr lang="en-US" dirty="0"/>
              <a:t> Classroom</a:t>
            </a:r>
            <a:endParaRPr lang="en-NZ" dirty="0"/>
          </a:p>
          <a:p>
            <a:r>
              <a:rPr lang="en-NZ" dirty="0"/>
              <a:t>Maria / </a:t>
            </a:r>
            <a:r>
              <a:rPr lang="en-NZ" dirty="0" err="1"/>
              <a:t>MariaDB</a:t>
            </a:r>
            <a:r>
              <a:rPr lang="en-NZ" dirty="0"/>
              <a:t> for database work </a:t>
            </a:r>
          </a:p>
          <a:p>
            <a:pPr marL="0" indent="0">
              <a:buNone/>
            </a:pPr>
            <a:r>
              <a:rPr lang="en-NZ" dirty="0"/>
              <a:t>Figure out how to transfer files with WinSCP or other tool</a:t>
            </a:r>
          </a:p>
          <a:p>
            <a:r>
              <a:rPr lang="en-NZ" dirty="0" err="1"/>
              <a:t>SQLLite</a:t>
            </a:r>
            <a:endParaRPr lang="en-NZ" dirty="0"/>
          </a:p>
          <a:p>
            <a:pPr lvl="1"/>
            <a:r>
              <a:rPr lang="en-NZ" dirty="0"/>
              <a:t>Google it.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MariaDB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MariaDB</a:t>
            </a:r>
            <a:r>
              <a:rPr lang="en-US" dirty="0"/>
              <a:t> Server is one of the most popular database servers in the world. It’s made by the original developers of MySQL and guaranteed to stay open source. It is a community-developed </a:t>
            </a:r>
            <a:r>
              <a:rPr lang="en-US" dirty="0">
                <a:hlinkClick r:id="rId2" tooltip="Fork (software development)"/>
              </a:rPr>
              <a:t>fork</a:t>
            </a:r>
            <a:r>
              <a:rPr lang="en-US" dirty="0"/>
              <a:t> of the </a:t>
            </a:r>
            <a:r>
              <a:rPr lang="en-US" dirty="0">
                <a:hlinkClick r:id="rId3" tooltip="MySQL"/>
              </a:rPr>
              <a:t>MySQL</a:t>
            </a:r>
            <a:r>
              <a:rPr lang="en-US" dirty="0"/>
              <a:t> </a:t>
            </a:r>
            <a:r>
              <a:rPr lang="en-US" dirty="0">
                <a:hlinkClick r:id="rId4" tooltip="Relational database management system"/>
              </a:rPr>
              <a:t>relational database management system</a:t>
            </a:r>
            <a:r>
              <a:rPr lang="en-US" dirty="0"/>
              <a:t> intended to remain free under the </a:t>
            </a:r>
            <a:r>
              <a:rPr lang="en-US" dirty="0">
                <a:hlinkClick r:id="rId5" tooltip="GNU General Public License"/>
              </a:rPr>
              <a:t>GNU GPL</a:t>
            </a:r>
            <a:r>
              <a:rPr lang="en-US" dirty="0"/>
              <a:t>. Notable users include Wikipedia, WordPress.com and Google.</a:t>
            </a:r>
          </a:p>
        </p:txBody>
      </p:sp>
    </p:spTree>
    <p:extLst>
      <p:ext uri="{BB962C8B-B14F-4D97-AF65-F5344CB8AC3E}">
        <p14:creationId xmlns:p14="http://schemas.microsoft.com/office/powerpoint/2010/main" val="360838515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10553</TotalTime>
  <Words>319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CG Times</vt:lpstr>
      <vt:lpstr>OP_PPT_Template</vt:lpstr>
      <vt:lpstr>Course Directive /  Introduction</vt:lpstr>
      <vt:lpstr>Aim</vt:lpstr>
      <vt:lpstr>Course Information</vt:lpstr>
      <vt:lpstr>Course Interruptions</vt:lpstr>
      <vt:lpstr>Course content</vt:lpstr>
      <vt:lpstr>Assessment</vt:lpstr>
      <vt:lpstr>Textbook</vt:lpstr>
      <vt:lpstr>Other Resources</vt:lpstr>
      <vt:lpstr>MariaDB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62</cp:revision>
  <dcterms:created xsi:type="dcterms:W3CDTF">2009-12-07T23:20:52Z</dcterms:created>
  <dcterms:modified xsi:type="dcterms:W3CDTF">2022-02-16T01:08:09Z</dcterms:modified>
</cp:coreProperties>
</file>