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759A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759A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01825" y="2820924"/>
            <a:ext cx="6466840" cy="5203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7C1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564621" y="2820924"/>
            <a:ext cx="5354955" cy="5203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7C1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759A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7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3820" y="0"/>
            <a:ext cx="10244455" cy="10287000"/>
          </a:xfrm>
          <a:custGeom>
            <a:avLst/>
            <a:gdLst/>
            <a:ahLst/>
            <a:cxnLst/>
            <a:rect l="l" t="t" r="r" b="b"/>
            <a:pathLst>
              <a:path w="10244455" h="10287000">
                <a:moveTo>
                  <a:pt x="10244178" y="0"/>
                </a:moveTo>
                <a:lnTo>
                  <a:pt x="0" y="0"/>
                </a:lnTo>
                <a:lnTo>
                  <a:pt x="0" y="10287000"/>
                </a:lnTo>
                <a:lnTo>
                  <a:pt x="10244178" y="10287000"/>
                </a:lnTo>
                <a:lnTo>
                  <a:pt x="10244178" y="0"/>
                </a:lnTo>
                <a:close/>
              </a:path>
            </a:pathLst>
          </a:custGeom>
          <a:solidFill>
            <a:srgbClr val="F7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044180" cy="10287000"/>
          </a:xfrm>
          <a:custGeom>
            <a:avLst/>
            <a:gdLst/>
            <a:ahLst/>
            <a:cxnLst/>
            <a:rect l="l" t="t" r="r" b="b"/>
            <a:pathLst>
              <a:path w="8044180" h="10287000">
                <a:moveTo>
                  <a:pt x="8043820" y="0"/>
                </a:moveTo>
                <a:lnTo>
                  <a:pt x="0" y="0"/>
                </a:lnTo>
                <a:lnTo>
                  <a:pt x="0" y="10286998"/>
                </a:lnTo>
                <a:lnTo>
                  <a:pt x="8043820" y="10286998"/>
                </a:lnTo>
                <a:lnTo>
                  <a:pt x="8043820" y="0"/>
                </a:lnTo>
                <a:close/>
              </a:path>
            </a:pathLst>
          </a:custGeom>
          <a:solidFill>
            <a:srgbClr val="97C16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7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2251" y="950468"/>
            <a:ext cx="5143496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759A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916" y="1270507"/>
            <a:ext cx="10960100" cy="2488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25"/>
              </a:spcBef>
            </a:pPr>
            <a:r>
              <a:rPr sz="5400" spc="-95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Разработка политики </a:t>
            </a:r>
            <a:r>
              <a:rPr sz="5400" spc="-9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5400" spc="-10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информационной</a:t>
            </a:r>
            <a:r>
              <a:rPr sz="5400" spc="-225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5400" spc="-10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безопасности </a:t>
            </a:r>
            <a:r>
              <a:rPr sz="5400" spc="-1885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5400" spc="-95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страховой</a:t>
            </a:r>
            <a:r>
              <a:rPr sz="5400" spc="-20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5400" spc="-9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компании</a:t>
            </a:r>
            <a:endParaRPr sz="5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894" y="4804155"/>
            <a:ext cx="641550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Л</a:t>
            </a:r>
            <a:r>
              <a:rPr sz="4000" spc="-10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а</a:t>
            </a:r>
            <a:r>
              <a:rPr sz="4000" spc="-1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б</a:t>
            </a:r>
            <a:r>
              <a:rPr sz="4000" spc="-9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о</a:t>
            </a:r>
            <a:r>
              <a:rPr sz="4000" spc="-1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р</a:t>
            </a:r>
            <a:r>
              <a:rPr sz="4000" spc="-114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а</a:t>
            </a:r>
            <a:r>
              <a:rPr sz="4000" spc="-14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т</a:t>
            </a:r>
            <a:r>
              <a:rPr sz="4000" spc="-1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ор</a:t>
            </a:r>
            <a:r>
              <a:rPr sz="4000" spc="-10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на</a:t>
            </a:r>
            <a:r>
              <a:rPr sz="40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я</a:t>
            </a:r>
            <a:r>
              <a:rPr sz="4000" spc="-2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4000" spc="-1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р</a:t>
            </a:r>
            <a:r>
              <a:rPr sz="4000" spc="-10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а</a:t>
            </a:r>
            <a:r>
              <a:rPr sz="4000" spc="-1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б</a:t>
            </a:r>
            <a:r>
              <a:rPr sz="4000" spc="-13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о</a:t>
            </a:r>
            <a:r>
              <a:rPr sz="4000" spc="-1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т</a:t>
            </a:r>
            <a:r>
              <a:rPr sz="40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а</a:t>
            </a:r>
            <a:r>
              <a:rPr sz="4000" spc="-2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4000" spc="-1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№</a:t>
            </a:r>
            <a:r>
              <a:rPr sz="40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1</a:t>
            </a:r>
            <a:endParaRPr sz="4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3916" y="4381499"/>
            <a:ext cx="6407484" cy="45719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47625">
            <a:solidFill>
              <a:srgbClr val="97C1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25400" y="8420100"/>
            <a:ext cx="5334000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9319" algn="r">
              <a:lnSpc>
                <a:spcPts val="3000"/>
              </a:lnSpc>
              <a:spcBef>
                <a:spcPts val="100"/>
              </a:spcBef>
            </a:pPr>
            <a:r>
              <a:rPr lang="ru-RU" sz="2800" spc="-105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Презентацию подготовила с</a:t>
            </a:r>
            <a:r>
              <a:rPr sz="2800" spc="-10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т</a:t>
            </a:r>
            <a:r>
              <a:rPr sz="2800" spc="-9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у</a:t>
            </a:r>
            <a:r>
              <a:rPr sz="2800" spc="-10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де</a:t>
            </a:r>
            <a:r>
              <a:rPr sz="2800" spc="-110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н</a:t>
            </a:r>
            <a:r>
              <a:rPr sz="2800" spc="-10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т</a:t>
            </a:r>
            <a:r>
              <a:rPr lang="ru-RU" sz="2800" spc="-105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ка</a:t>
            </a:r>
            <a:r>
              <a:rPr sz="2800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:</a:t>
            </a:r>
            <a:r>
              <a:rPr lang="ru-RU" sz="2800" spc="-2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 </a:t>
            </a:r>
            <a:r>
              <a:rPr lang="ru-RU" sz="2800" spc="-200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Миневич</a:t>
            </a:r>
            <a:r>
              <a:rPr lang="ru-RU" sz="2800" spc="-200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 К.В. </a:t>
            </a:r>
          </a:p>
          <a:p>
            <a:pPr marL="12700" marR="909319" algn="r">
              <a:lnSpc>
                <a:spcPts val="3000"/>
              </a:lnSpc>
              <a:spcBef>
                <a:spcPts val="100"/>
              </a:spcBef>
            </a:pPr>
            <a:r>
              <a:rPr lang="ru-RU" sz="2800" spc="-200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3 курс, 4 группа</a:t>
            </a:r>
          </a:p>
          <a:p>
            <a:pPr marL="12700" marR="909319" algn="r">
              <a:lnSpc>
                <a:spcPts val="3000"/>
              </a:lnSpc>
              <a:spcBef>
                <a:spcPts val="100"/>
              </a:spcBef>
            </a:pPr>
            <a:r>
              <a:rPr sz="2800" spc="-100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В</a:t>
            </a:r>
            <a:r>
              <a:rPr sz="2800" spc="-10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а</a:t>
            </a:r>
            <a:r>
              <a:rPr sz="2800" spc="-9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р</a:t>
            </a:r>
            <a:r>
              <a:rPr sz="2800" spc="-100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и</a:t>
            </a:r>
            <a:r>
              <a:rPr sz="2800" spc="-110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а</a:t>
            </a:r>
            <a:r>
              <a:rPr sz="2800" spc="-10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н</a:t>
            </a:r>
            <a:r>
              <a:rPr sz="2800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т</a:t>
            </a:r>
            <a:r>
              <a:rPr sz="2800" spc="-200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 </a:t>
            </a:r>
            <a:r>
              <a:rPr sz="2800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7</a:t>
            </a:r>
            <a:endParaRPr sz="28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1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9207" y="559890"/>
            <a:ext cx="34867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5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Вы</a:t>
            </a:r>
            <a:r>
              <a:rPr sz="7200" b="1" spc="-1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в</a:t>
            </a:r>
            <a:r>
              <a:rPr sz="7200" b="1" spc="-5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од</a:t>
            </a:r>
          </a:p>
        </p:txBody>
      </p:sp>
      <p:sp>
        <p:nvSpPr>
          <p:cNvPr id="4" name="object 4"/>
          <p:cNvSpPr/>
          <p:nvPr/>
        </p:nvSpPr>
        <p:spPr>
          <a:xfrm>
            <a:off x="7610475" y="1939328"/>
            <a:ext cx="2752725" cy="79972"/>
          </a:xfrm>
          <a:custGeom>
            <a:avLst/>
            <a:gdLst/>
            <a:ahLst/>
            <a:cxnLst/>
            <a:rect l="l" t="t" r="r" b="b"/>
            <a:pathLst>
              <a:path w="3524250" h="57150">
                <a:moveTo>
                  <a:pt x="3524250" y="0"/>
                </a:moveTo>
                <a:lnTo>
                  <a:pt x="0" y="0"/>
                </a:lnTo>
                <a:lnTo>
                  <a:pt x="0" y="57150"/>
                </a:lnTo>
                <a:lnTo>
                  <a:pt x="3524250" y="57150"/>
                </a:lnTo>
                <a:lnTo>
                  <a:pt x="3524250" y="0"/>
                </a:lnTo>
                <a:close/>
              </a:path>
            </a:pathLst>
          </a:custGeom>
          <a:solidFill>
            <a:srgbClr val="97C1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xfrm>
            <a:off x="1401825" y="2820924"/>
            <a:ext cx="6466840" cy="6093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25"/>
              </a:lnSpc>
              <a:spcBef>
                <a:spcPts val="100"/>
              </a:spcBef>
            </a:pPr>
            <a:r>
              <a:rPr dirty="0"/>
              <a:t>1</a:t>
            </a:r>
          </a:p>
          <a:p>
            <a:pPr marL="635" algn="ctr">
              <a:lnSpc>
                <a:spcPts val="3345"/>
              </a:lnSpc>
            </a:pP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п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ы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</a:t>
            </a:r>
            <a:r>
              <a:rPr sz="2800" b="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п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к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з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ыва</a:t>
            </a:r>
            <a:r>
              <a:rPr sz="2800" b="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</a:t>
            </a:r>
            <a:r>
              <a:rPr sz="2800" b="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ч</a:t>
            </a:r>
            <a:r>
              <a:rPr sz="2800" b="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дл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я</a:t>
            </a:r>
            <a:r>
              <a:rPr sz="2800" b="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д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сти</a:t>
            </a:r>
            <a:r>
              <a:rPr sz="2800" b="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ж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ни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я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12700" marR="5080" indent="635" algn="ctr">
              <a:lnSpc>
                <a:spcPct val="99900"/>
              </a:lnSpc>
              <a:spcBef>
                <a:spcPts val="25"/>
              </a:spcBef>
            </a:pPr>
            <a:r>
              <a:rPr sz="2800" b="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у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д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ач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ы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х</a:t>
            </a:r>
            <a:r>
              <a:rPr sz="2800" b="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р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ш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й</a:t>
            </a:r>
            <a:r>
              <a:rPr sz="2800" b="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п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з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щ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13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нф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р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м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аци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  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б</a:t>
            </a:r>
            <a:r>
              <a:rPr sz="2800" b="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х</a:t>
            </a:r>
            <a:r>
              <a:rPr sz="2800" b="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ди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м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с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оч</a:t>
            </a:r>
            <a:r>
              <a:rPr sz="2800" b="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13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п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р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авовых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  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р</a:t>
            </a:r>
            <a:r>
              <a:rPr sz="2800" b="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г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з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ацио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нн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ы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х</a:t>
            </a:r>
            <a:r>
              <a:rPr sz="2800" b="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</a:t>
            </a:r>
            <a:r>
              <a:rPr sz="2800" b="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х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ч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ск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х</a:t>
            </a:r>
            <a:r>
              <a:rPr sz="2800" b="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м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р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r>
              <a:rPr sz="2800" b="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65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Э</a:t>
            </a:r>
            <a:r>
              <a:rPr sz="2800" b="0" spc="-95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</a:t>
            </a:r>
            <a:r>
              <a:rPr sz="2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lang="ru-RU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65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соч</a:t>
            </a:r>
            <a:r>
              <a:rPr lang="ru-RU" sz="2800" b="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65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</a:t>
            </a:r>
            <a:r>
              <a:rPr sz="2800" b="0" spc="-7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</a:t>
            </a:r>
            <a:r>
              <a:rPr sz="2800" b="0" spc="-65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</a:t>
            </a:r>
            <a:r>
              <a:rPr sz="2800" b="0" spc="-7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13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п</a:t>
            </a:r>
            <a:r>
              <a:rPr sz="2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р</a:t>
            </a:r>
            <a:r>
              <a:rPr sz="2800" b="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д</a:t>
            </a:r>
            <a:r>
              <a:rPr sz="2800" b="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ля</a:t>
            </a:r>
            <a:r>
              <a:rPr sz="2800" b="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ся  </a:t>
            </a:r>
            <a:r>
              <a:rPr sz="2800" b="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к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онф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д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циаль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ст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ь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ю</a:t>
            </a:r>
            <a:r>
              <a:rPr sz="2800" b="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з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щ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щ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</a:t>
            </a:r>
            <a:r>
              <a:rPr sz="2800" b="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м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й  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нф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р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м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ации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</a:t>
            </a:r>
            <a:r>
              <a:rPr sz="2800" b="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х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</a:t>
            </a:r>
            <a:r>
              <a:rPr sz="2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р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к</a:t>
            </a:r>
            <a:r>
              <a:rPr sz="2800" b="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р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м</a:t>
            </a:r>
            <a:r>
              <a:rPr sz="2800" b="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п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сн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ст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  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аличи</a:t>
            </a:r>
            <a:r>
              <a:rPr sz="2800" b="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м</a:t>
            </a:r>
            <a:r>
              <a:rPr sz="2800" b="0" spc="-13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с</a:t>
            </a:r>
            <a:r>
              <a:rPr sz="2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р</a:t>
            </a:r>
            <a:r>
              <a:rPr sz="2800" b="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д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с</a:t>
            </a:r>
            <a:r>
              <a:rPr sz="2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в</a:t>
            </a:r>
            <a:r>
              <a:rPr sz="2800" b="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з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щ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ы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r>
              <a:rPr sz="2800" b="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В</a:t>
            </a:r>
            <a:r>
              <a:rPr sz="2800" b="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б</a:t>
            </a:r>
            <a:r>
              <a:rPr sz="2800" b="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ще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м</a:t>
            </a:r>
            <a:r>
              <a:rPr sz="2800" b="0" spc="-13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с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л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у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ча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  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технические </a:t>
            </a:r>
            <a:r>
              <a:rPr sz="2800" b="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меры 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безопасности 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составляют </a:t>
            </a:r>
            <a:r>
              <a:rPr sz="2800" b="0" spc="-62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зн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ачи</a:t>
            </a:r>
            <a:r>
              <a:rPr sz="2800" b="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</a:t>
            </a:r>
            <a:r>
              <a:rPr sz="2800" b="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ль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у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ю</a:t>
            </a:r>
            <a:r>
              <a:rPr sz="2800" b="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ча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с</a:t>
            </a:r>
            <a:r>
              <a:rPr sz="2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ь</a:t>
            </a:r>
            <a:r>
              <a:rPr sz="2800" b="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</a:t>
            </a:r>
            <a:r>
              <a:rPr sz="2800" b="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б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щ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х</a:t>
            </a:r>
            <a:r>
              <a:rPr sz="2800" b="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ме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р</a:t>
            </a:r>
            <a:r>
              <a:rPr sz="2800" b="0" spc="-12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з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щ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т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ы  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(пр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авовы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х</a:t>
            </a:r>
            <a:r>
              <a:rPr sz="2800" b="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р</a:t>
            </a:r>
            <a:r>
              <a:rPr sz="2800" b="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г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з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ац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и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нн</a:t>
            </a:r>
            <a:r>
              <a:rPr sz="2800" b="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ых</a:t>
            </a:r>
            <a:r>
              <a:rPr sz="280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).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xfrm>
            <a:off x="10363200" y="2820924"/>
            <a:ext cx="6089776" cy="5232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lnSpc>
                <a:spcPts val="3825"/>
              </a:lnSpc>
              <a:spcBef>
                <a:spcPts val="100"/>
              </a:spcBef>
            </a:pPr>
            <a:r>
              <a:rPr dirty="0"/>
              <a:t>2</a:t>
            </a:r>
          </a:p>
          <a:p>
            <a:pPr marL="8255" algn="ctr">
              <a:lnSpc>
                <a:spcPts val="3345"/>
              </a:lnSpc>
            </a:pP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Особое внимание при оценке</a:t>
            </a:r>
          </a:p>
          <a:p>
            <a:pPr marL="12700" marR="5080" indent="8890" algn="ctr">
              <a:lnSpc>
                <a:spcPct val="99900"/>
              </a:lnSpc>
              <a:spcBef>
                <a:spcPts val="25"/>
              </a:spcBef>
              <a:tabLst>
                <a:tab pos="1262380" algn="l"/>
                <a:tab pos="1678305" algn="l"/>
              </a:tabLst>
            </a:pPr>
            <a:r>
              <a:rPr sz="2800" b="0" spc="-7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эффективности системы защиты  техническими средствами  необходимо обратить на их  надёжность и безотказность. При их  эксплуатации имеют место поломки,  сбои, отказы, вследствие чего они не  обеспечивают выполнение задачи  защиты	-&gt;	задача обеспечения  надлежащей надёжности  технических средств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2282" y="1773428"/>
            <a:ext cx="8739505" cy="66614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оказывают 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услуги </a:t>
            </a:r>
            <a:r>
              <a:rPr sz="36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в 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сфере </a:t>
            </a: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страховой </a:t>
            </a:r>
            <a:r>
              <a:rPr sz="36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защиты </a:t>
            </a:r>
            <a:r>
              <a:rPr sz="3600" spc="-8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имущественных интересов </a:t>
            </a:r>
            <a:r>
              <a:rPr sz="36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юридических и </a:t>
            </a:r>
            <a:r>
              <a:rPr sz="3600" spc="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физических </a:t>
            </a:r>
            <a:r>
              <a:rPr sz="36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лиц.</a:t>
            </a:r>
            <a:r>
              <a:rPr sz="3600" spc="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В </a:t>
            </a: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процессе</a:t>
            </a:r>
            <a:r>
              <a:rPr sz="36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деятельности </a:t>
            </a: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они</a:t>
            </a:r>
            <a:r>
              <a:rPr sz="3600" spc="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становятся</a:t>
            </a:r>
            <a:r>
              <a:rPr sz="3600" spc="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2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обладателями</a:t>
            </a:r>
            <a:r>
              <a:rPr sz="3600" spc="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2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большого </a:t>
            </a:r>
            <a:r>
              <a:rPr sz="36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объема 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информации,</a:t>
            </a:r>
            <a:r>
              <a:rPr sz="36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носящей характер </a:t>
            </a:r>
            <a:r>
              <a:rPr sz="36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коммерческой</a:t>
            </a:r>
            <a:r>
              <a:rPr sz="3600" spc="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тайны или</a:t>
            </a:r>
            <a:r>
              <a:rPr sz="3600" spc="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2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же</a:t>
            </a: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персональных </a:t>
            </a:r>
            <a:r>
              <a:rPr sz="36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данных.</a:t>
            </a:r>
            <a:r>
              <a:rPr sz="3600" spc="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Распространение этих</a:t>
            </a:r>
            <a:r>
              <a:rPr sz="3600" spc="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сведений </a:t>
            </a: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среди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широкого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круга</a:t>
            </a:r>
            <a:r>
              <a:rPr sz="36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лиц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2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может</a:t>
            </a:r>
            <a:r>
              <a:rPr sz="36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привести</a:t>
            </a:r>
            <a:r>
              <a:rPr sz="36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к </a:t>
            </a:r>
            <a:r>
              <a:rPr sz="3600" spc="-79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финансовому</a:t>
            </a:r>
            <a:r>
              <a:rPr sz="36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ущербу</a:t>
            </a: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для</a:t>
            </a:r>
            <a:r>
              <a:rPr sz="36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компании</a:t>
            </a:r>
            <a:r>
              <a:rPr sz="3600" spc="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и 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ее </a:t>
            </a:r>
            <a:r>
              <a:rPr sz="36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клиентов.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700" y="4460747"/>
            <a:ext cx="3295650" cy="137217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300"/>
              </a:spcBef>
            </a:pPr>
            <a:r>
              <a:rPr sz="4400" spc="-5" dirty="0">
                <a:solidFill>
                  <a:srgbClr val="759A4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Страховые </a:t>
            </a:r>
            <a:r>
              <a:rPr sz="4400" spc="-1535" dirty="0">
                <a:solidFill>
                  <a:srgbClr val="759A4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 </a:t>
            </a:r>
            <a:r>
              <a:rPr sz="4400" spc="-5" dirty="0">
                <a:solidFill>
                  <a:srgbClr val="759A4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компании</a:t>
            </a:r>
            <a:r>
              <a:rPr sz="4400" spc="-100" dirty="0">
                <a:solidFill>
                  <a:srgbClr val="759A4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 </a:t>
            </a:r>
            <a:r>
              <a:rPr sz="4400" dirty="0">
                <a:solidFill>
                  <a:srgbClr val="759A4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-</a:t>
            </a:r>
            <a:endParaRPr sz="44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6052290"/>
            <a:ext cx="3524250" cy="0"/>
          </a:xfrm>
          <a:custGeom>
            <a:avLst/>
            <a:gdLst/>
            <a:ahLst/>
            <a:cxnLst/>
            <a:rect l="l" t="t" r="r" b="b"/>
            <a:pathLst>
              <a:path w="3524250">
                <a:moveTo>
                  <a:pt x="0" y="0"/>
                </a:moveTo>
                <a:lnTo>
                  <a:pt x="3524250" y="0"/>
                </a:lnTo>
              </a:path>
            </a:pathLst>
          </a:custGeom>
          <a:ln w="76200">
            <a:solidFill>
              <a:srgbClr val="97C1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807" y="10026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418" y="961879"/>
            <a:ext cx="674115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4275" algn="l"/>
              </a:tabLst>
            </a:pPr>
            <a:r>
              <a:rPr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Объ</a:t>
            </a:r>
            <a:r>
              <a:rPr b="1" spc="-5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ект</a:t>
            </a:r>
            <a:r>
              <a:rPr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ы	</a:t>
            </a:r>
            <a:r>
              <a:rPr b="1" spc="5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з</a:t>
            </a:r>
            <a:r>
              <a:rPr b="1" spc="-1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а</a:t>
            </a:r>
            <a:r>
              <a:rPr b="1" spc="-5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щит</a:t>
            </a:r>
            <a:r>
              <a:rPr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ы</a:t>
            </a:r>
          </a:p>
        </p:txBody>
      </p:sp>
      <p:sp>
        <p:nvSpPr>
          <p:cNvPr id="4" name="object 4"/>
          <p:cNvSpPr/>
          <p:nvPr/>
        </p:nvSpPr>
        <p:spPr>
          <a:xfrm>
            <a:off x="7381873" y="2322440"/>
            <a:ext cx="3524250" cy="78105"/>
          </a:xfrm>
          <a:custGeom>
            <a:avLst/>
            <a:gdLst/>
            <a:ahLst/>
            <a:cxnLst/>
            <a:rect l="l" t="t" r="r" b="b"/>
            <a:pathLst>
              <a:path w="3524250" h="78105">
                <a:moveTo>
                  <a:pt x="3524250" y="0"/>
                </a:moveTo>
                <a:lnTo>
                  <a:pt x="0" y="0"/>
                </a:lnTo>
                <a:lnTo>
                  <a:pt x="0" y="77859"/>
                </a:lnTo>
                <a:lnTo>
                  <a:pt x="3524250" y="77859"/>
                </a:lnTo>
                <a:lnTo>
                  <a:pt x="3524250" y="0"/>
                </a:lnTo>
                <a:close/>
              </a:path>
            </a:pathLst>
          </a:custGeom>
          <a:solidFill>
            <a:srgbClr val="97C1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800" y="3796537"/>
            <a:ext cx="3497855" cy="6183103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3600" b="1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1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  <a:p>
            <a:pPr marL="12700" marR="5080" algn="ctr">
              <a:lnSpc>
                <a:spcPct val="99800"/>
              </a:lnSpc>
              <a:spcBef>
                <a:spcPts val="505"/>
              </a:spcBef>
            </a:pPr>
            <a:r>
              <a:rPr sz="3200" b="1" spc="-5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к</a:t>
            </a:r>
            <a:r>
              <a:rPr sz="3200" b="1" spc="-10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о</a:t>
            </a:r>
            <a:r>
              <a:rPr sz="3200" b="1" spc="-1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мме</a:t>
            </a:r>
            <a:r>
              <a:rPr sz="3200" b="1" spc="-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р</a:t>
            </a:r>
            <a:r>
              <a:rPr sz="3200" b="1" spc="-1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чес</a:t>
            </a:r>
            <a:r>
              <a:rPr sz="3200" b="1" spc="-60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к</a:t>
            </a:r>
            <a:r>
              <a:rPr sz="3200" b="1" spc="-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а</a:t>
            </a:r>
            <a:r>
              <a:rPr sz="3200" b="1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я</a:t>
            </a:r>
            <a:r>
              <a:rPr sz="3200" b="1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 </a:t>
            </a:r>
            <a:r>
              <a:rPr sz="3200" b="1" spc="-1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тайна</a:t>
            </a:r>
            <a:r>
              <a:rPr sz="3200" b="1" spc="-15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10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самой</a:t>
            </a:r>
            <a:r>
              <a:rPr sz="3200" b="1" spc="-10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5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20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страховой</a:t>
            </a:r>
            <a:r>
              <a:rPr sz="3200" b="1" spc="-20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15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20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компании</a:t>
            </a:r>
            <a:r>
              <a:rPr lang="ru-RU" sz="3200" spc="-2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, данные о ее договорах, финансовых взаимоотношениях, бухгалтерская информация;</a:t>
            </a:r>
          </a:p>
          <a:p>
            <a:pPr marL="12700" marR="5080" algn="ctr">
              <a:lnSpc>
                <a:spcPct val="99800"/>
              </a:lnSpc>
              <a:spcBef>
                <a:spcPts val="505"/>
              </a:spcBef>
            </a:pPr>
            <a:endParaRPr sz="32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6772" y="3796537"/>
            <a:ext cx="3853110" cy="56265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3600" b="1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2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  <a:p>
            <a:pPr marL="12065" marR="5080" indent="1270" algn="ctr">
              <a:lnSpc>
                <a:spcPct val="99800"/>
              </a:lnSpc>
              <a:spcBef>
                <a:spcPts val="505"/>
              </a:spcBef>
            </a:pPr>
            <a:r>
              <a:rPr sz="3200" b="1" spc="-2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коммерческая </a:t>
            </a:r>
            <a:r>
              <a:rPr sz="3200" b="1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тайна</a:t>
            </a:r>
            <a:r>
              <a:rPr sz="3200" b="1" spc="-6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2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клиентов </a:t>
            </a:r>
            <a:r>
              <a:rPr sz="3200" b="1" spc="-7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и </a:t>
            </a:r>
            <a:r>
              <a:rPr sz="3200" b="1" spc="-10" dirty="0" err="1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партнеров</a:t>
            </a:r>
            <a:r>
              <a:rPr sz="3200" b="1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1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организации</a:t>
            </a:r>
            <a:r>
              <a:rPr lang="ru-RU" sz="3200" spc="-15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, </a:t>
            </a:r>
            <a:r>
              <a:rPr lang="ru-RU" sz="32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данные об их активах, имуществе, платежах, произошедших страховых событиях;</a:t>
            </a:r>
            <a:endParaRPr sz="32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03483" y="3796537"/>
            <a:ext cx="4324438" cy="4149213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3600" b="1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4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  <a:p>
            <a:pPr marL="12700" marR="5080" indent="-3810" algn="ctr">
              <a:lnSpc>
                <a:spcPct val="100200"/>
              </a:lnSpc>
              <a:spcBef>
                <a:spcPts val="490"/>
              </a:spcBef>
            </a:pPr>
            <a:r>
              <a:rPr sz="3200" b="1" spc="-2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медицинская </a:t>
            </a:r>
            <a:r>
              <a:rPr sz="3200" b="1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тайна </a:t>
            </a:r>
            <a:r>
              <a:rPr sz="3200" b="1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2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клиентов компании</a:t>
            </a:r>
            <a:r>
              <a:rPr sz="3200" spc="-2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, </a:t>
            </a:r>
            <a:r>
              <a:rPr sz="32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spc="-2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пользующихся </a:t>
            </a:r>
            <a:r>
              <a:rPr sz="32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услугами </a:t>
            </a:r>
            <a:r>
              <a:rPr sz="32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spc="-2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добровольного </a:t>
            </a:r>
            <a:r>
              <a:rPr sz="3200" spc="-2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spc="-2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медицинского</a:t>
            </a:r>
            <a:r>
              <a:rPr sz="3200" spc="-8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страхования</a:t>
            </a:r>
            <a:endParaRPr sz="32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3999" y="3799743"/>
            <a:ext cx="4131213" cy="667233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630"/>
              </a:spcBef>
            </a:pPr>
            <a:r>
              <a:rPr sz="3600" b="1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3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  <a:p>
            <a:pPr marL="12700" marR="5080" indent="4445" algn="ctr">
              <a:lnSpc>
                <a:spcPct val="100299"/>
              </a:lnSpc>
              <a:spcBef>
                <a:spcPts val="459"/>
              </a:spcBef>
            </a:pPr>
            <a:r>
              <a:rPr sz="3200" b="1" spc="-1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персональные</a:t>
            </a:r>
            <a:r>
              <a:rPr sz="3200" b="1" spc="-15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10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10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данные</a:t>
            </a:r>
            <a:r>
              <a:rPr sz="3200" b="1" spc="-85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3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сотрудников</a:t>
            </a:r>
            <a:r>
              <a:rPr sz="3200" b="1" spc="-35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705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20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компании</a:t>
            </a:r>
            <a:r>
              <a:rPr sz="3200" b="1" spc="-20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и </a:t>
            </a:r>
            <a:r>
              <a:rPr sz="3200" b="1" spc="5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35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сотрудников</a:t>
            </a:r>
            <a:r>
              <a:rPr sz="3200" b="1" spc="-35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30" dirty="0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200" b="1" spc="-20" dirty="0" err="1" smtClean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клиентов</a:t>
            </a:r>
            <a:r>
              <a:rPr lang="ru-RU" sz="3200" spc="-2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, эта информация иногда включает номера автомобилей, водительских удостоверений, кредитных карт;</a:t>
            </a:r>
          </a:p>
          <a:p>
            <a:pPr marL="12700" marR="5080" indent="4445" algn="ctr">
              <a:lnSpc>
                <a:spcPct val="100299"/>
              </a:lnSpc>
              <a:spcBef>
                <a:spcPts val="459"/>
              </a:spcBef>
            </a:pPr>
            <a:endParaRPr sz="32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1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80226" y="4016755"/>
            <a:ext cx="4934585" cy="203453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05104" marR="5080" indent="-193040">
              <a:lnSpc>
                <a:spcPts val="7900"/>
              </a:lnSpc>
              <a:spcBef>
                <a:spcPts val="215"/>
              </a:spcBef>
            </a:pPr>
            <a:r>
              <a:rPr sz="6600" spc="370" dirty="0">
                <a:solidFill>
                  <a:srgbClr val="759A4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С</a:t>
            </a:r>
            <a:r>
              <a:rPr sz="6600" spc="365" dirty="0">
                <a:solidFill>
                  <a:srgbClr val="759A4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тра</a:t>
            </a:r>
            <a:r>
              <a:rPr sz="6600" spc="360" dirty="0">
                <a:solidFill>
                  <a:srgbClr val="759A4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хо</a:t>
            </a:r>
            <a:r>
              <a:rPr sz="6600" spc="370" dirty="0">
                <a:solidFill>
                  <a:srgbClr val="759A4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в</a:t>
            </a:r>
            <a:r>
              <a:rPr sz="6600" spc="365" dirty="0">
                <a:solidFill>
                  <a:srgbClr val="759A4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а</a:t>
            </a:r>
            <a:r>
              <a:rPr sz="6600" dirty="0">
                <a:solidFill>
                  <a:srgbClr val="759A4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я  </a:t>
            </a:r>
            <a:r>
              <a:rPr sz="6600" spc="315" dirty="0">
                <a:solidFill>
                  <a:srgbClr val="759A4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Verdana"/>
              </a:rPr>
              <a:t>компания</a:t>
            </a:r>
            <a:endParaRPr sz="6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81875" y="5143499"/>
            <a:ext cx="3524250" cy="45720"/>
          </a:xfrm>
          <a:custGeom>
            <a:avLst/>
            <a:gdLst/>
            <a:ahLst/>
            <a:cxnLst/>
            <a:rect l="l" t="t" r="r" b="b"/>
            <a:pathLst>
              <a:path w="3524250" h="45720">
                <a:moveTo>
                  <a:pt x="3524250" y="0"/>
                </a:moveTo>
                <a:lnTo>
                  <a:pt x="0" y="0"/>
                </a:lnTo>
                <a:lnTo>
                  <a:pt x="0" y="45718"/>
                </a:lnTo>
                <a:lnTo>
                  <a:pt x="3524250" y="45718"/>
                </a:lnTo>
                <a:lnTo>
                  <a:pt x="3524250" y="0"/>
                </a:lnTo>
                <a:close/>
              </a:path>
            </a:pathLst>
          </a:custGeom>
          <a:solidFill>
            <a:srgbClr val="97C1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24284" y="837692"/>
            <a:ext cx="25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1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56321" y="1350446"/>
            <a:ext cx="34355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Администратор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96697" y="2745740"/>
            <a:ext cx="267335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2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600" spc="-5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Отдел</a:t>
            </a:r>
            <a:r>
              <a:rPr sz="3600" spc="-7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кадров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1808" y="2514092"/>
            <a:ext cx="3738879" cy="223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4310"/>
              </a:lnSpc>
              <a:spcBef>
                <a:spcPts val="100"/>
              </a:spcBef>
            </a:pPr>
            <a:r>
              <a:rPr sz="3600" b="1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6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  <a:p>
            <a:pPr marL="12065" marR="5080" indent="-635" algn="ctr">
              <a:lnSpc>
                <a:spcPts val="4300"/>
              </a:lnSpc>
              <a:spcBef>
                <a:spcPts val="105"/>
              </a:spcBef>
            </a:pPr>
            <a:r>
              <a:rPr sz="3600" spc="-5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Отдел</a:t>
            </a:r>
            <a:r>
              <a:rPr sz="36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оказания </a:t>
            </a: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юридических</a:t>
            </a:r>
            <a:r>
              <a:rPr sz="3600" spc="-3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услуг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569" y="6909307"/>
            <a:ext cx="356997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5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600" spc="-5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Отдел</a:t>
            </a:r>
            <a:r>
              <a:rPr sz="3600" spc="-6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операторов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0772" y="8126329"/>
            <a:ext cx="2586667" cy="11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4310"/>
              </a:lnSpc>
              <a:spcBef>
                <a:spcPts val="100"/>
              </a:spcBef>
            </a:pPr>
            <a:r>
              <a:rPr sz="3600" b="1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4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  <a:p>
            <a:pPr algn="ctr">
              <a:lnSpc>
                <a:spcPts val="4310"/>
              </a:lnSpc>
            </a:pPr>
            <a:r>
              <a:rPr sz="36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Бухгалтерия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18821" y="6793483"/>
            <a:ext cx="3221355" cy="1667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4310"/>
              </a:lnSpc>
              <a:spcBef>
                <a:spcPts val="100"/>
              </a:spcBef>
            </a:pPr>
            <a:r>
              <a:rPr sz="3600" b="1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3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  <a:p>
            <a:pPr algn="ctr">
              <a:lnSpc>
                <a:spcPts val="4310"/>
              </a:lnSpc>
            </a:pPr>
            <a:r>
              <a:rPr sz="36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Плановый</a:t>
            </a:r>
            <a:r>
              <a:rPr sz="3600" spc="-5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3600" spc="-6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отдел</a:t>
            </a:r>
            <a:endParaRPr sz="36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998" y="948898"/>
            <a:ext cx="514349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b="1" spc="35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Виды</a:t>
            </a:r>
            <a:r>
              <a:rPr b="1" spc="855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b="1" spc="47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угроз</a:t>
            </a:r>
          </a:p>
        </p:txBody>
      </p:sp>
      <p:sp>
        <p:nvSpPr>
          <p:cNvPr id="3" name="object 3"/>
          <p:cNvSpPr/>
          <p:nvPr/>
        </p:nvSpPr>
        <p:spPr>
          <a:xfrm>
            <a:off x="7364621" y="2213500"/>
            <a:ext cx="3524250" cy="45720"/>
          </a:xfrm>
          <a:custGeom>
            <a:avLst/>
            <a:gdLst/>
            <a:ahLst/>
            <a:cxnLst/>
            <a:rect l="l" t="t" r="r" b="b"/>
            <a:pathLst>
              <a:path w="3524250" h="45719">
                <a:moveTo>
                  <a:pt x="3524250" y="0"/>
                </a:moveTo>
                <a:lnTo>
                  <a:pt x="0" y="0"/>
                </a:lnTo>
                <a:lnTo>
                  <a:pt x="0" y="45718"/>
                </a:lnTo>
                <a:lnTo>
                  <a:pt x="3524250" y="45718"/>
                </a:lnTo>
                <a:lnTo>
                  <a:pt x="3524250" y="0"/>
                </a:lnTo>
                <a:close/>
              </a:path>
            </a:pathLst>
          </a:custGeom>
          <a:solidFill>
            <a:srgbClr val="97C1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3793" y="3383871"/>
            <a:ext cx="4612064" cy="11304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28270">
              <a:lnSpc>
                <a:spcPts val="4300"/>
              </a:lnSpc>
              <a:spcBef>
                <a:spcPts val="215"/>
              </a:spcBef>
            </a:pPr>
            <a:r>
              <a:rPr sz="4800" b="1" spc="-2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Естественные </a:t>
            </a:r>
            <a:r>
              <a:rPr sz="4800" b="1" spc="-15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4800" b="1" spc="-1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(о</a:t>
            </a:r>
            <a:r>
              <a:rPr sz="4800" b="1" spc="-15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б</a:t>
            </a:r>
            <a:r>
              <a:rPr sz="4800" b="1" spc="-1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ъе</a:t>
            </a:r>
            <a:r>
              <a:rPr sz="4800" b="1" spc="-2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к</a:t>
            </a:r>
            <a:r>
              <a:rPr sz="4800" b="1" spc="-15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тив</a:t>
            </a:r>
            <a:r>
              <a:rPr sz="4800" b="1" spc="-1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н</a:t>
            </a:r>
            <a:r>
              <a:rPr sz="4800" b="1" spc="-15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ы</a:t>
            </a:r>
            <a:r>
              <a:rPr sz="4800" b="1" spc="-1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е)</a:t>
            </a:r>
            <a:endParaRPr sz="48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61118" y="3377106"/>
            <a:ext cx="4480144" cy="114396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55244">
              <a:lnSpc>
                <a:spcPts val="4300"/>
              </a:lnSpc>
              <a:spcBef>
                <a:spcPts val="215"/>
              </a:spcBef>
            </a:pPr>
            <a:r>
              <a:rPr sz="4800" b="1" spc="-2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Искусственные </a:t>
            </a:r>
            <a:r>
              <a:rPr sz="4800" b="1" spc="-80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 </a:t>
            </a:r>
            <a:r>
              <a:rPr sz="4800" b="1" spc="-1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(</a:t>
            </a:r>
            <a:r>
              <a:rPr sz="4800" b="1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с</a:t>
            </a:r>
            <a:r>
              <a:rPr sz="4800" b="1" spc="-15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уб</a:t>
            </a:r>
            <a:r>
              <a:rPr sz="4800" b="1" spc="-1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ъе</a:t>
            </a:r>
            <a:r>
              <a:rPr sz="4800" b="1" spc="-2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к</a:t>
            </a:r>
            <a:r>
              <a:rPr sz="4800" b="1" spc="-15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тив</a:t>
            </a:r>
            <a:r>
              <a:rPr sz="4800" b="1" spc="-1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н</a:t>
            </a:r>
            <a:r>
              <a:rPr sz="4800" b="1" spc="-15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ы</a:t>
            </a:r>
            <a:r>
              <a:rPr sz="4800" b="1" spc="-10" dirty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е)</a:t>
            </a:r>
            <a:endParaRPr sz="48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3100" y="8015680"/>
            <a:ext cx="4132579" cy="100668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66700" marR="5080" indent="-254635">
              <a:lnSpc>
                <a:spcPts val="3790"/>
              </a:lnSpc>
              <a:spcBef>
                <a:spcPts val="250"/>
              </a:spcBef>
            </a:pPr>
            <a:r>
              <a:rPr sz="32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Н</a:t>
            </a:r>
            <a:r>
              <a:rPr sz="3200" spc="-2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е</a:t>
            </a:r>
            <a:r>
              <a:rPr sz="32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п</a:t>
            </a:r>
            <a:r>
              <a:rPr sz="32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р</a:t>
            </a:r>
            <a:r>
              <a:rPr sz="3200" spc="-6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е</a:t>
            </a:r>
            <a:r>
              <a:rPr sz="32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дна</a:t>
            </a:r>
            <a:r>
              <a:rPr sz="32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ме</a:t>
            </a:r>
            <a:r>
              <a:rPr sz="32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р</a:t>
            </a:r>
            <a:r>
              <a:rPr sz="3200" spc="-2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е</a:t>
            </a:r>
            <a:r>
              <a:rPr sz="32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нн</a:t>
            </a:r>
            <a:r>
              <a:rPr sz="32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ые  </a:t>
            </a:r>
            <a:r>
              <a:rPr sz="32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(неумышленные)</a:t>
            </a:r>
            <a:endParaRPr sz="32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68659" y="8016899"/>
            <a:ext cx="3545205" cy="100668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67335" marR="5080" indent="-255270">
              <a:lnSpc>
                <a:spcPts val="3790"/>
              </a:lnSpc>
              <a:spcBef>
                <a:spcPts val="250"/>
              </a:spcBef>
            </a:pPr>
            <a:r>
              <a:rPr sz="32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П</a:t>
            </a:r>
            <a:r>
              <a:rPr sz="32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р</a:t>
            </a:r>
            <a:r>
              <a:rPr sz="3200" spc="-6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е</a:t>
            </a:r>
            <a:r>
              <a:rPr sz="32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дна</a:t>
            </a:r>
            <a:r>
              <a:rPr sz="32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ме</a:t>
            </a:r>
            <a:r>
              <a:rPr sz="32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р</a:t>
            </a:r>
            <a:r>
              <a:rPr sz="32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е</a:t>
            </a:r>
            <a:r>
              <a:rPr sz="3200" spc="-1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нн</a:t>
            </a:r>
            <a:r>
              <a:rPr sz="3200" spc="-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ы</a:t>
            </a:r>
            <a:r>
              <a:rPr sz="3200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е  </a:t>
            </a:r>
            <a:r>
              <a:rPr sz="3200" spc="-15" dirty="0">
                <a:solidFill>
                  <a:srgbClr val="8C7A7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/>
              </a:rPr>
              <a:t>(умышленные)</a:t>
            </a:r>
            <a:endParaRPr sz="32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11330" y="6009482"/>
            <a:ext cx="5379720" cy="1589405"/>
          </a:xfrm>
          <a:custGeom>
            <a:avLst/>
            <a:gdLst/>
            <a:ahLst/>
            <a:cxnLst/>
            <a:rect l="l" t="t" r="r" b="b"/>
            <a:pathLst>
              <a:path w="5379719" h="1589404">
                <a:moveTo>
                  <a:pt x="5379402" y="1588846"/>
                </a:moveTo>
                <a:lnTo>
                  <a:pt x="5361152" y="1561630"/>
                </a:lnTo>
                <a:lnTo>
                  <a:pt x="5331955" y="1518081"/>
                </a:lnTo>
                <a:lnTo>
                  <a:pt x="5315483" y="1547075"/>
                </a:lnTo>
                <a:lnTo>
                  <a:pt x="2590939" y="0"/>
                </a:lnTo>
                <a:lnTo>
                  <a:pt x="2588577" y="4140"/>
                </a:lnTo>
                <a:lnTo>
                  <a:pt x="2586101" y="76"/>
                </a:lnTo>
                <a:lnTo>
                  <a:pt x="62547" y="1540573"/>
                </a:lnTo>
                <a:lnTo>
                  <a:pt x="45186" y="1512125"/>
                </a:lnTo>
                <a:lnTo>
                  <a:pt x="0" y="1584350"/>
                </a:lnTo>
                <a:lnTo>
                  <a:pt x="84886" y="1577162"/>
                </a:lnTo>
                <a:lnTo>
                  <a:pt x="71551" y="1555330"/>
                </a:lnTo>
                <a:lnTo>
                  <a:pt x="67513" y="1548714"/>
                </a:lnTo>
                <a:lnTo>
                  <a:pt x="2588666" y="9677"/>
                </a:lnTo>
                <a:lnTo>
                  <a:pt x="5310784" y="1555356"/>
                </a:lnTo>
                <a:lnTo>
                  <a:pt x="5294325" y="1584350"/>
                </a:lnTo>
                <a:lnTo>
                  <a:pt x="5379402" y="1588846"/>
                </a:lnTo>
                <a:close/>
              </a:path>
            </a:pathLst>
          </a:custGeom>
          <a:solidFill>
            <a:srgbClr val="97C1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Прямоугольник 8"/>
          <p:cNvSpPr/>
          <p:nvPr/>
        </p:nvSpPr>
        <p:spPr>
          <a:xfrm>
            <a:off x="2332825" y="4661407"/>
            <a:ext cx="533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ongolian Baiti" panose="03000500000000000000" pitchFamily="66" charset="0"/>
              </a:rPr>
              <a:t>– угрозы, которые вызваны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ongolian Baiti" panose="03000500000000000000" pitchFamily="66" charset="0"/>
              </a:rPr>
              <a:t>любыми факторами, но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ongolian Baiti" panose="03000500000000000000" pitchFamily="66" charset="0"/>
              </a:rPr>
              <a:t>без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ongolian Baiti" panose="03000500000000000000" pitchFamily="66" charset="0"/>
              </a:rPr>
              <a:t>воздействия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ongolian Baiti" panose="03000500000000000000" pitchFamily="66" charset="0"/>
              </a:rPr>
              <a:t>человека;</a:t>
            </a:r>
            <a:endParaRPr lang="ru-RU" sz="2800" i="1" dirty="0">
              <a:solidFill>
                <a:schemeClr val="accent6">
                  <a:lumMod val="7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Mongolian Baiti" panose="03000500000000000000" pitchFamily="66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329390" y="4679162"/>
            <a:ext cx="5943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– угрозы, вызванные деятельностью </a:t>
            </a:r>
            <a:r>
              <a:rPr lang="ru-RU" sz="2800" i="1" dirty="0" smtClean="0">
                <a:solidFill>
                  <a:schemeClr val="accent6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человека</a:t>
            </a:r>
            <a:endParaRPr lang="ru-RU" sz="2800" i="1" dirty="0">
              <a:solidFill>
                <a:schemeClr val="accent6">
                  <a:lumMod val="7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8537" y="1028700"/>
            <a:ext cx="11106147" cy="1846659"/>
          </a:xfrm>
        </p:spPr>
        <p:txBody>
          <a:bodyPr/>
          <a:lstStyle/>
          <a:p>
            <a:r>
              <a:rPr lang="ru-RU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Что может стать источником угроз?</a:t>
            </a:r>
            <a:endParaRPr lang="ru-RU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28537" y="3543300"/>
            <a:ext cx="15163800" cy="41796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lvl="0" indent="-457200" fontAlgn="base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ru-RU" sz="4000" dirty="0">
                <a:solidFill>
                  <a:srgbClr val="191B0E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ошибки при проектировании систем безопасности во всех направлениях;</a:t>
            </a:r>
          </a:p>
          <a:p>
            <a:pPr marL="457200" lvl="0" indent="-457200" fontAlgn="base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ru-RU" sz="4000" dirty="0">
                <a:solidFill>
                  <a:srgbClr val="191B0E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действия со стороны преступных групп;</a:t>
            </a:r>
          </a:p>
          <a:p>
            <a:pPr marL="457200" lvl="0" indent="-457200" fontAlgn="base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ru-RU" sz="4000" dirty="0">
                <a:solidFill>
                  <a:srgbClr val="191B0E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человеческий фактор (что-то забыл, недосмотрел);</a:t>
            </a:r>
          </a:p>
          <a:p>
            <a:pPr marL="457200" lvl="0" indent="-457200" fontAlgn="base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ru-RU" sz="4000" dirty="0">
                <a:solidFill>
                  <a:srgbClr val="191B0E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непредвиденные ситуации (стихийные бедствия и т.д.);</a:t>
            </a:r>
          </a:p>
          <a:p>
            <a:pPr marL="457200" lvl="0" indent="-457200" fontAlgn="base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ru-RU" sz="4000" dirty="0">
                <a:solidFill>
                  <a:srgbClr val="191B0E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действия со стороны самих сотрудников в корыстных целях.</a:t>
            </a:r>
          </a:p>
        </p:txBody>
      </p:sp>
    </p:spTree>
    <p:extLst>
      <p:ext uri="{BB962C8B-B14F-4D97-AF65-F5344CB8AC3E}">
        <p14:creationId xmlns:p14="http://schemas.microsoft.com/office/powerpoint/2010/main" val="5388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4123" y="417823"/>
            <a:ext cx="106997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425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Разработка</a:t>
            </a:r>
            <a:r>
              <a:rPr b="1" spc="915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b="1" spc="315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мер</a:t>
            </a:r>
            <a:r>
              <a:rPr b="1" spc="915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b="1" spc="39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защиты</a:t>
            </a:r>
          </a:p>
        </p:txBody>
      </p:sp>
      <p:sp>
        <p:nvSpPr>
          <p:cNvPr id="3" name="object 3"/>
          <p:cNvSpPr/>
          <p:nvPr/>
        </p:nvSpPr>
        <p:spPr>
          <a:xfrm>
            <a:off x="7381873" y="1562100"/>
            <a:ext cx="3524250" cy="76200"/>
          </a:xfrm>
          <a:custGeom>
            <a:avLst/>
            <a:gdLst/>
            <a:ahLst/>
            <a:cxnLst/>
            <a:rect l="l" t="t" r="r" b="b"/>
            <a:pathLst>
              <a:path w="3524250" h="76200">
                <a:moveTo>
                  <a:pt x="3524250" y="0"/>
                </a:moveTo>
                <a:lnTo>
                  <a:pt x="0" y="0"/>
                </a:lnTo>
                <a:lnTo>
                  <a:pt x="0" y="76200"/>
                </a:lnTo>
                <a:lnTo>
                  <a:pt x="3524250" y="76200"/>
                </a:lnTo>
                <a:lnTo>
                  <a:pt x="3524250" y="0"/>
                </a:lnTo>
                <a:close/>
              </a:path>
            </a:pathLst>
          </a:custGeom>
          <a:solidFill>
            <a:srgbClr val="97C1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66927"/>
              </p:ext>
            </p:extLst>
          </p:nvPr>
        </p:nvGraphicFramePr>
        <p:xfrm>
          <a:off x="381316" y="1842777"/>
          <a:ext cx="17525364" cy="8218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88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Атака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Меры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защиты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Ущерб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Вероятность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Риск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061">
                <a:tc>
                  <a:txBody>
                    <a:bodyPr/>
                    <a:lstStyle/>
                    <a:p>
                      <a:pPr marL="257175" marR="250190" indent="4445">
                        <a:lnSpc>
                          <a:spcPts val="2090"/>
                        </a:lnSpc>
                        <a:spcBef>
                          <a:spcPts val="385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Кражи, нападения, взлом, </a:t>
                      </a:r>
                      <a:r>
                        <a:rPr sz="1600" spc="-39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саботаж</a:t>
                      </a:r>
                      <a:r>
                        <a:rPr sz="1600" spc="-2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</a:t>
                      </a:r>
                      <a:r>
                        <a:rPr sz="1600" spc="-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проникновение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48895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4938395" marR="120650" indent="-4810125">
                        <a:lnSpc>
                          <a:spcPts val="2090"/>
                        </a:lnSpc>
                        <a:spcBef>
                          <a:spcPts val="385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Наличие</a:t>
                      </a:r>
                      <a:r>
                        <a:rPr sz="1600" spc="3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охраны,</a:t>
                      </a:r>
                      <a:r>
                        <a:rPr sz="1600" spc="2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системы</a:t>
                      </a:r>
                      <a:r>
                        <a:rPr sz="1600" spc="2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видеонаблюдения,</a:t>
                      </a:r>
                      <a:r>
                        <a:rPr sz="1600" spc="2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пропускной</a:t>
                      </a:r>
                      <a:r>
                        <a:rPr sz="1600" spc="3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системы</a:t>
                      </a:r>
                      <a:r>
                        <a:rPr sz="1600" spc="2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</a:t>
                      </a:r>
                      <a:r>
                        <a:rPr sz="1600" spc="2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удостоверением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личности</a:t>
                      </a:r>
                      <a:r>
                        <a:rPr sz="1600" spc="2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для</a:t>
                      </a:r>
                      <a:r>
                        <a:rPr sz="1600" spc="2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рабочего </a:t>
                      </a:r>
                      <a:r>
                        <a:rPr sz="1600" spc="-39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персонала.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48895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4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02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0.1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02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0.4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02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061">
                <a:tc>
                  <a:txBody>
                    <a:bodyPr/>
                    <a:lstStyle/>
                    <a:p>
                      <a:pPr marL="542925" marR="334645" indent="-200025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Отказы</a:t>
                      </a:r>
                      <a:r>
                        <a:rPr sz="1600" spc="-3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</a:t>
                      </a:r>
                      <a:r>
                        <a:rPr sz="1600" spc="-3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неисправности </a:t>
                      </a:r>
                      <a:r>
                        <a:rPr sz="1600" spc="-39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технических</a:t>
                      </a:r>
                      <a:r>
                        <a:rPr sz="1600" spc="-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средств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4953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Наличие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отдела,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отвечающего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за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ремонт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технических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средств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02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1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02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0.3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02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0.3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02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6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Фарминг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02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168275" marR="160655" algn="ctr">
                        <a:lnSpc>
                          <a:spcPct val="994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Использовать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регулярно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обновлять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антивирусное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программное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обеспечение,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использовать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защиту 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электронного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почтового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ящика,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не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открывать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не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загружать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вложения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электронных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писем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от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незнакомых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 </a:t>
                      </a:r>
                      <a:r>
                        <a:rPr sz="1600" spc="-39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сомнительных адресатов.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4925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1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02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0.2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02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0.2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02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Mailbombing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175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3458210" marR="194310" indent="-3256279">
                        <a:lnSpc>
                          <a:spcPts val="211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Давать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адрес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электронной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почты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только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проверенным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источникам,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в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качестве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преграды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для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mailbombing-а </a:t>
                      </a:r>
                      <a:r>
                        <a:rPr sz="1600" spc="-39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может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выступать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Web-сайт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провайдера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46355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2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175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0.3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175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0.6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175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8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Снифферы</a:t>
                      </a:r>
                      <a:r>
                        <a:rPr sz="1600" spc="-4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пакетов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175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Аутентификация,</a:t>
                      </a:r>
                      <a:r>
                        <a:rPr sz="1600" spc="2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коммутируемая</a:t>
                      </a:r>
                      <a:r>
                        <a:rPr sz="1600" spc="2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инфраструктура,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антиснифферы,</a:t>
                      </a:r>
                      <a:r>
                        <a:rPr sz="1600" spc="3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криптография</a:t>
                      </a:r>
                    </a:p>
                  </a:txBody>
                  <a:tcPr marL="0" marR="0" marT="3175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4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175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0.3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175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1.2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175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IP-спуфинг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2529205" marR="403225" indent="-2117725">
                        <a:lnSpc>
                          <a:spcPts val="2110"/>
                        </a:lnSpc>
                        <a:spcBef>
                          <a:spcPts val="370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Настройте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контроль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доступа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на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отсечение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любого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трафика,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поступающего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из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внешней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сети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исходным </a:t>
                      </a:r>
                      <a:r>
                        <a:rPr sz="1600" spc="-39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адресом,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который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должен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располагаться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внутри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вашей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сети</a:t>
                      </a:r>
                    </a:p>
                  </a:txBody>
                  <a:tcPr marL="0" marR="0" marT="4699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4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0.3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1.2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306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Переполнение буфера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4382770" marR="538480" indent="-3837304">
                        <a:lnSpc>
                          <a:spcPts val="211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Корректировка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исходных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кодов</a:t>
                      </a:r>
                      <a:r>
                        <a:rPr sz="1600" spc="2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программы,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применение</a:t>
                      </a:r>
                      <a:r>
                        <a:rPr sz="1600" spc="3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проверок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выхода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за</a:t>
                      </a:r>
                      <a:r>
                        <a:rPr sz="1600" spc="2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границы,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применение </a:t>
                      </a:r>
                      <a:r>
                        <a:rPr sz="1600" spc="-39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проверок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целостности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4699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2</a:t>
                      </a: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0.2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0.4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3061">
                <a:tc>
                  <a:txBody>
                    <a:bodyPr/>
                    <a:lstStyle/>
                    <a:p>
                      <a:pPr marL="427990" marR="420370" indent="17780">
                        <a:lnSpc>
                          <a:spcPts val="211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Отказ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в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обслуживании </a:t>
                      </a:r>
                      <a:r>
                        <a:rPr sz="1600" spc="-39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(Denial</a:t>
                      </a:r>
                      <a:r>
                        <a:rPr sz="1600" spc="-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of</a:t>
                      </a:r>
                      <a:r>
                        <a:rPr sz="1600" spc="-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Service</a:t>
                      </a:r>
                      <a:r>
                        <a:rPr sz="1600" spc="-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-</a:t>
                      </a:r>
                      <a:r>
                        <a:rPr sz="1600" spc="-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DoS)</a:t>
                      </a:r>
                    </a:p>
                  </a:txBody>
                  <a:tcPr marL="0" marR="0" marT="4699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Правильная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конфигурация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функций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анти-спуфинга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анти-DoS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2</a:t>
                      </a: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0.3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0.6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2384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88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Атака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типа man-in-the-middle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019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Использование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шифрования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данных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019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4</a:t>
                      </a:r>
                    </a:p>
                  </a:txBody>
                  <a:tcPr marL="0" marR="0" marT="33019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0.3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019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1.2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019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3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Фишинг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655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3782695" marR="300355" indent="-3473450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Использовать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только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проверенные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ресурсы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пути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доступа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к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ним,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использовать</a:t>
                      </a:r>
                      <a:r>
                        <a:rPr sz="1600" spc="2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антивирусные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средства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 </a:t>
                      </a:r>
                      <a:r>
                        <a:rPr sz="1600" spc="-39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регулярно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обновлять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их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сигнатуры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4953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4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655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0.3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655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1.2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655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88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Парольные</a:t>
                      </a:r>
                      <a:r>
                        <a:rPr sz="1600" spc="-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атаки</a:t>
                      </a:r>
                    </a:p>
                  </a:txBody>
                  <a:tcPr marL="0" marR="0" marT="33655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Одноразовые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пароли,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криптографическая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аутентификация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655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4</a:t>
                      </a:r>
                    </a:p>
                  </a:txBody>
                  <a:tcPr marL="0" marR="0" marT="33655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0.3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655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1.2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3655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43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Атаки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на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уровне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приложений</a:t>
                      </a:r>
                      <a:endParaRPr sz="16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429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694055" marR="427990" indent="-259079">
                        <a:lnSpc>
                          <a:spcPts val="2090"/>
                        </a:lnSpc>
                        <a:spcBef>
                          <a:spcPts val="395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Необходимо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читать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лог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–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файлы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операционных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систем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сетевые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лог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–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файлы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и/или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анализируйте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их</a:t>
                      </a:r>
                      <a:r>
                        <a:rPr sz="1600" spc="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 </a:t>
                      </a:r>
                      <a:r>
                        <a:rPr sz="1600" spc="-39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помощью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специальных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приложений,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пользоваться</a:t>
                      </a:r>
                      <a:r>
                        <a:rPr sz="1600" spc="1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самыми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свежими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версиями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ОС</a:t>
                      </a:r>
                      <a:r>
                        <a:rPr sz="1600" spc="1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и</a:t>
                      </a:r>
                      <a:r>
                        <a:rPr sz="1600" spc="2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приложений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50165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4</a:t>
                      </a:r>
                    </a:p>
                  </a:txBody>
                  <a:tcPr marL="0" marR="0" marT="3429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0.2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429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alibri"/>
                        </a:rPr>
                        <a:t>1.8</a:t>
                      </a:r>
                      <a:endParaRPr sz="16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alibri"/>
                      </a:endParaRPr>
                    </a:p>
                  </a:txBody>
                  <a:tcPr marL="0" marR="0" marT="3429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7FF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420600" y="1986752"/>
            <a:ext cx="5715000" cy="6838906"/>
          </a:xfrm>
          <a:custGeom>
            <a:avLst/>
            <a:gdLst/>
            <a:ahLst/>
            <a:cxnLst/>
            <a:rect l="l" t="t" r="r" b="b"/>
            <a:pathLst>
              <a:path w="5715000" h="7854315">
                <a:moveTo>
                  <a:pt x="5715000" y="0"/>
                </a:moveTo>
                <a:lnTo>
                  <a:pt x="0" y="0"/>
                </a:lnTo>
                <a:lnTo>
                  <a:pt x="0" y="7854072"/>
                </a:lnTo>
                <a:lnTo>
                  <a:pt x="5715000" y="7854072"/>
                </a:lnTo>
                <a:lnTo>
                  <a:pt x="5715000" y="0"/>
                </a:lnTo>
                <a:close/>
              </a:path>
            </a:pathLst>
          </a:custGeom>
          <a:solidFill>
            <a:srgbClr val="97C1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49200" y="2241804"/>
            <a:ext cx="5181600" cy="6583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 algn="ctr">
              <a:spcBef>
                <a:spcPts val="100"/>
              </a:spcBef>
            </a:pPr>
            <a:r>
              <a:rPr sz="3200" spc="-160" dirty="0">
                <a:solidFill>
                  <a:srgbClr val="F7FFE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Технические</a:t>
            </a:r>
            <a:endParaRPr sz="32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202565" algn="ctr">
              <a:spcBef>
                <a:spcPts val="1845"/>
              </a:spcBef>
            </a:pPr>
            <a:r>
              <a:rPr sz="2000" spc="10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Они</a:t>
            </a:r>
            <a:r>
              <a:rPr sz="2000" spc="33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рассчитаны</a:t>
            </a:r>
            <a:r>
              <a:rPr sz="2000" spc="3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8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на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161290" marR="153670" indent="1270" algn="ctr"/>
            <a:r>
              <a:rPr sz="2000" spc="1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использование</a:t>
            </a:r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действенных </a:t>
            </a:r>
            <a:r>
              <a:rPr sz="2000" spc="15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технических</a:t>
            </a:r>
            <a:r>
              <a:rPr sz="2000" spc="3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средств</a:t>
            </a:r>
            <a:r>
              <a:rPr sz="2000" spc="3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защиты.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algn="ctr">
              <a:spcBef>
                <a:spcPts val="600"/>
              </a:spcBef>
            </a:pPr>
            <a:r>
              <a:rPr sz="2000" spc="5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Для</a:t>
            </a:r>
            <a:r>
              <a:rPr sz="2000" spc="3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8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ее</a:t>
            </a:r>
            <a:r>
              <a:rPr sz="2000" spc="3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реализации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346075" marR="335915" algn="ctr"/>
            <a:r>
              <a:rPr sz="2000" spc="1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используются</a:t>
            </a:r>
            <a:r>
              <a:rPr sz="2000" spc="32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аппаратные, </a:t>
            </a:r>
            <a:r>
              <a:rPr sz="2000" spc="-51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программные</a:t>
            </a:r>
            <a:r>
              <a:rPr sz="2000" spc="36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-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1905" algn="ctr">
              <a:spcBef>
                <a:spcPts val="600"/>
              </a:spcBef>
            </a:pPr>
            <a:r>
              <a:rPr sz="2000" spc="1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криптографические</a:t>
            </a:r>
            <a:r>
              <a:rPr sz="2000" spc="33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средства.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algn="ctr">
              <a:spcBef>
                <a:spcPts val="600"/>
              </a:spcBef>
            </a:pPr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Первые</a:t>
            </a:r>
            <a:r>
              <a:rPr sz="2000" spc="32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предполагают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180975" marR="172720" algn="ctr"/>
            <a:r>
              <a:rPr sz="2000" spc="1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установку</a:t>
            </a:r>
            <a:r>
              <a:rPr sz="2000" spc="3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2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систем</a:t>
            </a:r>
            <a:r>
              <a:rPr sz="2000" spc="3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резервного </a:t>
            </a:r>
            <a:r>
              <a:rPr sz="2000" spc="-51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копирования</a:t>
            </a:r>
            <a:r>
              <a:rPr sz="2000" spc="36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-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</a:t>
            </a:r>
            <a:r>
              <a:rPr sz="2000" spc="3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защиту</a:t>
            </a:r>
            <a:r>
              <a:rPr sz="2000" spc="36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6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от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581660" marR="574675" algn="ctr"/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несанкционированного </a:t>
            </a:r>
            <a:r>
              <a:rPr sz="2000" spc="1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проникновения,</a:t>
            </a:r>
            <a:r>
              <a:rPr sz="2000" spc="3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вторые </a:t>
            </a:r>
            <a:r>
              <a:rPr sz="2000" spc="-51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2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отвечают</a:t>
            </a:r>
            <a:r>
              <a:rPr sz="2000" spc="3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за</a:t>
            </a:r>
            <a:r>
              <a:rPr sz="2000" spc="35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работу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103505" marR="95250" algn="ctr"/>
            <a:r>
              <a:rPr sz="2000" spc="1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антивирусов</a:t>
            </a:r>
            <a:r>
              <a:rPr sz="2000" spc="36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-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</a:t>
            </a:r>
            <a:r>
              <a:rPr sz="2000" spc="35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2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иных</a:t>
            </a:r>
            <a:r>
              <a:rPr sz="2000" spc="36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защитных </a:t>
            </a:r>
            <a:r>
              <a:rPr sz="2000" spc="-51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программ,</a:t>
            </a:r>
            <a:r>
              <a:rPr sz="2000" spc="35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третьи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algn="ctr">
              <a:spcBef>
                <a:spcPts val="600"/>
              </a:spcBef>
            </a:pPr>
            <a:r>
              <a:rPr sz="2000" spc="1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обеспечивают</a:t>
            </a:r>
            <a:r>
              <a:rPr sz="2000" spc="33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шифрование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12065" marR="5080" algn="ctr"/>
            <a:r>
              <a:rPr sz="2000" spc="12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всей</a:t>
            </a:r>
            <a:r>
              <a:rPr sz="2000" spc="3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хранимой</a:t>
            </a:r>
            <a:r>
              <a:rPr sz="2000" spc="3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-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</a:t>
            </a:r>
            <a:r>
              <a:rPr sz="2000" spc="3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передаваемой </a:t>
            </a:r>
            <a:r>
              <a:rPr sz="2000" spc="-51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7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по</a:t>
            </a:r>
            <a:r>
              <a:rPr sz="2000" spc="35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2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каналам</a:t>
            </a:r>
            <a:r>
              <a:rPr sz="2000" spc="36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14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связи</a:t>
            </a:r>
            <a:r>
              <a:rPr sz="2000" spc="35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информации.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0800" y="1968789"/>
            <a:ext cx="5867400" cy="6801221"/>
          </a:xfrm>
          <a:prstGeom prst="rect">
            <a:avLst/>
          </a:prstGeom>
          <a:solidFill>
            <a:srgbClr val="97C160">
              <a:alpha val="14898"/>
            </a:srgbClr>
          </a:solidFill>
        </p:spPr>
        <p:txBody>
          <a:bodyPr vert="horz" wrap="square" lIns="0" tIns="245745" rIns="0" bIns="0" rtlCol="0">
            <a:spAutoFit/>
          </a:bodyPr>
          <a:lstStyle/>
          <a:p>
            <a:pPr algn="ctr">
              <a:spcBef>
                <a:spcPts val="1935"/>
              </a:spcBef>
            </a:pPr>
            <a:r>
              <a:rPr sz="3200" spc="-35" dirty="0" err="1" smtClean="0">
                <a:solidFill>
                  <a:srgbClr val="97C1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Организационные</a:t>
            </a:r>
            <a:endParaRPr lang="ru-RU" sz="32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algn="ctr">
              <a:spcBef>
                <a:spcPts val="1935"/>
              </a:spcBef>
            </a:pPr>
            <a:endParaRPr sz="28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1041400" marR="616585" indent="-414655">
              <a:tabLst>
                <a:tab pos="1296670" algn="l"/>
                <a:tab pos="2808605" algn="l"/>
                <a:tab pos="3143250" algn="l"/>
                <a:tab pos="3585845" algn="l"/>
                <a:tab pos="3888740" algn="l"/>
              </a:tabLst>
            </a:pPr>
            <a:r>
              <a:rPr sz="2000" spc="15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Они	</a:t>
            </a:r>
            <a:r>
              <a:rPr sz="2000" spc="204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направлены	</a:t>
            </a:r>
            <a:r>
              <a:rPr sz="2000" spc="11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на	</a:t>
            </a:r>
            <a:r>
              <a:rPr sz="2000" spc="204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устранение </a:t>
            </a:r>
            <a:r>
              <a:rPr sz="2000" spc="-52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21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внутренней	</a:t>
            </a:r>
            <a:r>
              <a:rPr sz="2000" spc="17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угрозы	</a:t>
            </a:r>
            <a:r>
              <a:rPr sz="2000" spc="15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утечки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880110" marR="869315" indent="160655">
              <a:tabLst>
                <a:tab pos="2773045" algn="l"/>
                <a:tab pos="2964815" algn="l"/>
                <a:tab pos="3051810" algn="l"/>
                <a:tab pos="3215640" algn="l"/>
                <a:tab pos="3237230" algn="l"/>
              </a:tabLst>
            </a:pPr>
            <a:r>
              <a:rPr sz="2000" spc="204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информации	</a:t>
            </a:r>
            <a:r>
              <a:rPr sz="2000" spc="-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		</a:t>
            </a:r>
            <a:r>
              <a:rPr sz="2000" spc="19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мотивацию </a:t>
            </a:r>
            <a:r>
              <a:rPr sz="2000" spc="2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8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сотрудник</a:t>
            </a:r>
            <a:r>
              <a:rPr sz="2000" spc="-26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2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ов	</a:t>
            </a:r>
            <a:r>
              <a:rPr sz="2000" spc="11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на	</a:t>
            </a:r>
            <a:r>
              <a:rPr sz="2000" spc="204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соблюдение </a:t>
            </a:r>
            <a:r>
              <a:rPr sz="2000" spc="-52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204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утвержденных		</a:t>
            </a:r>
            <a:r>
              <a:rPr sz="2000" spc="2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регламентов.</a:t>
            </a:r>
            <a:r>
              <a:rPr sz="2000" spc="-29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888365" marR="876935" algn="ctr">
              <a:tabLst>
                <a:tab pos="1519555" algn="l"/>
                <a:tab pos="2207260" algn="l"/>
                <a:tab pos="2381885" algn="l"/>
                <a:tab pos="4277995" algn="l"/>
              </a:tabLst>
            </a:pPr>
            <a:r>
              <a:rPr sz="2000" spc="15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Эти	</a:t>
            </a:r>
            <a:r>
              <a:rPr sz="2000" spc="16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меры	</a:t>
            </a:r>
            <a:r>
              <a:rPr sz="2000" spc="204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предпринимаются </a:t>
            </a:r>
            <a:r>
              <a:rPr sz="2000" spc="-52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6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слу</a:t>
            </a:r>
            <a:r>
              <a:rPr sz="2000" spc="-27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-8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ж</a:t>
            </a:r>
            <a:r>
              <a:rPr sz="2000" spc="-26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5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бой	</a:t>
            </a:r>
            <a:r>
              <a:rPr sz="2000" spc="19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безопасности	</a:t>
            </a:r>
            <a:r>
              <a:rPr sz="2000" spc="10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во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574040" marR="593090" algn="ctr">
              <a:tabLst>
                <a:tab pos="1549400" algn="l"/>
                <a:tab pos="3031490" algn="l"/>
                <a:tab pos="3289300" algn="l"/>
                <a:tab pos="3339465" algn="l"/>
              </a:tabLst>
            </a:pPr>
            <a:r>
              <a:rPr sz="2000" spc="17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в</a:t>
            </a:r>
            <a:r>
              <a:rPr sz="2000" spc="19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з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а</a:t>
            </a:r>
            <a:r>
              <a:rPr sz="2000" spc="2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</a:t>
            </a:r>
            <a:r>
              <a:rPr sz="2000" spc="18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м</a:t>
            </a:r>
            <a:r>
              <a:rPr sz="2000" spc="19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де</a:t>
            </a:r>
            <a:r>
              <a:rPr sz="2000" spc="2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й</a:t>
            </a:r>
            <a:r>
              <a:rPr sz="2000" spc="24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тв</a:t>
            </a:r>
            <a:r>
              <a:rPr sz="2000" spc="2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</a:t>
            </a:r>
            <a:r>
              <a:rPr sz="2000" spc="-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</a:t>
            </a:r>
            <a:r>
              <a:rPr sz="20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	с	с</a:t>
            </a:r>
            <a:r>
              <a:rPr sz="2000" spc="-27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9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т</a:t>
            </a:r>
            <a:r>
              <a:rPr sz="2000" spc="21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р</a:t>
            </a:r>
            <a:r>
              <a:rPr sz="2000" spc="17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у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д</a:t>
            </a:r>
            <a:r>
              <a:rPr sz="2000" spc="2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ни</a:t>
            </a:r>
            <a:r>
              <a:rPr sz="2000" spc="-1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к</a:t>
            </a:r>
            <a:r>
              <a:rPr sz="2000" spc="-25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а</a:t>
            </a:r>
            <a:r>
              <a:rPr sz="2000" spc="18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м</a:t>
            </a:r>
            <a:r>
              <a:rPr sz="2000" spc="-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  </a:t>
            </a:r>
            <a:r>
              <a:rPr sz="2000" spc="25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</a:t>
            </a:r>
            <a:r>
              <a:rPr sz="2000" spc="24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л</a:t>
            </a:r>
            <a:r>
              <a:rPr sz="20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у</a:t>
            </a:r>
            <a:r>
              <a:rPr sz="2000" spc="-27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-8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ж</a:t>
            </a:r>
            <a:r>
              <a:rPr sz="2000" spc="-27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-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б</a:t>
            </a:r>
            <a:r>
              <a:rPr sz="20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	</a:t>
            </a:r>
            <a:r>
              <a:rPr sz="2000" spc="2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уп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ра</a:t>
            </a:r>
            <a:r>
              <a:rPr sz="2000" spc="19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в</a:t>
            </a:r>
            <a:r>
              <a:rPr sz="2000" spc="26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л</a:t>
            </a:r>
            <a:r>
              <a:rPr sz="2000" spc="229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ен</a:t>
            </a:r>
            <a:r>
              <a:rPr sz="2000" spc="2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</a:t>
            </a:r>
            <a:r>
              <a:rPr sz="2000" spc="-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я</a:t>
            </a:r>
            <a:r>
              <a:rPr sz="20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		</a:t>
            </a:r>
            <a:r>
              <a:rPr sz="2000" spc="21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п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ер</a:t>
            </a:r>
            <a:r>
              <a:rPr sz="20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</a:t>
            </a:r>
            <a:r>
              <a:rPr sz="2000" spc="-27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229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он</a:t>
            </a:r>
            <a:r>
              <a:rPr sz="2000" spc="24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а</a:t>
            </a:r>
            <a:r>
              <a:rPr sz="2000" spc="1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л</a:t>
            </a:r>
            <a:r>
              <a:rPr sz="2000" spc="-27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204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ом</a:t>
            </a:r>
            <a:r>
              <a:rPr sz="20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.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847725" marR="868044" algn="ctr">
              <a:tabLst>
                <a:tab pos="1831975" algn="l"/>
                <a:tab pos="2630170" algn="l"/>
                <a:tab pos="2902585" algn="l"/>
                <a:tab pos="3331845" algn="l"/>
                <a:tab pos="4473575" algn="l"/>
              </a:tabLst>
            </a:pPr>
            <a:r>
              <a:rPr sz="2000" spc="24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р</a:t>
            </a:r>
            <a:r>
              <a:rPr sz="2000" spc="19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е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д</a:t>
            </a:r>
            <a:r>
              <a:rPr sz="2000" spc="-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</a:t>
            </a:r>
            <a:r>
              <a:rPr sz="20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	</a:t>
            </a:r>
            <a:r>
              <a:rPr sz="2000" spc="-39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ор</a:t>
            </a:r>
            <a:r>
              <a:rPr sz="2000" spc="15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г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а</a:t>
            </a:r>
            <a:r>
              <a:rPr sz="2000" spc="2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ни</a:t>
            </a:r>
            <a:r>
              <a:rPr sz="2000" spc="15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з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ац</a:t>
            </a:r>
            <a:r>
              <a:rPr sz="2000" spc="2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</a:t>
            </a:r>
            <a:r>
              <a:rPr sz="2000" spc="2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нн</a:t>
            </a:r>
            <a:r>
              <a:rPr sz="2000" spc="24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ы</a:t>
            </a:r>
            <a:r>
              <a:rPr sz="20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х	</a:t>
            </a:r>
            <a:r>
              <a:rPr sz="2000" spc="18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м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е</a:t>
            </a:r>
            <a:r>
              <a:rPr sz="20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р  </a:t>
            </a:r>
            <a:r>
              <a:rPr sz="2000" spc="14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может	</a:t>
            </a:r>
            <a:r>
              <a:rPr sz="2000" spc="17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быть	</a:t>
            </a:r>
            <a:r>
              <a:rPr sz="2000" spc="-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	</a:t>
            </a:r>
            <a:r>
              <a:rPr sz="2000" spc="114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их	</a:t>
            </a:r>
            <a:r>
              <a:rPr sz="2000" spc="14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аудит.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1197610" marR="647700" indent="-226695">
              <a:tabLst>
                <a:tab pos="2059939" algn="l"/>
                <a:tab pos="2835275" algn="l"/>
              </a:tabLst>
            </a:pPr>
            <a:r>
              <a:rPr sz="2000" spc="24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у</a:t>
            </a:r>
            <a:r>
              <a:rPr sz="2000" spc="2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щ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е</a:t>
            </a:r>
            <a:r>
              <a:rPr sz="2000" spc="24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т</a:t>
            </a:r>
            <a:r>
              <a:rPr sz="2000" spc="19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в</a:t>
            </a:r>
            <a:r>
              <a:rPr sz="2000" spc="24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у</a:t>
            </a:r>
            <a:r>
              <a:rPr sz="2000" spc="204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ю</a:t>
            </a:r>
            <a:r>
              <a:rPr sz="20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т	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до</a:t>
            </a:r>
            <a:r>
              <a:rPr sz="2000" spc="21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п</a:t>
            </a:r>
            <a:r>
              <a:rPr sz="2000" spc="19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</a:t>
            </a:r>
            <a:r>
              <a:rPr sz="2000" spc="26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л</a:t>
            </a:r>
            <a:r>
              <a:rPr sz="2000" spc="2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ни</a:t>
            </a:r>
            <a:r>
              <a:rPr sz="2000" spc="21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т</a:t>
            </a:r>
            <a:r>
              <a:rPr sz="2000" spc="17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е</a:t>
            </a:r>
            <a:r>
              <a:rPr sz="2000" spc="26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л</a:t>
            </a:r>
            <a:r>
              <a:rPr sz="2000" spc="229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ь</a:t>
            </a:r>
            <a:r>
              <a:rPr sz="2000" spc="2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н</a:t>
            </a:r>
            <a:r>
              <a:rPr sz="2000" spc="24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ы</a:t>
            </a:r>
            <a:r>
              <a:rPr sz="20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е  </a:t>
            </a:r>
            <a:r>
              <a:rPr sz="2000" spc="16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меры	</a:t>
            </a:r>
            <a:r>
              <a:rPr sz="2000" spc="2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организационного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608330" marR="626745" algn="ctr">
              <a:tabLst>
                <a:tab pos="1414145" algn="l"/>
                <a:tab pos="2181860" algn="l"/>
                <a:tab pos="2574925" algn="l"/>
                <a:tab pos="3207385" algn="l"/>
                <a:tab pos="3378200" algn="l"/>
                <a:tab pos="4774565" algn="l"/>
              </a:tabLst>
            </a:pPr>
            <a:r>
              <a:rPr sz="2000" spc="21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х</a:t>
            </a:r>
            <a:r>
              <a:rPr sz="2000" spc="24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ар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а</a:t>
            </a:r>
            <a:r>
              <a:rPr sz="2000" spc="-1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к</a:t>
            </a:r>
            <a:r>
              <a:rPr sz="2000" spc="-27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21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т</a:t>
            </a:r>
            <a:r>
              <a:rPr sz="2000" spc="23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ер</a:t>
            </a:r>
            <a:r>
              <a:rPr sz="20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а	-</a:t>
            </a:r>
            <a:r>
              <a:rPr sz="2000" spc="-29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&gt;	</a:t>
            </a:r>
            <a:r>
              <a:rPr sz="2000" spc="2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у</a:t>
            </a:r>
            <a:r>
              <a:rPr sz="2000" spc="18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ж</a:t>
            </a:r>
            <a:r>
              <a:rPr sz="20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е	</a:t>
            </a:r>
            <a:r>
              <a:rPr sz="2000" spc="2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н</a:t>
            </a:r>
            <a:r>
              <a:rPr sz="2000" spc="24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ес</a:t>
            </a:r>
            <a:r>
              <a:rPr sz="2000" spc="-1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к</a:t>
            </a:r>
            <a:r>
              <a:rPr sz="2000" spc="-27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9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</a:t>
            </a:r>
            <a:r>
              <a:rPr sz="2000" spc="26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л</a:t>
            </a:r>
            <a:r>
              <a:rPr sz="2000" spc="2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ь</a:t>
            </a:r>
            <a:r>
              <a:rPr sz="2000" spc="-12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к</a:t>
            </a:r>
            <a:r>
              <a:rPr sz="2000" spc="-27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	</a:t>
            </a:r>
            <a:r>
              <a:rPr sz="2000" spc="26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л</a:t>
            </a:r>
            <a:r>
              <a:rPr sz="2000" spc="17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е</a:t>
            </a:r>
            <a:r>
              <a:rPr sz="20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т  </a:t>
            </a:r>
            <a:r>
              <a:rPr sz="2000" spc="16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сами	</a:t>
            </a:r>
            <a:r>
              <a:rPr sz="2000" spc="2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страховщики	</a:t>
            </a:r>
            <a:r>
              <a:rPr sz="2000" spc="19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реализуют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R="19050" algn="ctr">
              <a:spcBef>
                <a:spcPts val="600"/>
              </a:spcBef>
              <a:tabLst>
                <a:tab pos="1921510" algn="l"/>
                <a:tab pos="2334260" algn="l"/>
              </a:tabLst>
            </a:pPr>
            <a:r>
              <a:rPr sz="2000" spc="204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страхование	</a:t>
            </a:r>
            <a:r>
              <a:rPr sz="2000" spc="9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от	</a:t>
            </a:r>
            <a:r>
              <a:rPr sz="2000" spc="16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угроз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5080" algn="ctr">
              <a:spcBef>
                <a:spcPts val="600"/>
              </a:spcBef>
              <a:tabLst>
                <a:tab pos="2612390" algn="l"/>
              </a:tabLst>
            </a:pPr>
            <a:r>
              <a:rPr sz="2000" spc="215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информационной	</a:t>
            </a:r>
            <a:r>
              <a:rPr sz="2000" spc="200" dirty="0">
                <a:solidFill>
                  <a:srgbClr val="745B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безопасности.</a:t>
            </a:r>
            <a:r>
              <a:rPr sz="2000" spc="-300" dirty="0">
                <a:solidFill>
                  <a:srgbClr val="745B60"/>
                </a:solidFill>
                <a:latin typeface="Microsoft Sans Serif"/>
                <a:cs typeface="Microsoft Sans Serif"/>
              </a:rPr>
              <a:t> 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56760" y="580672"/>
            <a:ext cx="95554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8470" algn="l"/>
              </a:tabLst>
            </a:pPr>
            <a:r>
              <a:rPr sz="6400" b="1" spc="44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Меры	</a:t>
            </a:r>
            <a:r>
              <a:rPr sz="6400" b="1" spc="54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безопасности</a:t>
            </a:r>
            <a:endParaRPr sz="6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1986751"/>
            <a:ext cx="5867400" cy="6802503"/>
          </a:xfrm>
          <a:prstGeom prst="rect">
            <a:avLst/>
          </a:prstGeom>
          <a:solidFill>
            <a:srgbClr val="97C160"/>
          </a:solidFill>
        </p:spPr>
        <p:txBody>
          <a:bodyPr vert="horz" wrap="square" lIns="0" tIns="26733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2105"/>
              </a:spcBef>
            </a:pPr>
            <a:r>
              <a:rPr sz="3200" spc="-130" dirty="0" err="1" smtClean="0">
                <a:solidFill>
                  <a:srgbClr val="F7FFE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Административные</a:t>
            </a:r>
            <a:endParaRPr lang="ru-RU" sz="32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16510" algn="ctr">
              <a:lnSpc>
                <a:spcPct val="100000"/>
              </a:lnSpc>
              <a:spcBef>
                <a:spcPts val="2105"/>
              </a:spcBef>
            </a:pPr>
            <a:r>
              <a:rPr sz="2000" spc="114" dirty="0" err="1" smtClean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Эти</a:t>
            </a:r>
            <a:r>
              <a:rPr sz="2000" spc="355" dirty="0" smtClean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способы</a:t>
            </a:r>
            <a:r>
              <a:rPr sz="2000" spc="36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2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защиты</a:t>
            </a:r>
            <a:r>
              <a:rPr sz="2000" spc="36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2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включают </a:t>
            </a:r>
            <a:r>
              <a:rPr sz="2000" spc="-51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в</a:t>
            </a:r>
            <a:r>
              <a:rPr sz="2000" spc="3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1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себя</a:t>
            </a:r>
            <a:r>
              <a:rPr sz="2000" spc="36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разработку</a:t>
            </a:r>
            <a:r>
              <a:rPr sz="2000" spc="35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внутренних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1136650" marR="1147445" algn="ctr"/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нормативных</a:t>
            </a:r>
            <a:r>
              <a:rPr sz="2000" spc="28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документов, </a:t>
            </a:r>
            <a:r>
              <a:rPr sz="2000" spc="-51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обеспечивающих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683895" marR="673735" indent="-19685" algn="ctr"/>
            <a:r>
              <a:rPr sz="2000" spc="1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информирование</a:t>
            </a:r>
            <a:r>
              <a:rPr sz="2000" spc="15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сотрудников</a:t>
            </a:r>
            <a:r>
              <a:rPr sz="2000" spc="1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 </a:t>
            </a:r>
            <a:r>
              <a:rPr sz="2000" spc="-52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системе</a:t>
            </a:r>
            <a:r>
              <a:rPr sz="2000" spc="36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действий,</a:t>
            </a:r>
            <a:r>
              <a:rPr sz="2000" spc="36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необходимых </a:t>
            </a:r>
            <a:r>
              <a:rPr sz="2000" spc="-52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2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для</a:t>
            </a:r>
            <a:r>
              <a:rPr sz="2000" spc="36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обеспечения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5080" algn="ctr">
              <a:spcBef>
                <a:spcPts val="600"/>
              </a:spcBef>
            </a:pPr>
            <a:r>
              <a:rPr sz="2000" spc="15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информационной</a:t>
            </a:r>
            <a:r>
              <a:rPr sz="2000" spc="31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5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безопасности.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774700" marR="784860" indent="186055"/>
            <a:r>
              <a:rPr sz="2000" spc="9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Такие</a:t>
            </a:r>
            <a:r>
              <a:rPr sz="2000" spc="10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документы</a:t>
            </a:r>
            <a:r>
              <a:rPr sz="2000" spc="1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хранятся</a:t>
            </a:r>
            <a:r>
              <a:rPr sz="2000" spc="1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в </a:t>
            </a:r>
            <a:r>
              <a:rPr sz="2000" spc="-52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2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открытом</a:t>
            </a:r>
            <a:r>
              <a:rPr sz="2000" spc="3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доступе,</a:t>
            </a:r>
            <a:r>
              <a:rPr sz="2000" spc="3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в</a:t>
            </a:r>
            <a:r>
              <a:rPr sz="2000" spc="3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страховой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R="9525" algn="ctr">
              <a:spcBef>
                <a:spcPts val="600"/>
              </a:spcBef>
            </a:pPr>
            <a:r>
              <a:rPr sz="2000" spc="12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компании</a:t>
            </a:r>
            <a:r>
              <a:rPr sz="2000" spc="3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2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должно</a:t>
            </a:r>
            <a:r>
              <a:rPr sz="2000" spc="3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2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быть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863600" marR="873760" algn="ctr"/>
            <a:r>
              <a:rPr sz="2000" spc="1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организовано</a:t>
            </a:r>
            <a:r>
              <a:rPr sz="2000" spc="3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ознакомление</a:t>
            </a:r>
            <a:r>
              <a:rPr sz="2000" spc="3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 </a:t>
            </a:r>
            <a:r>
              <a:rPr sz="2000" spc="-51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1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ними</a:t>
            </a:r>
            <a:r>
              <a:rPr sz="2000" spc="3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5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персонала.</a:t>
            </a:r>
            <a:r>
              <a:rPr sz="2000" spc="3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Служба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1075055" marR="1085215" indent="175260"/>
            <a:r>
              <a:rPr sz="2000" spc="1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безопасности</a:t>
            </a:r>
            <a:r>
              <a:rPr sz="2000" spc="3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страховой </a:t>
            </a:r>
            <a:r>
              <a:rPr sz="2000" spc="1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2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компании</a:t>
            </a:r>
            <a:r>
              <a:rPr sz="2000" spc="33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разрабатывает</a:t>
            </a:r>
            <a:r>
              <a:rPr sz="2000" spc="3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-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855344" marR="866775" indent="158115"/>
            <a:r>
              <a:rPr sz="2000" spc="13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предлагает </a:t>
            </a:r>
            <a:r>
              <a:rPr sz="2000" spc="8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на</a:t>
            </a:r>
            <a:r>
              <a:rPr sz="2000" spc="8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утверждение </a:t>
            </a:r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руководства</a:t>
            </a:r>
            <a:r>
              <a:rPr sz="2000" spc="3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3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политику</a:t>
            </a:r>
            <a:r>
              <a:rPr sz="2000" spc="3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2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защиты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  <a:p>
            <a:pPr marL="688975">
              <a:spcBef>
                <a:spcPts val="600"/>
              </a:spcBef>
            </a:pPr>
            <a:r>
              <a:rPr sz="2000" spc="15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конфиденциальной</a:t>
            </a:r>
            <a:r>
              <a:rPr sz="2000" spc="340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 </a:t>
            </a:r>
            <a:r>
              <a:rPr sz="2000" spc="145" dirty="0">
                <a:solidFill>
                  <a:srgbClr val="332025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Sans Serif"/>
              </a:rPr>
              <a:t>информации</a:t>
            </a:r>
            <a:endParaRPr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71500"/>
            <a:ext cx="16840200" cy="923330"/>
          </a:xfrm>
        </p:spPr>
        <p:txBody>
          <a:bodyPr/>
          <a:lstStyle/>
          <a:p>
            <a:pPr algn="ctr"/>
            <a:r>
              <a:rPr lang="ru-RU" b="1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Основные методы обеспечения ИБ:</a:t>
            </a:r>
            <a:endParaRPr lang="ru-RU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52500" y="2476500"/>
            <a:ext cx="16154400" cy="5953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fontAlgn="base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ru-RU" sz="3200" dirty="0">
                <a:solidFill>
                  <a:schemeClr val="accent3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проверка надежности функционирования системы защиты;</a:t>
            </a:r>
          </a:p>
          <a:p>
            <a:pPr marL="514350" lvl="0" indent="-5143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ru-RU" sz="3200" dirty="0">
                <a:solidFill>
                  <a:schemeClr val="accent3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наблюдение за функционированием системы защиты и ее элементов;</a:t>
            </a:r>
          </a:p>
          <a:p>
            <a:pPr marL="514350" lvl="0" indent="-5143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ru-RU" sz="3200" dirty="0">
                <a:solidFill>
                  <a:schemeClr val="accent3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контроль за соблюдением пользователями и обслуживающим персоналом установленных правил обращения с информацией;</a:t>
            </a:r>
          </a:p>
          <a:p>
            <a:pPr marL="514350" lvl="0" indent="-5143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ru-RU" sz="3200" dirty="0">
                <a:solidFill>
                  <a:schemeClr val="accent3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контроль за действиями администраторов баз данных, серверов и сетевых устройств;</a:t>
            </a:r>
          </a:p>
          <a:p>
            <a:pPr marL="514350" lvl="0" indent="-5143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ru-RU" sz="3200" dirty="0">
                <a:solidFill>
                  <a:schemeClr val="accent3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подготовка решений по обеспечению конфиденциальности, доступности, целостности данных;</a:t>
            </a:r>
          </a:p>
          <a:p>
            <a:pPr marL="514350" lvl="0" indent="-51435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ru-RU" sz="3200" dirty="0">
                <a:solidFill>
                  <a:schemeClr val="accent3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принятие мер при попытках несанкционированного доступа к информационным ресурсам и компонентам системы или при нарушениях правил функционирования системы защиты.</a:t>
            </a:r>
          </a:p>
        </p:txBody>
      </p:sp>
    </p:spTree>
    <p:extLst>
      <p:ext uri="{BB962C8B-B14F-4D97-AF65-F5344CB8AC3E}">
        <p14:creationId xmlns:p14="http://schemas.microsoft.com/office/powerpoint/2010/main" val="15057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797</Words>
  <Application>Microsoft Office PowerPoint</Application>
  <PresentationFormat>Произвольный</PresentationFormat>
  <Paragraphs>157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Microsoft YaHei Light</vt:lpstr>
      <vt:lpstr>Calibri</vt:lpstr>
      <vt:lpstr>Microsoft Sans Serif</vt:lpstr>
      <vt:lpstr>Mongolian Baiti</vt:lpstr>
      <vt:lpstr>Verdana</vt:lpstr>
      <vt:lpstr>Wingdings</vt:lpstr>
      <vt:lpstr>Office Theme</vt:lpstr>
      <vt:lpstr>Разработка политики  информационной безопасности  страховой компании</vt:lpstr>
      <vt:lpstr>Презентация PowerPoint</vt:lpstr>
      <vt:lpstr>Объекты защиты</vt:lpstr>
      <vt:lpstr>Администратор</vt:lpstr>
      <vt:lpstr>Виды угроз</vt:lpstr>
      <vt:lpstr>Что может стать источником угроз?</vt:lpstr>
      <vt:lpstr>Разработка мер защиты</vt:lpstr>
      <vt:lpstr>Меры безопасности</vt:lpstr>
      <vt:lpstr>Основные методы обеспечения ИБ: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политики  информационной безопасности  страховой компании</dc:title>
  <cp:lastModifiedBy>KrisMi</cp:lastModifiedBy>
  <cp:revision>9</cp:revision>
  <dcterms:created xsi:type="dcterms:W3CDTF">2023-02-14T08:47:18Z</dcterms:created>
  <dcterms:modified xsi:type="dcterms:W3CDTF">2023-02-22T05:35:18Z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2020-02-18T00:00:00Z</vt:filetime>
  </property>
  <property fmtid="{D5CDD505-2E9C-101B-9397-08002B2CF9AE}" pid="3" name="LastSaved">
    <vt:filetime>2023-02-14T00:00:00Z</vt:filetime>
  </property>
</Properties>
</file>