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6" r:id="rId4"/>
    <p:sldId id="270" r:id="rId5"/>
    <p:sldId id="269" r:id="rId6"/>
    <p:sldId id="272" r:id="rId7"/>
    <p:sldId id="271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FE59BC-8EA2-7B1D-9C3B-5B72B9F92337}" v="5" dt="2023-07-08T02:06:58.365"/>
    <p1510:client id="{16851ECF-5D39-ED74-C36E-945E252A3270}" v="32" dt="2023-07-22T03:44:43.553"/>
    <p1510:client id="{2C50A576-001D-E551-C303-E90E0943644D}" v="5" dt="2023-07-21T23:20:49.918"/>
    <p1510:client id="{73CB082D-BE44-7888-1CC5-469FF510DEB2}" v="338" dt="2023-07-21T21:57:10.837"/>
    <p1510:client id="{80F1FA61-0ACA-AB2D-A906-8CED198404E8}" v="374" dt="2023-07-07T23:34:29.747"/>
    <p1510:client id="{82903198-E67F-461F-B985-3A128D92556D}" v="14" dt="2023-07-06T21:43:51.883"/>
    <p1510:client id="{9ECBE7B0-B5DE-D211-10E1-72A881CB8975}" v="11" dt="2023-07-06T21:54:19.198"/>
    <p1510:client id="{AEC740C9-1A73-AA47-72C9-A38CB95FF16A}" v="1" dt="2023-07-07T19:28:13.216"/>
    <p1510:client id="{B49FF854-7B77-8F50-FB93-915F1A5B0B51}" v="22" dt="2023-07-08T00:44:42.103"/>
    <p1510:client id="{C1DDCF84-513E-0FDA-06CF-781AE7CD940D}" v="444" dt="2023-07-21T20:35:10.712"/>
    <p1510:client id="{D85CE8FB-7019-4ED4-0B0A-0B94AC9F0E89}" v="66" dt="2023-07-06T23:55:20.672"/>
    <p1510:client id="{E5FF4C3F-D96A-EEA0-AA68-5A586BB22F4A}" v="28" dt="2023-07-22T00:54:39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9E3CD-BBCC-B831-7BD2-F5ED22148E2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159375" y="6687820"/>
            <a:ext cx="189865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C8C9C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Restricted Information and Basic Personal Data</a:t>
            </a:r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889" y="2445489"/>
            <a:ext cx="10993549" cy="3021755"/>
          </a:xfrm>
        </p:spPr>
        <p:txBody>
          <a:bodyPr>
            <a:no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Y</a:t>
            </a:r>
            <a:r>
              <a:rPr lang="en-US" sz="4000">
                <a:solidFill>
                  <a:schemeClr val="bg1"/>
                </a:solidFill>
              </a:rPr>
              <a:t>ou</a:t>
            </a:r>
            <a:r>
              <a:rPr lang="en-US" sz="6000">
                <a:solidFill>
                  <a:schemeClr val="bg1"/>
                </a:solidFill>
              </a:rPr>
              <a:t>A</a:t>
            </a:r>
            <a:r>
              <a:rPr lang="en-US" sz="4000">
                <a:solidFill>
                  <a:schemeClr val="bg1"/>
                </a:solidFill>
              </a:rPr>
              <a:t>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 fontScale="70000" lnSpcReduction="20000"/>
          </a:bodyPr>
          <a:lstStyle/>
          <a:p>
            <a:r>
              <a:rPr lang="en-US">
                <a:solidFill>
                  <a:srgbClr val="7CEBFF"/>
                </a:solidFill>
              </a:rPr>
              <a:t>K.M.A.R.T. consulting</a:t>
            </a:r>
            <a:endParaRPr lang="en-US"/>
          </a:p>
          <a:p>
            <a:r>
              <a:rPr lang="en-US" b="1">
                <a:solidFill>
                  <a:schemeClr val="bg2"/>
                </a:solidFill>
              </a:rPr>
              <a:t>K</a:t>
            </a:r>
            <a:r>
              <a:rPr lang="en-US" sz="1200">
                <a:solidFill>
                  <a:schemeClr val="bg2"/>
                </a:solidFill>
              </a:rPr>
              <a:t>RISSY STICHNOTE,  </a:t>
            </a:r>
            <a:r>
              <a:rPr lang="en-US" b="1">
                <a:solidFill>
                  <a:schemeClr val="bg2"/>
                </a:solidFill>
              </a:rPr>
              <a:t>M</a:t>
            </a:r>
            <a:r>
              <a:rPr lang="en-US" sz="1200">
                <a:solidFill>
                  <a:schemeClr val="bg2"/>
                </a:solidFill>
              </a:rPr>
              <a:t>ORGAN COPELAND,  </a:t>
            </a:r>
            <a:r>
              <a:rPr lang="en-US" b="1">
                <a:solidFill>
                  <a:schemeClr val="bg2"/>
                </a:solidFill>
              </a:rPr>
              <a:t>A</a:t>
            </a:r>
            <a:r>
              <a:rPr lang="en-US" sz="1200">
                <a:solidFill>
                  <a:schemeClr val="bg2"/>
                </a:solidFill>
              </a:rPr>
              <a:t>USTIN MCCOWAN,  </a:t>
            </a:r>
            <a:r>
              <a:rPr lang="en-US" b="1">
                <a:solidFill>
                  <a:schemeClr val="bg2"/>
                </a:solidFill>
              </a:rPr>
              <a:t>R</a:t>
            </a:r>
            <a:r>
              <a:rPr lang="en-US" sz="1200">
                <a:solidFill>
                  <a:schemeClr val="bg2"/>
                </a:solidFill>
              </a:rPr>
              <a:t>AYMOND CHITAURO,  </a:t>
            </a:r>
            <a:r>
              <a:rPr lang="en-US" b="1">
                <a:solidFill>
                  <a:schemeClr val="bg2"/>
                </a:solidFill>
              </a:rPr>
              <a:t>T</a:t>
            </a:r>
            <a:r>
              <a:rPr lang="en-US" sz="1200">
                <a:solidFill>
                  <a:schemeClr val="bg2"/>
                </a:solidFill>
              </a:rPr>
              <a:t>YRONE BERRY</a:t>
            </a:r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77535-0751-652F-75AF-671502D78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130" y="681764"/>
            <a:ext cx="10993549" cy="1344165"/>
          </a:xfrm>
        </p:spPr>
        <p:txBody>
          <a:bodyPr/>
          <a:lstStyle/>
          <a:p>
            <a:r>
              <a:rPr lang="en-US"/>
              <a:t>verification &amp; Validation Phase – Phase </a:t>
            </a:r>
            <a:r>
              <a:rPr lang="en-US" err="1"/>
              <a:t>tHree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7E73A-F64F-EAB7-01C6-8481FAB3F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1720" y="1953235"/>
            <a:ext cx="10993546" cy="236261"/>
          </a:xfrm>
        </p:spPr>
        <p:txBody>
          <a:bodyPr>
            <a:normAutofit fontScale="92500" lnSpcReduction="20000"/>
          </a:bodyPr>
          <a:lstStyle/>
          <a:p>
            <a:r>
              <a:rPr lang="en-US" sz="1200" i="1"/>
              <a:t>Krissy, Project Manager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5F026-4BEB-A9A2-11AD-24440F05B464}"/>
              </a:ext>
            </a:extLst>
          </p:cNvPr>
          <p:cNvSpPr txBox="1"/>
          <p:nvPr/>
        </p:nvSpPr>
        <p:spPr>
          <a:xfrm>
            <a:off x="601720" y="3228975"/>
            <a:ext cx="10301623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During Phase Three we worked on finalizing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our features, committing them and verifying 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they will work with our product. </a:t>
            </a:r>
            <a:endParaRPr lang="en-US" dirty="0">
              <a:solidFill>
                <a:schemeClr val="bg1"/>
              </a:solidFill>
            </a:endParaRPr>
          </a:p>
          <a:p>
            <a:endParaRPr lang="en-US" sz="2400"/>
          </a:p>
          <a:p>
            <a:r>
              <a:rPr lang="en-US" sz="2300" dirty="0">
                <a:solidFill>
                  <a:srgbClr val="FFFFFF"/>
                </a:solidFill>
              </a:rPr>
              <a:t>What you will see today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Final user interface of our system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Coding features</a:t>
            </a:r>
          </a:p>
          <a:p>
            <a:pPr marL="342900" indent="-342900">
              <a:buFont typeface="Arial"/>
              <a:buChar char="•"/>
            </a:pPr>
            <a:r>
              <a:rPr lang="en-US" sz="2300" dirty="0">
                <a:solidFill>
                  <a:srgbClr val="FFFFFF"/>
                </a:solidFill>
              </a:rPr>
              <a:t>Live demo of  </a:t>
            </a:r>
            <a:r>
              <a:rPr lang="en-US" sz="2300" dirty="0" err="1">
                <a:solidFill>
                  <a:srgbClr val="FFFFFF"/>
                </a:solidFill>
              </a:rPr>
              <a:t>YouAnalytics</a:t>
            </a:r>
            <a:endParaRPr lang="en-US" sz="2300" dirty="0">
              <a:solidFill>
                <a:srgbClr val="FFFFFF"/>
              </a:solidFill>
            </a:endParaRPr>
          </a:p>
          <a:p>
            <a:endParaRPr lang="en-US" sz="2300">
              <a:solidFill>
                <a:srgbClr val="FFFFFF"/>
              </a:solidFill>
            </a:endParaRPr>
          </a:p>
          <a:p>
            <a:endParaRPr lang="en-US" sz="2300">
              <a:solidFill>
                <a:srgbClr val="FFFF00"/>
              </a:solidFill>
            </a:endParaRPr>
          </a:p>
        </p:txBody>
      </p:sp>
      <p:pic>
        <p:nvPicPr>
          <p:cNvPr id="5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6AE6E8A-82E7-CEB8-AC89-F108F2708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248" y="3372002"/>
            <a:ext cx="5213926" cy="291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8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95324"/>
            <a:ext cx="11114282" cy="696781"/>
          </a:xfrm>
        </p:spPr>
        <p:txBody>
          <a:bodyPr>
            <a:normAutofit fontScale="90000"/>
          </a:bodyPr>
          <a:lstStyle/>
          <a:p>
            <a:pPr algn="r"/>
            <a:r>
              <a:rPr lang="en-US"/>
              <a:t>Finalized user interface</a:t>
            </a:r>
            <a:br>
              <a:rPr lang="en-US" sz="1800"/>
            </a:br>
            <a:r>
              <a:rPr lang="en-US" sz="1300" i="1"/>
              <a:t>Tyrone, Developer</a:t>
            </a:r>
          </a:p>
        </p:txBody>
      </p:sp>
      <p:pic>
        <p:nvPicPr>
          <p:cNvPr id="10" name="Picture 9" descr="A screenshot of a calendar&#10;&#10;Description automatically generated">
            <a:extLst>
              <a:ext uri="{FF2B5EF4-FFF2-40B4-BE49-F238E27FC236}">
                <a16:creationId xmlns:a16="http://schemas.microsoft.com/office/drawing/2014/main" id="{157CC247-3D81-02A1-546A-FB0A0007E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63" y="2087997"/>
            <a:ext cx="3814899" cy="2686816"/>
          </a:xfrm>
          <a:prstGeom prst="rect">
            <a:avLst/>
          </a:prstGeom>
        </p:spPr>
      </p:pic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61A5DFD1-8A21-02DF-B942-DF5CBD20D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18" y="244769"/>
            <a:ext cx="5005129" cy="20168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41B223-0ECC-F4AE-0567-ECF499E26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686199"/>
            <a:ext cx="2206906" cy="21361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AE7254-AC6C-305E-FE4C-988A1A6ADF2E}"/>
              </a:ext>
            </a:extLst>
          </p:cNvPr>
          <p:cNvSpPr txBox="1"/>
          <p:nvPr/>
        </p:nvSpPr>
        <p:spPr>
          <a:xfrm>
            <a:off x="7724774" y="2049398"/>
            <a:ext cx="3962400" cy="50783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 err="1"/>
              <a:t>YouAnalytics</a:t>
            </a:r>
            <a:r>
              <a:rPr lang="en-US" dirty="0"/>
              <a:t> is a tool that is used for quick and simple access to information you want to track as a YouTube User.</a:t>
            </a:r>
          </a:p>
          <a:p>
            <a:endParaRPr lang="en-US"/>
          </a:p>
          <a:p>
            <a:r>
              <a:rPr lang="en-US" dirty="0"/>
              <a:t>Easily select what data you want track: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Dislikes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Estimated Minutes Watched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View Duration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  <a:p>
            <a:endParaRPr lang="en-US"/>
          </a:p>
          <a:p>
            <a:r>
              <a:rPr lang="en-US" dirty="0"/>
              <a:t>Front-End Resources: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Tailwind CSS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/>
              <a:t>Date range selection</a:t>
            </a:r>
            <a:br>
              <a:rPr lang="en-US" sz="1800"/>
            </a:br>
            <a:r>
              <a:rPr lang="en-US" sz="1300" i="1"/>
              <a:t>Tyrone, Developer</a:t>
            </a:r>
          </a:p>
        </p:txBody>
      </p:sp>
      <p:pic>
        <p:nvPicPr>
          <p:cNvPr id="3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71B9103-8056-765A-8023-7193F8C93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6764" y="1839163"/>
            <a:ext cx="4259502" cy="4965370"/>
          </a:xfrm>
          <a:prstGeom prst="rect">
            <a:avLst/>
          </a:prstGeom>
        </p:spPr>
      </p:pic>
      <p:pic>
        <p:nvPicPr>
          <p:cNvPr id="5" name="Picture 7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D4031429-4B8F-C36A-F619-DB297146C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764" y="2116561"/>
            <a:ext cx="4120957" cy="4364394"/>
          </a:xfrm>
          <a:prstGeom prst="rect">
            <a:avLst/>
          </a:prstGeom>
        </p:spPr>
      </p:pic>
      <p:pic>
        <p:nvPicPr>
          <p:cNvPr id="11" name="Picture 10" descr="A screenshot of a calendar&#10;&#10;Description automatically generated">
            <a:extLst>
              <a:ext uri="{FF2B5EF4-FFF2-40B4-BE49-F238E27FC236}">
                <a16:creationId xmlns:a16="http://schemas.microsoft.com/office/drawing/2014/main" id="{F868979F-B08E-A930-45B5-177FE197F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04" y="2795943"/>
            <a:ext cx="3290694" cy="23406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764C01-94BD-54E8-213D-0E70DD6ABD38}"/>
              </a:ext>
            </a:extLst>
          </p:cNvPr>
          <p:cNvSpPr txBox="1"/>
          <p:nvPr/>
        </p:nvSpPr>
        <p:spPr>
          <a:xfrm>
            <a:off x="4724400" y="3200400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6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25" y="625186"/>
            <a:ext cx="11029616" cy="644346"/>
          </a:xfrm>
        </p:spPr>
        <p:txBody>
          <a:bodyPr>
            <a:normAutofit fontScale="90000"/>
          </a:bodyPr>
          <a:lstStyle/>
          <a:p>
            <a:r>
              <a:rPr lang="en-US"/>
              <a:t>API Function</a:t>
            </a:r>
            <a:br>
              <a:rPr lang="en-US" sz="1800"/>
            </a:br>
            <a:r>
              <a:rPr lang="en-US" sz="1300" i="1"/>
              <a:t>Morgan, Developer</a:t>
            </a:r>
            <a:endParaRPr lang="en-US"/>
          </a:p>
        </p:txBody>
      </p:sp>
      <p:pic>
        <p:nvPicPr>
          <p:cNvPr id="3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249BBEA-61DF-0167-D3D0-F607C5CA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685" y="1467788"/>
            <a:ext cx="4649484" cy="5203540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4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DA6489F9-3638-36B3-D01E-5F3556AC8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62" y="1463962"/>
            <a:ext cx="3216557" cy="5201784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8" name="Picture 10" descr="A white background with black numbers&#10;&#10;Description automatically generated">
            <a:extLst>
              <a:ext uri="{FF2B5EF4-FFF2-40B4-BE49-F238E27FC236}">
                <a16:creationId xmlns:a16="http://schemas.microsoft.com/office/drawing/2014/main" id="{6FBEBE14-BEFD-2DDE-B7E9-61E318563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6885" y="2821708"/>
            <a:ext cx="2743200" cy="381616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86C6AE5-2E48-9F96-7D87-A9D734C7F55A}"/>
              </a:ext>
            </a:extLst>
          </p:cNvPr>
          <p:cNvSpPr txBox="1"/>
          <p:nvPr/>
        </p:nvSpPr>
        <p:spPr>
          <a:xfrm>
            <a:off x="8743757" y="2524605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Raw results</a:t>
            </a:r>
          </a:p>
        </p:txBody>
      </p:sp>
    </p:spTree>
    <p:extLst>
      <p:ext uri="{BB962C8B-B14F-4D97-AF65-F5344CB8AC3E}">
        <p14:creationId xmlns:p14="http://schemas.microsoft.com/office/powerpoint/2010/main" val="539798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Outputs </a:t>
            </a:r>
            <a:br>
              <a:rPr lang="en-US" sz="1800" dirty="0"/>
            </a:br>
            <a:r>
              <a:rPr lang="en-US" sz="1300" i="1" dirty="0"/>
              <a:t>Austin, Developer</a:t>
            </a:r>
          </a:p>
        </p:txBody>
      </p:sp>
      <p:pic>
        <p:nvPicPr>
          <p:cNvPr id="4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B0850BD-2AAA-4013-FBEE-E12F830C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52" y="2157623"/>
            <a:ext cx="8028819" cy="1169943"/>
          </a:xfrm>
          <a:prstGeom prst="rect">
            <a:avLst/>
          </a:prstGeom>
        </p:spPr>
      </p:pic>
      <p:pic>
        <p:nvPicPr>
          <p:cNvPr id="5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E31C61-7926-68AB-C527-C782145CD2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4" t="2346" r="-221" b="293"/>
          <a:stretch/>
        </p:blipFill>
        <p:spPr>
          <a:xfrm>
            <a:off x="423332" y="4122547"/>
            <a:ext cx="2750469" cy="2005681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D3F742E-71F1-09F9-2405-52B0A7781D11}"/>
              </a:ext>
            </a:extLst>
          </p:cNvPr>
          <p:cNvSpPr/>
          <p:nvPr/>
        </p:nvSpPr>
        <p:spPr>
          <a:xfrm>
            <a:off x="3471334" y="3840237"/>
            <a:ext cx="3368523" cy="9071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85F4FCE6-EB73-6409-D987-5F410BF2C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48" y="3629470"/>
            <a:ext cx="4757057" cy="270148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4A3058-CF64-2D24-8124-8D9AB0B6EFE5}"/>
              </a:ext>
            </a:extLst>
          </p:cNvPr>
          <p:cNvSpPr txBox="1"/>
          <p:nvPr/>
        </p:nvSpPr>
        <p:spPr>
          <a:xfrm>
            <a:off x="253999" y="3755572"/>
            <a:ext cx="30903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Content file (</a:t>
            </a:r>
            <a:r>
              <a:rPr lang="en-US" err="1"/>
              <a:t>i.e</a:t>
            </a:r>
            <a:r>
              <a:rPr lang="en-US"/>
              <a:t> lines_file.csv)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5DD74F-D5C5-7059-CB50-FF5089B6EEEC}"/>
              </a:ext>
            </a:extLst>
          </p:cNvPr>
          <p:cNvSpPr txBox="1"/>
          <p:nvPr/>
        </p:nvSpPr>
        <p:spPr>
          <a:xfrm>
            <a:off x="338667" y="1808237"/>
            <a:ext cx="333223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Category File (</a:t>
            </a:r>
            <a:r>
              <a:rPr lang="en-US" err="1"/>
              <a:t>i.e</a:t>
            </a:r>
            <a:r>
              <a:rPr lang="en-US"/>
              <a:t> header_file.csv)</a:t>
            </a:r>
          </a:p>
        </p:txBody>
      </p:sp>
    </p:spTree>
    <p:extLst>
      <p:ext uri="{BB962C8B-B14F-4D97-AF65-F5344CB8AC3E}">
        <p14:creationId xmlns:p14="http://schemas.microsoft.com/office/powerpoint/2010/main" val="355638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81D0-A6B7-322E-58BA-406995A7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 Outputs </a:t>
            </a:r>
            <a:br>
              <a:rPr lang="en-US" sz="1800" dirty="0"/>
            </a:br>
            <a:r>
              <a:rPr lang="en-US" sz="1300" i="1" dirty="0"/>
              <a:t>Austin, Developer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BF2C7DE-0853-C1AB-2B8E-30DDAD853F26}"/>
              </a:ext>
            </a:extLst>
          </p:cNvPr>
          <p:cNvSpPr/>
          <p:nvPr/>
        </p:nvSpPr>
        <p:spPr>
          <a:xfrm>
            <a:off x="6442363" y="3132666"/>
            <a:ext cx="215515" cy="4772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C7D3EE-D815-3AEC-8186-11F54A62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0" y="2093818"/>
            <a:ext cx="5464627" cy="441207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959B3D4-112E-B8F5-983F-52C07B3CA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258" y="1826976"/>
            <a:ext cx="3577771" cy="1371619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8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38D2310-774E-3EC6-1AD5-7411A87EF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5018" y="1361145"/>
            <a:ext cx="4436533" cy="5327092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1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983EB8FC-ABD1-28EB-D14A-789AFB3AC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2495" y="942745"/>
            <a:ext cx="3614056" cy="291632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13" name="Picture 1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C72A9F7-6147-5021-70FE-0FEA43707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4783" y="3860196"/>
            <a:ext cx="2743200" cy="2971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F84179-0912-074C-67F0-A14372863220}"/>
              </a:ext>
            </a:extLst>
          </p:cNvPr>
          <p:cNvSpPr/>
          <p:nvPr/>
        </p:nvSpPr>
        <p:spPr>
          <a:xfrm>
            <a:off x="72571" y="1826380"/>
            <a:ext cx="362857" cy="26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Calibri"/>
                <a:cs typeface="Calibri"/>
              </a:rPr>
              <a:t>1.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668AC1-C184-A6F1-F134-891620CCD0A1}"/>
              </a:ext>
            </a:extLst>
          </p:cNvPr>
          <p:cNvSpPr/>
          <p:nvPr/>
        </p:nvSpPr>
        <p:spPr>
          <a:xfrm>
            <a:off x="4825999" y="1959426"/>
            <a:ext cx="362857" cy="26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Calibri"/>
                <a:cs typeface="Calibri"/>
              </a:rPr>
              <a:t>2.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39B9AD-1948-818E-FF76-CF0FC1B43C3B}"/>
              </a:ext>
            </a:extLst>
          </p:cNvPr>
          <p:cNvSpPr/>
          <p:nvPr/>
        </p:nvSpPr>
        <p:spPr>
          <a:xfrm>
            <a:off x="5563808" y="1142998"/>
            <a:ext cx="362857" cy="26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Calibri"/>
                <a:cs typeface="Calibri"/>
              </a:rPr>
              <a:t>3.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48A177-4ED2-0B7F-637E-ECCD42C1AE7D}"/>
              </a:ext>
            </a:extLst>
          </p:cNvPr>
          <p:cNvSpPr/>
          <p:nvPr/>
        </p:nvSpPr>
        <p:spPr>
          <a:xfrm>
            <a:off x="11284856" y="1046236"/>
            <a:ext cx="362857" cy="26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Calibri"/>
                <a:cs typeface="Calibri"/>
              </a:rPr>
              <a:t>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D7D781-BA16-CD87-EA39-F6AEBAE8D5B6}"/>
              </a:ext>
            </a:extLst>
          </p:cNvPr>
          <p:cNvSpPr/>
          <p:nvPr/>
        </p:nvSpPr>
        <p:spPr>
          <a:xfrm>
            <a:off x="11369523" y="5188856"/>
            <a:ext cx="362857" cy="2660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latin typeface="Calibri"/>
                <a:cs typeface="Calibri"/>
              </a:rPr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365532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K.M.A.R.T. Consulting</a:t>
            </a: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K</a:t>
            </a:r>
            <a:r>
              <a:rPr lang="en-US" sz="1200">
                <a:solidFill>
                  <a:schemeClr val="bg2"/>
                </a:solidFill>
              </a:rPr>
              <a:t>rissy </a:t>
            </a:r>
            <a:r>
              <a:rPr lang="en-US" sz="1200" err="1">
                <a:solidFill>
                  <a:schemeClr val="bg2"/>
                </a:solidFill>
              </a:rPr>
              <a:t>stichnote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M</a:t>
            </a:r>
            <a:r>
              <a:rPr lang="en-US" sz="1200">
                <a:solidFill>
                  <a:schemeClr val="bg2"/>
                </a:solidFill>
              </a:rPr>
              <a:t>organ </a:t>
            </a:r>
            <a:r>
              <a:rPr lang="en-US" sz="1200" err="1">
                <a:solidFill>
                  <a:schemeClr val="bg2"/>
                </a:solidFill>
              </a:rPr>
              <a:t>copeland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A</a:t>
            </a:r>
            <a:r>
              <a:rPr lang="en-US" sz="1200">
                <a:solidFill>
                  <a:schemeClr val="bg2"/>
                </a:solidFill>
              </a:rPr>
              <a:t>ustin </a:t>
            </a:r>
            <a:r>
              <a:rPr lang="en-US" sz="1200" err="1">
                <a:solidFill>
                  <a:schemeClr val="bg2"/>
                </a:solidFill>
              </a:rPr>
              <a:t>mccowan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R</a:t>
            </a:r>
            <a:r>
              <a:rPr lang="en-US" sz="1200">
                <a:solidFill>
                  <a:schemeClr val="bg2"/>
                </a:solidFill>
              </a:rPr>
              <a:t>aymond </a:t>
            </a:r>
            <a:r>
              <a:rPr lang="en-US" sz="1200" err="1">
                <a:solidFill>
                  <a:schemeClr val="bg2"/>
                </a:solidFill>
              </a:rPr>
              <a:t>chitauro</a:t>
            </a:r>
            <a:endParaRPr lang="en-US" sz="1200">
              <a:solidFill>
                <a:schemeClr val="bg2"/>
              </a:solidFill>
            </a:endParaRPr>
          </a:p>
          <a:p>
            <a:pPr marL="285750" indent="-285750">
              <a:buFont typeface="Arial" panose="05020102010507070707" pitchFamily="18" charset="2"/>
              <a:buChar char="•"/>
            </a:pPr>
            <a:r>
              <a:rPr lang="en-US" b="1">
                <a:solidFill>
                  <a:schemeClr val="bg2"/>
                </a:solidFill>
              </a:rPr>
              <a:t>T</a:t>
            </a:r>
            <a:r>
              <a:rPr lang="en-US" sz="1200">
                <a:solidFill>
                  <a:schemeClr val="bg2"/>
                </a:solidFill>
              </a:rPr>
              <a:t>yrone berry</a:t>
            </a:r>
          </a:p>
          <a:p>
            <a:endParaRPr lang="en-US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Application>Microsoft Office PowerPoint</Application>
  <PresentationFormat>Widescreen</PresentationFormat>
  <Slides>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Dividend</vt:lpstr>
      <vt:lpstr>YouAnalytics</vt:lpstr>
      <vt:lpstr>verification &amp; Validation Phase – Phase tHree</vt:lpstr>
      <vt:lpstr>Finalized user interface Tyrone, Developer</vt:lpstr>
      <vt:lpstr>Date range selection Tyrone, Developer</vt:lpstr>
      <vt:lpstr>API Function Morgan, Developer</vt:lpstr>
      <vt:lpstr>Visual Outputs  Austin, Developer</vt:lpstr>
      <vt:lpstr>Visual Outputs  Austin, Developer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K.M.A.R.T. Consulting</dc:title>
  <dc:creator>Bennett, Krissy</dc:creator>
  <cp:revision>26</cp:revision>
  <dcterms:created xsi:type="dcterms:W3CDTF">2023-06-22T00:25:04Z</dcterms:created>
  <dcterms:modified xsi:type="dcterms:W3CDTF">2023-07-22T03:45:27Z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009cb06-7738-4ab2-bfa1-5e7551442bdd_Enabled">
    <vt:lpwstr>true</vt:lpwstr>
  </property>
  <property fmtid="{D5CDD505-2E9C-101B-9397-08002B2CF9AE}" pid="3" name="MSIP_Label_8009cb06-7738-4ab2-bfa1-5e7551442bdd_SetDate">
    <vt:lpwstr>2023-06-22T00:25:54Z</vt:lpwstr>
  </property>
  <property fmtid="{D5CDD505-2E9C-101B-9397-08002B2CF9AE}" pid="4" name="MSIP_Label_8009cb06-7738-4ab2-bfa1-5e7551442bdd_Method">
    <vt:lpwstr>Standard</vt:lpwstr>
  </property>
  <property fmtid="{D5CDD505-2E9C-101B-9397-08002B2CF9AE}" pid="5" name="MSIP_Label_8009cb06-7738-4ab2-bfa1-5e7551442bdd_Name">
    <vt:lpwstr>8009cb06-7738-4ab2-bfa1-5e7551442bdd</vt:lpwstr>
  </property>
  <property fmtid="{D5CDD505-2E9C-101B-9397-08002B2CF9AE}" pid="6" name="MSIP_Label_8009cb06-7738-4ab2-bfa1-5e7551442bdd_SiteId">
    <vt:lpwstr>9295d077-5563-4c2d-9456-be5c3ad9f4ec</vt:lpwstr>
  </property>
  <property fmtid="{D5CDD505-2E9C-101B-9397-08002B2CF9AE}" pid="7" name="MSIP_Label_8009cb06-7738-4ab2-bfa1-5e7551442bdd_ActionId">
    <vt:lpwstr>5c1bedf0-6d59-4909-a2e6-07ec4129d83a</vt:lpwstr>
  </property>
  <property fmtid="{D5CDD505-2E9C-101B-9397-08002B2CF9AE}" pid="8" name="MSIP_Label_8009cb06-7738-4ab2-bfa1-5e7551442bdd_ContentBits">
    <vt:lpwstr>2</vt:lpwstr>
  </property>
  <property fmtid="{D5CDD505-2E9C-101B-9397-08002B2CF9AE}" pid="9" name="ClassificationContentMarkingFooterLocations">
    <vt:lpwstr>Dividend:8</vt:lpwstr>
  </property>
  <property fmtid="{D5CDD505-2E9C-101B-9397-08002B2CF9AE}" pid="10" name="ClassificationContentMarkingFooterText">
    <vt:lpwstr>Restricted Information and Basic Personal Data</vt:lpwstr>
  </property>
</Properties>
</file>