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12B61199.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7_CF6EBE2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9_717369BC.xml" ContentType="application/vnd.ms-powerpoint.comments+xml"/>
  <Override PartName="/ppt/notesSlides/notesSlide8.xml" ContentType="application/vnd.openxmlformats-officedocument.presentationml.notesSlide+xml"/>
  <Override PartName="/ppt/comments/modernComment_104_A63177AC.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68" r:id="rId5"/>
    <p:sldId id="263" r:id="rId6"/>
    <p:sldId id="261" r:id="rId7"/>
    <p:sldId id="265" r:id="rId8"/>
    <p:sldId id="260" r:id="rId9"/>
    <p:sldId id="273" r:id="rId10"/>
    <p:sldId id="270" r:id="rId11"/>
  </p:sldIdLst>
  <p:sldSz cx="18288000" cy="10287000"/>
  <p:notesSz cx="6858000" cy="9144000"/>
  <p:embeddedFontLst>
    <p:embeddedFont>
      <p:font typeface="Antique Olive Bold" panose="020B0703020204030204" pitchFamily="34" charset="77"/>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E61457-0A00-13F5-E07C-E23B1E0C435E}" name="ChenYu Wang" initials="CW" userId="d7bf2f726bf40334" providerId="Windows Live"/>
  <p188:author id="{A545507D-A52F-8515-EBEA-6B926E18030C}" name="Geunju Park" initials="" userId="S::PARKGE@tcd.ie::9df9c99e-fc0c-4802-8612-51def3fd5a9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2" autoAdjust="0"/>
    <p:restoredTop sz="51373" autoAdjust="0"/>
  </p:normalViewPr>
  <p:slideViewPr>
    <p:cSldViewPr>
      <p:cViewPr>
        <p:scale>
          <a:sx n="38" d="100"/>
          <a:sy n="38" d="100"/>
        </p:scale>
        <p:origin x="2152" y="200"/>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omments/modernComment_102_12B61199.xml><?xml version="1.0" encoding="utf-8"?>
<p188:cmLst xmlns:a="http://schemas.openxmlformats.org/drawingml/2006/main" xmlns:r="http://schemas.openxmlformats.org/officeDocument/2006/relationships" xmlns:p188="http://schemas.microsoft.com/office/powerpoint/2018/8/main">
  <p188:cm id="{919B8DFE-E17E-8D4C-9DD3-D235350DD153}" authorId="{A545507D-A52F-8515-EBEA-6B926E18030C}" created="2024-10-29T11:30:05.309">
    <ac:deMkLst xmlns:ac="http://schemas.microsoft.com/office/drawing/2013/main/command">
      <pc:docMk xmlns:pc="http://schemas.microsoft.com/office/powerpoint/2013/main/command"/>
      <pc:sldMk xmlns:pc="http://schemas.microsoft.com/office/powerpoint/2013/main/command" cId="313921945" sldId="258"/>
      <ac:picMk id="7" creationId="{7F8B56C0-83D0-342C-FF73-946ACF8B26B9}"/>
    </ac:deMkLst>
    <p188:replyLst>
      <p188:reply id="{42F91D1B-F284-46A2-8714-CD86379F194E}" authorId="{07E61457-0A00-13F5-E07C-E23B1E0C435E}" created="2024-11-07T15:47:36.938">
        <p188:txBody>
          <a:bodyPr/>
          <a:lstStyle/>
          <a:p>
            <a:r>
              <a:rPr lang="zh-CN" altLang="en-US"/>
              <a:t>This shows better by your display.
Run Code1: Features</a:t>
            </a:r>
          </a:p>
        </p188:txBody>
      </p188:reply>
      <p188:reply id="{43FA55F5-0C42-494A-BC23-ECEFF612DE26}" authorId="{07E61457-0A00-13F5-E07C-E23B1E0C435E}" created="2024-11-07T15:49:33.355">
        <p188:txBody>
          <a:bodyPr/>
          <a:lstStyle/>
          <a:p>
            <a:r>
              <a:rPr lang="zh-CN" altLang="en-US"/>
              <a:t>The way of weighting -&gt; PCA(Principal Components Analysis)</a:t>
            </a:r>
          </a:p>
        </p188:txBody>
      </p188:reply>
    </p188:replyLst>
    <p188:txBody>
      <a:bodyPr/>
      <a:lstStyle/>
      <a:p>
        <a:r>
          <a:rPr lang="en-US"/>
          <a:t>Put cleaned data</a:t>
        </a:r>
      </a:p>
    </p188:txBody>
  </p188:cm>
</p188:cmLst>
</file>

<file path=ppt/comments/modernComment_104_A63177AC.xml><?xml version="1.0" encoding="utf-8"?>
<p188:cmLst xmlns:a="http://schemas.openxmlformats.org/drawingml/2006/main" xmlns:r="http://schemas.openxmlformats.org/officeDocument/2006/relationships" xmlns:p188="http://schemas.microsoft.com/office/powerpoint/2018/8/main">
  <p188:cm id="{72F1DADE-8374-974D-A97F-CBC4985D8638}" authorId="{A545507D-A52F-8515-EBEA-6B926E18030C}" created="2024-10-29T00:46:14.332">
    <ac:deMkLst xmlns:ac="http://schemas.microsoft.com/office/drawing/2013/main/command">
      <pc:docMk xmlns:pc="http://schemas.microsoft.com/office/powerpoint/2013/main/command"/>
      <pc:sldMk xmlns:pc="http://schemas.microsoft.com/office/powerpoint/2013/main/command" cId="2788259756" sldId="260"/>
      <ac:spMk id="3" creationId="{9FA81344-958B-7A99-9678-1FA5ECAA971D}"/>
    </ac:deMkLst>
    <p188:txBody>
      <a:bodyPr/>
      <a:lstStyle/>
      <a:p>
        <a:r>
          <a:rPr lang="en-US"/>
          <a:t>How to explain more efficiently, an more focus on business problems..?</a:t>
        </a:r>
      </a:p>
    </p188:txBody>
  </p188:cm>
</p188:cmLst>
</file>

<file path=ppt/comments/modernComment_107_CF6EBE20.xml><?xml version="1.0" encoding="utf-8"?>
<p188:cmLst xmlns:a="http://schemas.openxmlformats.org/drawingml/2006/main" xmlns:r="http://schemas.openxmlformats.org/officeDocument/2006/relationships" xmlns:p188="http://schemas.microsoft.com/office/powerpoint/2018/8/main">
  <p188:cm id="{E89BD88F-8FA2-8747-8D76-E2692949C2F9}" authorId="{A545507D-A52F-8515-EBEA-6B926E18030C}" created="2024-10-29T10:35:43.469">
    <ac:txMkLst xmlns:ac="http://schemas.microsoft.com/office/drawing/2013/main/command">
      <pc:docMk xmlns:pc="http://schemas.microsoft.com/office/powerpoint/2013/main/command"/>
      <pc:sldMk xmlns:pc="http://schemas.microsoft.com/office/powerpoint/2013/main/command" cId="3480141344" sldId="263"/>
      <ac:spMk id="12" creationId="{11574A00-1E02-7115-0473-FE7B57607318}"/>
      <ac:txMk cp="0" len="4">
        <ac:context len="53" hash="3919209941"/>
      </ac:txMk>
    </ac:txMkLst>
    <p188:pos x="1091995" y="875245"/>
    <p188:replyLst>
      <p188:reply id="{E40DA06A-ECAE-4065-A4E4-BF1C26F1BE6F}" authorId="{07E61457-0A00-13F5-E07C-E23B1E0C435E}" created="2024-11-07T15:57:50.960">
        <p188:txBody>
          <a:bodyPr/>
          <a:lstStyle/>
          <a:p>
            <a:r>
              <a:rPr lang="zh-CN" altLang="en-US"/>
              <a:t>I revised and recommend you to run by your display as well.</a:t>
            </a:r>
          </a:p>
        </p188:txBody>
      </p188:reply>
    </p188:replyLst>
    <p188:txBody>
      <a:bodyPr/>
      <a:lstStyle/>
      <a:p>
        <a:r>
          <a:rPr lang="en-US"/>
          <a:t>Revise ‘bad’</a:t>
        </a:r>
      </a:p>
    </p188:txBody>
  </p188:cm>
</p188:cmLst>
</file>

<file path=ppt/comments/modernComment_109_717369BC.xml><?xml version="1.0" encoding="utf-8"?>
<p188:cmLst xmlns:a="http://schemas.openxmlformats.org/drawingml/2006/main" xmlns:r="http://schemas.openxmlformats.org/officeDocument/2006/relationships" xmlns:p188="http://schemas.microsoft.com/office/powerpoint/2018/8/main">
  <p188:cm id="{17A3A891-CC49-134D-A248-ADA0B7A35263}" authorId="{A545507D-A52F-8515-EBEA-6B926E18030C}" created="2024-10-29T10:54:08.495">
    <ac:deMkLst xmlns:ac="http://schemas.microsoft.com/office/drawing/2013/main/command">
      <pc:docMk xmlns:pc="http://schemas.microsoft.com/office/powerpoint/2013/main/command"/>
      <pc:sldMk xmlns:pc="http://schemas.microsoft.com/office/powerpoint/2013/main/command" cId="1903389116" sldId="265"/>
      <ac:picMk id="6" creationId="{6D4D0265-4EAF-2B8C-2921-028B1706AD33}"/>
    </ac:deMkLst>
    <p188:replyLst>
      <p188:reply id="{B6A91D32-6C4B-E44E-B4C2-23EF3CAD3433}" authorId="{A545507D-A52F-8515-EBEA-6B926E18030C}" created="2024-10-29T11:04:14.676">
        <p188:txBody>
          <a:bodyPr/>
          <a:lstStyle/>
          <a:p>
            <a:r>
              <a:rPr lang="en-US"/>
              <a:t>We. Focus on performance</a:t>
            </a:r>
          </a:p>
        </p188:txBody>
      </p188:reply>
    </p188:replyLst>
    <p188:txBody>
      <a:bodyPr/>
      <a:lstStyle/>
      <a:p>
        <a:r>
          <a:rPr lang="en-US"/>
          <a:t>Improve with Krist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latin typeface="+mn-lt"/>
              </a:rPr>
              <a:t>Let me know the student number!</a:t>
            </a:r>
          </a:p>
          <a:p>
            <a:endParaRPr lang="en-US" dirty="0">
              <a:latin typeface="+mn-lt"/>
            </a:endParaRPr>
          </a:p>
          <a:p>
            <a:r>
              <a:rPr lang="en-IE" b="0" i="0" u="none" strike="noStrike" dirty="0">
                <a:solidFill>
                  <a:srgbClr val="000000"/>
                </a:solidFill>
                <a:effectLst/>
                <a:latin typeface="+mn-lt"/>
              </a:rPr>
              <a:t>H</a:t>
            </a:r>
            <a:r>
              <a:rPr lang="en-US" b="0" i="0" u="none" strike="noStrike" dirty="0" err="1">
                <a:solidFill>
                  <a:srgbClr val="000000"/>
                </a:solidFill>
                <a:effectLst/>
                <a:latin typeface="+mn-lt"/>
              </a:rPr>
              <a:t>ello</a:t>
            </a:r>
            <a:r>
              <a:rPr lang="en-US" b="0" i="0" u="none" strike="noStrike" dirty="0">
                <a:solidFill>
                  <a:srgbClr val="000000"/>
                </a:solidFill>
                <a:effectLst/>
                <a:latin typeface="+mn-lt"/>
              </a:rPr>
              <a:t> everyone</a:t>
            </a:r>
            <a:r>
              <a:rPr lang="en-IE" b="0" i="0" u="none" strike="noStrike" dirty="0">
                <a:solidFill>
                  <a:srgbClr val="000000"/>
                </a:solidFill>
                <a:effectLst/>
                <a:latin typeface="+mn-lt"/>
              </a:rPr>
              <a:t>, we’re Group 13, and today we’ll be presenting on ’</a:t>
            </a:r>
            <a:r>
              <a:rPr lang="en-IE" b="0" i="1" u="none" strike="noStrike" dirty="0">
                <a:solidFill>
                  <a:srgbClr val="000000"/>
                </a:solidFill>
                <a:effectLst/>
                <a:latin typeface="+mn-lt"/>
              </a:rPr>
              <a:t>How Do NBA Teams Plan All-Star Players' Salaries’</a:t>
            </a:r>
            <a:r>
              <a:rPr lang="en-IE" b="0" i="0" u="none" strike="noStrike" dirty="0">
                <a:solidFill>
                  <a:srgbClr val="000000"/>
                </a:solidFill>
                <a:effectLst/>
                <a:latin typeface="+mn-lt"/>
              </a:rPr>
              <a:t>. Starting with introducing the business problem, we’ll walk you through three models we used and share the insights and recommendations we gained from this project.</a:t>
            </a:r>
            <a:endParaRPr lang="en-US" dirty="0">
              <a:latin typeface="+mn-lt"/>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ct val="115000"/>
              </a:lnSpc>
              <a:spcAft>
                <a:spcPts val="800"/>
              </a:spcAft>
            </a:pPr>
            <a:r>
              <a:rPr lang="en-US" sz="1200" kern="100" dirty="0">
                <a:effectLst/>
                <a:latin typeface="+mn-lt"/>
                <a:ea typeface="Malgun Gothic" panose="020B0503020000020004" pitchFamily="34" charset="-127"/>
                <a:cs typeface="Times New Roman" panose="02020603050405020304" pitchFamily="18" charset="0"/>
              </a:rPr>
              <a:t>With this model, we can accurately predict player performance and salary, leading to smarter salary strategies. It reduces financial risk by preventing overpayment, which eases long-term financial pressures. Ultimately, an optimized salary structure keeps high-potential players on board while allowing flexibility for future seasons.</a:t>
            </a:r>
          </a:p>
          <a:p>
            <a:pPr>
              <a:lnSpc>
                <a:spcPct val="115000"/>
              </a:lnSpc>
              <a:spcAft>
                <a:spcPts val="800"/>
              </a:spcAft>
            </a:pPr>
            <a:endParaRPr lang="en-IE" sz="1200" kern="100" dirty="0">
              <a:effectLst/>
              <a:latin typeface="+mn-lt"/>
              <a:ea typeface="Malgun Gothic" panose="020B0503020000020004" pitchFamily="34" charset="-127"/>
              <a:cs typeface="Times New Roman" panose="02020603050405020304" pitchFamily="18" charset="0"/>
            </a:endParaRPr>
          </a:p>
          <a:p>
            <a:pPr>
              <a:lnSpc>
                <a:spcPct val="115000"/>
              </a:lnSpc>
              <a:spcAft>
                <a:spcPts val="800"/>
              </a:spcAft>
            </a:pPr>
            <a:r>
              <a:rPr lang="en-US" sz="1200" kern="100" dirty="0">
                <a:effectLst/>
                <a:latin typeface="+mn-lt"/>
                <a:ea typeface="Malgun Gothic" panose="020B0503020000020004" pitchFamily="34" charset="-127"/>
                <a:cs typeface="Times New Roman" panose="02020603050405020304" pitchFamily="18" charset="0"/>
              </a:rPr>
              <a:t>However, </a:t>
            </a:r>
            <a:r>
              <a:rPr lang="en-IE" sz="1200" kern="100" dirty="0">
                <a:effectLst/>
                <a:latin typeface="+mn-lt"/>
                <a:ea typeface="Malgun Gothic" panose="020B0503020000020004" pitchFamily="34" charset="-127"/>
                <a:cs typeface="Times New Roman" panose="02020603050405020304" pitchFamily="18" charset="0"/>
              </a:rPr>
              <a:t>like I mentioned during the second model, predicting player value isn't always straightforward. Like </a:t>
            </a:r>
            <a:r>
              <a:rPr lang="en-IE" sz="1200" kern="100" dirty="0" err="1">
                <a:effectLst/>
                <a:latin typeface="+mn-lt"/>
                <a:ea typeface="Malgun Gothic" panose="020B0503020000020004" pitchFamily="34" charset="-127"/>
                <a:cs typeface="Times New Roman" panose="02020603050405020304" pitchFamily="18" charset="0"/>
              </a:rPr>
              <a:t>Jamse</a:t>
            </a:r>
            <a:r>
              <a:rPr lang="en-IE" sz="1200" kern="100" dirty="0">
                <a:effectLst/>
                <a:latin typeface="+mn-lt"/>
                <a:ea typeface="Malgun Gothic" panose="020B0503020000020004" pitchFamily="34" charset="-127"/>
                <a:cs typeface="Times New Roman" panose="02020603050405020304" pitchFamily="18" charset="0"/>
              </a:rPr>
              <a:t> Harden, it was more about </a:t>
            </a:r>
            <a:r>
              <a:rPr lang="en-IE" sz="1200" kern="100" dirty="0" err="1">
                <a:effectLst/>
                <a:latin typeface="+mn-lt"/>
                <a:ea typeface="Malgun Gothic" panose="020B0503020000020004" pitchFamily="34" charset="-127"/>
                <a:cs typeface="Times New Roman" panose="02020603050405020304" pitchFamily="18" charset="0"/>
              </a:rPr>
              <a:t>honoring</a:t>
            </a:r>
            <a:r>
              <a:rPr lang="en-IE" sz="1200" kern="100" dirty="0">
                <a:effectLst/>
                <a:latin typeface="+mn-lt"/>
                <a:ea typeface="Malgun Gothic" panose="020B0503020000020004" pitchFamily="34" charset="-127"/>
                <a:cs typeface="Times New Roman" panose="02020603050405020304" pitchFamily="18" charset="0"/>
              </a:rPr>
              <a:t> his legacy than his performance stats. This example really shows how our model falls short when it comes to handling the emotional and ethical sides of these decisions.</a:t>
            </a:r>
          </a:p>
          <a:p>
            <a:pPr>
              <a:lnSpc>
                <a:spcPct val="115000"/>
              </a:lnSpc>
              <a:spcAft>
                <a:spcPts val="800"/>
              </a:spcAft>
            </a:pPr>
            <a:endParaRPr lang="en-IE" sz="1200" kern="100" dirty="0">
              <a:effectLst/>
              <a:latin typeface="+mn-lt"/>
              <a:ea typeface="Malgun Gothic" panose="020B0503020000020004" pitchFamily="34" charset="-127"/>
              <a:cs typeface="Times New Roman" panose="02020603050405020304" pitchFamily="18" charset="0"/>
            </a:endParaRPr>
          </a:p>
          <a:p>
            <a:pPr algn="l"/>
            <a:r>
              <a:rPr lang="en-IE" sz="1200" kern="100" dirty="0">
                <a:effectLst/>
                <a:latin typeface="+mn-lt"/>
                <a:ea typeface="Malgun Gothic" panose="020B0503020000020004" pitchFamily="34" charset="-127"/>
                <a:cs typeface="Times New Roman" panose="02020603050405020304" pitchFamily="18" charset="0"/>
              </a:rPr>
              <a:t>To wrap up, here are a couple of recommendations. </a:t>
            </a:r>
            <a:r>
              <a:rPr lang="en-IE" b="0" i="0" u="none" strike="noStrike" dirty="0">
                <a:solidFill>
                  <a:srgbClr val="000000"/>
                </a:solidFill>
                <a:effectLst/>
                <a:latin typeface="+mn-lt"/>
              </a:rPr>
              <a:t>First, while the model provides valuable insights into player potential and salary predictions, it’s important to supplement these results with feedback from management and coaches. Their knowledge of a player’s character and fit within the team can provide crucial context that the model might miss.</a:t>
            </a:r>
          </a:p>
          <a:p>
            <a:pPr algn="l"/>
            <a:r>
              <a:rPr lang="en-IE" b="0" i="0" u="none" strike="noStrike" dirty="0">
                <a:solidFill>
                  <a:srgbClr val="000000"/>
                </a:solidFill>
                <a:effectLst/>
                <a:latin typeface="+mn-lt"/>
              </a:rPr>
              <a:t>Second, to ensure the model remains accurate and relevant, it should be regularly updated with the latest player statistics and market trends. This ensures that salary predictions stay aligned with any changes in player performance or shifts in the overall market.</a:t>
            </a:r>
          </a:p>
          <a:p>
            <a:pPr algn="l"/>
            <a:endParaRPr lang="en-IE" b="0" i="0" u="none" strike="noStrike" dirty="0">
              <a:solidFill>
                <a:srgbClr val="000000"/>
              </a:solidFill>
              <a:effectLst/>
              <a:latin typeface="+mn-lt"/>
            </a:endParaRPr>
          </a:p>
          <a:p>
            <a:pPr>
              <a:lnSpc>
                <a:spcPct val="115000"/>
              </a:lnSpc>
              <a:spcAft>
                <a:spcPts val="800"/>
              </a:spcAft>
            </a:pPr>
            <a:r>
              <a:rPr lang="en-IE" b="0" i="0" u="none" strike="noStrike" dirty="0">
                <a:solidFill>
                  <a:srgbClr val="000000"/>
                </a:solidFill>
                <a:effectLst/>
                <a:latin typeface="+mn-lt"/>
              </a:rPr>
              <a:t>This concludes the presentation. Thank you for your attention.</a:t>
            </a:r>
            <a:endParaRPr lang="en-IE" sz="1200" kern="100" dirty="0">
              <a:effectLst/>
              <a:latin typeface="+mn-lt"/>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44247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The NBA market is massive, and All-Star players are a big deal since being an All-Star can really impact a player's salary. But, not every salary out there matches the player's actual performance. When that happens, it can put financial strain on teams, and in the long run, it might even hurt their competitiveness.</a:t>
            </a:r>
          </a:p>
          <a:p>
            <a:pPr>
              <a:lnSpc>
                <a:spcPct val="115000"/>
              </a:lnSpc>
              <a:spcAft>
                <a:spcPts val="800"/>
              </a:spcAft>
            </a:pPr>
            <a:endParaRPr lang="en-IE" sz="1800" kern="100" dirty="0">
              <a:effectLst/>
              <a:latin typeface="Aptos" panose="020B0004020202020204" pitchFamily="34" charset="0"/>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That’s why we wanted to dig into this and see if we could predict who might become an All-Star and estimate the right salary for them. If teams can get this balance right, they could secure a more stable financial future, which would boost their profitability, too.</a:t>
            </a:r>
          </a:p>
          <a:p>
            <a:pPr>
              <a:lnSpc>
                <a:spcPct val="115000"/>
              </a:lnSpc>
              <a:spcAft>
                <a:spcPts val="800"/>
              </a:spcAft>
            </a:pPr>
            <a:endParaRPr lang="en-IE" sz="1800" kern="100" dirty="0">
              <a:effectLst/>
              <a:latin typeface="Aptos" panose="020B0004020202020204" pitchFamily="34" charset="0"/>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Of course, it’s important to remember that salary isn’t just about stats. There are human factors, personal situations, and other influences beyond just game performance. I’ll touch more on those considerations later on. Stakeholders and opportunity can be found on the right side.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331726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D4C5A-87C7-96F1-BB9D-725A892C32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065CE7-DBE2-C381-9C7E-44F9197BA3E8}"/>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871240B4-C3DB-41D0-B275-EDCF3D55701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So </a:t>
            </a:r>
            <a:r>
              <a:rPr lang="en-US" sz="1800" kern="100" dirty="0">
                <a:effectLst/>
                <a:latin typeface="Aptos" panose="020B0004020202020204" pitchFamily="34" charset="0"/>
                <a:ea typeface="Malgun Gothic" panose="020B0503020000020004" pitchFamily="34" charset="-127"/>
                <a:cs typeface="Times New Roman" panose="02020603050405020304" pitchFamily="18" charset="0"/>
              </a:rPr>
              <a:t>our first model </a:t>
            </a: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aims to predict the All-Star potential of NBA players based on performance stats. To build this model, we used a dataset of NBA players and applied a random forest algorithm, which is ideal for classification tasks like this due to its ability to handle both numeric and categorical data. From this model, we would like to know if a player is All-Star player or not. On the right side, you can see the cleaned data that we used for random forest modelling.</a:t>
            </a:r>
          </a:p>
        </p:txBody>
      </p:sp>
      <p:sp>
        <p:nvSpPr>
          <p:cNvPr id="4" name="Slide Number Placeholder 3">
            <a:extLst>
              <a:ext uri="{FF2B5EF4-FFF2-40B4-BE49-F238E27FC236}">
                <a16:creationId xmlns:a16="http://schemas.microsoft.com/office/drawing/2014/main" id="{D4424D85-22F5-7914-F35B-C4D9AC0B623B}"/>
              </a:ext>
            </a:extLst>
          </p:cNvPr>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144383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ct val="115000"/>
              </a:lnSpc>
              <a:spcAft>
                <a:spcPts val="800"/>
              </a:spcAft>
            </a:pPr>
            <a:r>
              <a:rPr lang="en-IE" sz="1800" kern="100" dirty="0">
                <a:effectLst/>
                <a:latin typeface="+mn-lt"/>
                <a:ea typeface="Malgun Gothic" panose="020B0503020000020004" pitchFamily="34" charset="-127"/>
                <a:cs typeface="Times New Roman" panose="02020603050405020304" pitchFamily="18" charset="0"/>
              </a:rPr>
              <a:t>Starting with </a:t>
            </a:r>
            <a:r>
              <a:rPr lang="en-IE" sz="1800" i="1" kern="100" dirty="0">
                <a:effectLst/>
                <a:latin typeface="+mn-lt"/>
                <a:ea typeface="Malgun Gothic" panose="020B0503020000020004" pitchFamily="34" charset="-127"/>
                <a:cs typeface="Times New Roman" panose="02020603050405020304" pitchFamily="18" charset="0"/>
              </a:rPr>
              <a:t>Model Accuracy Evaluation</a:t>
            </a:r>
            <a:r>
              <a:rPr lang="en-IE" sz="1800" kern="100" dirty="0">
                <a:effectLst/>
                <a:latin typeface="+mn-lt"/>
                <a:ea typeface="Malgun Gothic" panose="020B0503020000020004" pitchFamily="34" charset="-127"/>
                <a:cs typeface="Times New Roman" panose="02020603050405020304" pitchFamily="18" charset="0"/>
              </a:rPr>
              <a:t>, we have the confusion matrix on the left. Our model achieved an accuracy of </a:t>
            </a:r>
            <a:r>
              <a:rPr lang="en-IE" sz="1800" b="1" kern="100" dirty="0">
                <a:effectLst/>
                <a:latin typeface="+mn-lt"/>
                <a:ea typeface="Malgun Gothic" panose="020B0503020000020004" pitchFamily="34" charset="-127"/>
                <a:cs typeface="Times New Roman" panose="02020603050405020304" pitchFamily="18" charset="0"/>
              </a:rPr>
              <a:t>90.8%</a:t>
            </a:r>
            <a:r>
              <a:rPr lang="en-IE" sz="1800" kern="100" dirty="0">
                <a:effectLst/>
                <a:latin typeface="+mn-lt"/>
                <a:ea typeface="Malgun Gothic" panose="020B0503020000020004" pitchFamily="34" charset="-127"/>
                <a:cs typeface="Times New Roman" panose="02020603050405020304" pitchFamily="18" charset="0"/>
              </a:rPr>
              <a:t>, which shows a solid predictive capability. This matrix provided a clear picture of how well the model predicted All-Star potential and helped us make adjustments where necessary. </a:t>
            </a:r>
          </a:p>
          <a:p>
            <a:pPr>
              <a:lnSpc>
                <a:spcPct val="115000"/>
              </a:lnSpc>
              <a:spcAft>
                <a:spcPts val="800"/>
              </a:spcAft>
            </a:pPr>
            <a:endParaRPr lang="en-IE" sz="1800" kern="100" dirty="0">
              <a:effectLst/>
              <a:latin typeface="+mn-lt"/>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mn-lt"/>
                <a:ea typeface="Malgun Gothic" panose="020B0503020000020004" pitchFamily="34" charset="-127"/>
                <a:cs typeface="Times New Roman" panose="02020603050405020304" pitchFamily="18" charset="0"/>
              </a:rPr>
              <a:t>Next, in the </a:t>
            </a:r>
            <a:r>
              <a:rPr lang="en-IE" sz="1800" i="1" kern="100" dirty="0">
                <a:effectLst/>
                <a:latin typeface="+mn-lt"/>
                <a:ea typeface="Malgun Gothic" panose="020B0503020000020004" pitchFamily="34" charset="-127"/>
                <a:cs typeface="Times New Roman" panose="02020603050405020304" pitchFamily="18" charset="0"/>
              </a:rPr>
              <a:t>Feature Importance</a:t>
            </a:r>
            <a:r>
              <a:rPr lang="en-IE" sz="1800" kern="100" dirty="0">
                <a:effectLst/>
                <a:latin typeface="+mn-lt"/>
                <a:ea typeface="Malgun Gothic" panose="020B0503020000020004" pitchFamily="34" charset="-127"/>
                <a:cs typeface="Times New Roman" panose="02020603050405020304" pitchFamily="18" charset="0"/>
              </a:rPr>
              <a:t> chart, you can see which factors most influence All-Star predictions. Points (PTS) is the most impactful feature, followed by assists (AST) and steals (STL). This means players who score high points and assists are more likely to be classified as All-Stars.</a:t>
            </a:r>
          </a:p>
          <a:p>
            <a:pPr>
              <a:lnSpc>
                <a:spcPct val="115000"/>
              </a:lnSpc>
              <a:spcAft>
                <a:spcPts val="800"/>
              </a:spcAft>
            </a:pPr>
            <a:endParaRPr lang="en-IE" sz="1800" kern="100" dirty="0">
              <a:effectLst/>
              <a:latin typeface="+mn-lt"/>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mn-lt"/>
                <a:ea typeface="Malgun Gothic" panose="020B0503020000020004" pitchFamily="34" charset="-127"/>
                <a:cs typeface="Times New Roman" panose="02020603050405020304" pitchFamily="18" charset="0"/>
              </a:rPr>
              <a:t>After data cleaning, we used PCA on key variables to calculate the variance explained by each principal component. We then weighted these components to create a composite score, identifying the top 75% as All-Star players. Finally, we split the data into training (60%) and validation (40%) sets, trained a random forest model, and evaluated its performance using a confusion matrix and ROC curve. </a:t>
            </a:r>
            <a:r>
              <a:rPr lang="en-US" sz="1800" kern="100" dirty="0">
                <a:effectLst/>
                <a:latin typeface="+mn-lt"/>
                <a:ea typeface="Malgun Gothic" panose="020B0503020000020004" pitchFamily="34" charset="-127"/>
                <a:cs typeface="Times New Roman" panose="02020603050405020304" pitchFamily="18" charset="0"/>
              </a:rPr>
              <a:t>About ROC curve</a:t>
            </a:r>
            <a:r>
              <a:rPr lang="en-IE" sz="1800" kern="100" dirty="0">
                <a:effectLst/>
                <a:latin typeface="+mn-lt"/>
                <a:ea typeface="Malgun Gothic" panose="020B0503020000020004" pitchFamily="34" charset="-127"/>
                <a:cs typeface="Times New Roman" panose="02020603050405020304" pitchFamily="18" charset="0"/>
              </a:rPr>
              <a:t>, the model achieved an impressive AUC score of 0.965. This high score means the model can effectively distinguish between players with high and low All-Star potential. </a:t>
            </a:r>
          </a:p>
          <a:p>
            <a:endParaRPr lang="en-US" altLang="ko-KR" dirty="0"/>
          </a:p>
          <a:p>
            <a:endParaRPr lang="zh-CN" alt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53052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3D61A-0D7F-0C8C-7890-B67259322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09C2F0-E57E-E34A-7045-616BACB88A80}"/>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9612F0A7-2145-FA7E-4608-04809FC6CABA}"/>
              </a:ext>
            </a:extLst>
          </p:cNvPr>
          <p:cNvSpPr>
            <a:spLocks noGrp="1"/>
          </p:cNvSpPr>
          <p:nvPr>
            <p:ph type="body" idx="1"/>
          </p:nvPr>
        </p:nvSpPr>
        <p:spPr/>
        <p:txBody>
          <a:bodyPr/>
          <a:lstStyle/>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Through this model, we wanted to see how well the predicted All-Star players match the actual All-Star players. To do this, we generated a list that shows the match results, and we found that 75% of the players matched. The chart on the left shows a portion of our match list, where players marked with a "1" are those who successfully matched.</a:t>
            </a:r>
          </a:p>
          <a:p>
            <a:pPr>
              <a:lnSpc>
                <a:spcPct val="115000"/>
              </a:lnSpc>
              <a:spcAft>
                <a:spcPts val="800"/>
              </a:spcAft>
            </a:pPr>
            <a:endParaRPr lang="en-IE" sz="1800" kern="100" dirty="0">
              <a:effectLst/>
              <a:latin typeface="Aptos" panose="020B0004020202020204" pitchFamily="34" charset="0"/>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To test this further, we created hypothetical cases for new players. We assigned different weights based on whether a player is considered "good" or "bad." We put different weights for each features depending on the category of players. As a result, a good player showed a 67.8% chance of being an All-Star, while a bad player had only an 9% chance. These probabilities offer actionable insights, helping teams identify and focus on high-potential players in real-time decision-making.</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676B78F7-7CB8-9D1B-1767-82A5CA61CA20}"/>
              </a:ext>
            </a:extLst>
          </p:cNvPr>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988650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6C9D-160A-21B9-7B05-A99F30AF1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E55942-26C9-CB3F-A158-AE0598E73D93}"/>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F71D7140-9511-520A-9EB7-C1F5D0CEF416}"/>
              </a:ext>
            </a:extLst>
          </p:cNvPr>
          <p:cNvSpPr>
            <a:spLocks noGrp="1"/>
          </p:cNvSpPr>
          <p:nvPr>
            <p:ph type="body" idx="1"/>
          </p:nvPr>
        </p:nvSpPr>
        <p:spPr/>
        <p:txBody>
          <a:bodyPr/>
          <a:lstStyle/>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Based on the insights from our first model, we wanted to try predicting players' salaries ourselves. The data we used here is similar to the previous data, but we included a longer time span.</a:t>
            </a:r>
          </a:p>
          <a:p>
            <a:pPr>
              <a:lnSpc>
                <a:spcPct val="115000"/>
              </a:lnSpc>
              <a:spcAft>
                <a:spcPts val="800"/>
              </a:spcAft>
            </a:pPr>
            <a:endParaRPr lang="en-IE" sz="1800" kern="100" dirty="0">
              <a:effectLst/>
              <a:latin typeface="Aptos" panose="020B0004020202020204" pitchFamily="34" charset="0"/>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Before we start to </a:t>
            </a:r>
            <a:r>
              <a:rPr lang="en-IE" sz="1800" kern="100" dirty="0" err="1">
                <a:effectLst/>
                <a:latin typeface="Aptos" panose="020B0004020202020204" pitchFamily="34" charset="0"/>
                <a:ea typeface="Malgun Gothic" panose="020B0503020000020004" pitchFamily="34" charset="-127"/>
                <a:cs typeface="Times New Roman" panose="02020603050405020304" pitchFamily="18" charset="0"/>
              </a:rPr>
              <a:t>analyze</a:t>
            </a: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 salary, we merged and cleaned the data. After that, </a:t>
            </a:r>
            <a:r>
              <a:rPr lang="en-US" sz="1800" kern="100" dirty="0">
                <a:effectLst/>
                <a:latin typeface="Aptos" panose="020B0004020202020204" pitchFamily="34" charset="0"/>
                <a:ea typeface="Malgun Gothic" panose="020B0503020000020004" pitchFamily="34" charset="-127"/>
                <a:cs typeface="Times New Roman" panose="02020603050405020304" pitchFamily="18" charset="0"/>
              </a:rPr>
              <a:t>we </a:t>
            </a:r>
            <a:r>
              <a:rPr lang="en-IE" sz="1800" kern="100" dirty="0" err="1">
                <a:effectLst/>
                <a:latin typeface="Aptos" panose="020B0004020202020204" pitchFamily="34" charset="0"/>
                <a:ea typeface="Malgun Gothic" panose="020B0503020000020004" pitchFamily="34" charset="-127"/>
                <a:cs typeface="Times New Roman" panose="02020603050405020304" pitchFamily="18" charset="0"/>
              </a:rPr>
              <a:t>analyzed</a:t>
            </a: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 the relationships between various features in the dataset, focusing on how they correlate with each other. You can see that we </a:t>
            </a:r>
            <a:r>
              <a:rPr lang="en-US" sz="1800" kern="100" dirty="0">
                <a:effectLst/>
                <a:latin typeface="Aptos" panose="020B0004020202020204" pitchFamily="34" charset="0"/>
                <a:ea typeface="Malgun Gothic" panose="020B0503020000020004" pitchFamily="34" charset="-127"/>
                <a:cs typeface="Times New Roman" panose="02020603050405020304" pitchFamily="18" charset="0"/>
              </a:rPr>
              <a:t>f</a:t>
            </a:r>
            <a:r>
              <a:rPr lang="en-IE" sz="1800" kern="100" dirty="0" err="1">
                <a:effectLst/>
                <a:latin typeface="Aptos" panose="020B0004020202020204" pitchFamily="34" charset="0"/>
                <a:ea typeface="Malgun Gothic" panose="020B0503020000020004" pitchFamily="34" charset="-127"/>
                <a:cs typeface="Times New Roman" panose="02020603050405020304" pitchFamily="18" charset="0"/>
              </a:rPr>
              <a:t>ound</a:t>
            </a: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 a correlation between average salary and PTS, and FTA on this chart. </a:t>
            </a:r>
          </a:p>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a:t>
            </a:r>
            <a:r>
              <a:rPr lang="en-US" sz="1800" kern="100" dirty="0">
                <a:effectLst/>
                <a:latin typeface="Aptos" panose="020B0004020202020204" pitchFamily="34" charset="0"/>
                <a:ea typeface="Malgun Gothic" panose="020B0503020000020004" pitchFamily="34" charset="-127"/>
                <a:cs typeface="Times New Roman" panose="02020603050405020304" pitchFamily="18" charset="0"/>
              </a:rPr>
              <a:t>new confusion matrix)</a:t>
            </a:r>
          </a:p>
          <a:p>
            <a:pPr>
              <a:lnSpc>
                <a:spcPct val="115000"/>
              </a:lnSpc>
              <a:spcAft>
                <a:spcPts val="800"/>
              </a:spcAft>
            </a:pPr>
            <a:endParaRPr lang="en-IE" sz="1800" kern="100" dirty="0">
              <a:effectLst/>
              <a:latin typeface="Aptos" panose="020B0004020202020204" pitchFamily="34" charset="0"/>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So, based on this, we built a Random Forest model to predict the players' salaries, and we evaluated the model by comparing the predicted salaries with the actual ones. This comparison helps us assess the accuracy of the model. In the process, we looked at the feature importance, and it turned out that metrics like Total Rebounds and Blocks per Game had a significant impact on the predictions. This means that players' performance in these areas was a key factor in determining their predicted salary.</a:t>
            </a:r>
          </a:p>
          <a:p>
            <a:pPr marL="171450" indent="-171450">
              <a:buFontTx/>
              <a:buChar char="-"/>
            </a:pPr>
            <a:endParaRPr lang="en-IE" altLang="ko-KR" dirty="0"/>
          </a:p>
          <a:p>
            <a:pPr marL="171450" indent="-171450">
              <a:buFontTx/>
              <a:buChar char="-"/>
            </a:pPr>
            <a:endParaRPr lang="en-US" dirty="0"/>
          </a:p>
        </p:txBody>
      </p:sp>
      <p:sp>
        <p:nvSpPr>
          <p:cNvPr id="4" name="Slide Number Placeholder 3">
            <a:extLst>
              <a:ext uri="{FF2B5EF4-FFF2-40B4-BE49-F238E27FC236}">
                <a16:creationId xmlns:a16="http://schemas.microsoft.com/office/drawing/2014/main" id="{BCA7E717-3141-37A1-82B6-87235202D639}"/>
              </a:ext>
            </a:extLst>
          </p:cNvPr>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61151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54E4D-5CDA-56C5-FFB9-5EF550B9E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26AEF-2A47-9DF2-4C3B-8C25BF0F3341}"/>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59BCCB45-C10A-9B7A-7728-7DE5DD1370BC}"/>
              </a:ext>
            </a:extLst>
          </p:cNvPr>
          <p:cNvSpPr>
            <a:spLocks noGrp="1"/>
          </p:cNvSpPr>
          <p:nvPr>
            <p:ph type="body" idx="1"/>
          </p:nvPr>
        </p:nvSpPr>
        <p:spPr/>
        <p:txBody>
          <a:bodyPr/>
          <a:lstStyle/>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Next, we took a closer look at the actual salaries versus the predicted ones. For instance, we found that Anthony Edwards had a predicted salary about 1.64 times lower than his actual salary. If you look at the graph on the left, you'll notice that his playing time (in blue) increased, which made us expect his salary to rise. And sure enough, when we compared the predicted salary to the actual one, we saw a corresponding increase, as shown in the table on the right.</a:t>
            </a:r>
          </a:p>
          <a:p>
            <a:pPr>
              <a:lnSpc>
                <a:spcPct val="115000"/>
              </a:lnSpc>
              <a:spcAft>
                <a:spcPts val="800"/>
              </a:spcAft>
            </a:pPr>
            <a:endParaRPr lang="en-IE" sz="1800" kern="100" dirty="0">
              <a:effectLst/>
              <a:latin typeface="Aptos" panose="020B0004020202020204" pitchFamily="34" charset="0"/>
              <a:ea typeface="Malgun Gothic" panose="020B0503020000020004" pitchFamily="34" charset="-127"/>
              <a:cs typeface="Times New Roman" panose="02020603050405020304" pitchFamily="18" charset="0"/>
            </a:endParaRPr>
          </a:p>
          <a:p>
            <a:pPr>
              <a:lnSpc>
                <a:spcPct val="115000"/>
              </a:lnSpc>
              <a:spcAft>
                <a:spcPts val="800"/>
              </a:spcAft>
            </a:pPr>
            <a:r>
              <a:rPr lang="en-IE" sz="1800" strike="sngStrike" kern="100" dirty="0">
                <a:effectLst/>
                <a:latin typeface="Aptos" panose="020B0004020202020204" pitchFamily="34" charset="0"/>
                <a:ea typeface="Malgun Gothic" panose="020B0503020000020004" pitchFamily="34" charset="-127"/>
                <a:cs typeface="Times New Roman" panose="02020603050405020304" pitchFamily="18" charset="0"/>
              </a:rPr>
              <a:t>To evaluate how well the model was performing, we checked the R-squared value, which came out to be 0.89. This is very close to 1, which indicates that the model is doing a great job of explaining the variation in the salaries.</a:t>
            </a:r>
          </a:p>
          <a:p>
            <a:pPr>
              <a:lnSpc>
                <a:spcPct val="115000"/>
              </a:lnSpc>
              <a:spcAft>
                <a:spcPts val="800"/>
              </a:spcAft>
            </a:pPr>
            <a:endParaRPr lang="en-IE" sz="1800" kern="100" dirty="0">
              <a:effectLst/>
              <a:latin typeface="Aptos" panose="020B0004020202020204" pitchFamily="34" charset="0"/>
              <a:ea typeface="Malgun Gothic" panose="020B0503020000020004" pitchFamily="34" charset="-127"/>
              <a:cs typeface="Times New Roman" panose="02020603050405020304" pitchFamily="18" charset="0"/>
            </a:endParaRPr>
          </a:p>
          <a:p>
            <a:pPr>
              <a:lnSpc>
                <a:spcPct val="115000"/>
              </a:lnSpc>
              <a:spcAft>
                <a:spcPts val="800"/>
              </a:spcAft>
            </a:pPr>
            <a:r>
              <a:rPr lang="en-IE" sz="1800" kern="100" dirty="0">
                <a:effectLst/>
                <a:latin typeface="Aptos" panose="020B0004020202020204" pitchFamily="34" charset="0"/>
                <a:ea typeface="Malgun Gothic" panose="020B0503020000020004" pitchFamily="34" charset="-127"/>
                <a:cs typeface="Times New Roman" panose="02020603050405020304" pitchFamily="18" charset="0"/>
              </a:rPr>
              <a:t>However, we also saw a discrepancy with James Harden. His predicted salary was lower than his actual salary. This was because, based on his performance stats, the model predicted a lower salary. I'll discuss this limitation a bit more later in the presentation.</a:t>
            </a:r>
          </a:p>
          <a:p>
            <a:pPr>
              <a:lnSpc>
                <a:spcPct val="115000"/>
              </a:lnSpc>
              <a:spcAft>
                <a:spcPts val="800"/>
              </a:spcAft>
            </a:pPr>
            <a:endParaRPr lang="en-US" dirty="0"/>
          </a:p>
        </p:txBody>
      </p:sp>
      <p:sp>
        <p:nvSpPr>
          <p:cNvPr id="4" name="Slide Number Placeholder 3">
            <a:extLst>
              <a:ext uri="{FF2B5EF4-FFF2-40B4-BE49-F238E27FC236}">
                <a16:creationId xmlns:a16="http://schemas.microsoft.com/office/drawing/2014/main" id="{2C187509-4C29-1EB2-8250-C3273DD1BE01}"/>
              </a:ext>
            </a:extLst>
          </p:cNvPr>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68834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7E6C8-6568-35DE-C506-F0EEBCE756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ED0B91-200E-4C92-1215-E6082ED3BF6A}"/>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2385EB3B-A8A1-C1DA-4CA4-43388C858DD6}"/>
              </a:ext>
            </a:extLst>
          </p:cNvPr>
          <p:cNvSpPr>
            <a:spLocks noGrp="1"/>
          </p:cNvSpPr>
          <p:nvPr>
            <p:ph type="body" idx="1"/>
          </p:nvPr>
        </p:nvSpPr>
        <p:spPr/>
        <p:txBody>
          <a:bodyPr/>
          <a:lstStyle/>
          <a:p>
            <a:pPr>
              <a:lnSpc>
                <a:spcPct val="115000"/>
              </a:lnSpc>
              <a:spcAft>
                <a:spcPts val="800"/>
              </a:spcAft>
            </a:pPr>
            <a:r>
              <a:rPr lang="en-IE" sz="1800" kern="100" dirty="0">
                <a:effectLst/>
                <a:latin typeface="+mn-lt"/>
                <a:ea typeface="Malgun Gothic" panose="020B0503020000020004" pitchFamily="34" charset="-127"/>
                <a:cs typeface="Times New Roman" panose="02020603050405020304" pitchFamily="18" charset="0"/>
              </a:rPr>
              <a:t>After reviewing the second model, it’s clear that the market would likely want to bring in players with higher potential. So, in the third model, I decided to assess the potential of young players and predict their salaries using their year-by-year stats and salary data. First, I selected players under 25 and, based on Principal Component Analysis (PCA), I calculated a potential score to identify the young potential players. You can see this in the chart on the right.</a:t>
            </a:r>
          </a:p>
          <a:p>
            <a:pPr>
              <a:lnSpc>
                <a:spcPct val="115000"/>
              </a:lnSpc>
              <a:spcAft>
                <a:spcPts val="800"/>
              </a:spcAft>
            </a:pPr>
            <a:endParaRPr lang="en-IE" sz="1800" kern="100" dirty="0">
              <a:effectLst/>
              <a:latin typeface="+mn-lt"/>
              <a:ea typeface="Malgun Gothic" panose="020B0503020000020004" pitchFamily="34" charset="-127"/>
              <a:cs typeface="Times New Roman" panose="02020603050405020304" pitchFamily="18" charset="0"/>
            </a:endParaRPr>
          </a:p>
          <a:p>
            <a:pPr algn="l"/>
            <a:r>
              <a:rPr lang="en-IE" sz="2800" b="0" i="0" u="none" strike="noStrike" dirty="0">
                <a:solidFill>
                  <a:srgbClr val="000000"/>
                </a:solidFill>
                <a:effectLst/>
                <a:latin typeface="+mn-lt"/>
              </a:rPr>
              <a:t>Next, I used a Random Forest model to predict the players' salaries for the 2024-2025 season. The model was trained using various salary data from previous seasons. By integrating the predicted salaries into the original dataset, we can forecast how much players will earn in the next season.</a:t>
            </a:r>
          </a:p>
        </p:txBody>
      </p:sp>
      <p:sp>
        <p:nvSpPr>
          <p:cNvPr id="4" name="Slide Number Placeholder 3">
            <a:extLst>
              <a:ext uri="{FF2B5EF4-FFF2-40B4-BE49-F238E27FC236}">
                <a16:creationId xmlns:a16="http://schemas.microsoft.com/office/drawing/2014/main" id="{280C8611-DDCA-1276-F074-C5FE5FEC3F97}"/>
              </a:ext>
            </a:extLst>
          </p:cNvPr>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117162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5A0EB-F3EB-697B-674C-AFBF33595E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4EEBCF-9FC0-972B-0717-3CEE95F7A5BB}"/>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B122B139-DB69-769F-938C-DE328FCA2B63}"/>
              </a:ext>
            </a:extLst>
          </p:cNvPr>
          <p:cNvSpPr>
            <a:spLocks noGrp="1"/>
          </p:cNvSpPr>
          <p:nvPr>
            <p:ph type="body" idx="1"/>
          </p:nvPr>
        </p:nvSpPr>
        <p:spPr/>
        <p:txBody>
          <a:bodyPr/>
          <a:lstStyle/>
          <a:p>
            <a:pPr algn="l"/>
            <a:r>
              <a:rPr lang="en-IE" sz="2800" b="0" i="0" u="none" strike="noStrike" dirty="0">
                <a:solidFill>
                  <a:srgbClr val="000000"/>
                </a:solidFill>
                <a:effectLst/>
              </a:rPr>
              <a:t>To classify the players into high, medium, and low potential groups, we applied the elbow method to determine the optimal number of clusters. Based on the graph, we chose k=3 clusters. Using K-means clustering, we assigned players to one of these three categories: High Potential, Medium Potential, or Low Potential. You can see the clusters and how they relate to the players' predicted and current salaries in the chart on the right.</a:t>
            </a:r>
          </a:p>
          <a:p>
            <a:pPr algn="l"/>
            <a:endParaRPr lang="en-IE" sz="2800" b="0" i="0" u="none" strike="noStrike" dirty="0">
              <a:solidFill>
                <a:srgbClr val="000000"/>
              </a:solidFill>
              <a:effectLst/>
            </a:endParaRPr>
          </a:p>
          <a:p>
            <a:pPr algn="l"/>
            <a:r>
              <a:rPr lang="en-IE" sz="2800" b="0" i="0" u="none" strike="noStrike" dirty="0">
                <a:solidFill>
                  <a:srgbClr val="000000"/>
                </a:solidFill>
                <a:effectLst/>
              </a:rPr>
              <a:t>This model helps assess the players’ potential more accurately and predicts their future salaries. It provides a strategic tool for teams to identify players who are most likely to succeed in the future, ultimately helping them make informed decisions when acquiring new talent.</a:t>
            </a:r>
          </a:p>
          <a:p>
            <a:pPr>
              <a:lnSpc>
                <a:spcPct val="115000"/>
              </a:lnSpc>
              <a:spcAft>
                <a:spcPts val="800"/>
              </a:spcAft>
            </a:pPr>
            <a:endParaRPr lang="en-US" dirty="0"/>
          </a:p>
        </p:txBody>
      </p:sp>
      <p:sp>
        <p:nvSpPr>
          <p:cNvPr id="4" name="Slide Number Placeholder 3">
            <a:extLst>
              <a:ext uri="{FF2B5EF4-FFF2-40B4-BE49-F238E27FC236}">
                <a16:creationId xmlns:a16="http://schemas.microsoft.com/office/drawing/2014/main" id="{3DC7A242-DE9D-0845-C749-DA2F90BF7EF3}"/>
              </a:ext>
            </a:extLst>
          </p:cNvPr>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0403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8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microsoft.com/office/2018/10/relationships/comments" Target="../comments/modernComment_102_12B61199.xm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7_CF6EBE20.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717369BC.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4_A63177AC.xml"/><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163715"/>
            <a:ext cx="18288000" cy="6629400"/>
          </a:xfrm>
          <a:custGeom>
            <a:avLst/>
            <a:gdLst/>
            <a:ahLst/>
            <a:cxnLst/>
            <a:rect l="l" t="t" r="r" b="b"/>
            <a:pathLst>
              <a:path w="18288000" h="5460616">
                <a:moveTo>
                  <a:pt x="0" y="0"/>
                </a:moveTo>
                <a:lnTo>
                  <a:pt x="18288000" y="0"/>
                </a:lnTo>
                <a:lnTo>
                  <a:pt x="18288000" y="5460616"/>
                </a:lnTo>
                <a:lnTo>
                  <a:pt x="0" y="5460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81000" y="4041828"/>
            <a:ext cx="9573760" cy="3143884"/>
          </a:xfrm>
          <a:prstGeom prst="rect">
            <a:avLst/>
          </a:prstGeom>
        </p:spPr>
        <p:txBody>
          <a:bodyPr lIns="0" tIns="0" rIns="0" bIns="0" rtlCol="0" anchor="t">
            <a:spAutoFit/>
          </a:bodyPr>
          <a:lstStyle/>
          <a:p>
            <a:pPr algn="l">
              <a:lnSpc>
                <a:spcPts val="6277"/>
              </a:lnSpc>
            </a:pPr>
            <a:r>
              <a:rPr lang="en-US" sz="4400" b="1" spc="696" dirty="0">
                <a:solidFill>
                  <a:srgbClr val="000000"/>
                </a:solidFill>
                <a:ea typeface="Antique Olive Bold"/>
                <a:cs typeface="Antique Olive Bold"/>
                <a:sym typeface="Antique Olive Bold"/>
              </a:rPr>
              <a:t>GROUP 13</a:t>
            </a:r>
          </a:p>
          <a:p>
            <a:pPr algn="l">
              <a:lnSpc>
                <a:spcPts val="3642"/>
              </a:lnSpc>
            </a:pPr>
            <a:r>
              <a:rPr lang="en-US" sz="2400" b="1" spc="404" dirty="0">
                <a:solidFill>
                  <a:srgbClr val="000000"/>
                </a:solidFill>
                <a:ea typeface="Antique Olive Bold"/>
                <a:cs typeface="Antique Olive Bold"/>
                <a:sym typeface="Antique Olive Bold"/>
              </a:rPr>
              <a:t>CHENYU WANG</a:t>
            </a:r>
          </a:p>
          <a:p>
            <a:pPr algn="l">
              <a:lnSpc>
                <a:spcPts val="3642"/>
              </a:lnSpc>
            </a:pPr>
            <a:r>
              <a:rPr lang="en-US" sz="2400" b="1" spc="404" dirty="0">
                <a:solidFill>
                  <a:srgbClr val="000000"/>
                </a:solidFill>
                <a:ea typeface="Antique Olive Bold"/>
                <a:cs typeface="Antique Olive Bold"/>
                <a:sym typeface="Antique Olive Bold"/>
              </a:rPr>
              <a:t>GEUNJU PARK</a:t>
            </a:r>
          </a:p>
          <a:p>
            <a:pPr algn="l">
              <a:lnSpc>
                <a:spcPts val="3642"/>
              </a:lnSpc>
            </a:pPr>
            <a:r>
              <a:rPr lang="en-US" sz="2400" b="1" spc="404" dirty="0">
                <a:solidFill>
                  <a:srgbClr val="000000"/>
                </a:solidFill>
                <a:ea typeface="Antique Olive Bold"/>
                <a:cs typeface="Antique Olive Bold"/>
                <a:sym typeface="Antique Olive Bold"/>
              </a:rPr>
              <a:t>PANAGIOTIS GEORGIADIS</a:t>
            </a:r>
          </a:p>
          <a:p>
            <a:pPr algn="l">
              <a:lnSpc>
                <a:spcPts val="3642"/>
              </a:lnSpc>
            </a:pPr>
            <a:r>
              <a:rPr lang="en-US" sz="2400" b="1" spc="404" dirty="0">
                <a:solidFill>
                  <a:srgbClr val="000000"/>
                </a:solidFill>
                <a:ea typeface="Antique Olive Bold"/>
                <a:cs typeface="Antique Olive Bold"/>
                <a:sym typeface="Antique Olive Bold"/>
              </a:rPr>
              <a:t>SHANSHAN TAN</a:t>
            </a:r>
          </a:p>
          <a:p>
            <a:pPr algn="l">
              <a:lnSpc>
                <a:spcPts val="3642"/>
              </a:lnSpc>
            </a:pPr>
            <a:r>
              <a:rPr lang="en-US" sz="2400" b="1" spc="404" dirty="0">
                <a:solidFill>
                  <a:srgbClr val="000000"/>
                </a:solidFill>
                <a:ea typeface="Antique Olive Bold"/>
                <a:cs typeface="Antique Olive Bold"/>
                <a:sym typeface="Antique Olive Bold"/>
              </a:rPr>
              <a:t>XIAOXUE JI</a:t>
            </a:r>
          </a:p>
        </p:txBody>
      </p:sp>
      <p:sp>
        <p:nvSpPr>
          <p:cNvPr id="8" name="TextBox 8"/>
          <p:cNvSpPr txBox="1"/>
          <p:nvPr/>
        </p:nvSpPr>
        <p:spPr>
          <a:xfrm>
            <a:off x="402774" y="647700"/>
            <a:ext cx="17482452" cy="2215991"/>
          </a:xfrm>
          <a:prstGeom prst="rect">
            <a:avLst/>
          </a:prstGeom>
        </p:spPr>
        <p:txBody>
          <a:bodyPr wrap="square" lIns="0" tIns="0" rIns="0" bIns="0" rtlCol="0" anchor="t">
            <a:spAutoFit/>
          </a:bodyPr>
          <a:lstStyle/>
          <a:p>
            <a:pPr algn="ctr"/>
            <a:r>
              <a:rPr lang="en-US" sz="7200" b="1" dirty="0">
                <a:latin typeface="Times New Roman" panose="02020603050405020304" pitchFamily="18" charset="0"/>
                <a:cs typeface="Times New Roman" panose="02020603050405020304" pitchFamily="18" charset="0"/>
              </a:rPr>
              <a:t>How Do NBA Teams Plan </a:t>
            </a:r>
          </a:p>
          <a:p>
            <a:pPr algn="ctr"/>
            <a:r>
              <a:rPr lang="en-US" sz="7200" b="1" dirty="0">
                <a:latin typeface="Times New Roman" panose="02020603050405020304" pitchFamily="18" charset="0"/>
                <a:cs typeface="Times New Roman" panose="02020603050405020304" pitchFamily="18" charset="0"/>
              </a:rPr>
              <a:t>All-Star Players' Salaries?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B5C88C-108E-4283-23AA-FC8401C6B9EC}"/>
              </a:ext>
            </a:extLst>
          </p:cNvPr>
          <p:cNvSpPr/>
          <p:nvPr/>
        </p:nvSpPr>
        <p:spPr>
          <a:xfrm>
            <a:off x="457200" y="2171700"/>
            <a:ext cx="10591800" cy="12192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Key Insights</a:t>
            </a:r>
          </a:p>
        </p:txBody>
      </p:sp>
      <p:sp>
        <p:nvSpPr>
          <p:cNvPr id="3" name="Rectangle 2">
            <a:extLst>
              <a:ext uri="{FF2B5EF4-FFF2-40B4-BE49-F238E27FC236}">
                <a16:creationId xmlns:a16="http://schemas.microsoft.com/office/drawing/2014/main" id="{F685CB48-A340-50A5-F74C-385DE590AD95}"/>
              </a:ext>
            </a:extLst>
          </p:cNvPr>
          <p:cNvSpPr/>
          <p:nvPr/>
        </p:nvSpPr>
        <p:spPr>
          <a:xfrm>
            <a:off x="457200" y="7658100"/>
            <a:ext cx="10591800" cy="2057400"/>
          </a:xfrm>
          <a:prstGeom prst="rect">
            <a:avLst/>
          </a:prstGeom>
          <a:solidFill>
            <a:schemeClr val="bg1"/>
          </a:solidFill>
          <a:ln w="730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4800" b="1" i="0" u="none" strike="noStrike" dirty="0">
                <a:solidFill>
                  <a:schemeClr val="tx1"/>
                </a:solidFill>
                <a:effectLst/>
              </a:rPr>
              <a:t>Challenges in Predicting </a:t>
            </a:r>
          </a:p>
          <a:p>
            <a:pPr algn="ctr"/>
            <a:r>
              <a:rPr lang="en-IE" sz="6000" b="1" i="0" u="none" strike="noStrike" dirty="0">
                <a:solidFill>
                  <a:srgbClr val="FF0000"/>
                </a:solidFill>
                <a:effectLst/>
              </a:rPr>
              <a:t>Player Value</a:t>
            </a:r>
            <a:endParaRPr lang="en-US" sz="4800" b="1" dirty="0">
              <a:solidFill>
                <a:srgbClr val="FF0000"/>
              </a:solidFill>
            </a:endParaRPr>
          </a:p>
        </p:txBody>
      </p:sp>
      <p:sp>
        <p:nvSpPr>
          <p:cNvPr id="4" name="Rectangle 3">
            <a:extLst>
              <a:ext uri="{FF2B5EF4-FFF2-40B4-BE49-F238E27FC236}">
                <a16:creationId xmlns:a16="http://schemas.microsoft.com/office/drawing/2014/main" id="{0E414E54-D9F8-8B93-AC22-56156EA11977}"/>
              </a:ext>
            </a:extLst>
          </p:cNvPr>
          <p:cNvSpPr/>
          <p:nvPr/>
        </p:nvSpPr>
        <p:spPr>
          <a:xfrm>
            <a:off x="11430000" y="2171700"/>
            <a:ext cx="6324600" cy="12192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Recommendation</a:t>
            </a:r>
          </a:p>
        </p:txBody>
      </p:sp>
      <p:sp>
        <p:nvSpPr>
          <p:cNvPr id="5" name="Rounded Rectangle 4">
            <a:extLst>
              <a:ext uri="{FF2B5EF4-FFF2-40B4-BE49-F238E27FC236}">
                <a16:creationId xmlns:a16="http://schemas.microsoft.com/office/drawing/2014/main" id="{FC29AD09-4D48-2092-7FC2-64B240059508}"/>
              </a:ext>
            </a:extLst>
          </p:cNvPr>
          <p:cNvSpPr/>
          <p:nvPr/>
        </p:nvSpPr>
        <p:spPr>
          <a:xfrm>
            <a:off x="609600" y="342900"/>
            <a:ext cx="16840200" cy="1524000"/>
          </a:xfrm>
          <a:prstGeom prst="roundRect">
            <a:avLst>
              <a:gd name="adj" fmla="val 50000"/>
            </a:avLst>
          </a:prstGeom>
          <a:ln w="50800"/>
        </p:spPr>
        <p:style>
          <a:lnRef idx="2">
            <a:schemeClr val="accent6"/>
          </a:lnRef>
          <a:fillRef idx="1">
            <a:schemeClr val="lt1"/>
          </a:fillRef>
          <a:effectRef idx="0">
            <a:schemeClr val="accent6"/>
          </a:effectRef>
          <a:fontRef idx="minor">
            <a:schemeClr val="dk1"/>
          </a:fontRef>
        </p:style>
        <p:txBody>
          <a:bodyPr rtlCol="0" anchor="ctr"/>
          <a:lstStyle/>
          <a:p>
            <a:r>
              <a:rPr lang="en-US" sz="6600" dirty="0"/>
              <a:t>    </a:t>
            </a:r>
            <a:r>
              <a:rPr lang="en-US" sz="6600" b="1" dirty="0">
                <a:latin typeface="Times New Roman" panose="02020603050405020304" pitchFamily="18" charset="0"/>
                <a:cs typeface="Times New Roman" panose="02020603050405020304" pitchFamily="18" charset="0"/>
              </a:rPr>
              <a:t>Recommendations</a:t>
            </a:r>
          </a:p>
        </p:txBody>
      </p:sp>
      <p:sp>
        <p:nvSpPr>
          <p:cNvPr id="6" name="Freeform 6">
            <a:extLst>
              <a:ext uri="{FF2B5EF4-FFF2-40B4-BE49-F238E27FC236}">
                <a16:creationId xmlns:a16="http://schemas.microsoft.com/office/drawing/2014/main" id="{F203043A-8869-A3F7-E5A8-E4D28055BB60}"/>
              </a:ext>
            </a:extLst>
          </p:cNvPr>
          <p:cNvSpPr/>
          <p:nvPr/>
        </p:nvSpPr>
        <p:spPr>
          <a:xfrm>
            <a:off x="-304800" y="190500"/>
            <a:ext cx="1828800" cy="1828800"/>
          </a:xfrm>
          <a:custGeom>
            <a:avLst/>
            <a:gdLst/>
            <a:ahLst/>
            <a:cxnLst/>
            <a:rect l="l" t="t" r="r" b="b"/>
            <a:pathLst>
              <a:path w="2436230" h="2436230">
                <a:moveTo>
                  <a:pt x="0" y="0"/>
                </a:moveTo>
                <a:lnTo>
                  <a:pt x="2436230" y="0"/>
                </a:lnTo>
                <a:lnTo>
                  <a:pt x="2436230" y="2436230"/>
                </a:lnTo>
                <a:lnTo>
                  <a:pt x="0" y="24362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Rectangle 6">
            <a:extLst>
              <a:ext uri="{FF2B5EF4-FFF2-40B4-BE49-F238E27FC236}">
                <a16:creationId xmlns:a16="http://schemas.microsoft.com/office/drawing/2014/main" id="{FB5F06C0-3615-EE10-6924-6504260A3504}"/>
              </a:ext>
            </a:extLst>
          </p:cNvPr>
          <p:cNvSpPr/>
          <p:nvPr/>
        </p:nvSpPr>
        <p:spPr>
          <a:xfrm>
            <a:off x="457200" y="3619500"/>
            <a:ext cx="2667000" cy="3733800"/>
          </a:xfrm>
          <a:prstGeom prst="rect">
            <a:avLst/>
          </a:prstGeom>
          <a:solidFill>
            <a:schemeClr val="bg1"/>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Model </a:t>
            </a:r>
          </a:p>
          <a:p>
            <a:pPr algn="ctr"/>
            <a:r>
              <a:rPr lang="en-US" sz="4800" b="1" dirty="0">
                <a:solidFill>
                  <a:schemeClr val="tx1"/>
                </a:solidFill>
              </a:rPr>
              <a:t>Accuracy</a:t>
            </a:r>
          </a:p>
        </p:txBody>
      </p:sp>
      <p:sp>
        <p:nvSpPr>
          <p:cNvPr id="8" name="Rectangle 7">
            <a:extLst>
              <a:ext uri="{FF2B5EF4-FFF2-40B4-BE49-F238E27FC236}">
                <a16:creationId xmlns:a16="http://schemas.microsoft.com/office/drawing/2014/main" id="{06B1455B-5652-5E17-300E-9F50B77BFE2B}"/>
              </a:ext>
            </a:extLst>
          </p:cNvPr>
          <p:cNvSpPr/>
          <p:nvPr/>
        </p:nvSpPr>
        <p:spPr>
          <a:xfrm>
            <a:off x="3248439" y="3619500"/>
            <a:ext cx="3228561" cy="3733800"/>
          </a:xfrm>
          <a:prstGeom prst="rect">
            <a:avLst/>
          </a:prstGeom>
          <a:solidFill>
            <a:schemeClr val="bg1"/>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Mitigating Financial Risks</a:t>
            </a:r>
          </a:p>
        </p:txBody>
      </p:sp>
      <p:sp>
        <p:nvSpPr>
          <p:cNvPr id="9" name="Rectangle 8">
            <a:extLst>
              <a:ext uri="{FF2B5EF4-FFF2-40B4-BE49-F238E27FC236}">
                <a16:creationId xmlns:a16="http://schemas.microsoft.com/office/drawing/2014/main" id="{7FBA5642-E019-F67F-66C8-FCF20E0F7D4E}"/>
              </a:ext>
            </a:extLst>
          </p:cNvPr>
          <p:cNvSpPr/>
          <p:nvPr/>
        </p:nvSpPr>
        <p:spPr>
          <a:xfrm>
            <a:off x="6581361" y="3619500"/>
            <a:ext cx="4467639" cy="3733800"/>
          </a:xfrm>
          <a:prstGeom prst="rect">
            <a:avLst/>
          </a:prstGeom>
          <a:solidFill>
            <a:schemeClr val="bg1"/>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700" b="1" dirty="0">
                <a:solidFill>
                  <a:schemeClr val="tx1"/>
                </a:solidFill>
              </a:rPr>
              <a:t>Enhancing Competitiveness</a:t>
            </a:r>
          </a:p>
        </p:txBody>
      </p:sp>
      <p:sp>
        <p:nvSpPr>
          <p:cNvPr id="10" name="Rectangle 9">
            <a:extLst>
              <a:ext uri="{FF2B5EF4-FFF2-40B4-BE49-F238E27FC236}">
                <a16:creationId xmlns:a16="http://schemas.microsoft.com/office/drawing/2014/main" id="{16CA9B6A-E5DB-2A66-A7FE-EC6C591281DC}"/>
              </a:ext>
            </a:extLst>
          </p:cNvPr>
          <p:cNvSpPr/>
          <p:nvPr/>
        </p:nvSpPr>
        <p:spPr>
          <a:xfrm>
            <a:off x="11430000" y="3619500"/>
            <a:ext cx="6324600" cy="6096000"/>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E" sz="4700" b="1" i="0" u="none" strike="noStrike" dirty="0">
                <a:solidFill>
                  <a:srgbClr val="000000"/>
                </a:solidFill>
                <a:effectLst/>
              </a:rPr>
              <a:t>1. Integrated </a:t>
            </a:r>
          </a:p>
          <a:p>
            <a:pPr algn="l"/>
            <a:r>
              <a:rPr lang="en-IE" sz="4700" b="1" dirty="0">
                <a:solidFill>
                  <a:srgbClr val="000000"/>
                </a:solidFill>
              </a:rPr>
              <a:t>    </a:t>
            </a:r>
            <a:r>
              <a:rPr lang="en-IE" sz="4700" b="1" i="0" u="none" strike="noStrike" dirty="0">
                <a:solidFill>
                  <a:srgbClr val="000000"/>
                </a:solidFill>
                <a:effectLst/>
              </a:rPr>
              <a:t>Decision-Making</a:t>
            </a:r>
          </a:p>
          <a:p>
            <a:pPr algn="l"/>
            <a:endParaRPr lang="en-IE" sz="4700" b="1" i="0" u="none" strike="noStrike" dirty="0">
              <a:solidFill>
                <a:srgbClr val="000000"/>
              </a:solidFill>
              <a:effectLst/>
            </a:endParaRPr>
          </a:p>
          <a:p>
            <a:pPr algn="l"/>
            <a:r>
              <a:rPr lang="en-IE" sz="4700" b="1" i="0" u="none" strike="noStrike" dirty="0">
                <a:solidFill>
                  <a:srgbClr val="000000"/>
                </a:solidFill>
                <a:effectLst/>
              </a:rPr>
              <a:t>2. Dynamic Adjustments</a:t>
            </a:r>
            <a:endParaRPr lang="en-US" sz="4700" b="1" dirty="0">
              <a:solidFill>
                <a:schemeClr val="tx1"/>
              </a:solidFill>
            </a:endParaRPr>
          </a:p>
        </p:txBody>
      </p:sp>
    </p:spTree>
    <p:extLst>
      <p:ext uri="{BB962C8B-B14F-4D97-AF65-F5344CB8AC3E}">
        <p14:creationId xmlns:p14="http://schemas.microsoft.com/office/powerpoint/2010/main" val="1840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E5CBD9E0-C8C3-C1A1-0DE8-173539DCD062}"/>
              </a:ext>
            </a:extLst>
          </p:cNvPr>
          <p:cNvSpPr/>
          <p:nvPr/>
        </p:nvSpPr>
        <p:spPr>
          <a:xfrm>
            <a:off x="609600" y="342900"/>
            <a:ext cx="16840200" cy="1524000"/>
          </a:xfrm>
          <a:prstGeom prst="roundRect">
            <a:avLst>
              <a:gd name="adj" fmla="val 50000"/>
            </a:avLst>
          </a:prstGeom>
          <a:ln w="50800"/>
        </p:spPr>
        <p:style>
          <a:lnRef idx="2">
            <a:schemeClr val="accent6"/>
          </a:lnRef>
          <a:fillRef idx="1">
            <a:schemeClr val="lt1"/>
          </a:fillRef>
          <a:effectRef idx="0">
            <a:schemeClr val="accent6"/>
          </a:effectRef>
          <a:fontRef idx="minor">
            <a:schemeClr val="dk1"/>
          </a:fontRef>
        </p:style>
        <p:txBody>
          <a:bodyPr rtlCol="0" anchor="ctr"/>
          <a:lstStyle/>
          <a:p>
            <a:r>
              <a:rPr lang="en-US" sz="6600" dirty="0"/>
              <a:t>    </a:t>
            </a:r>
            <a:r>
              <a:rPr lang="en-US" sz="6600" b="1" dirty="0">
                <a:latin typeface="Times New Roman" panose="02020603050405020304" pitchFamily="18" charset="0"/>
                <a:cs typeface="Times New Roman" panose="02020603050405020304" pitchFamily="18" charset="0"/>
              </a:rPr>
              <a:t>Business Problem</a:t>
            </a:r>
          </a:p>
        </p:txBody>
      </p:sp>
      <p:sp>
        <p:nvSpPr>
          <p:cNvPr id="10" name="Freeform 6">
            <a:extLst>
              <a:ext uri="{FF2B5EF4-FFF2-40B4-BE49-F238E27FC236}">
                <a16:creationId xmlns:a16="http://schemas.microsoft.com/office/drawing/2014/main" id="{21CD53F7-83A1-C673-8A08-0D4530FE334F}"/>
              </a:ext>
            </a:extLst>
          </p:cNvPr>
          <p:cNvSpPr/>
          <p:nvPr/>
        </p:nvSpPr>
        <p:spPr>
          <a:xfrm>
            <a:off x="-304800" y="190500"/>
            <a:ext cx="1828800" cy="1828800"/>
          </a:xfrm>
          <a:custGeom>
            <a:avLst/>
            <a:gdLst/>
            <a:ahLst/>
            <a:cxnLst/>
            <a:rect l="l" t="t" r="r" b="b"/>
            <a:pathLst>
              <a:path w="2436230" h="2436230">
                <a:moveTo>
                  <a:pt x="0" y="0"/>
                </a:moveTo>
                <a:lnTo>
                  <a:pt x="2436230" y="0"/>
                </a:lnTo>
                <a:lnTo>
                  <a:pt x="2436230" y="2436230"/>
                </a:lnTo>
                <a:lnTo>
                  <a:pt x="0" y="24362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Rectangle 11">
            <a:extLst>
              <a:ext uri="{FF2B5EF4-FFF2-40B4-BE49-F238E27FC236}">
                <a16:creationId xmlns:a16="http://schemas.microsoft.com/office/drawing/2014/main" id="{FA047090-2BCD-D68D-BF07-38CF9C213810}"/>
              </a:ext>
            </a:extLst>
          </p:cNvPr>
          <p:cNvSpPr/>
          <p:nvPr/>
        </p:nvSpPr>
        <p:spPr>
          <a:xfrm>
            <a:off x="13152120" y="3549775"/>
            <a:ext cx="4267200" cy="2285999"/>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3600" dirty="0">
                <a:solidFill>
                  <a:schemeClr val="tx1"/>
                </a:solidFill>
              </a:rPr>
              <a:t>Athletes</a:t>
            </a:r>
          </a:p>
          <a:p>
            <a:pPr marL="571500" indent="-571500">
              <a:buFont typeface="Arial" panose="020B0604020202020204" pitchFamily="34" charset="0"/>
              <a:buChar char="•"/>
            </a:pPr>
            <a:r>
              <a:rPr lang="en-US" sz="3600" dirty="0">
                <a:solidFill>
                  <a:schemeClr val="tx1"/>
                </a:solidFill>
              </a:rPr>
              <a:t>Owner</a:t>
            </a:r>
          </a:p>
        </p:txBody>
      </p:sp>
      <p:sp>
        <p:nvSpPr>
          <p:cNvPr id="13" name="Rectangle 12">
            <a:extLst>
              <a:ext uri="{FF2B5EF4-FFF2-40B4-BE49-F238E27FC236}">
                <a16:creationId xmlns:a16="http://schemas.microsoft.com/office/drawing/2014/main" id="{70290A47-B59C-101D-B327-5377AC52A72E}"/>
              </a:ext>
            </a:extLst>
          </p:cNvPr>
          <p:cNvSpPr/>
          <p:nvPr/>
        </p:nvSpPr>
        <p:spPr>
          <a:xfrm>
            <a:off x="13152120" y="2431870"/>
            <a:ext cx="4267200" cy="95903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Stakeholder</a:t>
            </a:r>
          </a:p>
        </p:txBody>
      </p:sp>
      <p:sp>
        <p:nvSpPr>
          <p:cNvPr id="14" name="Rectangle 13">
            <a:extLst>
              <a:ext uri="{FF2B5EF4-FFF2-40B4-BE49-F238E27FC236}">
                <a16:creationId xmlns:a16="http://schemas.microsoft.com/office/drawing/2014/main" id="{E890B76A-9BD9-2898-F6B6-DF1DBFA8C6E1}"/>
              </a:ext>
            </a:extLst>
          </p:cNvPr>
          <p:cNvSpPr/>
          <p:nvPr/>
        </p:nvSpPr>
        <p:spPr>
          <a:xfrm>
            <a:off x="838200" y="2444933"/>
            <a:ext cx="11887200" cy="4563231"/>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i="1" dirty="0">
                <a:solidFill>
                  <a:schemeClr val="tx1"/>
                </a:solidFill>
              </a:rPr>
              <a:t> Issue </a:t>
            </a:r>
          </a:p>
          <a:p>
            <a:r>
              <a:rPr lang="en-US" sz="3600" dirty="0">
                <a:solidFill>
                  <a:schemeClr val="tx1"/>
                </a:solidFill>
              </a:rPr>
              <a:t>&gt; Financial strain due to high salary for low-performing players</a:t>
            </a:r>
          </a:p>
          <a:p>
            <a:r>
              <a:rPr lang="en-US" sz="4000" b="1" i="1" dirty="0">
                <a:solidFill>
                  <a:schemeClr val="tx1"/>
                </a:solidFill>
              </a:rPr>
              <a:t> Strategy </a:t>
            </a:r>
          </a:p>
          <a:p>
            <a:r>
              <a:rPr lang="en-US" sz="3600" dirty="0">
                <a:solidFill>
                  <a:schemeClr val="tx1"/>
                </a:solidFill>
              </a:rPr>
              <a:t>&gt; Identify underperforming players with high salaries using past performance data</a:t>
            </a:r>
          </a:p>
          <a:p>
            <a:r>
              <a:rPr lang="en-US" sz="4000" i="1" dirty="0">
                <a:solidFill>
                  <a:schemeClr val="tx1"/>
                </a:solidFill>
              </a:rPr>
              <a:t> </a:t>
            </a:r>
            <a:r>
              <a:rPr lang="en-US" sz="4000" b="1" i="1" dirty="0">
                <a:solidFill>
                  <a:srgbClr val="FF0000"/>
                </a:solidFill>
              </a:rPr>
              <a:t>Business Goal </a:t>
            </a:r>
          </a:p>
          <a:p>
            <a:r>
              <a:rPr lang="en-US" sz="3600" b="1" dirty="0">
                <a:solidFill>
                  <a:srgbClr val="FF0000"/>
                </a:solidFill>
              </a:rPr>
              <a:t>&gt; Predict fair salaries to avoid overpayment</a:t>
            </a:r>
          </a:p>
        </p:txBody>
      </p:sp>
      <p:sp>
        <p:nvSpPr>
          <p:cNvPr id="16" name="Rectangle 15">
            <a:extLst>
              <a:ext uri="{FF2B5EF4-FFF2-40B4-BE49-F238E27FC236}">
                <a16:creationId xmlns:a16="http://schemas.microsoft.com/office/drawing/2014/main" id="{3B8AD0C0-641A-C152-D865-1278789B6CA4}"/>
              </a:ext>
            </a:extLst>
          </p:cNvPr>
          <p:cNvSpPr/>
          <p:nvPr/>
        </p:nvSpPr>
        <p:spPr>
          <a:xfrm>
            <a:off x="13152120" y="7232468"/>
            <a:ext cx="4267200" cy="2711632"/>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3600" dirty="0">
                <a:solidFill>
                  <a:schemeClr val="tx1"/>
                </a:solidFill>
              </a:rPr>
              <a:t>Achieve Financial Stability </a:t>
            </a:r>
          </a:p>
          <a:p>
            <a:pPr marL="571500" indent="-571500">
              <a:buFont typeface="Arial" panose="020B0604020202020204" pitchFamily="34" charset="0"/>
              <a:buChar char="•"/>
            </a:pPr>
            <a:r>
              <a:rPr lang="en-US" sz="3600" dirty="0">
                <a:solidFill>
                  <a:schemeClr val="tx1"/>
                </a:solidFill>
              </a:rPr>
              <a:t>Increase Club Revenue</a:t>
            </a:r>
          </a:p>
        </p:txBody>
      </p:sp>
      <p:sp>
        <p:nvSpPr>
          <p:cNvPr id="17" name="Rectangle 16">
            <a:extLst>
              <a:ext uri="{FF2B5EF4-FFF2-40B4-BE49-F238E27FC236}">
                <a16:creationId xmlns:a16="http://schemas.microsoft.com/office/drawing/2014/main" id="{85BE8036-94F3-922C-2431-625FAF7A5B5E}"/>
              </a:ext>
            </a:extLst>
          </p:cNvPr>
          <p:cNvSpPr/>
          <p:nvPr/>
        </p:nvSpPr>
        <p:spPr>
          <a:xfrm>
            <a:off x="13152120" y="6049134"/>
            <a:ext cx="4267200" cy="95903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Opportunity</a:t>
            </a:r>
          </a:p>
        </p:txBody>
      </p:sp>
      <p:sp>
        <p:nvSpPr>
          <p:cNvPr id="3" name="Rectangle 2">
            <a:extLst>
              <a:ext uri="{FF2B5EF4-FFF2-40B4-BE49-F238E27FC236}">
                <a16:creationId xmlns:a16="http://schemas.microsoft.com/office/drawing/2014/main" id="{54600380-F1A9-5BA9-BF1D-3652D56FA289}"/>
              </a:ext>
            </a:extLst>
          </p:cNvPr>
          <p:cNvSpPr/>
          <p:nvPr/>
        </p:nvSpPr>
        <p:spPr>
          <a:xfrm>
            <a:off x="868681" y="7232468"/>
            <a:ext cx="2438399" cy="2711632"/>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Humanity</a:t>
            </a:r>
          </a:p>
          <a:p>
            <a:pPr algn="ctr"/>
            <a:r>
              <a:rPr lang="en-US" sz="2800" b="1" dirty="0"/>
              <a:t>Considerations</a:t>
            </a:r>
          </a:p>
        </p:txBody>
      </p:sp>
      <p:sp>
        <p:nvSpPr>
          <p:cNvPr id="4" name="Rectangle 3">
            <a:extLst>
              <a:ext uri="{FF2B5EF4-FFF2-40B4-BE49-F238E27FC236}">
                <a16:creationId xmlns:a16="http://schemas.microsoft.com/office/drawing/2014/main" id="{C7CBD515-3FAA-683E-CF57-D2F20CE0E030}"/>
              </a:ext>
            </a:extLst>
          </p:cNvPr>
          <p:cNvSpPr/>
          <p:nvPr/>
        </p:nvSpPr>
        <p:spPr>
          <a:xfrm>
            <a:off x="3733800" y="7232468"/>
            <a:ext cx="8991600" cy="2711632"/>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IE" sz="3600" i="0" u="none" strike="noStrike" dirty="0">
                <a:solidFill>
                  <a:srgbClr val="000000"/>
                </a:solidFill>
                <a:effectLst/>
              </a:rPr>
              <a:t>Balancing Historical Contributions with Salary Decisions</a:t>
            </a:r>
          </a:p>
          <a:p>
            <a:pPr marL="571500" indent="-571500">
              <a:buFont typeface="Arial" panose="020B0604020202020204" pitchFamily="34" charset="0"/>
              <a:buChar char="•"/>
            </a:pPr>
            <a:r>
              <a:rPr lang="en-US" sz="3600" dirty="0">
                <a:solidFill>
                  <a:schemeClr val="tx1"/>
                </a:solidFill>
              </a:rPr>
              <a:t>Potential Bias from Relying on Data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94FEA-37B7-3BC6-1973-0D74BBD456E4}"/>
            </a:ext>
          </a:extLst>
        </p:cNvPr>
        <p:cNvGrpSpPr/>
        <p:nvPr/>
      </p:nvGrpSpPr>
      <p:grpSpPr>
        <a:xfrm>
          <a:off x="0" y="0"/>
          <a:ext cx="0" cy="0"/>
          <a:chOff x="0" y="0"/>
          <a:chExt cx="0" cy="0"/>
        </a:xfrm>
      </p:grpSpPr>
      <p:pic>
        <p:nvPicPr>
          <p:cNvPr id="6" name="Picture 5" descr="A table with numbers and numbers&#10;&#10;Description automatically generated">
            <a:extLst>
              <a:ext uri="{FF2B5EF4-FFF2-40B4-BE49-F238E27FC236}">
                <a16:creationId xmlns:a16="http://schemas.microsoft.com/office/drawing/2014/main" id="{8CA63436-6C94-F752-9C66-DE7CA0EC9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890" y="6971041"/>
            <a:ext cx="17149554" cy="3125460"/>
          </a:xfrm>
          <a:prstGeom prst="rect">
            <a:avLst/>
          </a:prstGeom>
        </p:spPr>
      </p:pic>
      <p:sp>
        <p:nvSpPr>
          <p:cNvPr id="11" name="Rounded Rectangle 10">
            <a:extLst>
              <a:ext uri="{FF2B5EF4-FFF2-40B4-BE49-F238E27FC236}">
                <a16:creationId xmlns:a16="http://schemas.microsoft.com/office/drawing/2014/main" id="{F2A504FB-32C2-1141-EF6C-F1AA8C1817C5}"/>
              </a:ext>
            </a:extLst>
          </p:cNvPr>
          <p:cNvSpPr/>
          <p:nvPr/>
        </p:nvSpPr>
        <p:spPr>
          <a:xfrm>
            <a:off x="609600" y="342900"/>
            <a:ext cx="16840200" cy="1524000"/>
          </a:xfrm>
          <a:prstGeom prst="roundRect">
            <a:avLst>
              <a:gd name="adj" fmla="val 50000"/>
            </a:avLst>
          </a:prstGeom>
          <a:ln w="50800"/>
        </p:spPr>
        <p:style>
          <a:lnRef idx="2">
            <a:schemeClr val="accent6"/>
          </a:lnRef>
          <a:fillRef idx="1">
            <a:schemeClr val="lt1"/>
          </a:fillRef>
          <a:effectRef idx="0">
            <a:schemeClr val="accent6"/>
          </a:effectRef>
          <a:fontRef idx="minor">
            <a:schemeClr val="dk1"/>
          </a:fontRef>
        </p:style>
        <p:txBody>
          <a:bodyPr rtlCol="0" anchor="ctr"/>
          <a:lstStyle/>
          <a:p>
            <a:r>
              <a:rPr lang="en-US" sz="6600" dirty="0"/>
              <a:t>    </a:t>
            </a:r>
            <a:r>
              <a:rPr lang="en-US" sz="6600" b="1" dirty="0">
                <a:latin typeface="Times New Roman" panose="02020603050405020304" pitchFamily="18" charset="0"/>
                <a:cs typeface="Times New Roman" panose="02020603050405020304" pitchFamily="18" charset="0"/>
              </a:rPr>
              <a:t>Data Mining Problem</a:t>
            </a:r>
          </a:p>
        </p:txBody>
      </p:sp>
      <p:sp>
        <p:nvSpPr>
          <p:cNvPr id="2" name="Freeform 2">
            <a:extLst>
              <a:ext uri="{FF2B5EF4-FFF2-40B4-BE49-F238E27FC236}">
                <a16:creationId xmlns:a16="http://schemas.microsoft.com/office/drawing/2014/main" id="{C3D10B8A-507D-0611-56E0-481644B03FD8}"/>
              </a:ext>
            </a:extLst>
          </p:cNvPr>
          <p:cNvSpPr/>
          <p:nvPr/>
        </p:nvSpPr>
        <p:spPr>
          <a:xfrm>
            <a:off x="0" y="4889807"/>
            <a:ext cx="18288000" cy="5460616"/>
          </a:xfrm>
          <a:custGeom>
            <a:avLst/>
            <a:gdLst/>
            <a:ahLst/>
            <a:cxnLst/>
            <a:rect l="l" t="t" r="r" b="b"/>
            <a:pathLst>
              <a:path w="18288000" h="5460616">
                <a:moveTo>
                  <a:pt x="0" y="0"/>
                </a:moveTo>
                <a:lnTo>
                  <a:pt x="18288000" y="0"/>
                </a:lnTo>
                <a:lnTo>
                  <a:pt x="18288000" y="5460616"/>
                </a:lnTo>
                <a:lnTo>
                  <a:pt x="0" y="5460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6">
            <a:extLst>
              <a:ext uri="{FF2B5EF4-FFF2-40B4-BE49-F238E27FC236}">
                <a16:creationId xmlns:a16="http://schemas.microsoft.com/office/drawing/2014/main" id="{9817B805-24D1-0851-D89E-4BF701E9EF3F}"/>
              </a:ext>
            </a:extLst>
          </p:cNvPr>
          <p:cNvSpPr/>
          <p:nvPr/>
        </p:nvSpPr>
        <p:spPr>
          <a:xfrm>
            <a:off x="-304800" y="190500"/>
            <a:ext cx="1828800" cy="1828800"/>
          </a:xfrm>
          <a:custGeom>
            <a:avLst/>
            <a:gdLst/>
            <a:ahLst/>
            <a:cxnLst/>
            <a:rect l="l" t="t" r="r" b="b"/>
            <a:pathLst>
              <a:path w="2436230" h="2436230">
                <a:moveTo>
                  <a:pt x="0" y="0"/>
                </a:moveTo>
                <a:lnTo>
                  <a:pt x="2436230" y="0"/>
                </a:lnTo>
                <a:lnTo>
                  <a:pt x="2436230" y="2436230"/>
                </a:lnTo>
                <a:lnTo>
                  <a:pt x="0" y="24362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Rectangle 13">
            <a:extLst>
              <a:ext uri="{FF2B5EF4-FFF2-40B4-BE49-F238E27FC236}">
                <a16:creationId xmlns:a16="http://schemas.microsoft.com/office/drawing/2014/main" id="{CA7230E6-66BE-6D51-C20D-49C2734D32A6}"/>
              </a:ext>
            </a:extLst>
          </p:cNvPr>
          <p:cNvSpPr/>
          <p:nvPr/>
        </p:nvSpPr>
        <p:spPr>
          <a:xfrm>
            <a:off x="-304800" y="2552699"/>
            <a:ext cx="19050000" cy="7797724"/>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endParaRPr>
          </a:p>
        </p:txBody>
      </p:sp>
      <p:sp>
        <p:nvSpPr>
          <p:cNvPr id="3" name="Rectangle 2">
            <a:extLst>
              <a:ext uri="{FF2B5EF4-FFF2-40B4-BE49-F238E27FC236}">
                <a16:creationId xmlns:a16="http://schemas.microsoft.com/office/drawing/2014/main" id="{4B2C7755-3CE3-601A-8F8A-A050EA735351}"/>
              </a:ext>
            </a:extLst>
          </p:cNvPr>
          <p:cNvSpPr/>
          <p:nvPr/>
        </p:nvSpPr>
        <p:spPr>
          <a:xfrm>
            <a:off x="2084070" y="2027038"/>
            <a:ext cx="13891260" cy="11430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Model 1 : All-Star Prediction Model</a:t>
            </a:r>
          </a:p>
        </p:txBody>
      </p:sp>
      <p:sp>
        <p:nvSpPr>
          <p:cNvPr id="4" name="Rectangle 3">
            <a:extLst>
              <a:ext uri="{FF2B5EF4-FFF2-40B4-BE49-F238E27FC236}">
                <a16:creationId xmlns:a16="http://schemas.microsoft.com/office/drawing/2014/main" id="{4C294B6A-05B0-992D-3954-64E386DD6755}"/>
              </a:ext>
            </a:extLst>
          </p:cNvPr>
          <p:cNvSpPr/>
          <p:nvPr/>
        </p:nvSpPr>
        <p:spPr>
          <a:xfrm>
            <a:off x="304800" y="3301865"/>
            <a:ext cx="13891260" cy="3537348"/>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rPr>
              <a:t>Data</a:t>
            </a:r>
            <a:r>
              <a:rPr lang="en-US" sz="2800" b="1" dirty="0">
                <a:solidFill>
                  <a:schemeClr val="tx1"/>
                </a:solidFill>
              </a:rPr>
              <a:t> </a:t>
            </a:r>
            <a:r>
              <a:rPr lang="en-US" sz="2800" dirty="0">
                <a:solidFill>
                  <a:schemeClr val="tx1"/>
                </a:solidFill>
              </a:rPr>
              <a:t>: 2023-2024 Performance</a:t>
            </a:r>
          </a:p>
          <a:p>
            <a:r>
              <a:rPr lang="en-US" sz="2800" b="1" i="1" dirty="0">
                <a:solidFill>
                  <a:schemeClr val="tx1"/>
                </a:solidFill>
              </a:rPr>
              <a:t>Supervised Machine Learning Method </a:t>
            </a:r>
            <a:r>
              <a:rPr lang="en-US" sz="2800" dirty="0">
                <a:solidFill>
                  <a:schemeClr val="tx1"/>
                </a:solidFill>
              </a:rPr>
              <a:t>: Random Forest with 50,000 trees</a:t>
            </a:r>
          </a:p>
          <a:p>
            <a:r>
              <a:rPr lang="en-US" sz="2800" b="1" i="1" dirty="0">
                <a:solidFill>
                  <a:schemeClr val="tx1"/>
                </a:solidFill>
              </a:rPr>
              <a:t>Relevant Performance Measures : </a:t>
            </a:r>
            <a:r>
              <a:rPr lang="en-US" sz="2800" dirty="0">
                <a:solidFill>
                  <a:schemeClr val="tx1"/>
                </a:solidFill>
              </a:rPr>
              <a:t>Accuracy, AUC-ROC, Confusion Matrix</a:t>
            </a:r>
          </a:p>
          <a:p>
            <a:r>
              <a:rPr lang="en-US" sz="2800" b="1" i="1" dirty="0">
                <a:solidFill>
                  <a:schemeClr val="tx1"/>
                </a:solidFill>
              </a:rPr>
              <a:t>Partitioning</a:t>
            </a:r>
            <a:r>
              <a:rPr lang="en-US" sz="2800" dirty="0">
                <a:solidFill>
                  <a:schemeClr val="tx1"/>
                </a:solidFill>
              </a:rPr>
              <a:t> : Training(60%), Validation(40%)</a:t>
            </a:r>
          </a:p>
          <a:p>
            <a:r>
              <a:rPr lang="en-US" sz="2800" b="1" i="1" dirty="0">
                <a:solidFill>
                  <a:schemeClr val="tx1"/>
                </a:solidFill>
              </a:rPr>
              <a:t>Variables</a:t>
            </a:r>
          </a:p>
          <a:p>
            <a:pPr marL="685800" indent="-685800">
              <a:buFontTx/>
              <a:buChar char="-"/>
            </a:pPr>
            <a:r>
              <a:rPr lang="en-US" sz="2800" dirty="0">
                <a:solidFill>
                  <a:schemeClr val="tx1"/>
                </a:solidFill>
              </a:rPr>
              <a:t>Output : 1: </a:t>
            </a:r>
            <a:r>
              <a:rPr lang="en-GB" sz="2800" dirty="0">
                <a:solidFill>
                  <a:schemeClr val="tx1"/>
                </a:solidFill>
              </a:rPr>
              <a:t>All-Star Player / 0 : not All-Star Player</a:t>
            </a:r>
            <a:endParaRPr lang="en-US" sz="2800" dirty="0">
              <a:solidFill>
                <a:schemeClr val="tx1"/>
              </a:solidFill>
            </a:endParaRPr>
          </a:p>
          <a:p>
            <a:pPr marL="685800" indent="-685800">
              <a:buFontTx/>
              <a:buChar char="-"/>
            </a:pPr>
            <a:r>
              <a:rPr lang="en-US" sz="2800" dirty="0">
                <a:solidFill>
                  <a:schemeClr val="tx1"/>
                </a:solidFill>
              </a:rPr>
              <a:t>Input : </a:t>
            </a:r>
            <a:r>
              <a:rPr lang="en-GB" sz="2800" dirty="0">
                <a:solidFill>
                  <a:schemeClr val="tx1"/>
                </a:solidFill>
              </a:rPr>
              <a:t>POS, PTS, AST, STL, BLK, TRB, G</a:t>
            </a:r>
            <a:endParaRPr lang="en-US" sz="2800" dirty="0">
              <a:solidFill>
                <a:schemeClr val="tx1"/>
              </a:solidFill>
            </a:endParaRPr>
          </a:p>
        </p:txBody>
      </p:sp>
      <p:pic>
        <p:nvPicPr>
          <p:cNvPr id="15" name="Picture 14" descr="A table with numbers and symbols&#10;&#10;Description automatically generated">
            <a:extLst>
              <a:ext uri="{FF2B5EF4-FFF2-40B4-BE49-F238E27FC236}">
                <a16:creationId xmlns:a16="http://schemas.microsoft.com/office/drawing/2014/main" id="{B0CAAAD0-17A4-2EE1-EE43-7E5B1094D0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8400" y="4962826"/>
            <a:ext cx="7924800" cy="5133675"/>
          </a:xfrm>
          <a:prstGeom prst="rect">
            <a:avLst/>
          </a:prstGeom>
        </p:spPr>
      </p:pic>
    </p:spTree>
    <p:extLst>
      <p:ext uri="{BB962C8B-B14F-4D97-AF65-F5344CB8AC3E}">
        <p14:creationId xmlns:p14="http://schemas.microsoft.com/office/powerpoint/2010/main" val="31392194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of a function&#10;&#10;Description automatically generated with medium confidence">
            <a:extLst>
              <a:ext uri="{FF2B5EF4-FFF2-40B4-BE49-F238E27FC236}">
                <a16:creationId xmlns:a16="http://schemas.microsoft.com/office/drawing/2014/main" id="{6977591E-7FE3-4221-EC81-7E0969C53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3754" y="3006436"/>
            <a:ext cx="5684198" cy="6180202"/>
          </a:xfrm>
          <a:prstGeom prst="rect">
            <a:avLst/>
          </a:prstGeom>
        </p:spPr>
      </p:pic>
      <p:pic>
        <p:nvPicPr>
          <p:cNvPr id="5" name="Picture 4" descr="A blue squares with black text&#10;&#10;Description automatically generated">
            <a:extLst>
              <a:ext uri="{FF2B5EF4-FFF2-40B4-BE49-F238E27FC236}">
                <a16:creationId xmlns:a16="http://schemas.microsoft.com/office/drawing/2014/main" id="{BCACD507-72E9-B29C-3682-DE54602D86D3}"/>
              </a:ext>
            </a:extLst>
          </p:cNvPr>
          <p:cNvPicPr>
            <a:picLocks noChangeAspect="1"/>
          </p:cNvPicPr>
          <p:nvPr/>
        </p:nvPicPr>
        <p:blipFill>
          <a:blip r:embed="rId4">
            <a:extLst>
              <a:ext uri="{28A0092B-C50C-407E-A947-70E740481C1C}">
                <a14:useLocalDpi xmlns:a14="http://schemas.microsoft.com/office/drawing/2010/main" val="0"/>
              </a:ext>
            </a:extLst>
          </a:blip>
          <a:srcRect r="2298"/>
          <a:stretch/>
        </p:blipFill>
        <p:spPr>
          <a:xfrm>
            <a:off x="285405" y="3009900"/>
            <a:ext cx="5500704" cy="6180203"/>
          </a:xfrm>
          <a:prstGeom prst="rect">
            <a:avLst/>
          </a:prstGeom>
        </p:spPr>
      </p:pic>
      <p:sp>
        <p:nvSpPr>
          <p:cNvPr id="4" name="Rectangle 3">
            <a:extLst>
              <a:ext uri="{FF2B5EF4-FFF2-40B4-BE49-F238E27FC236}">
                <a16:creationId xmlns:a16="http://schemas.microsoft.com/office/drawing/2014/main" id="{5EB98150-3DDB-1182-BA3A-45013E2AC2FF}"/>
              </a:ext>
            </a:extLst>
          </p:cNvPr>
          <p:cNvSpPr/>
          <p:nvPr/>
        </p:nvSpPr>
        <p:spPr>
          <a:xfrm>
            <a:off x="2715012" y="1627742"/>
            <a:ext cx="6648795" cy="1374158"/>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Model Accuracy Evaluation</a:t>
            </a:r>
          </a:p>
        </p:txBody>
      </p:sp>
      <p:sp>
        <p:nvSpPr>
          <p:cNvPr id="11" name="Rectangle 10">
            <a:extLst>
              <a:ext uri="{FF2B5EF4-FFF2-40B4-BE49-F238E27FC236}">
                <a16:creationId xmlns:a16="http://schemas.microsoft.com/office/drawing/2014/main" id="{8158BD59-4E0D-446E-A60E-AFF2E3E4297B}"/>
              </a:ext>
            </a:extLst>
          </p:cNvPr>
          <p:cNvSpPr/>
          <p:nvPr/>
        </p:nvSpPr>
        <p:spPr>
          <a:xfrm>
            <a:off x="0" y="-27214"/>
            <a:ext cx="18288000" cy="11430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Model 1 : All-Star Player Prediction Model</a:t>
            </a:r>
          </a:p>
        </p:txBody>
      </p:sp>
      <p:sp>
        <p:nvSpPr>
          <p:cNvPr id="7" name="Rectangle 6">
            <a:extLst>
              <a:ext uri="{FF2B5EF4-FFF2-40B4-BE49-F238E27FC236}">
                <a16:creationId xmlns:a16="http://schemas.microsoft.com/office/drawing/2014/main" id="{AAF9ACDE-1C89-4AA3-4712-7D8BDD4BF0DD}"/>
              </a:ext>
            </a:extLst>
          </p:cNvPr>
          <p:cNvSpPr/>
          <p:nvPr/>
        </p:nvSpPr>
        <p:spPr>
          <a:xfrm>
            <a:off x="1805609" y="5829303"/>
            <a:ext cx="1829317" cy="533397"/>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sp>
        <p:nvSpPr>
          <p:cNvPr id="3" name="Rectangle 2">
            <a:extLst>
              <a:ext uri="{FF2B5EF4-FFF2-40B4-BE49-F238E27FC236}">
                <a16:creationId xmlns:a16="http://schemas.microsoft.com/office/drawing/2014/main" id="{33AA1261-FC7F-3EEA-1569-727436F379D8}"/>
              </a:ext>
            </a:extLst>
          </p:cNvPr>
          <p:cNvSpPr/>
          <p:nvPr/>
        </p:nvSpPr>
        <p:spPr>
          <a:xfrm>
            <a:off x="14935200" y="5676900"/>
            <a:ext cx="1447800" cy="533397"/>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pic>
        <p:nvPicPr>
          <p:cNvPr id="8" name="Picture 7" descr="A graph with blue squares&#10;&#10;Description automatically generated">
            <a:extLst>
              <a:ext uri="{FF2B5EF4-FFF2-40B4-BE49-F238E27FC236}">
                <a16:creationId xmlns:a16="http://schemas.microsoft.com/office/drawing/2014/main" id="{99C44BBB-4DD6-EF8F-9052-C9C7E9579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2072" y="3009900"/>
            <a:ext cx="5630133" cy="6180203"/>
          </a:xfrm>
          <a:prstGeom prst="rect">
            <a:avLst/>
          </a:prstGeom>
        </p:spPr>
      </p:pic>
      <p:sp>
        <p:nvSpPr>
          <p:cNvPr id="16" name="Rectangle 15">
            <a:extLst>
              <a:ext uri="{FF2B5EF4-FFF2-40B4-BE49-F238E27FC236}">
                <a16:creationId xmlns:a16="http://schemas.microsoft.com/office/drawing/2014/main" id="{4558678D-2D50-8A33-62F0-F079D692E2B5}"/>
              </a:ext>
            </a:extLst>
          </p:cNvPr>
          <p:cNvSpPr/>
          <p:nvPr/>
        </p:nvSpPr>
        <p:spPr>
          <a:xfrm>
            <a:off x="12863736" y="1655401"/>
            <a:ext cx="4264234" cy="1374158"/>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Model Accuracy</a:t>
            </a:r>
          </a:p>
        </p:txBody>
      </p:sp>
    </p:spTree>
    <p:extLst>
      <p:ext uri="{BB962C8B-B14F-4D97-AF65-F5344CB8AC3E}">
        <p14:creationId xmlns:p14="http://schemas.microsoft.com/office/powerpoint/2010/main" val="4681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3"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07E23-5D7D-4039-3874-14C194E2E98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20CE303-33F8-5E4F-BF72-805FA8E0F6B2}"/>
              </a:ext>
            </a:extLst>
          </p:cNvPr>
          <p:cNvSpPr/>
          <p:nvPr/>
        </p:nvSpPr>
        <p:spPr>
          <a:xfrm>
            <a:off x="0" y="-27214"/>
            <a:ext cx="18288000" cy="11430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Model 1 : All-Star Player Prediction Model</a:t>
            </a:r>
          </a:p>
        </p:txBody>
      </p:sp>
      <p:sp>
        <p:nvSpPr>
          <p:cNvPr id="8" name="Rectangle 7">
            <a:extLst>
              <a:ext uri="{FF2B5EF4-FFF2-40B4-BE49-F238E27FC236}">
                <a16:creationId xmlns:a16="http://schemas.microsoft.com/office/drawing/2014/main" id="{2A1FD485-2A61-A44E-D266-A5CF40B00D49}"/>
              </a:ext>
            </a:extLst>
          </p:cNvPr>
          <p:cNvSpPr/>
          <p:nvPr/>
        </p:nvSpPr>
        <p:spPr>
          <a:xfrm>
            <a:off x="8867087" y="1349250"/>
            <a:ext cx="6241295" cy="1078306"/>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Predict the All-Star status </a:t>
            </a:r>
          </a:p>
          <a:p>
            <a:r>
              <a:rPr lang="en-US" sz="4400" b="1" dirty="0">
                <a:solidFill>
                  <a:schemeClr val="tx1"/>
                </a:solidFill>
              </a:rPr>
              <a:t>for the new player</a:t>
            </a:r>
          </a:p>
        </p:txBody>
      </p:sp>
      <p:sp>
        <p:nvSpPr>
          <p:cNvPr id="12" name="Rectangle 11">
            <a:extLst>
              <a:ext uri="{FF2B5EF4-FFF2-40B4-BE49-F238E27FC236}">
                <a16:creationId xmlns:a16="http://schemas.microsoft.com/office/drawing/2014/main" id="{11574A00-1E02-7115-0473-FE7B57607318}"/>
              </a:ext>
            </a:extLst>
          </p:cNvPr>
          <p:cNvSpPr/>
          <p:nvPr/>
        </p:nvSpPr>
        <p:spPr>
          <a:xfrm>
            <a:off x="8846305" y="5333229"/>
            <a:ext cx="8219626" cy="1121230"/>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Bad player  "PG", PTS = 5, AST = 2, STL = 2, BLK = 1</a:t>
            </a:r>
          </a:p>
        </p:txBody>
      </p:sp>
      <p:sp>
        <p:nvSpPr>
          <p:cNvPr id="14" name="Rectangle 13">
            <a:extLst>
              <a:ext uri="{FF2B5EF4-FFF2-40B4-BE49-F238E27FC236}">
                <a16:creationId xmlns:a16="http://schemas.microsoft.com/office/drawing/2014/main" id="{854A2E35-3F2F-5066-F591-C14FE204BB6A}"/>
              </a:ext>
            </a:extLst>
          </p:cNvPr>
          <p:cNvSpPr/>
          <p:nvPr/>
        </p:nvSpPr>
        <p:spPr>
          <a:xfrm>
            <a:off x="8846305" y="2532131"/>
            <a:ext cx="9728890" cy="1121230"/>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Good player  "PG", PTS = 20, AST = 10, STL = 10, BLK = 10</a:t>
            </a:r>
          </a:p>
        </p:txBody>
      </p:sp>
      <p:sp>
        <p:nvSpPr>
          <p:cNvPr id="16" name="Rectangle 15">
            <a:extLst>
              <a:ext uri="{FF2B5EF4-FFF2-40B4-BE49-F238E27FC236}">
                <a16:creationId xmlns:a16="http://schemas.microsoft.com/office/drawing/2014/main" id="{AB7D15AE-6814-7793-4BC1-489F97D486E8}"/>
              </a:ext>
            </a:extLst>
          </p:cNvPr>
          <p:cNvSpPr/>
          <p:nvPr/>
        </p:nvSpPr>
        <p:spPr>
          <a:xfrm>
            <a:off x="8894618" y="8536191"/>
            <a:ext cx="9117418" cy="1345005"/>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solidFill>
                  <a:srgbClr val="FF0000"/>
                </a:solidFill>
              </a:rPr>
              <a:t>Good players </a:t>
            </a:r>
          </a:p>
          <a:p>
            <a:r>
              <a:rPr lang="en-US" sz="3600" dirty="0">
                <a:solidFill>
                  <a:schemeClr val="tx1"/>
                </a:solidFill>
              </a:rPr>
              <a:t>have higher potential to become All-Star Player</a:t>
            </a:r>
          </a:p>
        </p:txBody>
      </p:sp>
      <p:pic>
        <p:nvPicPr>
          <p:cNvPr id="3" name="Picture 2" descr="A close-up of a computer screen&#10;&#10;Description automatically generated">
            <a:extLst>
              <a:ext uri="{FF2B5EF4-FFF2-40B4-BE49-F238E27FC236}">
                <a16:creationId xmlns:a16="http://schemas.microsoft.com/office/drawing/2014/main" id="{49A41D31-8A38-8FFE-4B7D-372FFDF22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4618" y="3553729"/>
            <a:ext cx="7092577" cy="1779500"/>
          </a:xfrm>
          <a:prstGeom prst="rect">
            <a:avLst/>
          </a:prstGeom>
        </p:spPr>
      </p:pic>
      <p:pic>
        <p:nvPicPr>
          <p:cNvPr id="7" name="Picture 6" descr="A close-up of a white background&#10;&#10;Description automatically generated">
            <a:extLst>
              <a:ext uri="{FF2B5EF4-FFF2-40B4-BE49-F238E27FC236}">
                <a16:creationId xmlns:a16="http://schemas.microsoft.com/office/drawing/2014/main" id="{B9AA7BEE-2394-9B8D-B900-A3F620339A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2354" y="6302377"/>
            <a:ext cx="7092577" cy="1896550"/>
          </a:xfrm>
          <a:prstGeom prst="rect">
            <a:avLst/>
          </a:prstGeom>
        </p:spPr>
      </p:pic>
      <p:sp>
        <p:nvSpPr>
          <p:cNvPr id="17" name="Rectangle 16">
            <a:extLst>
              <a:ext uri="{FF2B5EF4-FFF2-40B4-BE49-F238E27FC236}">
                <a16:creationId xmlns:a16="http://schemas.microsoft.com/office/drawing/2014/main" id="{B30CA0AF-9FB9-E43A-8409-7D3A2540D14A}"/>
              </a:ext>
            </a:extLst>
          </p:cNvPr>
          <p:cNvSpPr/>
          <p:nvPr/>
        </p:nvSpPr>
        <p:spPr>
          <a:xfrm>
            <a:off x="980727" y="1171479"/>
            <a:ext cx="3119144" cy="1078306"/>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Return list</a:t>
            </a:r>
          </a:p>
        </p:txBody>
      </p:sp>
      <p:graphicFrame>
        <p:nvGraphicFramePr>
          <p:cNvPr id="18" name="Table 17">
            <a:extLst>
              <a:ext uri="{FF2B5EF4-FFF2-40B4-BE49-F238E27FC236}">
                <a16:creationId xmlns:a16="http://schemas.microsoft.com/office/drawing/2014/main" id="{1F0A0799-712A-7B17-9276-6DF383451BA1}"/>
              </a:ext>
            </a:extLst>
          </p:cNvPr>
          <p:cNvGraphicFramePr>
            <a:graphicFrameLocks noGrp="1"/>
          </p:cNvGraphicFramePr>
          <p:nvPr>
            <p:extLst>
              <p:ext uri="{D42A27DB-BD31-4B8C-83A1-F6EECF244321}">
                <p14:modId xmlns:p14="http://schemas.microsoft.com/office/powerpoint/2010/main" val="3417978936"/>
              </p:ext>
            </p:extLst>
          </p:nvPr>
        </p:nvGraphicFramePr>
        <p:xfrm>
          <a:off x="1520244" y="3347092"/>
          <a:ext cx="5159254" cy="5861601"/>
        </p:xfrm>
        <a:graphic>
          <a:graphicData uri="http://schemas.openxmlformats.org/drawingml/2006/table">
            <a:tbl>
              <a:tblPr/>
              <a:tblGrid>
                <a:gridCol w="3861032">
                  <a:extLst>
                    <a:ext uri="{9D8B030D-6E8A-4147-A177-3AD203B41FA5}">
                      <a16:colId xmlns:a16="http://schemas.microsoft.com/office/drawing/2014/main" val="1202955005"/>
                    </a:ext>
                  </a:extLst>
                </a:gridCol>
                <a:gridCol w="1298222">
                  <a:extLst>
                    <a:ext uri="{9D8B030D-6E8A-4147-A177-3AD203B41FA5}">
                      <a16:colId xmlns:a16="http://schemas.microsoft.com/office/drawing/2014/main" val="3832338772"/>
                    </a:ext>
                  </a:extLst>
                </a:gridCol>
              </a:tblGrid>
              <a:tr h="598094">
                <a:tc>
                  <a:txBody>
                    <a:bodyPr/>
                    <a:lstStyle/>
                    <a:p>
                      <a:pPr algn="ctr"/>
                      <a:r>
                        <a:rPr lang="en-IE" sz="2400" b="1" dirty="0">
                          <a:solidFill>
                            <a:schemeClr val="bg1"/>
                          </a:solidFill>
                          <a:effectLst/>
                          <a:latin typeface="+mn-lt"/>
                        </a:rPr>
                        <a:t>Player</a:t>
                      </a:r>
                      <a:endParaRPr lang="en-IE" sz="2400" dirty="0">
                        <a:solidFill>
                          <a:schemeClr val="bg1"/>
                        </a:solidFill>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76716C"/>
                      </a:solidFill>
                      <a:prstDash val="solid"/>
                      <a:round/>
                      <a:headEnd type="none" w="med" len="med"/>
                      <a:tailEnd type="none" w="med" len="med"/>
                    </a:lnB>
                    <a:solidFill>
                      <a:srgbClr val="FB9E09"/>
                    </a:solidFill>
                  </a:tcPr>
                </a:tc>
                <a:tc>
                  <a:txBody>
                    <a:bodyPr/>
                    <a:lstStyle/>
                    <a:p>
                      <a:pPr algn="ctr"/>
                      <a:r>
                        <a:rPr lang="en-IE" sz="2400" b="1" dirty="0">
                          <a:solidFill>
                            <a:schemeClr val="bg1"/>
                          </a:solidFill>
                          <a:effectLst/>
                          <a:latin typeface="+mn-lt"/>
                        </a:rPr>
                        <a:t>Match</a:t>
                      </a:r>
                      <a:endParaRPr lang="en-IE" sz="2400" dirty="0">
                        <a:solidFill>
                          <a:schemeClr val="bg1"/>
                        </a:solidFill>
                        <a:effectLst/>
                        <a:latin typeface="+mn-lt"/>
                      </a:endParaRPr>
                    </a:p>
                  </a:txBody>
                  <a:tcPr marL="13665" marR="13665" marT="13665" marB="13665" anchor="ctr">
                    <a:lnL w="9525" cap="flat" cmpd="sng" algn="ctr">
                      <a:solidFill>
                        <a:srgbClr val="FFFFFF"/>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76716C"/>
                      </a:solidFill>
                      <a:prstDash val="solid"/>
                      <a:round/>
                      <a:headEnd type="none" w="med" len="med"/>
                      <a:tailEnd type="none" w="med" len="med"/>
                    </a:lnB>
                    <a:solidFill>
                      <a:srgbClr val="FB9E09"/>
                    </a:solidFill>
                  </a:tcPr>
                </a:tc>
                <a:extLst>
                  <a:ext uri="{0D108BD9-81ED-4DB2-BD59-A6C34878D82A}">
                    <a16:rowId xmlns:a16="http://schemas.microsoft.com/office/drawing/2014/main" val="2180179902"/>
                  </a:ext>
                </a:extLst>
              </a:tr>
              <a:tr h="343637">
                <a:tc>
                  <a:txBody>
                    <a:bodyPr/>
                    <a:lstStyle/>
                    <a:p>
                      <a:pPr algn="ctr"/>
                      <a:r>
                        <a:rPr lang="en-IE" sz="2000" dirty="0">
                          <a:solidFill>
                            <a:srgbClr val="000000"/>
                          </a:solidFill>
                          <a:effectLst/>
                          <a:latin typeface="+mn-lt"/>
                        </a:rPr>
                        <a:t>LeBron James</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76716C"/>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76716C"/>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495875142"/>
                  </a:ext>
                </a:extLst>
              </a:tr>
              <a:tr h="343637">
                <a:tc>
                  <a:txBody>
                    <a:bodyPr/>
                    <a:lstStyle/>
                    <a:p>
                      <a:pPr algn="ctr"/>
                      <a:r>
                        <a:rPr lang="en-IE" sz="2000" dirty="0">
                          <a:solidFill>
                            <a:srgbClr val="000000"/>
                          </a:solidFill>
                          <a:effectLst/>
                          <a:latin typeface="+mn-lt"/>
                        </a:rPr>
                        <a:t>Kevin Durant</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123439340"/>
                  </a:ext>
                </a:extLst>
              </a:tr>
              <a:tr h="343637">
                <a:tc>
                  <a:txBody>
                    <a:bodyPr/>
                    <a:lstStyle/>
                    <a:p>
                      <a:pPr algn="ctr"/>
                      <a:r>
                        <a:rPr lang="en-IE" sz="2000" dirty="0">
                          <a:solidFill>
                            <a:srgbClr val="000000"/>
                          </a:solidFill>
                          <a:effectLst/>
                          <a:latin typeface="+mn-lt"/>
                        </a:rPr>
                        <a:t>Nikola Jokic</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437622513"/>
                  </a:ext>
                </a:extLst>
              </a:tr>
              <a:tr h="343637">
                <a:tc>
                  <a:txBody>
                    <a:bodyPr/>
                    <a:lstStyle/>
                    <a:p>
                      <a:pPr algn="ctr"/>
                      <a:r>
                        <a:rPr lang="en-IE" sz="2000" dirty="0">
                          <a:solidFill>
                            <a:srgbClr val="000000"/>
                          </a:solidFill>
                          <a:effectLst/>
                          <a:latin typeface="+mn-lt"/>
                        </a:rPr>
                        <a:t>Anthony Davis</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011623519"/>
                  </a:ext>
                </a:extLst>
              </a:tr>
              <a:tr h="343637">
                <a:tc>
                  <a:txBody>
                    <a:bodyPr/>
                    <a:lstStyle/>
                    <a:p>
                      <a:pPr algn="ctr"/>
                      <a:r>
                        <a:rPr lang="en-IE" sz="2000" dirty="0">
                          <a:solidFill>
                            <a:srgbClr val="000000"/>
                          </a:solidFill>
                          <a:effectLst/>
                          <a:latin typeface="+mn-lt"/>
                        </a:rPr>
                        <a:t>Kawhi Leonard</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339157695"/>
                  </a:ext>
                </a:extLst>
              </a:tr>
              <a:tr h="343637">
                <a:tc>
                  <a:txBody>
                    <a:bodyPr/>
                    <a:lstStyle/>
                    <a:p>
                      <a:pPr algn="ctr"/>
                      <a:r>
                        <a:rPr lang="en-IE" sz="2000" dirty="0">
                          <a:solidFill>
                            <a:srgbClr val="000000"/>
                          </a:solidFill>
                          <a:effectLst/>
                          <a:latin typeface="+mn-lt"/>
                        </a:rPr>
                        <a:t>Paul George</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887905770"/>
                  </a:ext>
                </a:extLst>
              </a:tr>
              <a:tr h="343637">
                <a:tc>
                  <a:txBody>
                    <a:bodyPr/>
                    <a:lstStyle/>
                    <a:p>
                      <a:pPr algn="ctr"/>
                      <a:r>
                        <a:rPr lang="en-IE" sz="2000">
                          <a:solidFill>
                            <a:srgbClr val="000000"/>
                          </a:solidFill>
                          <a:effectLst/>
                          <a:latin typeface="+mn-lt"/>
                        </a:rPr>
                        <a:t>Alperen Sengun</a:t>
                      </a:r>
                      <a:endParaRPr lang="en-IE" sz="200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600951720"/>
                  </a:ext>
                </a:extLst>
              </a:tr>
              <a:tr h="494500">
                <a:tc>
                  <a:txBody>
                    <a:bodyPr/>
                    <a:lstStyle/>
                    <a:p>
                      <a:pPr algn="ctr"/>
                      <a:r>
                        <a:rPr lang="en-IE" sz="2000">
                          <a:solidFill>
                            <a:srgbClr val="000000"/>
                          </a:solidFill>
                          <a:effectLst/>
                          <a:latin typeface="+mn-lt"/>
                        </a:rPr>
                        <a:t>Victor Wembanyama</a:t>
                      </a:r>
                      <a:endParaRPr lang="en-IE" sz="200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013515813"/>
                  </a:ext>
                </a:extLst>
              </a:tr>
              <a:tr h="343637">
                <a:tc>
                  <a:txBody>
                    <a:bodyPr/>
                    <a:lstStyle/>
                    <a:p>
                      <a:pPr algn="ctr"/>
                      <a:r>
                        <a:rPr lang="en-IE" sz="2000">
                          <a:solidFill>
                            <a:srgbClr val="000000"/>
                          </a:solidFill>
                          <a:effectLst/>
                          <a:latin typeface="+mn-lt"/>
                        </a:rPr>
                        <a:t>Chet Holmgren</a:t>
                      </a:r>
                      <a:endParaRPr lang="en-IE" sz="200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0</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559931787"/>
                  </a:ext>
                </a:extLst>
              </a:tr>
              <a:tr h="494500">
                <a:tc>
                  <a:txBody>
                    <a:bodyPr/>
                    <a:lstStyle/>
                    <a:p>
                      <a:pPr algn="ctr"/>
                      <a:r>
                        <a:rPr lang="en-IE" sz="2000">
                          <a:solidFill>
                            <a:srgbClr val="000000"/>
                          </a:solidFill>
                          <a:effectLst/>
                          <a:latin typeface="+mn-lt"/>
                        </a:rPr>
                        <a:t>Karl-Anthony Towns</a:t>
                      </a:r>
                      <a:endParaRPr lang="en-IE" sz="200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0</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674780926"/>
                  </a:ext>
                </a:extLst>
              </a:tr>
              <a:tr h="343637">
                <a:tc>
                  <a:txBody>
                    <a:bodyPr/>
                    <a:lstStyle/>
                    <a:p>
                      <a:pPr algn="ctr"/>
                      <a:r>
                        <a:rPr lang="en-IE" sz="2000" dirty="0">
                          <a:solidFill>
                            <a:srgbClr val="000000"/>
                          </a:solidFill>
                          <a:effectLst/>
                          <a:latin typeface="+mn-lt"/>
                        </a:rPr>
                        <a:t>Luka Doncic</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778799272"/>
                  </a:ext>
                </a:extLst>
              </a:tr>
              <a:tr h="343637">
                <a:tc>
                  <a:txBody>
                    <a:bodyPr/>
                    <a:lstStyle/>
                    <a:p>
                      <a:pPr algn="ctr"/>
                      <a:r>
                        <a:rPr lang="en-IE" sz="2000" dirty="0">
                          <a:solidFill>
                            <a:srgbClr val="000000"/>
                          </a:solidFill>
                          <a:effectLst/>
                          <a:latin typeface="+mn-lt"/>
                        </a:rPr>
                        <a:t>Stephen Curry</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30515883"/>
                  </a:ext>
                </a:extLst>
              </a:tr>
              <a:tr h="494500">
                <a:tc>
                  <a:txBody>
                    <a:bodyPr/>
                    <a:lstStyle/>
                    <a:p>
                      <a:pPr algn="ctr"/>
                      <a:r>
                        <a:rPr lang="en-IE" sz="2000" dirty="0">
                          <a:solidFill>
                            <a:srgbClr val="000000"/>
                          </a:solidFill>
                          <a:effectLst/>
                          <a:latin typeface="+mn-lt"/>
                        </a:rPr>
                        <a:t>Shai Gilgeous-Alexander</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1</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310938366"/>
                  </a:ext>
                </a:extLst>
              </a:tr>
              <a:tr h="343637">
                <a:tc>
                  <a:txBody>
                    <a:bodyPr/>
                    <a:lstStyle/>
                    <a:p>
                      <a:pPr algn="ctr"/>
                      <a:r>
                        <a:rPr lang="en-IE" sz="2000" dirty="0">
                          <a:solidFill>
                            <a:srgbClr val="000000"/>
                          </a:solidFill>
                          <a:effectLst/>
                          <a:latin typeface="+mn-lt"/>
                        </a:rPr>
                        <a:t>James Harden</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tc>
                  <a:txBody>
                    <a:bodyPr/>
                    <a:lstStyle/>
                    <a:p>
                      <a:pPr algn="ctr"/>
                      <a:r>
                        <a:rPr lang="en-IE" sz="2000" dirty="0">
                          <a:solidFill>
                            <a:srgbClr val="000000"/>
                          </a:solidFill>
                          <a:effectLst/>
                          <a:latin typeface="+mn-lt"/>
                        </a:rPr>
                        <a:t>0</a:t>
                      </a:r>
                      <a:endParaRPr lang="en-IE" sz="2000" dirty="0">
                        <a:effectLst/>
                        <a:latin typeface="+mn-lt"/>
                      </a:endParaRPr>
                    </a:p>
                  </a:txBody>
                  <a:tcPr marL="13665" marR="13665" marT="13665" marB="13665"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870898932"/>
                  </a:ext>
                </a:extLst>
              </a:tr>
            </a:tbl>
          </a:graphicData>
        </a:graphic>
      </p:graphicFrame>
      <p:sp>
        <p:nvSpPr>
          <p:cNvPr id="19" name="Rectangle 18">
            <a:extLst>
              <a:ext uri="{FF2B5EF4-FFF2-40B4-BE49-F238E27FC236}">
                <a16:creationId xmlns:a16="http://schemas.microsoft.com/office/drawing/2014/main" id="{6E898599-23E4-2B2E-E042-88CA0F6F2AF0}"/>
              </a:ext>
            </a:extLst>
          </p:cNvPr>
          <p:cNvSpPr/>
          <p:nvPr/>
        </p:nvSpPr>
        <p:spPr>
          <a:xfrm>
            <a:off x="2966862" y="9281532"/>
            <a:ext cx="2819400" cy="760210"/>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ko-KR" sz="3600" b="1" dirty="0">
                <a:solidFill>
                  <a:srgbClr val="FF0000"/>
                </a:solidFill>
              </a:rPr>
              <a:t>75%</a:t>
            </a:r>
            <a:r>
              <a:rPr lang="ko-KR" altLang="en-US" sz="3600" b="1" dirty="0">
                <a:solidFill>
                  <a:srgbClr val="FF0000"/>
                </a:solidFill>
              </a:rPr>
              <a:t> </a:t>
            </a:r>
            <a:r>
              <a:rPr lang="en-US" altLang="ko-KR" sz="3600" b="1" dirty="0">
                <a:solidFill>
                  <a:srgbClr val="FF0000"/>
                </a:solidFill>
              </a:rPr>
              <a:t>match</a:t>
            </a:r>
          </a:p>
        </p:txBody>
      </p:sp>
      <p:sp>
        <p:nvSpPr>
          <p:cNvPr id="20" name="Rectangle 19">
            <a:extLst>
              <a:ext uri="{FF2B5EF4-FFF2-40B4-BE49-F238E27FC236}">
                <a16:creationId xmlns:a16="http://schemas.microsoft.com/office/drawing/2014/main" id="{3ED41851-5455-3994-2D5F-907E9D9F25F7}"/>
              </a:ext>
            </a:extLst>
          </p:cNvPr>
          <p:cNvSpPr/>
          <p:nvPr/>
        </p:nvSpPr>
        <p:spPr>
          <a:xfrm>
            <a:off x="980726" y="2114364"/>
            <a:ext cx="6791673" cy="1121230"/>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How much overlap between</a:t>
            </a:r>
            <a:r>
              <a:rPr lang="ko-KR" altLang="en-US" sz="2800" dirty="0">
                <a:solidFill>
                  <a:schemeClr val="tx1"/>
                </a:solidFill>
              </a:rPr>
              <a:t> </a:t>
            </a:r>
            <a:r>
              <a:rPr lang="en-US" altLang="ko-KR" sz="2800" dirty="0">
                <a:solidFill>
                  <a:schemeClr val="tx1"/>
                </a:solidFill>
              </a:rPr>
              <a:t>the</a:t>
            </a:r>
            <a:r>
              <a:rPr lang="en-US" sz="2800" dirty="0">
                <a:solidFill>
                  <a:schemeClr val="tx1"/>
                </a:solidFill>
              </a:rPr>
              <a:t> predicted All-Star players and the actual All-Star players</a:t>
            </a:r>
          </a:p>
        </p:txBody>
      </p:sp>
    </p:spTree>
    <p:extLst>
      <p:ext uri="{BB962C8B-B14F-4D97-AF65-F5344CB8AC3E}">
        <p14:creationId xmlns:p14="http://schemas.microsoft.com/office/powerpoint/2010/main" val="348014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6" grpId="0"/>
      <p:bldP spid="17" grpId="0"/>
      <p:bldP spid="19" grpId="0"/>
      <p:bldP spid="20" grpId="0"/>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8B7B-9C2E-47A4-14A4-528A3DB544BD}"/>
            </a:ext>
          </a:extLst>
        </p:cNvPr>
        <p:cNvGrpSpPr/>
        <p:nvPr/>
      </p:nvGrpSpPr>
      <p:grpSpPr>
        <a:xfrm>
          <a:off x="0" y="0"/>
          <a:ext cx="0" cy="0"/>
          <a:chOff x="0" y="0"/>
          <a:chExt cx="0" cy="0"/>
        </a:xfrm>
      </p:grpSpPr>
      <p:sp>
        <p:nvSpPr>
          <p:cNvPr id="11" name="Rounded Rectangle 10">
            <a:extLst>
              <a:ext uri="{FF2B5EF4-FFF2-40B4-BE49-F238E27FC236}">
                <a16:creationId xmlns:a16="http://schemas.microsoft.com/office/drawing/2014/main" id="{2F2E343E-C416-345E-8DB1-09B4BF5FFB47}"/>
              </a:ext>
            </a:extLst>
          </p:cNvPr>
          <p:cNvSpPr/>
          <p:nvPr/>
        </p:nvSpPr>
        <p:spPr>
          <a:xfrm>
            <a:off x="609600" y="342900"/>
            <a:ext cx="16840200" cy="1524000"/>
          </a:xfrm>
          <a:prstGeom prst="roundRect">
            <a:avLst>
              <a:gd name="adj" fmla="val 50000"/>
            </a:avLst>
          </a:prstGeom>
          <a:ln w="50800"/>
        </p:spPr>
        <p:style>
          <a:lnRef idx="2">
            <a:schemeClr val="accent6"/>
          </a:lnRef>
          <a:fillRef idx="1">
            <a:schemeClr val="lt1"/>
          </a:fillRef>
          <a:effectRef idx="0">
            <a:schemeClr val="accent6"/>
          </a:effectRef>
          <a:fontRef idx="minor">
            <a:schemeClr val="dk1"/>
          </a:fontRef>
        </p:style>
        <p:txBody>
          <a:bodyPr rtlCol="0" anchor="ctr"/>
          <a:lstStyle/>
          <a:p>
            <a:r>
              <a:rPr lang="en-US" sz="6600" dirty="0"/>
              <a:t>    </a:t>
            </a:r>
            <a:r>
              <a:rPr lang="en-US" sz="6600" b="1" dirty="0">
                <a:latin typeface="Times New Roman" panose="02020603050405020304" pitchFamily="18" charset="0"/>
                <a:cs typeface="Times New Roman" panose="02020603050405020304" pitchFamily="18" charset="0"/>
              </a:rPr>
              <a:t>Data Mining Problem</a:t>
            </a:r>
          </a:p>
        </p:txBody>
      </p:sp>
      <p:sp>
        <p:nvSpPr>
          <p:cNvPr id="10" name="Freeform 6">
            <a:extLst>
              <a:ext uri="{FF2B5EF4-FFF2-40B4-BE49-F238E27FC236}">
                <a16:creationId xmlns:a16="http://schemas.microsoft.com/office/drawing/2014/main" id="{332C42FC-5B47-9A2F-0B76-5946B2E2B10D}"/>
              </a:ext>
            </a:extLst>
          </p:cNvPr>
          <p:cNvSpPr/>
          <p:nvPr/>
        </p:nvSpPr>
        <p:spPr>
          <a:xfrm>
            <a:off x="-304800" y="190500"/>
            <a:ext cx="1828800" cy="1828800"/>
          </a:xfrm>
          <a:custGeom>
            <a:avLst/>
            <a:gdLst/>
            <a:ahLst/>
            <a:cxnLst/>
            <a:rect l="l" t="t" r="r" b="b"/>
            <a:pathLst>
              <a:path w="2436230" h="2436230">
                <a:moveTo>
                  <a:pt x="0" y="0"/>
                </a:moveTo>
                <a:lnTo>
                  <a:pt x="2436230" y="0"/>
                </a:lnTo>
                <a:lnTo>
                  <a:pt x="2436230" y="2436230"/>
                </a:lnTo>
                <a:lnTo>
                  <a:pt x="0" y="24362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4" name="Rectangle 13">
            <a:extLst>
              <a:ext uri="{FF2B5EF4-FFF2-40B4-BE49-F238E27FC236}">
                <a16:creationId xmlns:a16="http://schemas.microsoft.com/office/drawing/2014/main" id="{A761C6FE-1688-B4FA-9661-33142D3A0182}"/>
              </a:ext>
            </a:extLst>
          </p:cNvPr>
          <p:cNvSpPr/>
          <p:nvPr/>
        </p:nvSpPr>
        <p:spPr>
          <a:xfrm>
            <a:off x="-76200" y="2626991"/>
            <a:ext cx="18526125" cy="7797724"/>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endParaRPr>
          </a:p>
        </p:txBody>
      </p:sp>
      <p:sp>
        <p:nvSpPr>
          <p:cNvPr id="3" name="Rectangle 2">
            <a:extLst>
              <a:ext uri="{FF2B5EF4-FFF2-40B4-BE49-F238E27FC236}">
                <a16:creationId xmlns:a16="http://schemas.microsoft.com/office/drawing/2014/main" id="{CB1C403D-C796-6EA5-1A79-A66BB7D4DDA4}"/>
              </a:ext>
            </a:extLst>
          </p:cNvPr>
          <p:cNvSpPr/>
          <p:nvPr/>
        </p:nvSpPr>
        <p:spPr>
          <a:xfrm>
            <a:off x="2084070" y="2068834"/>
            <a:ext cx="13891260" cy="11430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Model 2 : Performance - Salary Prediction Model</a:t>
            </a:r>
          </a:p>
        </p:txBody>
      </p:sp>
      <p:sp>
        <p:nvSpPr>
          <p:cNvPr id="4" name="Rectangle 3">
            <a:extLst>
              <a:ext uri="{FF2B5EF4-FFF2-40B4-BE49-F238E27FC236}">
                <a16:creationId xmlns:a16="http://schemas.microsoft.com/office/drawing/2014/main" id="{00C44D01-C3EB-49ED-1149-3CA86C29C232}"/>
              </a:ext>
            </a:extLst>
          </p:cNvPr>
          <p:cNvSpPr/>
          <p:nvPr/>
        </p:nvSpPr>
        <p:spPr>
          <a:xfrm>
            <a:off x="304800" y="3535348"/>
            <a:ext cx="7696200" cy="5460616"/>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rPr>
              <a:t>Data</a:t>
            </a:r>
            <a:r>
              <a:rPr lang="en-US" sz="2800" b="1" dirty="0">
                <a:solidFill>
                  <a:schemeClr val="tx1"/>
                </a:solidFill>
              </a:rPr>
              <a:t> </a:t>
            </a:r>
            <a:r>
              <a:rPr lang="en-US" sz="2800" dirty="0">
                <a:solidFill>
                  <a:schemeClr val="tx1"/>
                </a:solidFill>
              </a:rPr>
              <a:t>: 2021-2024 Performance, 15 All-Star Players Salary</a:t>
            </a:r>
          </a:p>
          <a:p>
            <a:r>
              <a:rPr lang="en-US" sz="2800" b="1" i="1" dirty="0">
                <a:solidFill>
                  <a:schemeClr val="tx1"/>
                </a:solidFill>
              </a:rPr>
              <a:t>Supervised Machine learning method </a:t>
            </a:r>
            <a:r>
              <a:rPr lang="en-US" sz="2800" dirty="0">
                <a:solidFill>
                  <a:schemeClr val="tx1"/>
                </a:solidFill>
              </a:rPr>
              <a:t>: Random Forest with 50,000 trees</a:t>
            </a:r>
          </a:p>
          <a:p>
            <a:r>
              <a:rPr lang="en-US" sz="2800" b="1" i="1" dirty="0">
                <a:solidFill>
                  <a:schemeClr val="tx1"/>
                </a:solidFill>
              </a:rPr>
              <a:t>Relevant Performance Measures : </a:t>
            </a:r>
            <a:r>
              <a:rPr lang="en-US" sz="2800" dirty="0">
                <a:solidFill>
                  <a:schemeClr val="tx1"/>
                </a:solidFill>
              </a:rPr>
              <a:t>R², Confusion Matrix</a:t>
            </a:r>
          </a:p>
          <a:p>
            <a:r>
              <a:rPr lang="en-US" sz="2800" b="1" dirty="0">
                <a:solidFill>
                  <a:schemeClr val="tx1"/>
                </a:solidFill>
              </a:rPr>
              <a:t>Partitioning</a:t>
            </a:r>
            <a:r>
              <a:rPr lang="en-US" sz="2800" dirty="0">
                <a:solidFill>
                  <a:schemeClr val="tx1"/>
                </a:solidFill>
              </a:rPr>
              <a:t> : Training (100%)</a:t>
            </a:r>
          </a:p>
          <a:p>
            <a:r>
              <a:rPr lang="en-US" sz="2800" b="1" i="1" dirty="0">
                <a:solidFill>
                  <a:schemeClr val="tx1"/>
                </a:solidFill>
              </a:rPr>
              <a:t>Variables</a:t>
            </a:r>
          </a:p>
          <a:p>
            <a:pPr marL="685800" indent="-685800">
              <a:buFontTx/>
              <a:buChar char="-"/>
            </a:pPr>
            <a:r>
              <a:rPr lang="en-US" sz="2800" dirty="0">
                <a:solidFill>
                  <a:schemeClr val="tx1"/>
                </a:solidFill>
              </a:rPr>
              <a:t>Output : </a:t>
            </a:r>
            <a:r>
              <a:rPr lang="en-US" altLang="ko-KR" sz="2800" dirty="0">
                <a:solidFill>
                  <a:schemeClr val="tx1"/>
                </a:solidFill>
              </a:rPr>
              <a:t>prediction result</a:t>
            </a:r>
            <a:endParaRPr lang="en-US" sz="2800" dirty="0">
              <a:solidFill>
                <a:schemeClr val="tx1"/>
              </a:solidFill>
            </a:endParaRPr>
          </a:p>
          <a:p>
            <a:pPr marL="685800" indent="-685800">
              <a:buFontTx/>
              <a:buChar char="-"/>
            </a:pPr>
            <a:r>
              <a:rPr lang="en-US" sz="2800" dirty="0">
                <a:solidFill>
                  <a:schemeClr val="tx1"/>
                </a:solidFill>
              </a:rPr>
              <a:t>Input :</a:t>
            </a:r>
            <a:r>
              <a:rPr lang="ko-KR" altLang="en-US" sz="2800" dirty="0">
                <a:solidFill>
                  <a:schemeClr val="tx1"/>
                </a:solidFill>
              </a:rPr>
              <a:t> </a:t>
            </a:r>
            <a:r>
              <a:rPr lang="en-US" altLang="ko-KR" sz="2800" dirty="0">
                <a:solidFill>
                  <a:schemeClr val="tx1"/>
                </a:solidFill>
              </a:rPr>
              <a:t>All</a:t>
            </a:r>
            <a:r>
              <a:rPr lang="ko-KR" altLang="en-US" sz="2800" dirty="0">
                <a:solidFill>
                  <a:schemeClr val="tx1"/>
                </a:solidFill>
              </a:rPr>
              <a:t> </a:t>
            </a:r>
            <a:r>
              <a:rPr lang="en-US" altLang="ko-KR" sz="2800" dirty="0">
                <a:solidFill>
                  <a:schemeClr val="tx1"/>
                </a:solidFill>
              </a:rPr>
              <a:t>of numeric variables</a:t>
            </a:r>
            <a:endParaRPr lang="en-US" sz="2800" dirty="0">
              <a:solidFill>
                <a:schemeClr val="tx1"/>
              </a:solidFill>
            </a:endParaRPr>
          </a:p>
        </p:txBody>
      </p:sp>
      <p:pic>
        <p:nvPicPr>
          <p:cNvPr id="7" name="Picture 6">
            <a:extLst>
              <a:ext uri="{FF2B5EF4-FFF2-40B4-BE49-F238E27FC236}">
                <a16:creationId xmlns:a16="http://schemas.microsoft.com/office/drawing/2014/main" id="{E8585446-B036-7BA6-5DA1-5600F692AAB0}"/>
              </a:ext>
            </a:extLst>
          </p:cNvPr>
          <p:cNvPicPr>
            <a:picLocks noChangeAspect="1"/>
          </p:cNvPicPr>
          <p:nvPr/>
        </p:nvPicPr>
        <p:blipFill>
          <a:blip r:embed="rId5">
            <a:extLst>
              <a:ext uri="{28A0092B-C50C-407E-A947-70E740481C1C}">
                <a14:useLocalDpi xmlns:a14="http://schemas.microsoft.com/office/drawing/2010/main" val="0"/>
              </a:ext>
            </a:extLst>
          </a:blip>
          <a:srcRect l="7438" t="5599" r="15702" b="1092"/>
          <a:stretch/>
        </p:blipFill>
        <p:spPr>
          <a:xfrm>
            <a:off x="8315325" y="3375668"/>
            <a:ext cx="6931307" cy="6808707"/>
          </a:xfrm>
          <a:prstGeom prst="rect">
            <a:avLst/>
          </a:prstGeom>
        </p:spPr>
      </p:pic>
      <p:sp>
        <p:nvSpPr>
          <p:cNvPr id="8" name="Rectangle 7">
            <a:extLst>
              <a:ext uri="{FF2B5EF4-FFF2-40B4-BE49-F238E27FC236}">
                <a16:creationId xmlns:a16="http://schemas.microsoft.com/office/drawing/2014/main" id="{C1255A3E-ABD9-94B2-35CE-22CC449D061E}"/>
              </a:ext>
            </a:extLst>
          </p:cNvPr>
          <p:cNvSpPr/>
          <p:nvPr/>
        </p:nvSpPr>
        <p:spPr>
          <a:xfrm>
            <a:off x="11441006" y="6669117"/>
            <a:ext cx="293794" cy="303183"/>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sp>
        <p:nvSpPr>
          <p:cNvPr id="9" name="Rectangle 8">
            <a:extLst>
              <a:ext uri="{FF2B5EF4-FFF2-40B4-BE49-F238E27FC236}">
                <a16:creationId xmlns:a16="http://schemas.microsoft.com/office/drawing/2014/main" id="{53E89412-3A25-F728-C56F-C2E11190E9F6}"/>
              </a:ext>
            </a:extLst>
          </p:cNvPr>
          <p:cNvSpPr/>
          <p:nvPr/>
        </p:nvSpPr>
        <p:spPr>
          <a:xfrm>
            <a:off x="10517345" y="6669117"/>
            <a:ext cx="352553" cy="303183"/>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pic>
        <p:nvPicPr>
          <p:cNvPr id="12" name="Picture 11">
            <a:extLst>
              <a:ext uri="{FF2B5EF4-FFF2-40B4-BE49-F238E27FC236}">
                <a16:creationId xmlns:a16="http://schemas.microsoft.com/office/drawing/2014/main" id="{9655709A-6694-12A4-610F-0FF2503EBBCC}"/>
              </a:ext>
            </a:extLst>
          </p:cNvPr>
          <p:cNvPicPr>
            <a:picLocks noChangeAspect="1"/>
          </p:cNvPicPr>
          <p:nvPr/>
        </p:nvPicPr>
        <p:blipFill>
          <a:blip r:embed="rId6"/>
          <a:stretch>
            <a:fillRect/>
          </a:stretch>
        </p:blipFill>
        <p:spPr>
          <a:xfrm>
            <a:off x="11430000" y="3689100"/>
            <a:ext cx="6781800" cy="1454400"/>
          </a:xfrm>
          <a:prstGeom prst="rect">
            <a:avLst/>
          </a:prstGeom>
          <a:ln w="44450">
            <a:solidFill>
              <a:schemeClr val="tx1"/>
            </a:solidFill>
          </a:ln>
        </p:spPr>
      </p:pic>
    </p:spTree>
    <p:extLst>
      <p:ext uri="{BB962C8B-B14F-4D97-AF65-F5344CB8AC3E}">
        <p14:creationId xmlns:p14="http://schemas.microsoft.com/office/powerpoint/2010/main" val="16825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FA7BD-7A38-E258-6D6F-CA6BAC48404E}"/>
            </a:ext>
          </a:extLst>
        </p:cNvPr>
        <p:cNvGrpSpPr/>
        <p:nvPr/>
      </p:nvGrpSpPr>
      <p:grpSpPr>
        <a:xfrm>
          <a:off x="0" y="0"/>
          <a:ext cx="0" cy="0"/>
          <a:chOff x="0" y="0"/>
          <a:chExt cx="0" cy="0"/>
        </a:xfrm>
      </p:grpSpPr>
      <p:pic>
        <p:nvPicPr>
          <p:cNvPr id="7" name="Picture 6" descr="A graph with numbers and a line&#10;&#10;Description automatically generated">
            <a:extLst>
              <a:ext uri="{FF2B5EF4-FFF2-40B4-BE49-F238E27FC236}">
                <a16:creationId xmlns:a16="http://schemas.microsoft.com/office/drawing/2014/main" id="{5A3DA53C-7FAA-3D7C-8D9C-9C1A3F6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804" y="1596175"/>
            <a:ext cx="7742523" cy="7130905"/>
          </a:xfrm>
          <a:prstGeom prst="rect">
            <a:avLst/>
          </a:prstGeom>
        </p:spPr>
      </p:pic>
      <p:sp>
        <p:nvSpPr>
          <p:cNvPr id="2" name="Rectangle 1">
            <a:extLst>
              <a:ext uri="{FF2B5EF4-FFF2-40B4-BE49-F238E27FC236}">
                <a16:creationId xmlns:a16="http://schemas.microsoft.com/office/drawing/2014/main" id="{6C1F3D19-FF49-E7D2-5198-667C34FC2400}"/>
              </a:ext>
            </a:extLst>
          </p:cNvPr>
          <p:cNvSpPr/>
          <p:nvPr/>
        </p:nvSpPr>
        <p:spPr>
          <a:xfrm>
            <a:off x="-8966" y="-2241"/>
            <a:ext cx="18296965" cy="11430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Model 2 : Salary Prediction Model</a:t>
            </a:r>
          </a:p>
        </p:txBody>
      </p:sp>
      <p:sp>
        <p:nvSpPr>
          <p:cNvPr id="5" name="Rectangle 4">
            <a:extLst>
              <a:ext uri="{FF2B5EF4-FFF2-40B4-BE49-F238E27FC236}">
                <a16:creationId xmlns:a16="http://schemas.microsoft.com/office/drawing/2014/main" id="{ED76F5CC-2677-4808-2186-9EF7A0B4B99C}"/>
              </a:ext>
            </a:extLst>
          </p:cNvPr>
          <p:cNvSpPr/>
          <p:nvPr/>
        </p:nvSpPr>
        <p:spPr>
          <a:xfrm>
            <a:off x="776754" y="8727080"/>
            <a:ext cx="7543800" cy="1121230"/>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solidFill>
                  <a:schemeClr val="tx1"/>
                </a:solidFill>
              </a:rPr>
              <a:t>Well played, should increase salary</a:t>
            </a:r>
          </a:p>
        </p:txBody>
      </p:sp>
      <p:sp>
        <p:nvSpPr>
          <p:cNvPr id="11" name="Rectangle 10">
            <a:extLst>
              <a:ext uri="{FF2B5EF4-FFF2-40B4-BE49-F238E27FC236}">
                <a16:creationId xmlns:a16="http://schemas.microsoft.com/office/drawing/2014/main" id="{1BC57A2B-89C5-1906-8C8C-7A8DCC67C0DD}"/>
              </a:ext>
            </a:extLst>
          </p:cNvPr>
          <p:cNvSpPr/>
          <p:nvPr/>
        </p:nvSpPr>
        <p:spPr>
          <a:xfrm>
            <a:off x="9104770" y="5239335"/>
            <a:ext cx="7543800" cy="1121230"/>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James Harden</a:t>
            </a:r>
          </a:p>
        </p:txBody>
      </p:sp>
      <p:sp>
        <p:nvSpPr>
          <p:cNvPr id="15" name="Rectangle 14">
            <a:extLst>
              <a:ext uri="{FF2B5EF4-FFF2-40B4-BE49-F238E27FC236}">
                <a16:creationId xmlns:a16="http://schemas.microsoft.com/office/drawing/2014/main" id="{8D982EDD-70D7-46DC-287F-2DADC1629A70}"/>
              </a:ext>
            </a:extLst>
          </p:cNvPr>
          <p:cNvSpPr/>
          <p:nvPr/>
        </p:nvSpPr>
        <p:spPr>
          <a:xfrm>
            <a:off x="9060320" y="7171266"/>
            <a:ext cx="8922880" cy="1555814"/>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i="1" u="sng" dirty="0">
                <a:solidFill>
                  <a:srgbClr val="0070C0"/>
                </a:solidFill>
              </a:rPr>
              <a:t>Decreased</a:t>
            </a:r>
          </a:p>
          <a:p>
            <a:r>
              <a:rPr lang="en-US" sz="4000" dirty="0">
                <a:solidFill>
                  <a:schemeClr val="tx1"/>
                </a:solidFill>
              </a:rPr>
              <a:t>: because of his performance</a:t>
            </a:r>
          </a:p>
        </p:txBody>
      </p:sp>
      <p:sp>
        <p:nvSpPr>
          <p:cNvPr id="21" name="Rectangle 20">
            <a:extLst>
              <a:ext uri="{FF2B5EF4-FFF2-40B4-BE49-F238E27FC236}">
                <a16:creationId xmlns:a16="http://schemas.microsoft.com/office/drawing/2014/main" id="{30F17E1F-7131-3523-63CF-144CC997CECE}"/>
              </a:ext>
            </a:extLst>
          </p:cNvPr>
          <p:cNvSpPr/>
          <p:nvPr/>
        </p:nvSpPr>
        <p:spPr>
          <a:xfrm>
            <a:off x="9104770" y="3206686"/>
            <a:ext cx="8878430" cy="1555814"/>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i="1" u="sng" dirty="0">
                <a:solidFill>
                  <a:srgbClr val="FF0000"/>
                </a:solidFill>
              </a:rPr>
              <a:t>Increased</a:t>
            </a:r>
          </a:p>
          <a:p>
            <a:r>
              <a:rPr lang="en-US" sz="4000" dirty="0">
                <a:solidFill>
                  <a:schemeClr val="tx1"/>
                </a:solidFill>
              </a:rPr>
              <a:t>: because of performance and potential</a:t>
            </a:r>
          </a:p>
        </p:txBody>
      </p:sp>
      <p:sp>
        <p:nvSpPr>
          <p:cNvPr id="22" name="Rectangle 21">
            <a:extLst>
              <a:ext uri="{FF2B5EF4-FFF2-40B4-BE49-F238E27FC236}">
                <a16:creationId xmlns:a16="http://schemas.microsoft.com/office/drawing/2014/main" id="{31997516-9F70-7C94-0588-699D520709ED}"/>
              </a:ext>
            </a:extLst>
          </p:cNvPr>
          <p:cNvSpPr/>
          <p:nvPr/>
        </p:nvSpPr>
        <p:spPr>
          <a:xfrm>
            <a:off x="9168270" y="1409891"/>
            <a:ext cx="7543800" cy="884508"/>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Anthony Edwards</a:t>
            </a:r>
          </a:p>
        </p:txBody>
      </p:sp>
      <p:sp>
        <p:nvSpPr>
          <p:cNvPr id="3" name="Rectangle 2">
            <a:extLst>
              <a:ext uri="{FF2B5EF4-FFF2-40B4-BE49-F238E27FC236}">
                <a16:creationId xmlns:a16="http://schemas.microsoft.com/office/drawing/2014/main" id="{757F6ACE-B11B-E07D-676F-4626FA029850}"/>
              </a:ext>
            </a:extLst>
          </p:cNvPr>
          <p:cNvSpPr/>
          <p:nvPr/>
        </p:nvSpPr>
        <p:spPr>
          <a:xfrm>
            <a:off x="1622224" y="5647693"/>
            <a:ext cx="4626176" cy="91602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pic>
        <p:nvPicPr>
          <p:cNvPr id="19" name="Picture 18">
            <a:extLst>
              <a:ext uri="{FF2B5EF4-FFF2-40B4-BE49-F238E27FC236}">
                <a16:creationId xmlns:a16="http://schemas.microsoft.com/office/drawing/2014/main" id="{3307812B-A163-6868-958D-F8967F01848B}"/>
              </a:ext>
            </a:extLst>
          </p:cNvPr>
          <p:cNvPicPr>
            <a:picLocks noChangeAspect="1"/>
          </p:cNvPicPr>
          <p:nvPr/>
        </p:nvPicPr>
        <p:blipFill>
          <a:blip r:embed="rId5">
            <a:extLst>
              <a:ext uri="{28A0092B-C50C-407E-A947-70E740481C1C}">
                <a14:useLocalDpi xmlns:a14="http://schemas.microsoft.com/office/drawing/2010/main" val="0"/>
              </a:ext>
            </a:extLst>
          </a:blip>
          <a:srcRect t="6233" r="965" b="-1"/>
          <a:stretch/>
        </p:blipFill>
        <p:spPr>
          <a:xfrm>
            <a:off x="9121976" y="2428715"/>
            <a:ext cx="8905674" cy="829375"/>
          </a:xfrm>
          <a:prstGeom prst="rect">
            <a:avLst/>
          </a:prstGeom>
        </p:spPr>
      </p:pic>
      <p:pic>
        <p:nvPicPr>
          <p:cNvPr id="23" name="Picture 22">
            <a:extLst>
              <a:ext uri="{FF2B5EF4-FFF2-40B4-BE49-F238E27FC236}">
                <a16:creationId xmlns:a16="http://schemas.microsoft.com/office/drawing/2014/main" id="{243D6008-E218-BC2D-8276-683F221F78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4978" y="6268986"/>
            <a:ext cx="8858222" cy="855714"/>
          </a:xfrm>
          <a:prstGeom prst="rect">
            <a:avLst/>
          </a:prstGeom>
        </p:spPr>
      </p:pic>
      <p:sp>
        <p:nvSpPr>
          <p:cNvPr id="13" name="Rectangle 12">
            <a:extLst>
              <a:ext uri="{FF2B5EF4-FFF2-40B4-BE49-F238E27FC236}">
                <a16:creationId xmlns:a16="http://schemas.microsoft.com/office/drawing/2014/main" id="{EF39BB14-3F05-2BA1-CDBB-450359754DF2}"/>
              </a:ext>
            </a:extLst>
          </p:cNvPr>
          <p:cNvSpPr/>
          <p:nvPr/>
        </p:nvSpPr>
        <p:spPr>
          <a:xfrm>
            <a:off x="16078200" y="6268986"/>
            <a:ext cx="1949450" cy="855714"/>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sp>
        <p:nvSpPr>
          <p:cNvPr id="24" name="Rectangle 23">
            <a:extLst>
              <a:ext uri="{FF2B5EF4-FFF2-40B4-BE49-F238E27FC236}">
                <a16:creationId xmlns:a16="http://schemas.microsoft.com/office/drawing/2014/main" id="{0973E4D3-BCE8-F74D-9F12-CED6D2247360}"/>
              </a:ext>
            </a:extLst>
          </p:cNvPr>
          <p:cNvSpPr/>
          <p:nvPr/>
        </p:nvSpPr>
        <p:spPr>
          <a:xfrm>
            <a:off x="16207764" y="2428715"/>
            <a:ext cx="1837092" cy="85571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spTree>
    <p:extLst>
      <p:ext uri="{BB962C8B-B14F-4D97-AF65-F5344CB8AC3E}">
        <p14:creationId xmlns:p14="http://schemas.microsoft.com/office/powerpoint/2010/main" val="19033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5" grpId="0"/>
      <p:bldP spid="21" grpId="0"/>
      <p:bldP spid="22" grpId="0"/>
      <p:bldP spid="3" grpId="0" animBg="1"/>
      <p:bldP spid="13" grpId="0" animBg="1"/>
      <p:bldP spid="24" grpId="0"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1DE7D-690E-3863-CCE5-690840D3A0E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868E0AC-E47A-99A6-B7AC-8C7EF3A3CFB5}"/>
              </a:ext>
            </a:extLst>
          </p:cNvPr>
          <p:cNvSpPr/>
          <p:nvPr/>
        </p:nvSpPr>
        <p:spPr>
          <a:xfrm>
            <a:off x="-304800" y="2552699"/>
            <a:ext cx="19050000" cy="7797724"/>
          </a:xfrm>
          <a:prstGeom prst="rect">
            <a:avLst/>
          </a:prstGeom>
          <a:solidFill>
            <a:schemeClr val="bg1"/>
          </a:solidFill>
          <a:ln w="508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endParaRPr>
          </a:p>
        </p:txBody>
      </p:sp>
      <p:sp>
        <p:nvSpPr>
          <p:cNvPr id="11" name="Rounded Rectangle 10">
            <a:extLst>
              <a:ext uri="{FF2B5EF4-FFF2-40B4-BE49-F238E27FC236}">
                <a16:creationId xmlns:a16="http://schemas.microsoft.com/office/drawing/2014/main" id="{49722AEE-FFCC-E583-DF60-70D32EE96A85}"/>
              </a:ext>
            </a:extLst>
          </p:cNvPr>
          <p:cNvSpPr/>
          <p:nvPr/>
        </p:nvSpPr>
        <p:spPr>
          <a:xfrm>
            <a:off x="609600" y="342900"/>
            <a:ext cx="16840200" cy="1524000"/>
          </a:xfrm>
          <a:prstGeom prst="roundRect">
            <a:avLst>
              <a:gd name="adj" fmla="val 50000"/>
            </a:avLst>
          </a:prstGeom>
          <a:ln w="50800"/>
        </p:spPr>
        <p:style>
          <a:lnRef idx="2">
            <a:schemeClr val="accent6"/>
          </a:lnRef>
          <a:fillRef idx="1">
            <a:schemeClr val="lt1"/>
          </a:fillRef>
          <a:effectRef idx="0">
            <a:schemeClr val="accent6"/>
          </a:effectRef>
          <a:fontRef idx="minor">
            <a:schemeClr val="dk1"/>
          </a:fontRef>
        </p:style>
        <p:txBody>
          <a:bodyPr rtlCol="0" anchor="ctr"/>
          <a:lstStyle/>
          <a:p>
            <a:r>
              <a:rPr lang="en-US" sz="6600" dirty="0"/>
              <a:t>    </a:t>
            </a:r>
            <a:r>
              <a:rPr lang="en-US" sz="6600" b="1" dirty="0">
                <a:latin typeface="Times New Roman" panose="02020603050405020304" pitchFamily="18" charset="0"/>
                <a:cs typeface="Times New Roman" panose="02020603050405020304" pitchFamily="18" charset="0"/>
              </a:rPr>
              <a:t>Data Mining Problem</a:t>
            </a:r>
          </a:p>
        </p:txBody>
      </p:sp>
      <p:sp>
        <p:nvSpPr>
          <p:cNvPr id="10" name="Freeform 6">
            <a:extLst>
              <a:ext uri="{FF2B5EF4-FFF2-40B4-BE49-F238E27FC236}">
                <a16:creationId xmlns:a16="http://schemas.microsoft.com/office/drawing/2014/main" id="{FEEEC95C-136B-62B8-6DBD-6E3D8C544434}"/>
              </a:ext>
            </a:extLst>
          </p:cNvPr>
          <p:cNvSpPr/>
          <p:nvPr/>
        </p:nvSpPr>
        <p:spPr>
          <a:xfrm>
            <a:off x="-304800" y="190500"/>
            <a:ext cx="1828800" cy="1828800"/>
          </a:xfrm>
          <a:custGeom>
            <a:avLst/>
            <a:gdLst/>
            <a:ahLst/>
            <a:cxnLst/>
            <a:rect l="l" t="t" r="r" b="b"/>
            <a:pathLst>
              <a:path w="2436230" h="2436230">
                <a:moveTo>
                  <a:pt x="0" y="0"/>
                </a:moveTo>
                <a:lnTo>
                  <a:pt x="2436230" y="0"/>
                </a:lnTo>
                <a:lnTo>
                  <a:pt x="2436230" y="2436230"/>
                </a:lnTo>
                <a:lnTo>
                  <a:pt x="0" y="24362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Rectangle 4">
            <a:extLst>
              <a:ext uri="{FF2B5EF4-FFF2-40B4-BE49-F238E27FC236}">
                <a16:creationId xmlns:a16="http://schemas.microsoft.com/office/drawing/2014/main" id="{8F09C1D0-6B2E-69BF-2B63-B940571E1294}"/>
              </a:ext>
            </a:extLst>
          </p:cNvPr>
          <p:cNvSpPr/>
          <p:nvPr/>
        </p:nvSpPr>
        <p:spPr>
          <a:xfrm>
            <a:off x="2084070" y="2068834"/>
            <a:ext cx="13891260" cy="11430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Model 3 : Potential Player’s Salary Model</a:t>
            </a:r>
          </a:p>
        </p:txBody>
      </p:sp>
      <p:sp>
        <p:nvSpPr>
          <p:cNvPr id="2" name="Rectangle 1">
            <a:extLst>
              <a:ext uri="{FF2B5EF4-FFF2-40B4-BE49-F238E27FC236}">
                <a16:creationId xmlns:a16="http://schemas.microsoft.com/office/drawing/2014/main" id="{16CB7408-3780-8075-2614-A556787A4C7B}"/>
              </a:ext>
            </a:extLst>
          </p:cNvPr>
          <p:cNvSpPr/>
          <p:nvPr/>
        </p:nvSpPr>
        <p:spPr>
          <a:xfrm>
            <a:off x="467485" y="3219937"/>
            <a:ext cx="11353800" cy="5795707"/>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rPr>
              <a:t>Data</a:t>
            </a:r>
            <a:r>
              <a:rPr lang="en-US" sz="2800" b="1" dirty="0">
                <a:solidFill>
                  <a:schemeClr val="tx1"/>
                </a:solidFill>
              </a:rPr>
              <a:t> </a:t>
            </a:r>
            <a:r>
              <a:rPr lang="en-US" sz="2800" dirty="0">
                <a:solidFill>
                  <a:schemeClr val="tx1"/>
                </a:solidFill>
              </a:rPr>
              <a:t>: 2021-2024 NBA Player Stats, Code_2_15AllStarPlayersSalaries</a:t>
            </a:r>
          </a:p>
          <a:p>
            <a:r>
              <a:rPr lang="en-US" sz="2800" b="1" i="1" dirty="0">
                <a:solidFill>
                  <a:schemeClr val="tx1"/>
                </a:solidFill>
              </a:rPr>
              <a:t>Supervised Machine learning method </a:t>
            </a:r>
            <a:r>
              <a:rPr lang="en-US" sz="2800" dirty="0">
                <a:solidFill>
                  <a:schemeClr val="tx1"/>
                </a:solidFill>
              </a:rPr>
              <a:t>: Random Forest with 50,000 trees</a:t>
            </a:r>
          </a:p>
          <a:p>
            <a:r>
              <a:rPr lang="en-US" sz="2800" b="1" i="1" dirty="0">
                <a:solidFill>
                  <a:schemeClr val="tx1"/>
                </a:solidFill>
              </a:rPr>
              <a:t>Relevant Performance Measures :</a:t>
            </a:r>
            <a:r>
              <a:rPr lang="en-US" sz="2800" dirty="0">
                <a:solidFill>
                  <a:schemeClr val="tx1"/>
                </a:solidFill>
              </a:rPr>
              <a:t> R², Clustering</a:t>
            </a:r>
            <a:endParaRPr lang="en-US" sz="2800" b="1" i="1" dirty="0">
              <a:solidFill>
                <a:schemeClr val="tx1"/>
              </a:solidFill>
            </a:endParaRPr>
          </a:p>
          <a:p>
            <a:r>
              <a:rPr lang="en-US" sz="2800" b="1" dirty="0">
                <a:solidFill>
                  <a:schemeClr val="tx1"/>
                </a:solidFill>
              </a:rPr>
              <a:t>Partitioning</a:t>
            </a:r>
            <a:r>
              <a:rPr lang="en-US" sz="2800" dirty="0">
                <a:solidFill>
                  <a:schemeClr val="tx1"/>
                </a:solidFill>
              </a:rPr>
              <a:t> : Training (100%)</a:t>
            </a:r>
          </a:p>
          <a:p>
            <a:r>
              <a:rPr lang="en-US" sz="2800" b="1" i="1" dirty="0">
                <a:solidFill>
                  <a:schemeClr val="tx1"/>
                </a:solidFill>
              </a:rPr>
              <a:t>Variables</a:t>
            </a:r>
          </a:p>
          <a:p>
            <a:pPr marL="685800" indent="-685800">
              <a:buFontTx/>
              <a:buChar char="-"/>
            </a:pPr>
            <a:r>
              <a:rPr lang="en-US" sz="2800" dirty="0">
                <a:solidFill>
                  <a:schemeClr val="tx1"/>
                </a:solidFill>
              </a:rPr>
              <a:t>Output : Player salary and statistics data for multiple seasons, along with selected columns and filters.</a:t>
            </a:r>
          </a:p>
          <a:p>
            <a:pPr marL="685800" indent="-685800">
              <a:buFontTx/>
              <a:buChar char="-"/>
            </a:pPr>
            <a:r>
              <a:rPr lang="en-US" sz="2800" dirty="0">
                <a:solidFill>
                  <a:schemeClr val="tx1"/>
                </a:solidFill>
              </a:rPr>
              <a:t>Input : A dataset of young players with their potential scores, predicted salaries, K-means cluster labels, and a final filtered dataset showing undervalued players.</a:t>
            </a:r>
          </a:p>
        </p:txBody>
      </p:sp>
      <p:pic>
        <p:nvPicPr>
          <p:cNvPr id="8" name="Picture 7" descr="A screenshot of a table&#10;&#10;Description automatically generated">
            <a:extLst>
              <a:ext uri="{FF2B5EF4-FFF2-40B4-BE49-F238E27FC236}">
                <a16:creationId xmlns:a16="http://schemas.microsoft.com/office/drawing/2014/main" id="{14B598B6-579A-C1C7-C3CF-073114348B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37467" y="3631836"/>
            <a:ext cx="5519057" cy="6298585"/>
          </a:xfrm>
          <a:prstGeom prst="rect">
            <a:avLst/>
          </a:prstGeom>
        </p:spPr>
      </p:pic>
      <p:sp>
        <p:nvSpPr>
          <p:cNvPr id="14" name="Rectangle 13">
            <a:extLst>
              <a:ext uri="{FF2B5EF4-FFF2-40B4-BE49-F238E27FC236}">
                <a16:creationId xmlns:a16="http://schemas.microsoft.com/office/drawing/2014/main" id="{5C74B2E2-E7EB-006C-3E1C-EBF396DF8ED7}"/>
              </a:ext>
            </a:extLst>
          </p:cNvPr>
          <p:cNvSpPr/>
          <p:nvPr/>
        </p:nvSpPr>
        <p:spPr>
          <a:xfrm>
            <a:off x="-4899" y="1"/>
            <a:ext cx="18297797" cy="10350422"/>
          </a:xfrm>
          <a:prstGeom prst="rect">
            <a:avLst/>
          </a:prstGeom>
          <a:solidFill>
            <a:schemeClr val="tx1">
              <a:alpha val="90181"/>
            </a:schemeClr>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bg1"/>
              </a:solidFill>
              <a:latin typeface="Times New Roman" panose="02020603050405020304" pitchFamily="18" charset="0"/>
              <a:cs typeface="Times New Roman" panose="02020603050405020304" pitchFamily="18" charset="0"/>
            </a:endParaRPr>
          </a:p>
        </p:txBody>
      </p:sp>
      <p:pic>
        <p:nvPicPr>
          <p:cNvPr id="12" name="Picture 11" descr="A table of numbers and a number&#10;&#10;Description automatically generated">
            <a:extLst>
              <a:ext uri="{FF2B5EF4-FFF2-40B4-BE49-F238E27FC236}">
                <a16:creationId xmlns:a16="http://schemas.microsoft.com/office/drawing/2014/main" id="{B561B6B8-DB2F-12A9-E810-B3020EBAF1B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49811" y="2209799"/>
            <a:ext cx="10391399" cy="7526669"/>
          </a:xfrm>
          <a:prstGeom prst="rect">
            <a:avLst/>
          </a:prstGeom>
        </p:spPr>
      </p:pic>
      <p:sp>
        <p:nvSpPr>
          <p:cNvPr id="13" name="Rectangle 12">
            <a:extLst>
              <a:ext uri="{FF2B5EF4-FFF2-40B4-BE49-F238E27FC236}">
                <a16:creationId xmlns:a16="http://schemas.microsoft.com/office/drawing/2014/main" id="{344838F3-C39A-7627-03F1-798709F7F8C3}"/>
              </a:ext>
            </a:extLst>
          </p:cNvPr>
          <p:cNvSpPr/>
          <p:nvPr/>
        </p:nvSpPr>
        <p:spPr>
          <a:xfrm>
            <a:off x="4000857" y="768976"/>
            <a:ext cx="10689309" cy="1078306"/>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rPr>
              <a:t>Young potential players’ salary prediction</a:t>
            </a:r>
          </a:p>
          <a:p>
            <a:pPr algn="ctr"/>
            <a:r>
              <a:rPr lang="en-US" sz="4800" b="1" dirty="0">
                <a:solidFill>
                  <a:schemeClr val="bg1"/>
                </a:solidFill>
              </a:rPr>
              <a:t>through Random Forest</a:t>
            </a:r>
          </a:p>
        </p:txBody>
      </p:sp>
    </p:spTree>
    <p:extLst>
      <p:ext uri="{BB962C8B-B14F-4D97-AF65-F5344CB8AC3E}">
        <p14:creationId xmlns:p14="http://schemas.microsoft.com/office/powerpoint/2010/main" val="278825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00F8F-EA0D-F394-EF31-58978A208EA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612F245-1422-BF8D-EAAA-5BBD5315F08D}"/>
              </a:ext>
            </a:extLst>
          </p:cNvPr>
          <p:cNvSpPr/>
          <p:nvPr/>
        </p:nvSpPr>
        <p:spPr>
          <a:xfrm>
            <a:off x="-8966" y="-2241"/>
            <a:ext cx="18296965" cy="1143000"/>
          </a:xfrm>
          <a:prstGeom prst="rect">
            <a:avLst/>
          </a:prstGeom>
          <a:solidFill>
            <a:schemeClr val="accent6"/>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t>Model 3 : Potential Player’s Salary Model</a:t>
            </a:r>
          </a:p>
        </p:txBody>
      </p:sp>
      <p:pic>
        <p:nvPicPr>
          <p:cNvPr id="9" name="Picture 8" descr="A graph of a number of clusters&#10;&#10;Description automatically generated">
            <a:extLst>
              <a:ext uri="{FF2B5EF4-FFF2-40B4-BE49-F238E27FC236}">
                <a16:creationId xmlns:a16="http://schemas.microsoft.com/office/drawing/2014/main" id="{5BC6823D-8188-B9C9-C790-4B7236AD7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884" y="1220773"/>
            <a:ext cx="6320116" cy="4464057"/>
          </a:xfrm>
          <a:prstGeom prst="rect">
            <a:avLst/>
          </a:prstGeom>
        </p:spPr>
      </p:pic>
      <p:sp>
        <p:nvSpPr>
          <p:cNvPr id="11" name="Rectangle 10">
            <a:extLst>
              <a:ext uri="{FF2B5EF4-FFF2-40B4-BE49-F238E27FC236}">
                <a16:creationId xmlns:a16="http://schemas.microsoft.com/office/drawing/2014/main" id="{8B399CAD-A881-C61D-2162-F96551304814}"/>
              </a:ext>
            </a:extLst>
          </p:cNvPr>
          <p:cNvSpPr/>
          <p:nvPr/>
        </p:nvSpPr>
        <p:spPr>
          <a:xfrm>
            <a:off x="175181" y="5145677"/>
            <a:ext cx="2381147" cy="1078306"/>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K-means</a:t>
            </a:r>
          </a:p>
        </p:txBody>
      </p:sp>
      <p:pic>
        <p:nvPicPr>
          <p:cNvPr id="18" name="Picture 17" descr="A graph with red blue and green dots&#10;&#10;Description automatically generated">
            <a:extLst>
              <a:ext uri="{FF2B5EF4-FFF2-40B4-BE49-F238E27FC236}">
                <a16:creationId xmlns:a16="http://schemas.microsoft.com/office/drawing/2014/main" id="{6AE6C84B-D554-3CB6-A1E7-3C487AFAB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884" y="5845392"/>
            <a:ext cx="6320116" cy="4505071"/>
          </a:xfrm>
          <a:prstGeom prst="rect">
            <a:avLst/>
          </a:prstGeom>
        </p:spPr>
      </p:pic>
      <p:pic>
        <p:nvPicPr>
          <p:cNvPr id="20" name="Picture 19" descr="A table with numbers and numbers&#10;&#10;Description automatically generated">
            <a:extLst>
              <a:ext uri="{FF2B5EF4-FFF2-40B4-BE49-F238E27FC236}">
                <a16:creationId xmlns:a16="http://schemas.microsoft.com/office/drawing/2014/main" id="{C17729F1-3DE2-24C1-4737-96EEC836C2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5029" y="2665984"/>
            <a:ext cx="8192096" cy="6363715"/>
          </a:xfrm>
          <a:prstGeom prst="rect">
            <a:avLst/>
          </a:prstGeom>
        </p:spPr>
      </p:pic>
      <p:sp>
        <p:nvSpPr>
          <p:cNvPr id="21" name="Rectangle 20">
            <a:extLst>
              <a:ext uri="{FF2B5EF4-FFF2-40B4-BE49-F238E27FC236}">
                <a16:creationId xmlns:a16="http://schemas.microsoft.com/office/drawing/2014/main" id="{160087F1-FEBD-BCAE-798E-C1710BBC9825}"/>
              </a:ext>
            </a:extLst>
          </p:cNvPr>
          <p:cNvSpPr/>
          <p:nvPr/>
        </p:nvSpPr>
        <p:spPr>
          <a:xfrm flipH="1" flipV="1">
            <a:off x="4541842" y="4314014"/>
            <a:ext cx="639757" cy="52468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sp>
        <p:nvSpPr>
          <p:cNvPr id="22" name="Rectangle 21">
            <a:extLst>
              <a:ext uri="{FF2B5EF4-FFF2-40B4-BE49-F238E27FC236}">
                <a16:creationId xmlns:a16="http://schemas.microsoft.com/office/drawing/2014/main" id="{304C364C-BABA-35C4-33B0-4A51C7CB1662}"/>
              </a:ext>
            </a:extLst>
          </p:cNvPr>
          <p:cNvSpPr/>
          <p:nvPr/>
        </p:nvSpPr>
        <p:spPr>
          <a:xfrm>
            <a:off x="11426804" y="1587678"/>
            <a:ext cx="4585897" cy="1078306"/>
          </a:xfrm>
          <a:prstGeom prst="rect">
            <a:avLst/>
          </a:prstGeom>
          <a:no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Clustering Result</a:t>
            </a:r>
          </a:p>
        </p:txBody>
      </p:sp>
    </p:spTree>
    <p:extLst>
      <p:ext uri="{BB962C8B-B14F-4D97-AF65-F5344CB8AC3E}">
        <p14:creationId xmlns:p14="http://schemas.microsoft.com/office/powerpoint/2010/main" val="376733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3213</TotalTime>
  <Words>2117</Words>
  <Application>Microsoft Macintosh PowerPoint</Application>
  <PresentationFormat>Custom</PresentationFormat>
  <Paragraphs>174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Times New Roman</vt:lpstr>
      <vt:lpstr>Antique Olive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Mining_NBA</dc:title>
  <cp:lastModifiedBy>Geunju Park</cp:lastModifiedBy>
  <cp:revision>35</cp:revision>
  <dcterms:created xsi:type="dcterms:W3CDTF">2006-08-16T00:00:00Z</dcterms:created>
  <dcterms:modified xsi:type="dcterms:W3CDTF">2024-11-09T12:17:30Z</dcterms:modified>
  <dc:identifier>DAGUxkV6wwU</dc:identifier>
</cp:coreProperties>
</file>