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68" r:id="rId15"/>
    <p:sldId id="271" r:id="rId16"/>
    <p:sldId id="269" r:id="rId17"/>
    <p:sldId id="273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ti.bsuir.by/user/info/advert/5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ti.bsuir.by/user/info/advert/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Организационное собрание по преддипломной практике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Со студентами ЗФО ФКТ ИИТ (специальность ПОИТ)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8613" y="5638800"/>
            <a:ext cx="99213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/>
              <a:t>Ответственный за преддипломную практику и дипломное проектирование</a:t>
            </a:r>
          </a:p>
          <a:p>
            <a:pPr algn="ctr"/>
            <a:r>
              <a:rPr lang="ru-RU" sz="2000" dirty="0" smtClean="0"/>
              <a:t>старший преподаватель кафедры </a:t>
            </a:r>
            <a:r>
              <a:rPr lang="ru-RU" sz="2000" dirty="0" err="1" smtClean="0"/>
              <a:t>ИСиТ</a:t>
            </a:r>
            <a:r>
              <a:rPr lang="ru-RU" sz="2000" dirty="0" smtClean="0"/>
              <a:t> Савенко Андрей Геннадьевич</a:t>
            </a:r>
          </a:p>
          <a:p>
            <a:pPr algn="ctr"/>
            <a:r>
              <a:rPr lang="ru-RU" sz="2000" dirty="0" smtClean="0"/>
              <a:t>Минск, 16.10.2021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762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5660" y="236752"/>
            <a:ext cx="9404723" cy="1400530"/>
          </a:xfrm>
        </p:spPr>
        <p:txBody>
          <a:bodyPr/>
          <a:lstStyle/>
          <a:p>
            <a:r>
              <a:rPr lang="ru-RU" dirty="0" smtClean="0"/>
              <a:t>Структура пояснительной записки дипломного проекта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0576" y="1637282"/>
            <a:ext cx="1144662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1" dirty="0"/>
              <a:t>3</a:t>
            </a:r>
            <a:r>
              <a:rPr lang="ru-RU" sz="2800" dirty="0"/>
              <a:t> </a:t>
            </a:r>
            <a:r>
              <a:rPr lang="ru-RU" sz="2800" b="1" dirty="0"/>
              <a:t>Проектирование программного средства</a:t>
            </a:r>
            <a:r>
              <a:rPr lang="ru-RU" sz="2800" dirty="0"/>
              <a:t> (15 – 20 страниц)</a:t>
            </a:r>
            <a:endParaRPr lang="en-US" sz="2800" dirty="0"/>
          </a:p>
          <a:p>
            <a:pPr marL="0" indent="0">
              <a:buNone/>
            </a:pPr>
            <a:r>
              <a:rPr lang="ru-RU" dirty="0"/>
              <a:t>Раздел должен содержать разработку архитектуры ПС и техническое проектирование ПС. Раздел может включать различные виды диаграмм UML, схемы алгоритмов, интерфейсы между компонентами и модулями ПС и т.п., а также их описание.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Раздел должен содержать ссылки на исходные коды, реализующие некоторые из разработанных элементов проекта ПС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sz="2800" b="1" dirty="0"/>
              <a:t>4</a:t>
            </a:r>
            <a:r>
              <a:rPr lang="ru-RU" sz="2800" dirty="0"/>
              <a:t> </a:t>
            </a:r>
            <a:r>
              <a:rPr lang="ru-RU" sz="2800" b="1" dirty="0"/>
              <a:t>Тестирование ПС</a:t>
            </a:r>
            <a:r>
              <a:rPr lang="ru-RU" sz="2800" dirty="0"/>
              <a:t> </a:t>
            </a:r>
            <a:r>
              <a:rPr lang="ru-RU" sz="2800" dirty="0" smtClean="0"/>
              <a:t>(7 </a:t>
            </a:r>
            <a:r>
              <a:rPr lang="ru-RU" sz="2800" dirty="0"/>
              <a:t>– </a:t>
            </a:r>
            <a:r>
              <a:rPr lang="ru-RU" sz="2800" dirty="0" smtClean="0"/>
              <a:t>10 </a:t>
            </a:r>
            <a:r>
              <a:rPr lang="ru-RU" sz="2800" dirty="0"/>
              <a:t>страниц)</a:t>
            </a:r>
            <a:endParaRPr lang="en-US" sz="2800" dirty="0"/>
          </a:p>
          <a:p>
            <a:pPr marL="0" indent="0">
              <a:buNone/>
            </a:pPr>
            <a:r>
              <a:rPr lang="ru-RU" dirty="0"/>
              <a:t>Раздел должен содержать некоторое ограниченное число разработанных тестов для проверки работоспособности ПС или некоторой его части</a:t>
            </a:r>
            <a:r>
              <a:rPr lang="ru-RU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1093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5660" y="236752"/>
            <a:ext cx="9404723" cy="1400530"/>
          </a:xfrm>
        </p:spPr>
        <p:txBody>
          <a:bodyPr/>
          <a:lstStyle/>
          <a:p>
            <a:r>
              <a:rPr lang="ru-RU" dirty="0" smtClean="0"/>
              <a:t>Структура пояснительной записки дипломного проекта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0576" y="1637282"/>
            <a:ext cx="11446624" cy="47302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/>
              <a:t>5</a:t>
            </a:r>
            <a:r>
              <a:rPr lang="ru-RU" sz="2400" dirty="0"/>
              <a:t> </a:t>
            </a:r>
            <a:r>
              <a:rPr lang="ru-RU" sz="2400" b="1" dirty="0"/>
              <a:t>Методика использования разработанного программного средства</a:t>
            </a:r>
            <a:r>
              <a:rPr lang="ru-RU" sz="2400" dirty="0"/>
              <a:t> (7 – </a:t>
            </a:r>
            <a:r>
              <a:rPr lang="ru-RU" sz="2400" dirty="0" smtClean="0"/>
              <a:t>12 </a:t>
            </a:r>
            <a:r>
              <a:rPr lang="ru-RU" sz="2400" dirty="0"/>
              <a:t>страниц)</a:t>
            </a:r>
            <a:endParaRPr lang="en-US" sz="2400" dirty="0"/>
          </a:p>
          <a:p>
            <a:pPr marL="0" indent="0">
              <a:buNone/>
            </a:pPr>
            <a:r>
              <a:rPr lang="ru-RU" dirty="0"/>
              <a:t>В разделе приводятся основные сведения по работе с ПС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sz="2400" b="1" dirty="0" smtClean="0"/>
              <a:t>6 Технико-экономическое обоснование</a:t>
            </a:r>
          </a:p>
          <a:p>
            <a:pPr marL="0" indent="0">
              <a:buNone/>
            </a:pPr>
            <a:r>
              <a:rPr lang="ru-RU" sz="2400" b="1" dirty="0" smtClean="0"/>
              <a:t>ЗАКЛЮЧЕНИЕ</a:t>
            </a:r>
          </a:p>
          <a:p>
            <a:pPr marL="0" indent="0">
              <a:buNone/>
            </a:pPr>
            <a:r>
              <a:rPr lang="ru-RU" sz="2400" b="1" dirty="0" smtClean="0"/>
              <a:t>СПИСОК ИСПОЛЬЗОВАННЫХ ИСТОЧНИКОВ </a:t>
            </a:r>
            <a:r>
              <a:rPr lang="ru-RU" sz="2400" dirty="0" smtClean="0"/>
              <a:t>(ссылки по мере упоминания в тексте ПЗ)</a:t>
            </a:r>
          </a:p>
          <a:p>
            <a:pPr marL="0" indent="0">
              <a:buNone/>
            </a:pPr>
            <a:r>
              <a:rPr lang="ru-RU" sz="2400" b="1" dirty="0"/>
              <a:t>Приложения</a:t>
            </a:r>
            <a:endParaRPr lang="en-US" sz="2400" b="1" dirty="0"/>
          </a:p>
          <a:p>
            <a:pPr marL="0" indent="0">
              <a:buNone/>
            </a:pPr>
            <a:r>
              <a:rPr lang="ru-RU" dirty="0"/>
              <a:t>Должна быть приведена часть  исходных кодов разработанного ПС в пределах 30 – 40 страниц. </a:t>
            </a:r>
            <a:r>
              <a:rPr lang="ru-RU" dirty="0" smtClean="0"/>
              <a:t>Исходный код </a:t>
            </a:r>
            <a:r>
              <a:rPr lang="ru-RU" b="1" u="sng" dirty="0" smtClean="0"/>
              <a:t>ОБЯЗАТЕЛЕН</a:t>
            </a:r>
            <a:r>
              <a:rPr lang="ru-RU" dirty="0" smtClean="0"/>
              <a:t>! При </a:t>
            </a:r>
            <a:r>
              <a:rPr lang="ru-RU" dirty="0"/>
              <a:t>необходимости могут быть приведены какие-то второстепенные элементы проектирования ПС.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738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5660" y="236752"/>
            <a:ext cx="9404723" cy="1400530"/>
          </a:xfrm>
        </p:spPr>
        <p:txBody>
          <a:bodyPr/>
          <a:lstStyle/>
          <a:p>
            <a:r>
              <a:rPr lang="ru-RU" dirty="0" smtClean="0"/>
              <a:t>Структура пояснительной записки дипломного проекта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0576" y="1637282"/>
            <a:ext cx="11446624" cy="47302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b="1" dirty="0" smtClean="0"/>
              <a:t>Менять название и количество разделов пояснительной записки, а тем более их суть категорически не рекомендуется! (однако за это отвечает ваш руководитель)</a:t>
            </a:r>
            <a:endParaRPr lang="en-US" sz="28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00974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2" y="253213"/>
            <a:ext cx="9404723" cy="1400530"/>
          </a:xfrm>
        </p:spPr>
        <p:txBody>
          <a:bodyPr/>
          <a:lstStyle/>
          <a:p>
            <a:r>
              <a:rPr lang="ru-RU" dirty="0" smtClean="0"/>
              <a:t>Технико-экономическое обоснование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6112" y="4354022"/>
            <a:ext cx="106230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Необходимо получить задание у преподавателя (учитывая специфику вашего ПО – разрабатывается для себя/ разрабатывается для компании, бесплатное/платное и т.д.), выполнить, отослать на проверку по электронной почте. Затем получить подпись на титульном листе очно в указанные дни и время консультации, предварительно уточнив по почте.</a:t>
            </a:r>
          </a:p>
          <a:p>
            <a:r>
              <a:rPr lang="ru-RU" sz="2200" dirty="0" smtClean="0">
                <a:solidFill>
                  <a:srgbClr val="FF0000"/>
                </a:solidFill>
              </a:rPr>
              <a:t>ПОДПИСЬ МОЖНО ПОЛУЧИТЬ ТОЛЬКО ДО 31.12.2021!!!!!</a:t>
            </a:r>
            <a:endParaRPr lang="en-US" sz="2200" dirty="0">
              <a:solidFill>
                <a:srgbClr val="FF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41" y="1653743"/>
            <a:ext cx="9343289" cy="2635624"/>
          </a:xfrm>
        </p:spPr>
      </p:pic>
    </p:spTree>
    <p:extLst>
      <p:ext uri="{BB962C8B-B14F-4D97-AF65-F5344CB8AC3E}">
        <p14:creationId xmlns:p14="http://schemas.microsoft.com/office/powerpoint/2010/main" val="2016072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5245" y="62020"/>
            <a:ext cx="9404723" cy="1062815"/>
          </a:xfrm>
        </p:spPr>
        <p:txBody>
          <a:bodyPr/>
          <a:lstStyle/>
          <a:p>
            <a:r>
              <a:rPr lang="ru-RU" dirty="0" err="1" smtClean="0"/>
              <a:t>Нормоконтроль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6359" y="756458"/>
            <a:ext cx="10118870" cy="6101541"/>
          </a:xfrm>
        </p:spPr>
        <p:txBody>
          <a:bodyPr>
            <a:normAutofit fontScale="92500" lnSpcReduction="20000"/>
          </a:bodyPr>
          <a:lstStyle/>
          <a:p>
            <a:r>
              <a:rPr lang="ru-RU" sz="2800" dirty="0" smtClean="0"/>
              <a:t>Группы 881071-72 у Даниловой Г.В. (кафедра ПОИТ)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ru-RU" sz="1100" dirty="0" smtClean="0"/>
          </a:p>
          <a:p>
            <a:r>
              <a:rPr lang="ru-RU" sz="2800" dirty="0" smtClean="0"/>
              <a:t>Группы 881073-74 у </a:t>
            </a:r>
            <a:r>
              <a:rPr lang="ru-RU" sz="2800" dirty="0" err="1" smtClean="0"/>
              <a:t>Болтак</a:t>
            </a:r>
            <a:r>
              <a:rPr lang="ru-RU" sz="2800" dirty="0" smtClean="0"/>
              <a:t> С.В. </a:t>
            </a:r>
            <a:r>
              <a:rPr lang="ru-RU" sz="2800" dirty="0"/>
              <a:t>(кафедра ПОИТ</a:t>
            </a:r>
            <a:r>
              <a:rPr lang="ru-RU" sz="2800" dirty="0" smtClean="0"/>
              <a:t>).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err="1" smtClean="0"/>
              <a:t>Нормоконтроль</a:t>
            </a:r>
            <a:r>
              <a:rPr lang="ru-RU" sz="2800" dirty="0" smtClean="0"/>
              <a:t> необходимо пройти </a:t>
            </a:r>
            <a:r>
              <a:rPr lang="ru-RU" sz="2800" u="sng" dirty="0" smtClean="0"/>
              <a:t>до 31.12.2021. </a:t>
            </a:r>
            <a:r>
              <a:rPr lang="ru-RU" sz="2800" smtClean="0"/>
              <a:t>График прохождения должен </a:t>
            </a:r>
            <a:r>
              <a:rPr lang="ru-RU" sz="2800" dirty="0" smtClean="0"/>
              <a:t>появиться на сайте.</a:t>
            </a:r>
            <a:endParaRPr lang="en-US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45" y="1124835"/>
            <a:ext cx="3309248" cy="203975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45" y="3620193"/>
            <a:ext cx="3309248" cy="219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41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5245" y="62020"/>
            <a:ext cx="9404723" cy="1062815"/>
          </a:xfrm>
        </p:spPr>
        <p:txBody>
          <a:bodyPr/>
          <a:lstStyle/>
          <a:p>
            <a:r>
              <a:rPr lang="ru-RU" dirty="0" err="1" smtClean="0"/>
              <a:t>Дедлайны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995245" y="1570779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ru-RU" sz="2600" dirty="0" smtClean="0"/>
              <a:t>Защита преддипломной практики – 27.11.2021;</a:t>
            </a:r>
          </a:p>
          <a:p>
            <a:r>
              <a:rPr lang="ru-RU" sz="2600" dirty="0" smtClean="0"/>
              <a:t>Технико-экономическое обоснование – 31.12.2021 (ВНИМАНИЕ: большие очереди на подпись в конце декабря!);</a:t>
            </a:r>
          </a:p>
          <a:p>
            <a:r>
              <a:rPr lang="ru-RU" sz="2600" dirty="0" err="1" smtClean="0"/>
              <a:t>Нормоконтроль</a:t>
            </a:r>
            <a:r>
              <a:rPr lang="ru-RU" sz="2600" dirty="0" smtClean="0"/>
              <a:t> </a:t>
            </a:r>
            <a:r>
              <a:rPr lang="ru-RU" sz="2600" dirty="0"/>
              <a:t>– 31.12.2021 (ВНИМАНИЕ: большие очереди на подпись в конце декабря</a:t>
            </a:r>
            <a:r>
              <a:rPr lang="ru-RU" sz="2600" dirty="0" smtClean="0"/>
              <a:t>!);</a:t>
            </a:r>
          </a:p>
          <a:p>
            <a:r>
              <a:rPr lang="ru-RU" sz="2600" dirty="0" smtClean="0"/>
              <a:t>Срок </a:t>
            </a:r>
            <a:r>
              <a:rPr lang="ru-RU" sz="2600" dirty="0"/>
              <a:t>сдачи готового ДП – </a:t>
            </a:r>
            <a:r>
              <a:rPr lang="ru-RU" sz="2600" dirty="0" smtClean="0"/>
              <a:t>03.01.2022 </a:t>
            </a:r>
            <a:r>
              <a:rPr lang="ru-RU" sz="2600" dirty="0"/>
              <a:t>г.</a:t>
            </a:r>
          </a:p>
          <a:p>
            <a:r>
              <a:rPr lang="ru-RU" sz="2600" dirty="0" smtClean="0"/>
              <a:t>Рабочие комиссии (предзащита ДП) </a:t>
            </a:r>
            <a:r>
              <a:rPr lang="ru-RU" sz="2600" dirty="0"/>
              <a:t>с </a:t>
            </a:r>
            <a:r>
              <a:rPr lang="ru-RU" sz="2600" dirty="0" smtClean="0"/>
              <a:t>03.01.2022 </a:t>
            </a:r>
            <a:r>
              <a:rPr lang="ru-RU" sz="2600" dirty="0"/>
              <a:t>по </a:t>
            </a:r>
            <a:r>
              <a:rPr lang="ru-RU" sz="2600" dirty="0" smtClean="0"/>
              <a:t>13.01.2022</a:t>
            </a:r>
            <a:endParaRPr lang="ru-RU" sz="2600" dirty="0"/>
          </a:p>
          <a:p>
            <a:r>
              <a:rPr lang="ru-RU" sz="2600" dirty="0"/>
              <a:t>Рецензии с </a:t>
            </a:r>
            <a:r>
              <a:rPr lang="ru-RU" sz="2600" dirty="0" smtClean="0"/>
              <a:t>04.01.2022 </a:t>
            </a:r>
            <a:r>
              <a:rPr lang="ru-RU" sz="2600" dirty="0"/>
              <a:t>по </a:t>
            </a:r>
            <a:r>
              <a:rPr lang="ru-RU" sz="2600" dirty="0" smtClean="0"/>
              <a:t>20.01.2022</a:t>
            </a:r>
            <a:endParaRPr lang="ru-RU" sz="2600" dirty="0"/>
          </a:p>
          <a:p>
            <a:r>
              <a:rPr lang="ru-RU" sz="2600" dirty="0"/>
              <a:t>Защита ДП (ГЭК) с </a:t>
            </a:r>
            <a:r>
              <a:rPr lang="ru-RU" sz="2600" dirty="0" smtClean="0"/>
              <a:t>20.01.2022 </a:t>
            </a:r>
            <a:r>
              <a:rPr lang="ru-RU" sz="2600" dirty="0"/>
              <a:t>по </a:t>
            </a:r>
            <a:r>
              <a:rPr lang="ru-RU" sz="2600" dirty="0" smtClean="0"/>
              <a:t>31.01.2022</a:t>
            </a:r>
            <a:endParaRPr lang="ru-RU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89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489" y="70333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ГЭК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967" y="1010115"/>
            <a:ext cx="6261765" cy="3598310"/>
          </a:xfrm>
        </p:spPr>
      </p:pic>
      <p:sp>
        <p:nvSpPr>
          <p:cNvPr id="5" name="TextBox 4"/>
          <p:cNvSpPr txBox="1"/>
          <p:nvPr/>
        </p:nvSpPr>
        <p:spPr>
          <a:xfrm>
            <a:off x="415636" y="5203767"/>
            <a:ext cx="10831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Секретарь ГЭК</a:t>
            </a:r>
          </a:p>
          <a:p>
            <a:r>
              <a:rPr lang="ru-RU" sz="2400" dirty="0" smtClean="0"/>
              <a:t>По всем вопросам связанным с защитой ДП, в том числе составление очерёдности защиты по дням.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62567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6191" y="137326"/>
            <a:ext cx="9404723" cy="1400530"/>
          </a:xfrm>
        </p:spPr>
        <p:txBody>
          <a:bodyPr/>
          <a:lstStyle/>
          <a:p>
            <a:pPr algn="ctr"/>
            <a:r>
              <a:rPr lang="ru-RU" sz="4800" dirty="0" smtClean="0"/>
              <a:t>ГЭК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537856"/>
            <a:ext cx="10027430" cy="4710544"/>
          </a:xfrm>
        </p:spPr>
        <p:txBody>
          <a:bodyPr>
            <a:normAutofit fontScale="92500" lnSpcReduction="10000"/>
          </a:bodyPr>
          <a:lstStyle/>
          <a:p>
            <a:r>
              <a:rPr lang="ru-RU" sz="3200" dirty="0" smtClean="0"/>
              <a:t>На защите дипломного проекта необходимо представить </a:t>
            </a:r>
            <a:r>
              <a:rPr lang="ru-RU" sz="3200" b="1" u="sng" dirty="0" smtClean="0"/>
              <a:t>ПРЕЗЕНТАЦИЮ</a:t>
            </a:r>
            <a:r>
              <a:rPr lang="ru-RU" sz="3200" dirty="0" smtClean="0"/>
              <a:t>.</a:t>
            </a:r>
          </a:p>
          <a:p>
            <a:r>
              <a:rPr lang="ru-RU" sz="3200" dirty="0" smtClean="0"/>
              <a:t>Презентация должна</a:t>
            </a:r>
            <a:r>
              <a:rPr lang="ru-RU" sz="3200" dirty="0" smtClean="0"/>
              <a:t> содержать </a:t>
            </a:r>
            <a:r>
              <a:rPr lang="ru-RU" sz="3200" dirty="0" smtClean="0"/>
              <a:t>в том числе 6 форматов А1 (3 схемы алгоритма и 3 плаката</a:t>
            </a:r>
            <a:r>
              <a:rPr lang="ru-RU" sz="3200" dirty="0" smtClean="0"/>
              <a:t>), т.к. с этого года они не будут вывешиваться на бумажном носителе.</a:t>
            </a:r>
          </a:p>
          <a:p>
            <a:r>
              <a:rPr lang="ru-RU" sz="3200" dirty="0" smtClean="0"/>
              <a:t>Время на защиту дипломного проекта 5-7 минут. Комиссии необходимо кратко изложить основную суть по каждому разделу и сделать вывод.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96343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10883642" cy="1891471"/>
          </a:xfrm>
        </p:spPr>
        <p:txBody>
          <a:bodyPr/>
          <a:lstStyle/>
          <a:p>
            <a:r>
              <a:rPr lang="ru-RU" sz="4000" dirty="0" smtClean="0"/>
              <a:t>Вся информация по ПДП и ДП в объявлении на моей персональной странице </a:t>
            </a:r>
            <a:r>
              <a:rPr lang="ru-RU" sz="4000" dirty="0" smtClean="0"/>
              <a:t>сайта (постоянно обновляется)</a:t>
            </a:r>
            <a:endParaRPr lang="ru-RU" sz="4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435024"/>
            <a:ext cx="4017110" cy="4195762"/>
          </a:xfrm>
        </p:spPr>
      </p:pic>
      <p:sp>
        <p:nvSpPr>
          <p:cNvPr id="5" name="TextBox 4"/>
          <p:cNvSpPr txBox="1"/>
          <p:nvPr/>
        </p:nvSpPr>
        <p:spPr>
          <a:xfrm>
            <a:off x="5080552" y="3707475"/>
            <a:ext cx="6449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https://iti.bsuir.by/user/info/advert/5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0441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Инструктаж по технике безопасности убывающих для прохождения преддипломной практики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2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788" y="319712"/>
            <a:ext cx="10183921" cy="1400530"/>
          </a:xfrm>
        </p:spPr>
        <p:txBody>
          <a:bodyPr/>
          <a:lstStyle/>
          <a:p>
            <a:r>
              <a:rPr lang="ru-RU" sz="4000" dirty="0" smtClean="0"/>
              <a:t>Заполнение дневника (титульный лист)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310924"/>
            <a:ext cx="8946541" cy="1357461"/>
          </a:xfrm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Факультет</a:t>
            </a:r>
            <a:r>
              <a:rPr lang="ru-RU" sz="2400" dirty="0" smtClean="0"/>
              <a:t> </a:t>
            </a:r>
            <a:r>
              <a:rPr lang="ru-RU" sz="2400" b="1" dirty="0" smtClean="0"/>
              <a:t>компьютерных технологий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Кафедра</a:t>
            </a:r>
            <a:r>
              <a:rPr lang="ru-RU" sz="2400" dirty="0" smtClean="0"/>
              <a:t> </a:t>
            </a:r>
            <a:r>
              <a:rPr lang="ru-RU" sz="2400" b="1" dirty="0" err="1" smtClean="0"/>
              <a:t>ИСиТ</a:t>
            </a:r>
            <a:endParaRPr lang="ru-RU" sz="2400" b="1" dirty="0" smtClean="0"/>
          </a:p>
          <a:p>
            <a:r>
              <a:rPr lang="ru-RU" sz="2400" dirty="0" smtClean="0">
                <a:solidFill>
                  <a:schemeClr val="bg1"/>
                </a:solidFill>
              </a:rPr>
              <a:t>Специальность</a:t>
            </a:r>
            <a:r>
              <a:rPr lang="ru-RU" sz="2400" dirty="0" smtClean="0"/>
              <a:t> </a:t>
            </a:r>
            <a:r>
              <a:rPr lang="ru-RU" sz="2400" b="1" dirty="0" smtClean="0"/>
              <a:t>ПОИТ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04293" y="2959332"/>
            <a:ext cx="972573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ДНЕВНИК</a:t>
            </a:r>
          </a:p>
          <a:p>
            <a:r>
              <a:rPr lang="ru-RU" sz="2400" b="1" u="sng" dirty="0" smtClean="0"/>
              <a:t>производственной (преддипломной) практики</a:t>
            </a:r>
          </a:p>
          <a:p>
            <a:pPr algn="ctr"/>
            <a:r>
              <a:rPr lang="ru-RU" sz="2400" b="1" u="sng" dirty="0" smtClean="0"/>
              <a:t>с 27.10.21 по 23.11.21</a:t>
            </a:r>
          </a:p>
          <a:p>
            <a:pPr algn="ctr"/>
            <a:r>
              <a:rPr lang="ru-RU" sz="2400" b="1" u="sng" dirty="0" smtClean="0"/>
              <a:t>студента группы 88107*</a:t>
            </a:r>
          </a:p>
          <a:p>
            <a:pPr algn="ctr"/>
            <a:r>
              <a:rPr lang="ru-RU" sz="2400" b="1" u="sng" dirty="0" smtClean="0"/>
              <a:t>Ваше ФИО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Место практики </a:t>
            </a:r>
            <a:r>
              <a:rPr lang="ru-RU" sz="2400" b="1" u="sng" dirty="0" smtClean="0"/>
              <a:t>(в соответствии с заключённом договором)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Приказ по университету </a:t>
            </a:r>
            <a:r>
              <a:rPr lang="ru-RU" sz="2400" b="1" u="sng" dirty="0" smtClean="0"/>
              <a:t>№215-и от 21.10.2021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Выбыл на практику </a:t>
            </a:r>
            <a:r>
              <a:rPr lang="ru-RU" sz="2400" b="1" u="sng" dirty="0" smtClean="0"/>
              <a:t>27.10.2021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278731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773084"/>
          </a:xfrm>
        </p:spPr>
        <p:txBody>
          <a:bodyPr/>
          <a:lstStyle/>
          <a:p>
            <a:r>
              <a:rPr lang="ru-RU" sz="4400" dirty="0" smtClean="0"/>
              <a:t>Заполнение дневника</a:t>
            </a:r>
            <a:endParaRPr lang="en-US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0256" y="608195"/>
            <a:ext cx="11247809" cy="20269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200" u="sng" dirty="0" smtClean="0">
                <a:solidFill>
                  <a:schemeClr val="bg1"/>
                </a:solidFill>
              </a:rPr>
              <a:t>I </a:t>
            </a:r>
            <a:r>
              <a:rPr lang="ru-RU" sz="2200" u="sng" dirty="0" smtClean="0">
                <a:solidFill>
                  <a:schemeClr val="bg1"/>
                </a:solidFill>
              </a:rPr>
              <a:t>Индивидуальное задание</a:t>
            </a:r>
            <a:br>
              <a:rPr lang="ru-RU" sz="2200" u="sng" dirty="0" smtClean="0">
                <a:solidFill>
                  <a:schemeClr val="bg1"/>
                </a:solidFill>
              </a:rPr>
            </a:br>
            <a:r>
              <a:rPr lang="ru-RU" sz="2200" dirty="0" smtClean="0"/>
              <a:t>Заполняется вместе с руководителем практики </a:t>
            </a:r>
            <a:r>
              <a:rPr lang="ru-RU" sz="2200" u="sng" dirty="0" smtClean="0"/>
              <a:t>ПО ПРИКАЗУ 215-и</a:t>
            </a:r>
            <a:r>
              <a:rPr lang="ru-RU" sz="2200" dirty="0" smtClean="0"/>
              <a:t>. </a:t>
            </a:r>
            <a:br>
              <a:rPr lang="ru-RU" sz="2200" dirty="0" smtClean="0"/>
            </a:br>
            <a:r>
              <a:rPr lang="ru-RU" sz="2200" dirty="0" smtClean="0"/>
              <a:t>По сути – это первые три главы дипломного проекта (см. далее).</a:t>
            </a:r>
            <a:br>
              <a:rPr lang="ru-RU" sz="2200" dirty="0" smtClean="0"/>
            </a:br>
            <a:r>
              <a:rPr lang="ru-RU" sz="2200" dirty="0" smtClean="0"/>
              <a:t>Руководитель практики может не совпадать с руководителем диплома (!!!)</a:t>
            </a:r>
            <a:br>
              <a:rPr lang="ru-RU" sz="2200" dirty="0" smtClean="0"/>
            </a:br>
            <a:r>
              <a:rPr lang="ru-RU" sz="2200" dirty="0" smtClean="0"/>
              <a:t>Подписывает руководитель практики от кафедры </a:t>
            </a:r>
            <a:r>
              <a:rPr lang="ru-RU" sz="2200" u="sng" dirty="0"/>
              <a:t>ПО ПРИКАЗУ </a:t>
            </a:r>
            <a:r>
              <a:rPr lang="ru-RU" sz="2200" u="sng" dirty="0" smtClean="0"/>
              <a:t>215-и </a:t>
            </a:r>
            <a:r>
              <a:rPr lang="ru-RU" sz="2200" dirty="0" smtClean="0"/>
              <a:t>и руководитель практики от предприятия (определяется предприятием).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635134"/>
            <a:ext cx="12192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u="sng" dirty="0" smtClean="0">
                <a:solidFill>
                  <a:schemeClr val="bg1"/>
                </a:solidFill>
              </a:rPr>
              <a:t>II </a:t>
            </a:r>
            <a:r>
              <a:rPr lang="ru-RU" sz="2200" u="sng" dirty="0" smtClean="0">
                <a:solidFill>
                  <a:schemeClr val="bg1"/>
                </a:solidFill>
              </a:rPr>
              <a:t>Организационные мероприятия</a:t>
            </a:r>
          </a:p>
          <a:p>
            <a:pPr algn="ctr"/>
            <a:r>
              <a:rPr lang="ru-RU" sz="2200" dirty="0" smtClean="0"/>
              <a:t>16.10.21 Организационное собрание со студентами – </a:t>
            </a:r>
            <a:r>
              <a:rPr lang="ru-RU" sz="2200" b="1" dirty="0" smtClean="0"/>
              <a:t>ст. преп. Савенко А.Г.</a:t>
            </a:r>
          </a:p>
          <a:p>
            <a:pPr algn="ctr"/>
            <a:r>
              <a:rPr lang="ru-RU" sz="2200" dirty="0" smtClean="0"/>
              <a:t>Остальные два пункта – дата 27.10.21 – на предприятии</a:t>
            </a:r>
          </a:p>
          <a:p>
            <a:pPr algn="ctr"/>
            <a:endParaRPr lang="ru-RU" sz="1000" dirty="0"/>
          </a:p>
          <a:p>
            <a:pPr algn="ctr"/>
            <a:r>
              <a:rPr lang="en-US" sz="2200" u="sng" dirty="0" smtClean="0">
                <a:solidFill>
                  <a:schemeClr val="bg1"/>
                </a:solidFill>
              </a:rPr>
              <a:t>III </a:t>
            </a:r>
            <a:r>
              <a:rPr lang="ru-RU" sz="2200" u="sng" dirty="0" smtClean="0">
                <a:solidFill>
                  <a:schemeClr val="bg1"/>
                </a:solidFill>
              </a:rPr>
              <a:t>Календарный график и основные этапы практики</a:t>
            </a:r>
          </a:p>
          <a:p>
            <a:pPr algn="ctr"/>
            <a:r>
              <a:rPr lang="ru-RU" sz="2000" dirty="0" smtClean="0"/>
              <a:t>Равномерно распределить задание из </a:t>
            </a:r>
            <a:r>
              <a:rPr lang="en-US" sz="2000" dirty="0" smtClean="0"/>
              <a:t>I </a:t>
            </a:r>
            <a:r>
              <a:rPr lang="ru-RU" sz="2000" dirty="0" smtClean="0"/>
              <a:t>раздела по всему сроку прохождения практики</a:t>
            </a:r>
          </a:p>
          <a:p>
            <a:pPr algn="ctr"/>
            <a:r>
              <a:rPr lang="ru-RU" sz="2000" dirty="0" smtClean="0"/>
              <a:t>Подписывает руководитель практики от предприятия 27.10.2021 числом</a:t>
            </a:r>
          </a:p>
          <a:p>
            <a:pPr algn="ctr"/>
            <a:endParaRPr lang="ru-RU" sz="1000" dirty="0"/>
          </a:p>
          <a:p>
            <a:pPr algn="ctr"/>
            <a:r>
              <a:rPr lang="en-US" sz="2200" u="sng" dirty="0" smtClean="0">
                <a:solidFill>
                  <a:schemeClr val="bg1"/>
                </a:solidFill>
              </a:rPr>
              <a:t>IV </a:t>
            </a:r>
            <a:r>
              <a:rPr lang="ru-RU" sz="2200" u="sng" dirty="0" smtClean="0">
                <a:solidFill>
                  <a:schemeClr val="bg1"/>
                </a:solidFill>
              </a:rPr>
              <a:t>Характеристика-отзыв</a:t>
            </a:r>
          </a:p>
          <a:p>
            <a:pPr algn="ctr"/>
            <a:r>
              <a:rPr lang="ru-RU" sz="2200" dirty="0" smtClean="0"/>
              <a:t>Заполняет руководитель от предприятия формулировками из скобочек</a:t>
            </a:r>
          </a:p>
          <a:p>
            <a:pPr algn="ctr"/>
            <a:r>
              <a:rPr lang="ru-RU" sz="2200" dirty="0" smtClean="0"/>
              <a:t>Ставится </a:t>
            </a:r>
            <a:r>
              <a:rPr lang="ru-RU" sz="2200" u="sng" dirty="0" smtClean="0"/>
              <a:t>ПЕЧАТЬ</a:t>
            </a:r>
            <a:r>
              <a:rPr lang="ru-RU" sz="2200" dirty="0" smtClean="0"/>
              <a:t> предприятия, </a:t>
            </a:r>
            <a:r>
              <a:rPr lang="ru-RU" sz="2200" u="sng" dirty="0" smtClean="0"/>
              <a:t>оценка</a:t>
            </a:r>
            <a:r>
              <a:rPr lang="ru-RU" sz="2200" dirty="0" smtClean="0"/>
              <a:t> и </a:t>
            </a:r>
            <a:r>
              <a:rPr lang="ru-RU" sz="2200" u="sng" dirty="0" smtClean="0"/>
              <a:t>подпись</a:t>
            </a:r>
            <a:r>
              <a:rPr lang="ru-RU" sz="2200" dirty="0" smtClean="0"/>
              <a:t> руководителя от предприятия</a:t>
            </a:r>
          </a:p>
          <a:p>
            <a:pPr algn="ctr"/>
            <a:endParaRPr lang="ru-RU" sz="1000" dirty="0" smtClean="0"/>
          </a:p>
          <a:p>
            <a:pPr algn="ctr"/>
            <a:r>
              <a:rPr lang="en-US" sz="2200" u="sng" dirty="0" smtClean="0">
                <a:solidFill>
                  <a:schemeClr val="bg1"/>
                </a:solidFill>
              </a:rPr>
              <a:t>V </a:t>
            </a:r>
            <a:r>
              <a:rPr lang="ru-RU" sz="2200" u="sng" dirty="0" smtClean="0">
                <a:solidFill>
                  <a:schemeClr val="bg1"/>
                </a:solidFill>
              </a:rPr>
              <a:t>Отзыв руководителя практики от кафедры</a:t>
            </a:r>
          </a:p>
          <a:p>
            <a:pPr algn="ctr"/>
            <a:r>
              <a:rPr lang="ru-RU" sz="2200" dirty="0" smtClean="0"/>
              <a:t>Заполняется руководителем практики от кафедры </a:t>
            </a:r>
            <a:r>
              <a:rPr lang="ru-RU" sz="2200" u="sng" dirty="0" smtClean="0"/>
              <a:t>ПО ПРИКАЗУ 215-и</a:t>
            </a:r>
            <a:endParaRPr lang="en-US" sz="2200" u="sng" dirty="0"/>
          </a:p>
        </p:txBody>
      </p:sp>
    </p:spTree>
    <p:extLst>
      <p:ext uri="{BB962C8B-B14F-4D97-AF65-F5344CB8AC3E}">
        <p14:creationId xmlns:p14="http://schemas.microsoft.com/office/powerpoint/2010/main" val="406322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Отчёт по преддипломной практике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/>
              <a:t>Содержание отчёта – первые три главы дипломного проекта!</a:t>
            </a:r>
          </a:p>
          <a:p>
            <a:pPr marL="0" indent="0">
              <a:buNone/>
            </a:pPr>
            <a:r>
              <a:rPr lang="ru-RU" sz="2800" dirty="0" smtClean="0"/>
              <a:t>+Заключение</a:t>
            </a:r>
          </a:p>
          <a:p>
            <a:pPr marL="0" indent="0">
              <a:buNone/>
            </a:pPr>
            <a:r>
              <a:rPr lang="ru-RU" sz="2800" dirty="0" smtClean="0"/>
              <a:t>+Список литературы (ссылки на которую должны быть в тексте)</a:t>
            </a:r>
          </a:p>
          <a:p>
            <a:pPr marL="0" indent="0">
              <a:buNone/>
            </a:pPr>
            <a:r>
              <a:rPr lang="ru-RU" sz="2800" dirty="0" smtClean="0"/>
              <a:t>+Приложения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8312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Защита преддипломной практики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/>
              <a:t>Защита преддипломной практики у руководителя практики от кафедры (может не совпадать с руководителем дипломного проекта!!!) (см. приказ 215-и)</a:t>
            </a:r>
          </a:p>
          <a:p>
            <a:pPr marL="0" indent="0">
              <a:buNone/>
            </a:pPr>
            <a:r>
              <a:rPr lang="ru-RU" sz="2800" b="1" dirty="0" smtClean="0"/>
              <a:t>Сроки защиты – индивидуально с руководителями (возможно и раньше 23.11.2021), но не позднее 27.11.2021 г.</a:t>
            </a:r>
          </a:p>
          <a:p>
            <a:pPr marL="0" indent="0">
              <a:buNone/>
            </a:pPr>
            <a:r>
              <a:rPr lang="ru-RU" sz="2800" b="1" dirty="0" smtClean="0"/>
              <a:t>Защита ПДП – это первая </a:t>
            </a:r>
            <a:r>
              <a:rPr lang="ru-RU" sz="2800" b="1" dirty="0" err="1" smtClean="0"/>
              <a:t>опрацентовка</a:t>
            </a:r>
            <a:r>
              <a:rPr lang="ru-RU" sz="2800" b="1" dirty="0" smtClean="0"/>
              <a:t> дипломного проектирования (30%)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1667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Дипломный проект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4752" y="1346662"/>
            <a:ext cx="9495415" cy="5187142"/>
          </a:xfrm>
        </p:spPr>
        <p:txBody>
          <a:bodyPr>
            <a:normAutofit fontScale="92500" lnSpcReduction="20000"/>
          </a:bodyPr>
          <a:lstStyle/>
          <a:p>
            <a:r>
              <a:rPr lang="ru-RU" sz="2800" dirty="0" smtClean="0"/>
              <a:t>Написание пояснительной записки (ПЗ) дипломного проекта (ДП) начинается с изучения стандарта СТП 01-2017</a:t>
            </a:r>
          </a:p>
          <a:p>
            <a:r>
              <a:rPr lang="ru-RU" sz="2800" dirty="0" smtClean="0"/>
              <a:t>Стандарт и вся необходимая информация в объявлении «Дипломное </a:t>
            </a:r>
            <a:r>
              <a:rPr lang="ru-RU" sz="2800" dirty="0"/>
              <a:t>проектирование </a:t>
            </a:r>
            <a:r>
              <a:rPr lang="ru-RU" sz="2800" dirty="0" smtClean="0"/>
              <a:t>и преддипломная практика» на моей персональной странице на сайте ИИТ</a:t>
            </a:r>
            <a:br>
              <a:rPr lang="ru-RU" sz="2800" dirty="0" smtClean="0"/>
            </a:b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iti.bsuir.by/user/info/advert/5</a:t>
            </a:r>
            <a:endParaRPr lang="ru-RU" sz="2800" dirty="0" smtClean="0"/>
          </a:p>
          <a:p>
            <a:r>
              <a:rPr lang="ru-RU" sz="2800" dirty="0" smtClean="0"/>
              <a:t>Задание на ДП составляется и подписывается  руководителем дипломного проекта. В нем указывается содержание пояснительной записки (ПЗ) и перечень графического материала (3 формата А1 схем алгоритмов и 3 формата А1 плакатов). Все форматы А1 также согласуются с руководителем (их название и содержание)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6115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5660" y="236752"/>
            <a:ext cx="9404723" cy="1400530"/>
          </a:xfrm>
        </p:spPr>
        <p:txBody>
          <a:bodyPr/>
          <a:lstStyle/>
          <a:p>
            <a:r>
              <a:rPr lang="ru-RU" dirty="0" smtClean="0"/>
              <a:t>Структура пояснительной записки дипломного проекта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0576" y="1637282"/>
            <a:ext cx="11330246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/>
              <a:t>1</a:t>
            </a:r>
            <a:r>
              <a:rPr lang="ru-RU" dirty="0"/>
              <a:t> </a:t>
            </a:r>
            <a:r>
              <a:rPr lang="ru-RU" b="1" dirty="0"/>
              <a:t>Анализ литературы по теме дипломного проекта</a:t>
            </a:r>
            <a:r>
              <a:rPr lang="ru-RU" dirty="0"/>
              <a:t> (15 – 20 страниц)</a:t>
            </a:r>
            <a:endParaRPr lang="en-US" dirty="0"/>
          </a:p>
          <a:p>
            <a:pPr marL="0" indent="0">
              <a:buNone/>
            </a:pPr>
            <a:r>
              <a:rPr lang="ru-RU" sz="1400" dirty="0"/>
              <a:t>Раздел должен содержать анализ методов, способов, подходов, методик и т.п., а также анализ существующих аналогов и прототипов разрабатываемого ПС с выделением их достоинств и недостатков. На базе проанализированных недостатков прототипов и требований задания на дипломное проектирование (2-я – 3-я страницы записки) разрабатывается укрупненная спецификация требований, содержащая основные функциональные требования и нефункциональные требования к разрабатываемому ПС, в том числе:</a:t>
            </a:r>
            <a:endParaRPr lang="en-US" sz="1400" dirty="0"/>
          </a:p>
          <a:p>
            <a:pPr marL="0" indent="0">
              <a:buNone/>
            </a:pPr>
            <a:r>
              <a:rPr lang="ru-RU" sz="1400" dirty="0"/>
              <a:t>а) назначение разработки;</a:t>
            </a:r>
            <a:endParaRPr lang="en-US" sz="1400" dirty="0"/>
          </a:p>
          <a:p>
            <a:pPr marL="0" indent="0">
              <a:buNone/>
            </a:pPr>
            <a:r>
              <a:rPr lang="ru-RU" sz="1400" dirty="0"/>
              <a:t>б) перечень основных выполняемых функций;</a:t>
            </a:r>
            <a:endParaRPr lang="en-US" sz="1400" dirty="0"/>
          </a:p>
          <a:p>
            <a:pPr marL="0" indent="0">
              <a:buNone/>
            </a:pPr>
            <a:r>
              <a:rPr lang="ru-RU" sz="1400" dirty="0"/>
              <a:t>в) входные данные;</a:t>
            </a:r>
            <a:endParaRPr lang="en-US" sz="1400" dirty="0"/>
          </a:p>
          <a:p>
            <a:pPr marL="0" indent="0">
              <a:buNone/>
            </a:pPr>
            <a:r>
              <a:rPr lang="ru-RU" sz="1400" dirty="0"/>
              <a:t>г) выходные данные;</a:t>
            </a:r>
            <a:endParaRPr lang="en-US" sz="1400" dirty="0"/>
          </a:p>
          <a:p>
            <a:pPr marL="0" indent="0">
              <a:buNone/>
            </a:pPr>
            <a:r>
              <a:rPr lang="ru-RU" sz="1400" dirty="0"/>
              <a:t>д) требования к временным характеристикам (при необходимости);</a:t>
            </a:r>
            <a:endParaRPr lang="en-US" sz="1400" dirty="0"/>
          </a:p>
          <a:p>
            <a:pPr marL="0" indent="0">
              <a:buNone/>
            </a:pPr>
            <a:r>
              <a:rPr lang="ru-RU" sz="1400" dirty="0"/>
              <a:t>е) требования к надежности (при необходимости);</a:t>
            </a:r>
            <a:endParaRPr lang="en-US" sz="1400" dirty="0"/>
          </a:p>
          <a:p>
            <a:pPr marL="0" indent="0">
              <a:buNone/>
            </a:pPr>
            <a:r>
              <a:rPr lang="ru-RU" sz="1400" dirty="0"/>
              <a:t>ж) среда эксплуатации (требования к составу и параметрам технических и программных средств);</a:t>
            </a:r>
            <a:endParaRPr lang="en-US" sz="1400" dirty="0"/>
          </a:p>
          <a:p>
            <a:pPr marL="0" indent="0">
              <a:buNone/>
            </a:pPr>
            <a:r>
              <a:rPr lang="ru-RU" sz="1400" dirty="0"/>
              <a:t>и) требования к информационной и программной совместимости (при необходимости); </a:t>
            </a:r>
            <a:endParaRPr lang="en-US" sz="1400" dirty="0"/>
          </a:p>
          <a:p>
            <a:pPr marL="0" indent="0">
              <a:buNone/>
            </a:pPr>
            <a:r>
              <a:rPr lang="ru-RU" sz="1400" dirty="0"/>
              <a:t>к) обоснование выбора языка и сред разработки;</a:t>
            </a:r>
            <a:endParaRPr lang="en-US" sz="1400" dirty="0"/>
          </a:p>
          <a:p>
            <a:pPr marL="0" indent="0">
              <a:buNone/>
            </a:pPr>
            <a:r>
              <a:rPr lang="ru-RU" sz="1400" dirty="0"/>
              <a:t>л) иные требования (при необходимости).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3312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5660" y="236752"/>
            <a:ext cx="9404723" cy="1400530"/>
          </a:xfrm>
        </p:spPr>
        <p:txBody>
          <a:bodyPr/>
          <a:lstStyle/>
          <a:p>
            <a:r>
              <a:rPr lang="ru-RU" dirty="0" smtClean="0"/>
              <a:t>Структура пояснительной записки дипломного проекта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0576" y="1637282"/>
            <a:ext cx="1144662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/>
              <a:t>2</a:t>
            </a:r>
            <a:r>
              <a:rPr lang="ru-RU" dirty="0"/>
              <a:t> </a:t>
            </a:r>
            <a:r>
              <a:rPr lang="ru-RU" b="1" dirty="0"/>
              <a:t>Моделирование предметной области (или анализ требований к программному средству)</a:t>
            </a:r>
            <a:r>
              <a:rPr lang="ru-RU" dirty="0"/>
              <a:t> (10 – 15 страниц)</a:t>
            </a:r>
            <a:endParaRPr lang="en-US" dirty="0"/>
          </a:p>
          <a:p>
            <a:pPr marL="0" indent="0">
              <a:buNone/>
            </a:pPr>
            <a:r>
              <a:rPr lang="ru-RU" sz="1800" dirty="0"/>
              <a:t>Материал раздела должен представлять собой основу для разработки функциональной спецификации. 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В разделе должна содержаться разработка функциональных моделей предметной области, представленных на каких-то известных языках моделирования (например, UML, IFEF0, DFD и т.п.).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Если в ДП предполагается разработка базы данных (БД), то в данном разделе должна быть разработана информационная модель предметной области (например, на языке IDEF1X).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Раздел может содержать также некоторые теоретические обоснования, математические выкладки, некоторые другие виды моделирования (при необходимости) и т.п.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Раздел должен заканчиваться разработкой функциональной спецификации требований к ПС. В основу данной спецификации должны быть положены основные функциональные требования, приведенные в укрупненной спецификации требований первого раздела, и требования, выявленные по результатам функционального моделирования предметной области. Эта спецификация требований будет являться основой для дальнейшего проектирования.</a:t>
            </a:r>
            <a:endParaRPr lang="en-US" sz="1800" dirty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48184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</TotalTime>
  <Words>1092</Words>
  <Application>Microsoft Office PowerPoint</Application>
  <PresentationFormat>Широкоэкранный</PresentationFormat>
  <Paragraphs>117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Ион</vt:lpstr>
      <vt:lpstr>Организационное собрание по преддипломной практике</vt:lpstr>
      <vt:lpstr>Инструктаж по технике безопасности убывающих для прохождения преддипломной практики</vt:lpstr>
      <vt:lpstr>Заполнение дневника (титульный лист)</vt:lpstr>
      <vt:lpstr>Заполнение дневника</vt:lpstr>
      <vt:lpstr>Отчёт по преддипломной практике</vt:lpstr>
      <vt:lpstr>Защита преддипломной практики</vt:lpstr>
      <vt:lpstr>Дипломный проект</vt:lpstr>
      <vt:lpstr>Структура пояснительной записки дипломного проекта</vt:lpstr>
      <vt:lpstr>Структура пояснительной записки дипломного проекта</vt:lpstr>
      <vt:lpstr>Структура пояснительной записки дипломного проекта</vt:lpstr>
      <vt:lpstr>Структура пояснительной записки дипломного проекта</vt:lpstr>
      <vt:lpstr>Структура пояснительной записки дипломного проекта</vt:lpstr>
      <vt:lpstr>Технико-экономическое обоснование</vt:lpstr>
      <vt:lpstr>Нормоконтроль</vt:lpstr>
      <vt:lpstr>Дедлайны</vt:lpstr>
      <vt:lpstr>ГЭК</vt:lpstr>
      <vt:lpstr>ГЭК</vt:lpstr>
      <vt:lpstr>Вся информация по ПДП и ДП в объявлении на моей персональной странице сайта (постоянно обновляется)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Организационное собрание по преддипломной практике</dc:title>
  <dc:creator>savenko</dc:creator>
  <cp:lastModifiedBy>savenko</cp:lastModifiedBy>
  <cp:revision>16</cp:revision>
  <dcterms:created xsi:type="dcterms:W3CDTF">2021-10-16T08:10:56Z</dcterms:created>
  <dcterms:modified xsi:type="dcterms:W3CDTF">2021-10-26T18:06:53Z</dcterms:modified>
</cp:coreProperties>
</file>