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3" r:id="rId7"/>
    <p:sldId id="261" r:id="rId8"/>
    <p:sldId id="263" r:id="rId9"/>
    <p:sldId id="264" r:id="rId10"/>
    <p:sldId id="265" r:id="rId11"/>
    <p:sldId id="267" r:id="rId12"/>
    <p:sldId id="268" r:id="rId13"/>
    <p:sldId id="271" r:id="rId14"/>
    <p:sldId id="269" r:id="rId15"/>
    <p:sldId id="270" r:id="rId16"/>
    <p:sldId id="272" r:id="rId17"/>
    <p:sldId id="273" r:id="rId18"/>
    <p:sldId id="278" r:id="rId19"/>
    <p:sldId id="274" r:id="rId20"/>
    <p:sldId id="275" r:id="rId21"/>
    <p:sldId id="276" r:id="rId22"/>
    <p:sldId id="277" r:id="rId23"/>
    <p:sldId id="279" r:id="rId24"/>
    <p:sldId id="280" r:id="rId25"/>
    <p:sldId id="282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67D6AC-4254-4332-A0D6-9471389C7C00}" type="doc">
      <dgm:prSet loTypeId="urn:microsoft.com/office/officeart/2005/8/layout/hierarchy1" loCatId="hierarchy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6D1A9AA-E393-4992-996F-4D692CBD938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>
              <a:latin typeface="Verdana" panose="020B0604030504040204" pitchFamily="34" charset="0"/>
              <a:ea typeface="Verdana" panose="020B0604030504040204" pitchFamily="34" charset="0"/>
            </a:rPr>
            <a:t>Open Access Series of Imaging Studies (OASIS)</a:t>
          </a:r>
          <a:endParaRPr lang="en-US" sz="12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A3BB47D1-4B30-4A49-A3D9-B23C4AE7E88D}" type="parTrans" cxnId="{CEC75CD9-1698-449C-BC3C-3F1C5FD0F0C2}">
      <dgm:prSet/>
      <dgm:spPr/>
      <dgm:t>
        <a:bodyPr/>
        <a:lstStyle/>
        <a:p>
          <a:endParaRPr lang="en-US"/>
        </a:p>
      </dgm:t>
    </dgm:pt>
    <dgm:pt modelId="{2969AAAB-CE8E-408D-A578-7D900B05BD1D}" type="sibTrans" cxnId="{CEC75CD9-1698-449C-BC3C-3F1C5FD0F0C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5FE5728-80D2-4F8E-BACC-16366EACE0B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>
              <a:latin typeface="Verdana" panose="020B0604030504040204" pitchFamily="34" charset="0"/>
              <a:ea typeface="Verdana" panose="020B0604030504040204" pitchFamily="34" charset="0"/>
            </a:rPr>
            <a:t>Cross-sectional study</a:t>
          </a:r>
        </a:p>
      </dgm:t>
    </dgm:pt>
    <dgm:pt modelId="{3CA210E1-CBBE-4E4B-848A-632DD038AC25}" type="parTrans" cxnId="{A614162F-F3A3-4C11-BCA7-86A7BAD4A331}">
      <dgm:prSet/>
      <dgm:spPr/>
      <dgm:t>
        <a:bodyPr/>
        <a:lstStyle/>
        <a:p>
          <a:endParaRPr lang="en-US"/>
        </a:p>
      </dgm:t>
    </dgm:pt>
    <dgm:pt modelId="{45AC655E-15A8-4DB8-AB46-7F3F958FB408}" type="sibTrans" cxnId="{A614162F-F3A3-4C11-BCA7-86A7BAD4A33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9D63079-DA28-4222-8F2F-60BFE6A14FD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>
              <a:latin typeface="Verdana" panose="020B0604030504040204" pitchFamily="34" charset="0"/>
              <a:ea typeface="Verdana" panose="020B0604030504040204" pitchFamily="34" charset="0"/>
            </a:rPr>
            <a:t>Subjects recruited by Washington University through media appeals and word of mouth</a:t>
          </a:r>
          <a:endParaRPr lang="en-US" sz="12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788CC18D-9D08-4523-84FE-853D53777E4F}" type="parTrans" cxnId="{DC3B5F6D-D402-48F6-9EA0-F65695DB54F9}">
      <dgm:prSet/>
      <dgm:spPr/>
      <dgm:t>
        <a:bodyPr/>
        <a:lstStyle/>
        <a:p>
          <a:endParaRPr lang="en-US"/>
        </a:p>
      </dgm:t>
    </dgm:pt>
    <dgm:pt modelId="{81A16EFB-4F52-4BF6-9FE5-6C74248B6121}" type="sibTrans" cxnId="{DC3B5F6D-D402-48F6-9EA0-F65695DB54F9}">
      <dgm:prSet/>
      <dgm:spPr/>
      <dgm:t>
        <a:bodyPr/>
        <a:lstStyle/>
        <a:p>
          <a:endParaRPr lang="en-US"/>
        </a:p>
      </dgm:t>
    </dgm:pt>
    <dgm:pt modelId="{CC8EFDE4-C154-4613-9AD0-EA05D2E7E77B}" type="pres">
      <dgm:prSet presAssocID="{2B67D6AC-4254-4332-A0D6-9471389C7C0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F542B60-C082-494E-9F9B-7DCDF1DA98AD}" type="pres">
      <dgm:prSet presAssocID="{C6D1A9AA-E393-4992-996F-4D692CBD9389}" presName="hierRoot1" presStyleCnt="0"/>
      <dgm:spPr/>
    </dgm:pt>
    <dgm:pt modelId="{C2E959A6-471C-4ECF-979D-51E792F4E516}" type="pres">
      <dgm:prSet presAssocID="{C6D1A9AA-E393-4992-996F-4D692CBD9389}" presName="composite" presStyleCnt="0"/>
      <dgm:spPr/>
    </dgm:pt>
    <dgm:pt modelId="{5369A3DE-51F2-408D-952B-852690622C28}" type="pres">
      <dgm:prSet presAssocID="{C6D1A9AA-E393-4992-996F-4D692CBD9389}" presName="background" presStyleLbl="node0" presStyleIdx="0" presStyleCnt="3"/>
      <dgm:spPr/>
    </dgm:pt>
    <dgm:pt modelId="{17B362D4-DDBC-4A95-90DC-8EDAE8EAB22A}" type="pres">
      <dgm:prSet presAssocID="{C6D1A9AA-E393-4992-996F-4D692CBD9389}" presName="text" presStyleLbl="fgAcc0" presStyleIdx="0" presStyleCnt="3">
        <dgm:presLayoutVars>
          <dgm:chPref val="3"/>
        </dgm:presLayoutVars>
      </dgm:prSet>
      <dgm:spPr/>
    </dgm:pt>
    <dgm:pt modelId="{29DEC766-298F-4E68-925D-E1D5B26CDDD0}" type="pres">
      <dgm:prSet presAssocID="{C6D1A9AA-E393-4992-996F-4D692CBD9389}" presName="hierChild2" presStyleCnt="0"/>
      <dgm:spPr/>
    </dgm:pt>
    <dgm:pt modelId="{755A5CC1-B4A7-4AB4-BB1E-8A47399BC8B6}" type="pres">
      <dgm:prSet presAssocID="{C5FE5728-80D2-4F8E-BACC-16366EACE0BC}" presName="hierRoot1" presStyleCnt="0"/>
      <dgm:spPr/>
    </dgm:pt>
    <dgm:pt modelId="{5AD18F0E-EF06-4A00-851E-C18F9D56C99D}" type="pres">
      <dgm:prSet presAssocID="{C5FE5728-80D2-4F8E-BACC-16366EACE0BC}" presName="composite" presStyleCnt="0"/>
      <dgm:spPr/>
    </dgm:pt>
    <dgm:pt modelId="{0C9F2348-4946-4D37-B2C6-56743DC675EF}" type="pres">
      <dgm:prSet presAssocID="{C5FE5728-80D2-4F8E-BACC-16366EACE0BC}" presName="background" presStyleLbl="node0" presStyleIdx="1" presStyleCnt="3"/>
      <dgm:spPr/>
    </dgm:pt>
    <dgm:pt modelId="{452860E3-7C59-49DB-BC31-0EF4EB2634E9}" type="pres">
      <dgm:prSet presAssocID="{C5FE5728-80D2-4F8E-BACC-16366EACE0BC}" presName="text" presStyleLbl="fgAcc0" presStyleIdx="1" presStyleCnt="3">
        <dgm:presLayoutVars>
          <dgm:chPref val="3"/>
        </dgm:presLayoutVars>
      </dgm:prSet>
      <dgm:spPr/>
    </dgm:pt>
    <dgm:pt modelId="{6D5B31A4-F345-4C58-A0E5-8C53A018C970}" type="pres">
      <dgm:prSet presAssocID="{C5FE5728-80D2-4F8E-BACC-16366EACE0BC}" presName="hierChild2" presStyleCnt="0"/>
      <dgm:spPr/>
    </dgm:pt>
    <dgm:pt modelId="{FABA499A-CEAC-4161-AF1A-A9D205AAD840}" type="pres">
      <dgm:prSet presAssocID="{A9D63079-DA28-4222-8F2F-60BFE6A14FD6}" presName="hierRoot1" presStyleCnt="0"/>
      <dgm:spPr/>
    </dgm:pt>
    <dgm:pt modelId="{2273CECC-7765-4F9A-86BE-F7F78B6A0917}" type="pres">
      <dgm:prSet presAssocID="{A9D63079-DA28-4222-8F2F-60BFE6A14FD6}" presName="composite" presStyleCnt="0"/>
      <dgm:spPr/>
    </dgm:pt>
    <dgm:pt modelId="{F79859B4-ACF5-46A3-A053-C8BA3CAE12C7}" type="pres">
      <dgm:prSet presAssocID="{A9D63079-DA28-4222-8F2F-60BFE6A14FD6}" presName="background" presStyleLbl="node0" presStyleIdx="2" presStyleCnt="3"/>
      <dgm:spPr/>
    </dgm:pt>
    <dgm:pt modelId="{E60E0C60-BD78-4DC4-B781-FE87D1ADA101}" type="pres">
      <dgm:prSet presAssocID="{A9D63079-DA28-4222-8F2F-60BFE6A14FD6}" presName="text" presStyleLbl="fgAcc0" presStyleIdx="2" presStyleCnt="3">
        <dgm:presLayoutVars>
          <dgm:chPref val="3"/>
        </dgm:presLayoutVars>
      </dgm:prSet>
      <dgm:spPr/>
    </dgm:pt>
    <dgm:pt modelId="{C51055FD-1039-46A4-A24F-413AC22A7BD8}" type="pres">
      <dgm:prSet presAssocID="{A9D63079-DA28-4222-8F2F-60BFE6A14FD6}" presName="hierChild2" presStyleCnt="0"/>
      <dgm:spPr/>
    </dgm:pt>
  </dgm:ptLst>
  <dgm:cxnLst>
    <dgm:cxn modelId="{F6EA1A18-82E3-4BC9-842A-F6C236D0A29C}" type="presOf" srcId="{C5FE5728-80D2-4F8E-BACC-16366EACE0BC}" destId="{452860E3-7C59-49DB-BC31-0EF4EB2634E9}" srcOrd="0" destOrd="0" presId="urn:microsoft.com/office/officeart/2005/8/layout/hierarchy1"/>
    <dgm:cxn modelId="{A614162F-F3A3-4C11-BCA7-86A7BAD4A331}" srcId="{2B67D6AC-4254-4332-A0D6-9471389C7C00}" destId="{C5FE5728-80D2-4F8E-BACC-16366EACE0BC}" srcOrd="1" destOrd="0" parTransId="{3CA210E1-CBBE-4E4B-848A-632DD038AC25}" sibTransId="{45AC655E-15A8-4DB8-AB46-7F3F958FB408}"/>
    <dgm:cxn modelId="{4F465549-D2E6-418E-871C-5B4512814027}" type="presOf" srcId="{A9D63079-DA28-4222-8F2F-60BFE6A14FD6}" destId="{E60E0C60-BD78-4DC4-B781-FE87D1ADA101}" srcOrd="0" destOrd="0" presId="urn:microsoft.com/office/officeart/2005/8/layout/hierarchy1"/>
    <dgm:cxn modelId="{DC3B5F6D-D402-48F6-9EA0-F65695DB54F9}" srcId="{2B67D6AC-4254-4332-A0D6-9471389C7C00}" destId="{A9D63079-DA28-4222-8F2F-60BFE6A14FD6}" srcOrd="2" destOrd="0" parTransId="{788CC18D-9D08-4523-84FE-853D53777E4F}" sibTransId="{81A16EFB-4F52-4BF6-9FE5-6C74248B6121}"/>
    <dgm:cxn modelId="{0A6CF399-4E01-4812-9980-8DA923C2E516}" type="presOf" srcId="{2B67D6AC-4254-4332-A0D6-9471389C7C00}" destId="{CC8EFDE4-C154-4613-9AD0-EA05D2E7E77B}" srcOrd="0" destOrd="0" presId="urn:microsoft.com/office/officeart/2005/8/layout/hierarchy1"/>
    <dgm:cxn modelId="{CEC75CD9-1698-449C-BC3C-3F1C5FD0F0C2}" srcId="{2B67D6AC-4254-4332-A0D6-9471389C7C00}" destId="{C6D1A9AA-E393-4992-996F-4D692CBD9389}" srcOrd="0" destOrd="0" parTransId="{A3BB47D1-4B30-4A49-A3D9-B23C4AE7E88D}" sibTransId="{2969AAAB-CE8E-408D-A578-7D900B05BD1D}"/>
    <dgm:cxn modelId="{E5CDB3E8-9B18-4A91-986A-4E1C52ED1D4F}" type="presOf" srcId="{C6D1A9AA-E393-4992-996F-4D692CBD9389}" destId="{17B362D4-DDBC-4A95-90DC-8EDAE8EAB22A}" srcOrd="0" destOrd="0" presId="urn:microsoft.com/office/officeart/2005/8/layout/hierarchy1"/>
    <dgm:cxn modelId="{31909F69-475A-48DA-9C7B-0E2CE4A7246A}" type="presParOf" srcId="{CC8EFDE4-C154-4613-9AD0-EA05D2E7E77B}" destId="{BF542B60-C082-494E-9F9B-7DCDF1DA98AD}" srcOrd="0" destOrd="0" presId="urn:microsoft.com/office/officeart/2005/8/layout/hierarchy1"/>
    <dgm:cxn modelId="{6CBFC228-E3FD-47EC-BF9B-545EC0CDB59A}" type="presParOf" srcId="{BF542B60-C082-494E-9F9B-7DCDF1DA98AD}" destId="{C2E959A6-471C-4ECF-979D-51E792F4E516}" srcOrd="0" destOrd="0" presId="urn:microsoft.com/office/officeart/2005/8/layout/hierarchy1"/>
    <dgm:cxn modelId="{467A8451-30DA-46FB-906E-2FA46102CE93}" type="presParOf" srcId="{C2E959A6-471C-4ECF-979D-51E792F4E516}" destId="{5369A3DE-51F2-408D-952B-852690622C28}" srcOrd="0" destOrd="0" presId="urn:microsoft.com/office/officeart/2005/8/layout/hierarchy1"/>
    <dgm:cxn modelId="{F77626B4-94E7-4EF3-8460-9F96D3A757E9}" type="presParOf" srcId="{C2E959A6-471C-4ECF-979D-51E792F4E516}" destId="{17B362D4-DDBC-4A95-90DC-8EDAE8EAB22A}" srcOrd="1" destOrd="0" presId="urn:microsoft.com/office/officeart/2005/8/layout/hierarchy1"/>
    <dgm:cxn modelId="{24E24808-ED1E-40CA-A721-B6D4CF0A828A}" type="presParOf" srcId="{BF542B60-C082-494E-9F9B-7DCDF1DA98AD}" destId="{29DEC766-298F-4E68-925D-E1D5B26CDDD0}" srcOrd="1" destOrd="0" presId="urn:microsoft.com/office/officeart/2005/8/layout/hierarchy1"/>
    <dgm:cxn modelId="{99F49057-44D0-4D02-9E8D-B860742619FA}" type="presParOf" srcId="{CC8EFDE4-C154-4613-9AD0-EA05D2E7E77B}" destId="{755A5CC1-B4A7-4AB4-BB1E-8A47399BC8B6}" srcOrd="1" destOrd="0" presId="urn:microsoft.com/office/officeart/2005/8/layout/hierarchy1"/>
    <dgm:cxn modelId="{6D06BCA8-AA2B-435D-BD8C-DE5A8FEDDDE9}" type="presParOf" srcId="{755A5CC1-B4A7-4AB4-BB1E-8A47399BC8B6}" destId="{5AD18F0E-EF06-4A00-851E-C18F9D56C99D}" srcOrd="0" destOrd="0" presId="urn:microsoft.com/office/officeart/2005/8/layout/hierarchy1"/>
    <dgm:cxn modelId="{BB566E0B-6E46-4690-8350-DFCEFA674EFA}" type="presParOf" srcId="{5AD18F0E-EF06-4A00-851E-C18F9D56C99D}" destId="{0C9F2348-4946-4D37-B2C6-56743DC675EF}" srcOrd="0" destOrd="0" presId="urn:microsoft.com/office/officeart/2005/8/layout/hierarchy1"/>
    <dgm:cxn modelId="{F12B0431-595B-478F-BC4E-111867A34FE4}" type="presParOf" srcId="{5AD18F0E-EF06-4A00-851E-C18F9D56C99D}" destId="{452860E3-7C59-49DB-BC31-0EF4EB2634E9}" srcOrd="1" destOrd="0" presId="urn:microsoft.com/office/officeart/2005/8/layout/hierarchy1"/>
    <dgm:cxn modelId="{B41F9301-E37A-456B-9928-ECBA4281B3F4}" type="presParOf" srcId="{755A5CC1-B4A7-4AB4-BB1E-8A47399BC8B6}" destId="{6D5B31A4-F345-4C58-A0E5-8C53A018C970}" srcOrd="1" destOrd="0" presId="urn:microsoft.com/office/officeart/2005/8/layout/hierarchy1"/>
    <dgm:cxn modelId="{191BA2C9-3FD2-4950-9EE5-6BBFA1A9A31F}" type="presParOf" srcId="{CC8EFDE4-C154-4613-9AD0-EA05D2E7E77B}" destId="{FABA499A-CEAC-4161-AF1A-A9D205AAD840}" srcOrd="2" destOrd="0" presId="urn:microsoft.com/office/officeart/2005/8/layout/hierarchy1"/>
    <dgm:cxn modelId="{E633D07B-17A6-46CF-BE64-561BC4F70841}" type="presParOf" srcId="{FABA499A-CEAC-4161-AF1A-A9D205AAD840}" destId="{2273CECC-7765-4F9A-86BE-F7F78B6A0917}" srcOrd="0" destOrd="0" presId="urn:microsoft.com/office/officeart/2005/8/layout/hierarchy1"/>
    <dgm:cxn modelId="{FB9B1250-AA6B-410D-9DCD-B54B5C5FA086}" type="presParOf" srcId="{2273CECC-7765-4F9A-86BE-F7F78B6A0917}" destId="{F79859B4-ACF5-46A3-A053-C8BA3CAE12C7}" srcOrd="0" destOrd="0" presId="urn:microsoft.com/office/officeart/2005/8/layout/hierarchy1"/>
    <dgm:cxn modelId="{0278E98B-6D2F-4114-B391-E8318FBA929B}" type="presParOf" srcId="{2273CECC-7765-4F9A-86BE-F7F78B6A0917}" destId="{E60E0C60-BD78-4DC4-B781-FE87D1ADA101}" srcOrd="1" destOrd="0" presId="urn:microsoft.com/office/officeart/2005/8/layout/hierarchy1"/>
    <dgm:cxn modelId="{664A7736-AB3E-4844-9848-9B2A102E6232}" type="presParOf" srcId="{FABA499A-CEAC-4161-AF1A-A9D205AAD840}" destId="{C51055FD-1039-46A4-A24F-413AC22A7BD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87ED9E-2B29-415B-9193-2FB71F82B14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C1D9462-3B09-49FE-8142-FB2B36AA949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Demographics</a:t>
          </a:r>
        </a:p>
      </dgm:t>
    </dgm:pt>
    <dgm:pt modelId="{ABA0F0CA-C576-4F69-9F5B-7ACE25DC0C6C}" type="parTrans" cxnId="{83AED353-471D-4E9E-9AFB-7AA5A3EEA4E2}">
      <dgm:prSet/>
      <dgm:spPr/>
      <dgm:t>
        <a:bodyPr/>
        <a:lstStyle/>
        <a:p>
          <a:endParaRPr lang="en-US"/>
        </a:p>
      </dgm:t>
    </dgm:pt>
    <dgm:pt modelId="{B80D1393-9F42-450B-A324-23BEB37C0380}" type="sibTrans" cxnId="{83AED353-471D-4E9E-9AFB-7AA5A3EEA4E2}">
      <dgm:prSet/>
      <dgm:spPr/>
      <dgm:t>
        <a:bodyPr/>
        <a:lstStyle/>
        <a:p>
          <a:endParaRPr lang="en-US"/>
        </a:p>
      </dgm:t>
    </dgm:pt>
    <dgm:pt modelId="{CA911614-C1EF-4030-A55F-A09FD68EC2FA}">
      <dgm:prSet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dirty="0"/>
            <a:t>Gender (M/F) </a:t>
          </a:r>
        </a:p>
        <a:p>
          <a:pPr>
            <a:lnSpc>
              <a:spcPct val="100000"/>
            </a:lnSpc>
            <a:buNone/>
          </a:pPr>
          <a:r>
            <a:rPr lang="en-US" dirty="0"/>
            <a:t>Age</a:t>
          </a:r>
        </a:p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/>
            <a:t>Education (Educ)</a:t>
          </a:r>
        </a:p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/>
            <a:t>Socioeconomic status (SES)</a:t>
          </a:r>
        </a:p>
      </dgm:t>
    </dgm:pt>
    <dgm:pt modelId="{5964341D-B31C-45D6-AF39-1D907EED3888}" type="parTrans" cxnId="{9F297813-4FA0-40F2-BC9E-7FF48A203537}">
      <dgm:prSet/>
      <dgm:spPr/>
      <dgm:t>
        <a:bodyPr/>
        <a:lstStyle/>
        <a:p>
          <a:endParaRPr lang="en-US"/>
        </a:p>
      </dgm:t>
    </dgm:pt>
    <dgm:pt modelId="{213EEF2E-F540-4AD4-8749-15DC7A991C3F}" type="sibTrans" cxnId="{9F297813-4FA0-40F2-BC9E-7FF48A203537}">
      <dgm:prSet/>
      <dgm:spPr/>
      <dgm:t>
        <a:bodyPr/>
        <a:lstStyle/>
        <a:p>
          <a:endParaRPr lang="en-US"/>
        </a:p>
      </dgm:t>
    </dgm:pt>
    <dgm:pt modelId="{E455CD48-07D5-4F2E-AF46-4C706587850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NZ" dirty="0"/>
            <a:t>Clinical</a:t>
          </a:r>
          <a:endParaRPr lang="en-US" dirty="0"/>
        </a:p>
      </dgm:t>
    </dgm:pt>
    <dgm:pt modelId="{24487C00-26A8-43F5-84EE-5A54303CD195}" type="parTrans" cxnId="{10CA9EE2-30AC-45CF-B18F-8781F9B36C6C}">
      <dgm:prSet/>
      <dgm:spPr/>
      <dgm:t>
        <a:bodyPr/>
        <a:lstStyle/>
        <a:p>
          <a:endParaRPr lang="en-US"/>
        </a:p>
      </dgm:t>
    </dgm:pt>
    <dgm:pt modelId="{636718E1-6858-4A9D-8BA0-8818E4F88221}" type="sibTrans" cxnId="{10CA9EE2-30AC-45CF-B18F-8781F9B36C6C}">
      <dgm:prSet/>
      <dgm:spPr/>
      <dgm:t>
        <a:bodyPr/>
        <a:lstStyle/>
        <a:p>
          <a:endParaRPr lang="en-US"/>
        </a:p>
      </dgm:t>
    </dgm:pt>
    <dgm:pt modelId="{374927ED-B71C-4F64-89D3-7F9B6832B23F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NZ" dirty="0"/>
            <a:t>Mini-Mental State Examination (MMSE)</a:t>
          </a:r>
          <a:endParaRPr lang="en-US" dirty="0"/>
        </a:p>
      </dgm:t>
    </dgm:pt>
    <dgm:pt modelId="{3EF77660-63C6-45B8-B31B-490551CD6963}" type="parTrans" cxnId="{03BCD744-CAB7-4419-99CB-272C9F5981C3}">
      <dgm:prSet/>
      <dgm:spPr/>
      <dgm:t>
        <a:bodyPr/>
        <a:lstStyle/>
        <a:p>
          <a:endParaRPr lang="en-US"/>
        </a:p>
      </dgm:t>
    </dgm:pt>
    <dgm:pt modelId="{C3C061EF-8B6B-4955-B15B-9F194933EE6C}" type="sibTrans" cxnId="{03BCD744-CAB7-4419-99CB-272C9F5981C3}">
      <dgm:prSet/>
      <dgm:spPr/>
      <dgm:t>
        <a:bodyPr/>
        <a:lstStyle/>
        <a:p>
          <a:endParaRPr lang="en-US"/>
        </a:p>
      </dgm:t>
    </dgm:pt>
    <dgm:pt modelId="{26B501D5-0F40-4BC4-804E-40365898221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NZ" dirty="0"/>
            <a:t>Brain Measurement</a:t>
          </a:r>
          <a:endParaRPr lang="en-US" dirty="0"/>
        </a:p>
      </dgm:t>
    </dgm:pt>
    <dgm:pt modelId="{82040111-0B46-4B0B-9BAB-A36E4ACF6A95}" type="parTrans" cxnId="{BDFCD33F-0C6D-40E8-ACE5-CE9D75AD9EB6}">
      <dgm:prSet/>
      <dgm:spPr/>
      <dgm:t>
        <a:bodyPr/>
        <a:lstStyle/>
        <a:p>
          <a:endParaRPr lang="en-US"/>
        </a:p>
      </dgm:t>
    </dgm:pt>
    <dgm:pt modelId="{68A6C387-05CC-417D-AF0B-45FC871E1AC6}" type="sibTrans" cxnId="{BDFCD33F-0C6D-40E8-ACE5-CE9D75AD9EB6}">
      <dgm:prSet/>
      <dgm:spPr/>
      <dgm:t>
        <a:bodyPr/>
        <a:lstStyle/>
        <a:p>
          <a:endParaRPr lang="en-US"/>
        </a:p>
      </dgm:t>
    </dgm:pt>
    <dgm:pt modelId="{429EEB85-B102-4C12-B9F7-7CF39C8C9FBB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NZ" dirty="0"/>
            <a:t>Estimated total intracranial volume (</a:t>
          </a:r>
          <a:r>
            <a:rPr lang="en-NZ" dirty="0" err="1"/>
            <a:t>eTIV</a:t>
          </a:r>
          <a:r>
            <a:rPr lang="en-NZ" dirty="0"/>
            <a:t>) (mm3)</a:t>
          </a:r>
          <a:endParaRPr lang="en-US" dirty="0"/>
        </a:p>
      </dgm:t>
    </dgm:pt>
    <dgm:pt modelId="{49421893-8239-4AD1-97F8-F92EF1C22580}" type="parTrans" cxnId="{74905A43-A373-4E13-9807-A4317166E5E6}">
      <dgm:prSet/>
      <dgm:spPr/>
      <dgm:t>
        <a:bodyPr/>
        <a:lstStyle/>
        <a:p>
          <a:endParaRPr lang="en-US"/>
        </a:p>
      </dgm:t>
    </dgm:pt>
    <dgm:pt modelId="{94C67ADD-2869-4366-9D78-D8730C1C386D}" type="sibTrans" cxnId="{74905A43-A373-4E13-9807-A4317166E5E6}">
      <dgm:prSet/>
      <dgm:spPr/>
      <dgm:t>
        <a:bodyPr/>
        <a:lstStyle/>
        <a:p>
          <a:endParaRPr lang="en-US"/>
        </a:p>
      </dgm:t>
    </dgm:pt>
    <dgm:pt modelId="{13FFF948-8024-421B-889F-D70D1E9C6C66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NZ" dirty="0"/>
            <a:t>Atlas scaling factor (ASF)</a:t>
          </a:r>
          <a:endParaRPr lang="en-US" dirty="0"/>
        </a:p>
      </dgm:t>
    </dgm:pt>
    <dgm:pt modelId="{96F1633A-87E4-4E1D-B028-57672DF97CF8}" type="parTrans" cxnId="{6F16E468-7C43-4E33-944E-B5F86673A00A}">
      <dgm:prSet/>
      <dgm:spPr/>
      <dgm:t>
        <a:bodyPr/>
        <a:lstStyle/>
        <a:p>
          <a:endParaRPr lang="en-US"/>
        </a:p>
      </dgm:t>
    </dgm:pt>
    <dgm:pt modelId="{42EAC69A-6E5C-4B26-81AD-3BF92480CF0D}" type="sibTrans" cxnId="{6F16E468-7C43-4E33-944E-B5F86673A00A}">
      <dgm:prSet/>
      <dgm:spPr/>
      <dgm:t>
        <a:bodyPr/>
        <a:lstStyle/>
        <a:p>
          <a:endParaRPr lang="en-US"/>
        </a:p>
      </dgm:t>
    </dgm:pt>
    <dgm:pt modelId="{23D78772-CDB4-4621-9A68-D6E7CDA71410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NZ" dirty="0"/>
            <a:t>Normalized whole brain volume (</a:t>
          </a:r>
          <a:r>
            <a:rPr lang="en-NZ" dirty="0" err="1"/>
            <a:t>nWBV</a:t>
          </a:r>
          <a:r>
            <a:rPr lang="en-NZ" dirty="0"/>
            <a:t>)</a:t>
          </a:r>
          <a:endParaRPr lang="en-US" dirty="0"/>
        </a:p>
      </dgm:t>
    </dgm:pt>
    <dgm:pt modelId="{5DC00805-E7F6-4F8B-9D77-58B0467688A7}" type="parTrans" cxnId="{E9DE97C2-2691-47B9-A75A-5FF552391E16}">
      <dgm:prSet/>
      <dgm:spPr/>
      <dgm:t>
        <a:bodyPr/>
        <a:lstStyle/>
        <a:p>
          <a:endParaRPr lang="en-US"/>
        </a:p>
      </dgm:t>
    </dgm:pt>
    <dgm:pt modelId="{C7FBFEA9-C867-40DE-A646-82562318C897}" type="sibTrans" cxnId="{E9DE97C2-2691-47B9-A75A-5FF552391E16}">
      <dgm:prSet/>
      <dgm:spPr/>
      <dgm:t>
        <a:bodyPr/>
        <a:lstStyle/>
        <a:p>
          <a:endParaRPr lang="en-US"/>
        </a:p>
      </dgm:t>
    </dgm:pt>
    <dgm:pt modelId="{ADB9EAE4-DF95-42EE-9C2A-55CF67F06831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NZ" dirty="0"/>
            <a:t> Clinical Dementia Rating (CDR)</a:t>
          </a:r>
          <a:endParaRPr lang="en-US" dirty="0"/>
        </a:p>
      </dgm:t>
    </dgm:pt>
    <dgm:pt modelId="{3E0C7E52-3CD2-458C-83E2-6F4E57D2FDF0}" type="parTrans" cxnId="{989BE394-F49E-49AF-A911-F423044F2D11}">
      <dgm:prSet/>
      <dgm:spPr/>
      <dgm:t>
        <a:bodyPr/>
        <a:lstStyle/>
        <a:p>
          <a:endParaRPr lang="en-NZ"/>
        </a:p>
      </dgm:t>
    </dgm:pt>
    <dgm:pt modelId="{457140A5-1A07-4A5E-B026-D81E682D524A}" type="sibTrans" cxnId="{989BE394-F49E-49AF-A911-F423044F2D11}">
      <dgm:prSet/>
      <dgm:spPr/>
      <dgm:t>
        <a:bodyPr/>
        <a:lstStyle/>
        <a:p>
          <a:endParaRPr lang="en-NZ"/>
        </a:p>
      </dgm:t>
    </dgm:pt>
    <dgm:pt modelId="{0991075A-65D7-4CC4-81F2-D37A0FF73EDD}" type="pres">
      <dgm:prSet presAssocID="{A687ED9E-2B29-415B-9193-2FB71F82B14E}" presName="root" presStyleCnt="0">
        <dgm:presLayoutVars>
          <dgm:dir/>
          <dgm:resizeHandles val="exact"/>
        </dgm:presLayoutVars>
      </dgm:prSet>
      <dgm:spPr/>
    </dgm:pt>
    <dgm:pt modelId="{D2DF4656-016A-43A7-BFE5-27AF98132429}" type="pres">
      <dgm:prSet presAssocID="{1C1D9462-3B09-49FE-8142-FB2B36AA9492}" presName="compNode" presStyleCnt="0"/>
      <dgm:spPr/>
    </dgm:pt>
    <dgm:pt modelId="{B1ABF79E-D84F-4088-AE5D-2AC083D30232}" type="pres">
      <dgm:prSet presAssocID="{1C1D9462-3B09-49FE-8142-FB2B36AA94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656C3B0D-B9FA-4612-897F-BDAFD3AF08A9}" type="pres">
      <dgm:prSet presAssocID="{1C1D9462-3B09-49FE-8142-FB2B36AA9492}" presName="iconSpace" presStyleCnt="0"/>
      <dgm:spPr/>
    </dgm:pt>
    <dgm:pt modelId="{A9A09483-2484-4F9C-9448-A12B691EA058}" type="pres">
      <dgm:prSet presAssocID="{1C1D9462-3B09-49FE-8142-FB2B36AA9492}" presName="parTx" presStyleLbl="revTx" presStyleIdx="0" presStyleCnt="6">
        <dgm:presLayoutVars>
          <dgm:chMax val="0"/>
          <dgm:chPref val="0"/>
        </dgm:presLayoutVars>
      </dgm:prSet>
      <dgm:spPr/>
    </dgm:pt>
    <dgm:pt modelId="{D1BA089F-12F4-4AC2-BE6E-B47774737EA6}" type="pres">
      <dgm:prSet presAssocID="{1C1D9462-3B09-49FE-8142-FB2B36AA9492}" presName="txSpace" presStyleCnt="0"/>
      <dgm:spPr/>
    </dgm:pt>
    <dgm:pt modelId="{FABA8B66-AED1-4134-A342-6088191DAC47}" type="pres">
      <dgm:prSet presAssocID="{1C1D9462-3B09-49FE-8142-FB2B36AA9492}" presName="desTx" presStyleLbl="revTx" presStyleIdx="1" presStyleCnt="6">
        <dgm:presLayoutVars/>
      </dgm:prSet>
      <dgm:spPr/>
    </dgm:pt>
    <dgm:pt modelId="{FB732CCA-0AA0-4108-98FF-736CF9F47163}" type="pres">
      <dgm:prSet presAssocID="{B80D1393-9F42-450B-A324-23BEB37C0380}" presName="sibTrans" presStyleCnt="0"/>
      <dgm:spPr/>
    </dgm:pt>
    <dgm:pt modelId="{E2CADE1E-401B-4E0F-ACFF-A478E7AFD7FA}" type="pres">
      <dgm:prSet presAssocID="{E455CD48-07D5-4F2E-AF46-4C706587850C}" presName="compNode" presStyleCnt="0"/>
      <dgm:spPr/>
    </dgm:pt>
    <dgm:pt modelId="{C538E1CA-6EE9-49DA-9A3C-1E10B7D5A5D7}" type="pres">
      <dgm:prSet presAssocID="{E455CD48-07D5-4F2E-AF46-4C706587850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82A14B47-1E0D-4A37-8183-247E3A17B670}" type="pres">
      <dgm:prSet presAssocID="{E455CD48-07D5-4F2E-AF46-4C706587850C}" presName="iconSpace" presStyleCnt="0"/>
      <dgm:spPr/>
    </dgm:pt>
    <dgm:pt modelId="{595F47F8-C2EB-4967-9793-5007FF86F22A}" type="pres">
      <dgm:prSet presAssocID="{E455CD48-07D5-4F2E-AF46-4C706587850C}" presName="parTx" presStyleLbl="revTx" presStyleIdx="2" presStyleCnt="6">
        <dgm:presLayoutVars>
          <dgm:chMax val="0"/>
          <dgm:chPref val="0"/>
        </dgm:presLayoutVars>
      </dgm:prSet>
      <dgm:spPr/>
    </dgm:pt>
    <dgm:pt modelId="{DFCE538C-A5A2-42C7-91B0-37AE61B2CF36}" type="pres">
      <dgm:prSet presAssocID="{E455CD48-07D5-4F2E-AF46-4C706587850C}" presName="txSpace" presStyleCnt="0"/>
      <dgm:spPr/>
    </dgm:pt>
    <dgm:pt modelId="{69BC90AB-FB4C-4216-9103-3C30FE22DFCE}" type="pres">
      <dgm:prSet presAssocID="{E455CD48-07D5-4F2E-AF46-4C706587850C}" presName="desTx" presStyleLbl="revTx" presStyleIdx="3" presStyleCnt="6">
        <dgm:presLayoutVars/>
      </dgm:prSet>
      <dgm:spPr/>
    </dgm:pt>
    <dgm:pt modelId="{88C4A137-8057-470B-B0E2-471B4ACB7D93}" type="pres">
      <dgm:prSet presAssocID="{636718E1-6858-4A9D-8BA0-8818E4F88221}" presName="sibTrans" presStyleCnt="0"/>
      <dgm:spPr/>
    </dgm:pt>
    <dgm:pt modelId="{BD81C8A1-C55E-4271-A45A-E00379229E1F}" type="pres">
      <dgm:prSet presAssocID="{26B501D5-0F40-4BC4-804E-403658982211}" presName="compNode" presStyleCnt="0"/>
      <dgm:spPr/>
    </dgm:pt>
    <dgm:pt modelId="{055FCFC1-D617-40F0-9E4A-F09D24F51A1A}" type="pres">
      <dgm:prSet presAssocID="{26B501D5-0F40-4BC4-804E-40365898221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76A4299F-DEB3-4389-9FEC-32991C189E55}" type="pres">
      <dgm:prSet presAssocID="{26B501D5-0F40-4BC4-804E-403658982211}" presName="iconSpace" presStyleCnt="0"/>
      <dgm:spPr/>
    </dgm:pt>
    <dgm:pt modelId="{7C5C59BD-F335-49A3-B3B3-3810FE6A7791}" type="pres">
      <dgm:prSet presAssocID="{26B501D5-0F40-4BC4-804E-403658982211}" presName="parTx" presStyleLbl="revTx" presStyleIdx="4" presStyleCnt="6">
        <dgm:presLayoutVars>
          <dgm:chMax val="0"/>
          <dgm:chPref val="0"/>
        </dgm:presLayoutVars>
      </dgm:prSet>
      <dgm:spPr/>
    </dgm:pt>
    <dgm:pt modelId="{D1481662-9CEC-445C-86BF-AFDB2A478A5C}" type="pres">
      <dgm:prSet presAssocID="{26B501D5-0F40-4BC4-804E-403658982211}" presName="txSpace" presStyleCnt="0"/>
      <dgm:spPr/>
    </dgm:pt>
    <dgm:pt modelId="{7383A083-12AC-4E86-8FF0-F951325A3D72}" type="pres">
      <dgm:prSet presAssocID="{26B501D5-0F40-4BC4-804E-403658982211}" presName="desTx" presStyleLbl="revTx" presStyleIdx="5" presStyleCnt="6">
        <dgm:presLayoutVars/>
      </dgm:prSet>
      <dgm:spPr/>
    </dgm:pt>
  </dgm:ptLst>
  <dgm:cxnLst>
    <dgm:cxn modelId="{9F297813-4FA0-40F2-BC9E-7FF48A203537}" srcId="{1C1D9462-3B09-49FE-8142-FB2B36AA9492}" destId="{CA911614-C1EF-4030-A55F-A09FD68EC2FA}" srcOrd="0" destOrd="0" parTransId="{5964341D-B31C-45D6-AF39-1D907EED3888}" sibTransId="{213EEF2E-F540-4AD4-8749-15DC7A991C3F}"/>
    <dgm:cxn modelId="{BDFCD33F-0C6D-40E8-ACE5-CE9D75AD9EB6}" srcId="{A687ED9E-2B29-415B-9193-2FB71F82B14E}" destId="{26B501D5-0F40-4BC4-804E-403658982211}" srcOrd="2" destOrd="0" parTransId="{82040111-0B46-4B0B-9BAB-A36E4ACF6A95}" sibTransId="{68A6C387-05CC-417D-AF0B-45FC871E1AC6}"/>
    <dgm:cxn modelId="{9BCEDB40-4133-4BB3-BA34-D2DF58A1B725}" type="presOf" srcId="{374927ED-B71C-4F64-89D3-7F9B6832B23F}" destId="{69BC90AB-FB4C-4216-9103-3C30FE22DFCE}" srcOrd="0" destOrd="0" presId="urn:microsoft.com/office/officeart/2018/2/layout/IconLabelDescriptionList"/>
    <dgm:cxn modelId="{20E4165E-9D0D-4E58-B3C6-03EB98D87057}" type="presOf" srcId="{CA911614-C1EF-4030-A55F-A09FD68EC2FA}" destId="{FABA8B66-AED1-4134-A342-6088191DAC47}" srcOrd="0" destOrd="0" presId="urn:microsoft.com/office/officeart/2018/2/layout/IconLabelDescriptionList"/>
    <dgm:cxn modelId="{74905A43-A373-4E13-9807-A4317166E5E6}" srcId="{26B501D5-0F40-4BC4-804E-403658982211}" destId="{429EEB85-B102-4C12-B9F7-7CF39C8C9FBB}" srcOrd="0" destOrd="0" parTransId="{49421893-8239-4AD1-97F8-F92EF1C22580}" sibTransId="{94C67ADD-2869-4366-9D78-D8730C1C386D}"/>
    <dgm:cxn modelId="{03BCD744-CAB7-4419-99CB-272C9F5981C3}" srcId="{E455CD48-07D5-4F2E-AF46-4C706587850C}" destId="{374927ED-B71C-4F64-89D3-7F9B6832B23F}" srcOrd="0" destOrd="0" parTransId="{3EF77660-63C6-45B8-B31B-490551CD6963}" sibTransId="{C3C061EF-8B6B-4955-B15B-9F194933EE6C}"/>
    <dgm:cxn modelId="{6F16E468-7C43-4E33-944E-B5F86673A00A}" srcId="{26B501D5-0F40-4BC4-804E-403658982211}" destId="{13FFF948-8024-421B-889F-D70D1E9C6C66}" srcOrd="1" destOrd="0" parTransId="{96F1633A-87E4-4E1D-B028-57672DF97CF8}" sibTransId="{42EAC69A-6E5C-4B26-81AD-3BF92480CF0D}"/>
    <dgm:cxn modelId="{83AED353-471D-4E9E-9AFB-7AA5A3EEA4E2}" srcId="{A687ED9E-2B29-415B-9193-2FB71F82B14E}" destId="{1C1D9462-3B09-49FE-8142-FB2B36AA9492}" srcOrd="0" destOrd="0" parTransId="{ABA0F0CA-C576-4F69-9F5B-7ACE25DC0C6C}" sibTransId="{B80D1393-9F42-450B-A324-23BEB37C0380}"/>
    <dgm:cxn modelId="{CDCB6A57-9F4A-4ADD-8E9F-7C1802AA2C06}" type="presOf" srcId="{26B501D5-0F40-4BC4-804E-403658982211}" destId="{7C5C59BD-F335-49A3-B3B3-3810FE6A7791}" srcOrd="0" destOrd="0" presId="urn:microsoft.com/office/officeart/2018/2/layout/IconLabelDescriptionList"/>
    <dgm:cxn modelId="{0885B47A-7DA9-4909-BF3C-A4365D99D378}" type="presOf" srcId="{23D78772-CDB4-4621-9A68-D6E7CDA71410}" destId="{7383A083-12AC-4E86-8FF0-F951325A3D72}" srcOrd="0" destOrd="2" presId="urn:microsoft.com/office/officeart/2018/2/layout/IconLabelDescriptionList"/>
    <dgm:cxn modelId="{6F2E7C91-AF1E-4DBF-A9A3-1431DE1F7C69}" type="presOf" srcId="{13FFF948-8024-421B-889F-D70D1E9C6C66}" destId="{7383A083-12AC-4E86-8FF0-F951325A3D72}" srcOrd="0" destOrd="1" presId="urn:microsoft.com/office/officeart/2018/2/layout/IconLabelDescriptionList"/>
    <dgm:cxn modelId="{989BE394-F49E-49AF-A911-F423044F2D11}" srcId="{E455CD48-07D5-4F2E-AF46-4C706587850C}" destId="{ADB9EAE4-DF95-42EE-9C2A-55CF67F06831}" srcOrd="1" destOrd="0" parTransId="{3E0C7E52-3CD2-458C-83E2-6F4E57D2FDF0}" sibTransId="{457140A5-1A07-4A5E-B026-D81E682D524A}"/>
    <dgm:cxn modelId="{8B22FAA7-DC5A-4C45-81C9-8D9A0C196577}" type="presOf" srcId="{1C1D9462-3B09-49FE-8142-FB2B36AA9492}" destId="{A9A09483-2484-4F9C-9448-A12B691EA058}" srcOrd="0" destOrd="0" presId="urn:microsoft.com/office/officeart/2018/2/layout/IconLabelDescriptionList"/>
    <dgm:cxn modelId="{E9DE97C2-2691-47B9-A75A-5FF552391E16}" srcId="{26B501D5-0F40-4BC4-804E-403658982211}" destId="{23D78772-CDB4-4621-9A68-D6E7CDA71410}" srcOrd="2" destOrd="0" parTransId="{5DC00805-E7F6-4F8B-9D77-58B0467688A7}" sibTransId="{C7FBFEA9-C867-40DE-A646-82562318C897}"/>
    <dgm:cxn modelId="{6600D1CC-61D4-4947-845B-AE98819FABCE}" type="presOf" srcId="{429EEB85-B102-4C12-B9F7-7CF39C8C9FBB}" destId="{7383A083-12AC-4E86-8FF0-F951325A3D72}" srcOrd="0" destOrd="0" presId="urn:microsoft.com/office/officeart/2018/2/layout/IconLabelDescriptionList"/>
    <dgm:cxn modelId="{E4EED2CF-561F-4B87-96BA-D8DF7417FD68}" type="presOf" srcId="{E455CD48-07D5-4F2E-AF46-4C706587850C}" destId="{595F47F8-C2EB-4967-9793-5007FF86F22A}" srcOrd="0" destOrd="0" presId="urn:microsoft.com/office/officeart/2018/2/layout/IconLabelDescriptionList"/>
    <dgm:cxn modelId="{8FA421DC-3805-42F5-9EA0-417097A63644}" type="presOf" srcId="{ADB9EAE4-DF95-42EE-9C2A-55CF67F06831}" destId="{69BC90AB-FB4C-4216-9103-3C30FE22DFCE}" srcOrd="0" destOrd="1" presId="urn:microsoft.com/office/officeart/2018/2/layout/IconLabelDescriptionList"/>
    <dgm:cxn modelId="{10CA9EE2-30AC-45CF-B18F-8781F9B36C6C}" srcId="{A687ED9E-2B29-415B-9193-2FB71F82B14E}" destId="{E455CD48-07D5-4F2E-AF46-4C706587850C}" srcOrd="1" destOrd="0" parTransId="{24487C00-26A8-43F5-84EE-5A54303CD195}" sibTransId="{636718E1-6858-4A9D-8BA0-8818E4F88221}"/>
    <dgm:cxn modelId="{A8A1EBE8-A6E7-47BB-9511-1322032006F9}" type="presOf" srcId="{A687ED9E-2B29-415B-9193-2FB71F82B14E}" destId="{0991075A-65D7-4CC4-81F2-D37A0FF73EDD}" srcOrd="0" destOrd="0" presId="urn:microsoft.com/office/officeart/2018/2/layout/IconLabelDescriptionList"/>
    <dgm:cxn modelId="{EE9375D7-E9F5-4E37-BC11-A7A9C3128752}" type="presParOf" srcId="{0991075A-65D7-4CC4-81F2-D37A0FF73EDD}" destId="{D2DF4656-016A-43A7-BFE5-27AF98132429}" srcOrd="0" destOrd="0" presId="urn:microsoft.com/office/officeart/2018/2/layout/IconLabelDescriptionList"/>
    <dgm:cxn modelId="{04B81F34-42B0-4F29-9D7B-CC5C209E5BA2}" type="presParOf" srcId="{D2DF4656-016A-43A7-BFE5-27AF98132429}" destId="{B1ABF79E-D84F-4088-AE5D-2AC083D30232}" srcOrd="0" destOrd="0" presId="urn:microsoft.com/office/officeart/2018/2/layout/IconLabelDescriptionList"/>
    <dgm:cxn modelId="{21A592CF-C292-4F3B-AC86-3C5B44F538EE}" type="presParOf" srcId="{D2DF4656-016A-43A7-BFE5-27AF98132429}" destId="{656C3B0D-B9FA-4612-897F-BDAFD3AF08A9}" srcOrd="1" destOrd="0" presId="urn:microsoft.com/office/officeart/2018/2/layout/IconLabelDescriptionList"/>
    <dgm:cxn modelId="{346F6730-9155-489C-A16A-0F099581EB84}" type="presParOf" srcId="{D2DF4656-016A-43A7-BFE5-27AF98132429}" destId="{A9A09483-2484-4F9C-9448-A12B691EA058}" srcOrd="2" destOrd="0" presId="urn:microsoft.com/office/officeart/2018/2/layout/IconLabelDescriptionList"/>
    <dgm:cxn modelId="{57C50F56-418D-4988-8A60-B89E68AAEC13}" type="presParOf" srcId="{D2DF4656-016A-43A7-BFE5-27AF98132429}" destId="{D1BA089F-12F4-4AC2-BE6E-B47774737EA6}" srcOrd="3" destOrd="0" presId="urn:microsoft.com/office/officeart/2018/2/layout/IconLabelDescriptionList"/>
    <dgm:cxn modelId="{FD86B68C-0476-4819-8FAB-AA3848A1DFFF}" type="presParOf" srcId="{D2DF4656-016A-43A7-BFE5-27AF98132429}" destId="{FABA8B66-AED1-4134-A342-6088191DAC47}" srcOrd="4" destOrd="0" presId="urn:microsoft.com/office/officeart/2018/2/layout/IconLabelDescriptionList"/>
    <dgm:cxn modelId="{B7EDB6BC-AE0D-404E-9329-DC22714D6F90}" type="presParOf" srcId="{0991075A-65D7-4CC4-81F2-D37A0FF73EDD}" destId="{FB732CCA-0AA0-4108-98FF-736CF9F47163}" srcOrd="1" destOrd="0" presId="urn:microsoft.com/office/officeart/2018/2/layout/IconLabelDescriptionList"/>
    <dgm:cxn modelId="{287DA296-4293-4AF9-84F9-5D185A791A45}" type="presParOf" srcId="{0991075A-65D7-4CC4-81F2-D37A0FF73EDD}" destId="{E2CADE1E-401B-4E0F-ACFF-A478E7AFD7FA}" srcOrd="2" destOrd="0" presId="urn:microsoft.com/office/officeart/2018/2/layout/IconLabelDescriptionList"/>
    <dgm:cxn modelId="{19309795-4160-4219-8F78-A925DED92841}" type="presParOf" srcId="{E2CADE1E-401B-4E0F-ACFF-A478E7AFD7FA}" destId="{C538E1CA-6EE9-49DA-9A3C-1E10B7D5A5D7}" srcOrd="0" destOrd="0" presId="urn:microsoft.com/office/officeart/2018/2/layout/IconLabelDescriptionList"/>
    <dgm:cxn modelId="{F795B90D-7C66-4756-BA03-E79D67405194}" type="presParOf" srcId="{E2CADE1E-401B-4E0F-ACFF-A478E7AFD7FA}" destId="{82A14B47-1E0D-4A37-8183-247E3A17B670}" srcOrd="1" destOrd="0" presId="urn:microsoft.com/office/officeart/2018/2/layout/IconLabelDescriptionList"/>
    <dgm:cxn modelId="{7DAC500F-279A-47FD-BA0E-3D826638BD05}" type="presParOf" srcId="{E2CADE1E-401B-4E0F-ACFF-A478E7AFD7FA}" destId="{595F47F8-C2EB-4967-9793-5007FF86F22A}" srcOrd="2" destOrd="0" presId="urn:microsoft.com/office/officeart/2018/2/layout/IconLabelDescriptionList"/>
    <dgm:cxn modelId="{49E1E4BE-AB63-4694-8ACB-FCA0417A3807}" type="presParOf" srcId="{E2CADE1E-401B-4E0F-ACFF-A478E7AFD7FA}" destId="{DFCE538C-A5A2-42C7-91B0-37AE61B2CF36}" srcOrd="3" destOrd="0" presId="urn:microsoft.com/office/officeart/2018/2/layout/IconLabelDescriptionList"/>
    <dgm:cxn modelId="{FBD609D3-3697-4071-AF0D-B0279DBDA7F4}" type="presParOf" srcId="{E2CADE1E-401B-4E0F-ACFF-A478E7AFD7FA}" destId="{69BC90AB-FB4C-4216-9103-3C30FE22DFCE}" srcOrd="4" destOrd="0" presId="urn:microsoft.com/office/officeart/2018/2/layout/IconLabelDescriptionList"/>
    <dgm:cxn modelId="{3B73EFD9-B299-409D-B22B-1C38505BBEE7}" type="presParOf" srcId="{0991075A-65D7-4CC4-81F2-D37A0FF73EDD}" destId="{88C4A137-8057-470B-B0E2-471B4ACB7D93}" srcOrd="3" destOrd="0" presId="urn:microsoft.com/office/officeart/2018/2/layout/IconLabelDescriptionList"/>
    <dgm:cxn modelId="{C59FF6FB-49C0-40A1-A859-C2F8FD6C3BF4}" type="presParOf" srcId="{0991075A-65D7-4CC4-81F2-D37A0FF73EDD}" destId="{BD81C8A1-C55E-4271-A45A-E00379229E1F}" srcOrd="4" destOrd="0" presId="urn:microsoft.com/office/officeart/2018/2/layout/IconLabelDescriptionList"/>
    <dgm:cxn modelId="{F9B25D46-C71C-4EB3-A069-764DA50C5AAD}" type="presParOf" srcId="{BD81C8A1-C55E-4271-A45A-E00379229E1F}" destId="{055FCFC1-D617-40F0-9E4A-F09D24F51A1A}" srcOrd="0" destOrd="0" presId="urn:microsoft.com/office/officeart/2018/2/layout/IconLabelDescriptionList"/>
    <dgm:cxn modelId="{19BB81CC-B107-4EDB-A908-9A6FDF8C1770}" type="presParOf" srcId="{BD81C8A1-C55E-4271-A45A-E00379229E1F}" destId="{76A4299F-DEB3-4389-9FEC-32991C189E55}" srcOrd="1" destOrd="0" presId="urn:microsoft.com/office/officeart/2018/2/layout/IconLabelDescriptionList"/>
    <dgm:cxn modelId="{709FC6B5-04C5-47B8-8BD8-27BFB8D9E26F}" type="presParOf" srcId="{BD81C8A1-C55E-4271-A45A-E00379229E1F}" destId="{7C5C59BD-F335-49A3-B3B3-3810FE6A7791}" srcOrd="2" destOrd="0" presId="urn:microsoft.com/office/officeart/2018/2/layout/IconLabelDescriptionList"/>
    <dgm:cxn modelId="{A6B443C0-F077-4E61-805C-E8AD75D6BB51}" type="presParOf" srcId="{BD81C8A1-C55E-4271-A45A-E00379229E1F}" destId="{D1481662-9CEC-445C-86BF-AFDB2A478A5C}" srcOrd="3" destOrd="0" presId="urn:microsoft.com/office/officeart/2018/2/layout/IconLabelDescriptionList"/>
    <dgm:cxn modelId="{3DFDBBA8-F192-4A3B-88A9-9CDEDBB7DEB2}" type="presParOf" srcId="{BD81C8A1-C55E-4271-A45A-E00379229E1F}" destId="{7383A083-12AC-4E86-8FF0-F951325A3D7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87ED9E-2B29-415B-9193-2FB71F82B14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C1D9462-3B09-49FE-8142-FB2B36AA949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Demographics</a:t>
          </a:r>
        </a:p>
      </dgm:t>
    </dgm:pt>
    <dgm:pt modelId="{ABA0F0CA-C576-4F69-9F5B-7ACE25DC0C6C}" type="parTrans" cxnId="{83AED353-471D-4E9E-9AFB-7AA5A3EEA4E2}">
      <dgm:prSet/>
      <dgm:spPr/>
      <dgm:t>
        <a:bodyPr/>
        <a:lstStyle/>
        <a:p>
          <a:endParaRPr lang="en-US"/>
        </a:p>
      </dgm:t>
    </dgm:pt>
    <dgm:pt modelId="{B80D1393-9F42-450B-A324-23BEB37C0380}" type="sibTrans" cxnId="{83AED353-471D-4E9E-9AFB-7AA5A3EEA4E2}">
      <dgm:prSet/>
      <dgm:spPr/>
      <dgm:t>
        <a:bodyPr/>
        <a:lstStyle/>
        <a:p>
          <a:endParaRPr lang="en-US"/>
        </a:p>
      </dgm:t>
    </dgm:pt>
    <dgm:pt modelId="{CA911614-C1EF-4030-A55F-A09FD68EC2FA}">
      <dgm:prSet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dirty="0"/>
            <a:t>Gender (M/F) </a:t>
          </a:r>
        </a:p>
        <a:p>
          <a:pPr>
            <a:lnSpc>
              <a:spcPct val="100000"/>
            </a:lnSpc>
            <a:buNone/>
          </a:pPr>
          <a:r>
            <a:rPr lang="en-US" dirty="0">
              <a:solidFill>
                <a:srgbClr val="FF0000"/>
              </a:solidFill>
            </a:rPr>
            <a:t>Age</a:t>
          </a:r>
        </a:p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>
              <a:solidFill>
                <a:srgbClr val="FF0000"/>
              </a:solidFill>
            </a:rPr>
            <a:t>Education (Educ)</a:t>
          </a:r>
        </a:p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/>
            <a:t>Socioeconomic status (SES)</a:t>
          </a:r>
        </a:p>
      </dgm:t>
    </dgm:pt>
    <dgm:pt modelId="{5964341D-B31C-45D6-AF39-1D907EED3888}" type="parTrans" cxnId="{9F297813-4FA0-40F2-BC9E-7FF48A203537}">
      <dgm:prSet/>
      <dgm:spPr/>
      <dgm:t>
        <a:bodyPr/>
        <a:lstStyle/>
        <a:p>
          <a:endParaRPr lang="en-US"/>
        </a:p>
      </dgm:t>
    </dgm:pt>
    <dgm:pt modelId="{213EEF2E-F540-4AD4-8749-15DC7A991C3F}" type="sibTrans" cxnId="{9F297813-4FA0-40F2-BC9E-7FF48A203537}">
      <dgm:prSet/>
      <dgm:spPr/>
      <dgm:t>
        <a:bodyPr/>
        <a:lstStyle/>
        <a:p>
          <a:endParaRPr lang="en-US"/>
        </a:p>
      </dgm:t>
    </dgm:pt>
    <dgm:pt modelId="{E455CD48-07D5-4F2E-AF46-4C706587850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NZ" dirty="0"/>
            <a:t>Clinical</a:t>
          </a:r>
          <a:endParaRPr lang="en-US" dirty="0"/>
        </a:p>
      </dgm:t>
    </dgm:pt>
    <dgm:pt modelId="{24487C00-26A8-43F5-84EE-5A54303CD195}" type="parTrans" cxnId="{10CA9EE2-30AC-45CF-B18F-8781F9B36C6C}">
      <dgm:prSet/>
      <dgm:spPr/>
      <dgm:t>
        <a:bodyPr/>
        <a:lstStyle/>
        <a:p>
          <a:endParaRPr lang="en-US"/>
        </a:p>
      </dgm:t>
    </dgm:pt>
    <dgm:pt modelId="{636718E1-6858-4A9D-8BA0-8818E4F88221}" type="sibTrans" cxnId="{10CA9EE2-30AC-45CF-B18F-8781F9B36C6C}">
      <dgm:prSet/>
      <dgm:spPr/>
      <dgm:t>
        <a:bodyPr/>
        <a:lstStyle/>
        <a:p>
          <a:endParaRPr lang="en-US"/>
        </a:p>
      </dgm:t>
    </dgm:pt>
    <dgm:pt modelId="{374927ED-B71C-4F64-89D3-7F9B6832B23F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NZ" dirty="0"/>
            <a:t>Mini-Mental State Examination (MMSE)</a:t>
          </a:r>
          <a:endParaRPr lang="en-US" dirty="0"/>
        </a:p>
      </dgm:t>
    </dgm:pt>
    <dgm:pt modelId="{3EF77660-63C6-45B8-B31B-490551CD6963}" type="parTrans" cxnId="{03BCD744-CAB7-4419-99CB-272C9F5981C3}">
      <dgm:prSet/>
      <dgm:spPr/>
      <dgm:t>
        <a:bodyPr/>
        <a:lstStyle/>
        <a:p>
          <a:endParaRPr lang="en-US"/>
        </a:p>
      </dgm:t>
    </dgm:pt>
    <dgm:pt modelId="{C3C061EF-8B6B-4955-B15B-9F194933EE6C}" type="sibTrans" cxnId="{03BCD744-CAB7-4419-99CB-272C9F5981C3}">
      <dgm:prSet/>
      <dgm:spPr/>
      <dgm:t>
        <a:bodyPr/>
        <a:lstStyle/>
        <a:p>
          <a:endParaRPr lang="en-US"/>
        </a:p>
      </dgm:t>
    </dgm:pt>
    <dgm:pt modelId="{26B501D5-0F40-4BC4-804E-40365898221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NZ" dirty="0"/>
            <a:t>Brain Measurement</a:t>
          </a:r>
          <a:endParaRPr lang="en-US" dirty="0"/>
        </a:p>
      </dgm:t>
    </dgm:pt>
    <dgm:pt modelId="{82040111-0B46-4B0B-9BAB-A36E4ACF6A95}" type="parTrans" cxnId="{BDFCD33F-0C6D-40E8-ACE5-CE9D75AD9EB6}">
      <dgm:prSet/>
      <dgm:spPr/>
      <dgm:t>
        <a:bodyPr/>
        <a:lstStyle/>
        <a:p>
          <a:endParaRPr lang="en-US"/>
        </a:p>
      </dgm:t>
    </dgm:pt>
    <dgm:pt modelId="{68A6C387-05CC-417D-AF0B-45FC871E1AC6}" type="sibTrans" cxnId="{BDFCD33F-0C6D-40E8-ACE5-CE9D75AD9EB6}">
      <dgm:prSet/>
      <dgm:spPr/>
      <dgm:t>
        <a:bodyPr/>
        <a:lstStyle/>
        <a:p>
          <a:endParaRPr lang="en-US"/>
        </a:p>
      </dgm:t>
    </dgm:pt>
    <dgm:pt modelId="{429EEB85-B102-4C12-B9F7-7CF39C8C9FBB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NZ" dirty="0"/>
            <a:t>Estimated total intracranial volume (</a:t>
          </a:r>
          <a:r>
            <a:rPr lang="en-NZ" dirty="0" err="1"/>
            <a:t>eTIV</a:t>
          </a:r>
          <a:r>
            <a:rPr lang="en-NZ" dirty="0"/>
            <a:t>) (mm3)</a:t>
          </a:r>
          <a:endParaRPr lang="en-US" dirty="0"/>
        </a:p>
      </dgm:t>
    </dgm:pt>
    <dgm:pt modelId="{49421893-8239-4AD1-97F8-F92EF1C22580}" type="parTrans" cxnId="{74905A43-A373-4E13-9807-A4317166E5E6}">
      <dgm:prSet/>
      <dgm:spPr/>
      <dgm:t>
        <a:bodyPr/>
        <a:lstStyle/>
        <a:p>
          <a:endParaRPr lang="en-US"/>
        </a:p>
      </dgm:t>
    </dgm:pt>
    <dgm:pt modelId="{94C67ADD-2869-4366-9D78-D8730C1C386D}" type="sibTrans" cxnId="{74905A43-A373-4E13-9807-A4317166E5E6}">
      <dgm:prSet/>
      <dgm:spPr/>
      <dgm:t>
        <a:bodyPr/>
        <a:lstStyle/>
        <a:p>
          <a:endParaRPr lang="en-US"/>
        </a:p>
      </dgm:t>
    </dgm:pt>
    <dgm:pt modelId="{13FFF948-8024-421B-889F-D70D1E9C6C66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NZ" dirty="0"/>
            <a:t>Atlas scaling factor (ASF)</a:t>
          </a:r>
          <a:endParaRPr lang="en-US" dirty="0"/>
        </a:p>
      </dgm:t>
    </dgm:pt>
    <dgm:pt modelId="{96F1633A-87E4-4E1D-B028-57672DF97CF8}" type="parTrans" cxnId="{6F16E468-7C43-4E33-944E-B5F86673A00A}">
      <dgm:prSet/>
      <dgm:spPr/>
      <dgm:t>
        <a:bodyPr/>
        <a:lstStyle/>
        <a:p>
          <a:endParaRPr lang="en-US"/>
        </a:p>
      </dgm:t>
    </dgm:pt>
    <dgm:pt modelId="{42EAC69A-6E5C-4B26-81AD-3BF92480CF0D}" type="sibTrans" cxnId="{6F16E468-7C43-4E33-944E-B5F86673A00A}">
      <dgm:prSet/>
      <dgm:spPr/>
      <dgm:t>
        <a:bodyPr/>
        <a:lstStyle/>
        <a:p>
          <a:endParaRPr lang="en-US"/>
        </a:p>
      </dgm:t>
    </dgm:pt>
    <dgm:pt modelId="{23D78772-CDB4-4621-9A68-D6E7CDA71410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NZ" dirty="0">
              <a:solidFill>
                <a:srgbClr val="FF0000"/>
              </a:solidFill>
            </a:rPr>
            <a:t>Normalized whole brain volume (</a:t>
          </a:r>
          <a:r>
            <a:rPr lang="en-NZ" dirty="0" err="1">
              <a:solidFill>
                <a:srgbClr val="FF0000"/>
              </a:solidFill>
            </a:rPr>
            <a:t>nWBV</a:t>
          </a:r>
          <a:r>
            <a:rPr lang="en-NZ" dirty="0">
              <a:solidFill>
                <a:srgbClr val="FF0000"/>
              </a:solidFill>
            </a:rPr>
            <a:t>)</a:t>
          </a:r>
          <a:endParaRPr lang="en-US" dirty="0">
            <a:solidFill>
              <a:srgbClr val="FF0000"/>
            </a:solidFill>
          </a:endParaRPr>
        </a:p>
      </dgm:t>
    </dgm:pt>
    <dgm:pt modelId="{5DC00805-E7F6-4F8B-9D77-58B0467688A7}" type="parTrans" cxnId="{E9DE97C2-2691-47B9-A75A-5FF552391E16}">
      <dgm:prSet/>
      <dgm:spPr/>
      <dgm:t>
        <a:bodyPr/>
        <a:lstStyle/>
        <a:p>
          <a:endParaRPr lang="en-US"/>
        </a:p>
      </dgm:t>
    </dgm:pt>
    <dgm:pt modelId="{C7FBFEA9-C867-40DE-A646-82562318C897}" type="sibTrans" cxnId="{E9DE97C2-2691-47B9-A75A-5FF552391E16}">
      <dgm:prSet/>
      <dgm:spPr/>
      <dgm:t>
        <a:bodyPr/>
        <a:lstStyle/>
        <a:p>
          <a:endParaRPr lang="en-US"/>
        </a:p>
      </dgm:t>
    </dgm:pt>
    <dgm:pt modelId="{ADB9EAE4-DF95-42EE-9C2A-55CF67F06831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NZ" dirty="0"/>
            <a:t> </a:t>
          </a:r>
          <a:r>
            <a:rPr lang="en-NZ" dirty="0">
              <a:solidFill>
                <a:srgbClr val="FF0000"/>
              </a:solidFill>
            </a:rPr>
            <a:t>Clinical Dementia Rating (CDR)</a:t>
          </a:r>
          <a:endParaRPr lang="en-US" dirty="0">
            <a:solidFill>
              <a:srgbClr val="FF0000"/>
            </a:solidFill>
          </a:endParaRPr>
        </a:p>
      </dgm:t>
    </dgm:pt>
    <dgm:pt modelId="{3E0C7E52-3CD2-458C-83E2-6F4E57D2FDF0}" type="parTrans" cxnId="{989BE394-F49E-49AF-A911-F423044F2D11}">
      <dgm:prSet/>
      <dgm:spPr/>
      <dgm:t>
        <a:bodyPr/>
        <a:lstStyle/>
        <a:p>
          <a:endParaRPr lang="en-NZ"/>
        </a:p>
      </dgm:t>
    </dgm:pt>
    <dgm:pt modelId="{457140A5-1A07-4A5E-B026-D81E682D524A}" type="sibTrans" cxnId="{989BE394-F49E-49AF-A911-F423044F2D11}">
      <dgm:prSet/>
      <dgm:spPr/>
      <dgm:t>
        <a:bodyPr/>
        <a:lstStyle/>
        <a:p>
          <a:endParaRPr lang="en-NZ"/>
        </a:p>
      </dgm:t>
    </dgm:pt>
    <dgm:pt modelId="{0991075A-65D7-4CC4-81F2-D37A0FF73EDD}" type="pres">
      <dgm:prSet presAssocID="{A687ED9E-2B29-415B-9193-2FB71F82B14E}" presName="root" presStyleCnt="0">
        <dgm:presLayoutVars>
          <dgm:dir/>
          <dgm:resizeHandles val="exact"/>
        </dgm:presLayoutVars>
      </dgm:prSet>
      <dgm:spPr/>
    </dgm:pt>
    <dgm:pt modelId="{D2DF4656-016A-43A7-BFE5-27AF98132429}" type="pres">
      <dgm:prSet presAssocID="{1C1D9462-3B09-49FE-8142-FB2B36AA9492}" presName="compNode" presStyleCnt="0"/>
      <dgm:spPr/>
    </dgm:pt>
    <dgm:pt modelId="{B1ABF79E-D84F-4088-AE5D-2AC083D30232}" type="pres">
      <dgm:prSet presAssocID="{1C1D9462-3B09-49FE-8142-FB2B36AA94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656C3B0D-B9FA-4612-897F-BDAFD3AF08A9}" type="pres">
      <dgm:prSet presAssocID="{1C1D9462-3B09-49FE-8142-FB2B36AA9492}" presName="iconSpace" presStyleCnt="0"/>
      <dgm:spPr/>
    </dgm:pt>
    <dgm:pt modelId="{A9A09483-2484-4F9C-9448-A12B691EA058}" type="pres">
      <dgm:prSet presAssocID="{1C1D9462-3B09-49FE-8142-FB2B36AA9492}" presName="parTx" presStyleLbl="revTx" presStyleIdx="0" presStyleCnt="6">
        <dgm:presLayoutVars>
          <dgm:chMax val="0"/>
          <dgm:chPref val="0"/>
        </dgm:presLayoutVars>
      </dgm:prSet>
      <dgm:spPr/>
    </dgm:pt>
    <dgm:pt modelId="{D1BA089F-12F4-4AC2-BE6E-B47774737EA6}" type="pres">
      <dgm:prSet presAssocID="{1C1D9462-3B09-49FE-8142-FB2B36AA9492}" presName="txSpace" presStyleCnt="0"/>
      <dgm:spPr/>
    </dgm:pt>
    <dgm:pt modelId="{FABA8B66-AED1-4134-A342-6088191DAC47}" type="pres">
      <dgm:prSet presAssocID="{1C1D9462-3B09-49FE-8142-FB2B36AA9492}" presName="desTx" presStyleLbl="revTx" presStyleIdx="1" presStyleCnt="6">
        <dgm:presLayoutVars/>
      </dgm:prSet>
      <dgm:spPr/>
    </dgm:pt>
    <dgm:pt modelId="{FB732CCA-0AA0-4108-98FF-736CF9F47163}" type="pres">
      <dgm:prSet presAssocID="{B80D1393-9F42-450B-A324-23BEB37C0380}" presName="sibTrans" presStyleCnt="0"/>
      <dgm:spPr/>
    </dgm:pt>
    <dgm:pt modelId="{E2CADE1E-401B-4E0F-ACFF-A478E7AFD7FA}" type="pres">
      <dgm:prSet presAssocID="{E455CD48-07D5-4F2E-AF46-4C706587850C}" presName="compNode" presStyleCnt="0"/>
      <dgm:spPr/>
    </dgm:pt>
    <dgm:pt modelId="{C538E1CA-6EE9-49DA-9A3C-1E10B7D5A5D7}" type="pres">
      <dgm:prSet presAssocID="{E455CD48-07D5-4F2E-AF46-4C706587850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82A14B47-1E0D-4A37-8183-247E3A17B670}" type="pres">
      <dgm:prSet presAssocID="{E455CD48-07D5-4F2E-AF46-4C706587850C}" presName="iconSpace" presStyleCnt="0"/>
      <dgm:spPr/>
    </dgm:pt>
    <dgm:pt modelId="{595F47F8-C2EB-4967-9793-5007FF86F22A}" type="pres">
      <dgm:prSet presAssocID="{E455CD48-07D5-4F2E-AF46-4C706587850C}" presName="parTx" presStyleLbl="revTx" presStyleIdx="2" presStyleCnt="6">
        <dgm:presLayoutVars>
          <dgm:chMax val="0"/>
          <dgm:chPref val="0"/>
        </dgm:presLayoutVars>
      </dgm:prSet>
      <dgm:spPr/>
    </dgm:pt>
    <dgm:pt modelId="{DFCE538C-A5A2-42C7-91B0-37AE61B2CF36}" type="pres">
      <dgm:prSet presAssocID="{E455CD48-07D5-4F2E-AF46-4C706587850C}" presName="txSpace" presStyleCnt="0"/>
      <dgm:spPr/>
    </dgm:pt>
    <dgm:pt modelId="{69BC90AB-FB4C-4216-9103-3C30FE22DFCE}" type="pres">
      <dgm:prSet presAssocID="{E455CD48-07D5-4F2E-AF46-4C706587850C}" presName="desTx" presStyleLbl="revTx" presStyleIdx="3" presStyleCnt="6">
        <dgm:presLayoutVars/>
      </dgm:prSet>
      <dgm:spPr/>
    </dgm:pt>
    <dgm:pt modelId="{88C4A137-8057-470B-B0E2-471B4ACB7D93}" type="pres">
      <dgm:prSet presAssocID="{636718E1-6858-4A9D-8BA0-8818E4F88221}" presName="sibTrans" presStyleCnt="0"/>
      <dgm:spPr/>
    </dgm:pt>
    <dgm:pt modelId="{BD81C8A1-C55E-4271-A45A-E00379229E1F}" type="pres">
      <dgm:prSet presAssocID="{26B501D5-0F40-4BC4-804E-403658982211}" presName="compNode" presStyleCnt="0"/>
      <dgm:spPr/>
    </dgm:pt>
    <dgm:pt modelId="{055FCFC1-D617-40F0-9E4A-F09D24F51A1A}" type="pres">
      <dgm:prSet presAssocID="{26B501D5-0F40-4BC4-804E-40365898221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76A4299F-DEB3-4389-9FEC-32991C189E55}" type="pres">
      <dgm:prSet presAssocID="{26B501D5-0F40-4BC4-804E-403658982211}" presName="iconSpace" presStyleCnt="0"/>
      <dgm:spPr/>
    </dgm:pt>
    <dgm:pt modelId="{7C5C59BD-F335-49A3-B3B3-3810FE6A7791}" type="pres">
      <dgm:prSet presAssocID="{26B501D5-0F40-4BC4-804E-403658982211}" presName="parTx" presStyleLbl="revTx" presStyleIdx="4" presStyleCnt="6">
        <dgm:presLayoutVars>
          <dgm:chMax val="0"/>
          <dgm:chPref val="0"/>
        </dgm:presLayoutVars>
      </dgm:prSet>
      <dgm:spPr/>
    </dgm:pt>
    <dgm:pt modelId="{D1481662-9CEC-445C-86BF-AFDB2A478A5C}" type="pres">
      <dgm:prSet presAssocID="{26B501D5-0F40-4BC4-804E-403658982211}" presName="txSpace" presStyleCnt="0"/>
      <dgm:spPr/>
    </dgm:pt>
    <dgm:pt modelId="{7383A083-12AC-4E86-8FF0-F951325A3D72}" type="pres">
      <dgm:prSet presAssocID="{26B501D5-0F40-4BC4-804E-403658982211}" presName="desTx" presStyleLbl="revTx" presStyleIdx="5" presStyleCnt="6">
        <dgm:presLayoutVars/>
      </dgm:prSet>
      <dgm:spPr/>
    </dgm:pt>
  </dgm:ptLst>
  <dgm:cxnLst>
    <dgm:cxn modelId="{9F297813-4FA0-40F2-BC9E-7FF48A203537}" srcId="{1C1D9462-3B09-49FE-8142-FB2B36AA9492}" destId="{CA911614-C1EF-4030-A55F-A09FD68EC2FA}" srcOrd="0" destOrd="0" parTransId="{5964341D-B31C-45D6-AF39-1D907EED3888}" sibTransId="{213EEF2E-F540-4AD4-8749-15DC7A991C3F}"/>
    <dgm:cxn modelId="{BDFCD33F-0C6D-40E8-ACE5-CE9D75AD9EB6}" srcId="{A687ED9E-2B29-415B-9193-2FB71F82B14E}" destId="{26B501D5-0F40-4BC4-804E-403658982211}" srcOrd="2" destOrd="0" parTransId="{82040111-0B46-4B0B-9BAB-A36E4ACF6A95}" sibTransId="{68A6C387-05CC-417D-AF0B-45FC871E1AC6}"/>
    <dgm:cxn modelId="{9BCEDB40-4133-4BB3-BA34-D2DF58A1B725}" type="presOf" srcId="{374927ED-B71C-4F64-89D3-7F9B6832B23F}" destId="{69BC90AB-FB4C-4216-9103-3C30FE22DFCE}" srcOrd="0" destOrd="0" presId="urn:microsoft.com/office/officeart/2018/2/layout/IconLabelDescriptionList"/>
    <dgm:cxn modelId="{20E4165E-9D0D-4E58-B3C6-03EB98D87057}" type="presOf" srcId="{CA911614-C1EF-4030-A55F-A09FD68EC2FA}" destId="{FABA8B66-AED1-4134-A342-6088191DAC47}" srcOrd="0" destOrd="0" presId="urn:microsoft.com/office/officeart/2018/2/layout/IconLabelDescriptionList"/>
    <dgm:cxn modelId="{74905A43-A373-4E13-9807-A4317166E5E6}" srcId="{26B501D5-0F40-4BC4-804E-403658982211}" destId="{429EEB85-B102-4C12-B9F7-7CF39C8C9FBB}" srcOrd="0" destOrd="0" parTransId="{49421893-8239-4AD1-97F8-F92EF1C22580}" sibTransId="{94C67ADD-2869-4366-9D78-D8730C1C386D}"/>
    <dgm:cxn modelId="{03BCD744-CAB7-4419-99CB-272C9F5981C3}" srcId="{E455CD48-07D5-4F2E-AF46-4C706587850C}" destId="{374927ED-B71C-4F64-89D3-7F9B6832B23F}" srcOrd="0" destOrd="0" parTransId="{3EF77660-63C6-45B8-B31B-490551CD6963}" sibTransId="{C3C061EF-8B6B-4955-B15B-9F194933EE6C}"/>
    <dgm:cxn modelId="{6F16E468-7C43-4E33-944E-B5F86673A00A}" srcId="{26B501D5-0F40-4BC4-804E-403658982211}" destId="{13FFF948-8024-421B-889F-D70D1E9C6C66}" srcOrd="1" destOrd="0" parTransId="{96F1633A-87E4-4E1D-B028-57672DF97CF8}" sibTransId="{42EAC69A-6E5C-4B26-81AD-3BF92480CF0D}"/>
    <dgm:cxn modelId="{83AED353-471D-4E9E-9AFB-7AA5A3EEA4E2}" srcId="{A687ED9E-2B29-415B-9193-2FB71F82B14E}" destId="{1C1D9462-3B09-49FE-8142-FB2B36AA9492}" srcOrd="0" destOrd="0" parTransId="{ABA0F0CA-C576-4F69-9F5B-7ACE25DC0C6C}" sibTransId="{B80D1393-9F42-450B-A324-23BEB37C0380}"/>
    <dgm:cxn modelId="{CDCB6A57-9F4A-4ADD-8E9F-7C1802AA2C06}" type="presOf" srcId="{26B501D5-0F40-4BC4-804E-403658982211}" destId="{7C5C59BD-F335-49A3-B3B3-3810FE6A7791}" srcOrd="0" destOrd="0" presId="urn:microsoft.com/office/officeart/2018/2/layout/IconLabelDescriptionList"/>
    <dgm:cxn modelId="{0885B47A-7DA9-4909-BF3C-A4365D99D378}" type="presOf" srcId="{23D78772-CDB4-4621-9A68-D6E7CDA71410}" destId="{7383A083-12AC-4E86-8FF0-F951325A3D72}" srcOrd="0" destOrd="2" presId="urn:microsoft.com/office/officeart/2018/2/layout/IconLabelDescriptionList"/>
    <dgm:cxn modelId="{6F2E7C91-AF1E-4DBF-A9A3-1431DE1F7C69}" type="presOf" srcId="{13FFF948-8024-421B-889F-D70D1E9C6C66}" destId="{7383A083-12AC-4E86-8FF0-F951325A3D72}" srcOrd="0" destOrd="1" presId="urn:microsoft.com/office/officeart/2018/2/layout/IconLabelDescriptionList"/>
    <dgm:cxn modelId="{989BE394-F49E-49AF-A911-F423044F2D11}" srcId="{E455CD48-07D5-4F2E-AF46-4C706587850C}" destId="{ADB9EAE4-DF95-42EE-9C2A-55CF67F06831}" srcOrd="1" destOrd="0" parTransId="{3E0C7E52-3CD2-458C-83E2-6F4E57D2FDF0}" sibTransId="{457140A5-1A07-4A5E-B026-D81E682D524A}"/>
    <dgm:cxn modelId="{8B22FAA7-DC5A-4C45-81C9-8D9A0C196577}" type="presOf" srcId="{1C1D9462-3B09-49FE-8142-FB2B36AA9492}" destId="{A9A09483-2484-4F9C-9448-A12B691EA058}" srcOrd="0" destOrd="0" presId="urn:microsoft.com/office/officeart/2018/2/layout/IconLabelDescriptionList"/>
    <dgm:cxn modelId="{E9DE97C2-2691-47B9-A75A-5FF552391E16}" srcId="{26B501D5-0F40-4BC4-804E-403658982211}" destId="{23D78772-CDB4-4621-9A68-D6E7CDA71410}" srcOrd="2" destOrd="0" parTransId="{5DC00805-E7F6-4F8B-9D77-58B0467688A7}" sibTransId="{C7FBFEA9-C867-40DE-A646-82562318C897}"/>
    <dgm:cxn modelId="{6600D1CC-61D4-4947-845B-AE98819FABCE}" type="presOf" srcId="{429EEB85-B102-4C12-B9F7-7CF39C8C9FBB}" destId="{7383A083-12AC-4E86-8FF0-F951325A3D72}" srcOrd="0" destOrd="0" presId="urn:microsoft.com/office/officeart/2018/2/layout/IconLabelDescriptionList"/>
    <dgm:cxn modelId="{E4EED2CF-561F-4B87-96BA-D8DF7417FD68}" type="presOf" srcId="{E455CD48-07D5-4F2E-AF46-4C706587850C}" destId="{595F47F8-C2EB-4967-9793-5007FF86F22A}" srcOrd="0" destOrd="0" presId="urn:microsoft.com/office/officeart/2018/2/layout/IconLabelDescriptionList"/>
    <dgm:cxn modelId="{8FA421DC-3805-42F5-9EA0-417097A63644}" type="presOf" srcId="{ADB9EAE4-DF95-42EE-9C2A-55CF67F06831}" destId="{69BC90AB-FB4C-4216-9103-3C30FE22DFCE}" srcOrd="0" destOrd="1" presId="urn:microsoft.com/office/officeart/2018/2/layout/IconLabelDescriptionList"/>
    <dgm:cxn modelId="{10CA9EE2-30AC-45CF-B18F-8781F9B36C6C}" srcId="{A687ED9E-2B29-415B-9193-2FB71F82B14E}" destId="{E455CD48-07D5-4F2E-AF46-4C706587850C}" srcOrd="1" destOrd="0" parTransId="{24487C00-26A8-43F5-84EE-5A54303CD195}" sibTransId="{636718E1-6858-4A9D-8BA0-8818E4F88221}"/>
    <dgm:cxn modelId="{A8A1EBE8-A6E7-47BB-9511-1322032006F9}" type="presOf" srcId="{A687ED9E-2B29-415B-9193-2FB71F82B14E}" destId="{0991075A-65D7-4CC4-81F2-D37A0FF73EDD}" srcOrd="0" destOrd="0" presId="urn:microsoft.com/office/officeart/2018/2/layout/IconLabelDescriptionList"/>
    <dgm:cxn modelId="{EE9375D7-E9F5-4E37-BC11-A7A9C3128752}" type="presParOf" srcId="{0991075A-65D7-4CC4-81F2-D37A0FF73EDD}" destId="{D2DF4656-016A-43A7-BFE5-27AF98132429}" srcOrd="0" destOrd="0" presId="urn:microsoft.com/office/officeart/2018/2/layout/IconLabelDescriptionList"/>
    <dgm:cxn modelId="{04B81F34-42B0-4F29-9D7B-CC5C209E5BA2}" type="presParOf" srcId="{D2DF4656-016A-43A7-BFE5-27AF98132429}" destId="{B1ABF79E-D84F-4088-AE5D-2AC083D30232}" srcOrd="0" destOrd="0" presId="urn:microsoft.com/office/officeart/2018/2/layout/IconLabelDescriptionList"/>
    <dgm:cxn modelId="{21A592CF-C292-4F3B-AC86-3C5B44F538EE}" type="presParOf" srcId="{D2DF4656-016A-43A7-BFE5-27AF98132429}" destId="{656C3B0D-B9FA-4612-897F-BDAFD3AF08A9}" srcOrd="1" destOrd="0" presId="urn:microsoft.com/office/officeart/2018/2/layout/IconLabelDescriptionList"/>
    <dgm:cxn modelId="{346F6730-9155-489C-A16A-0F099581EB84}" type="presParOf" srcId="{D2DF4656-016A-43A7-BFE5-27AF98132429}" destId="{A9A09483-2484-4F9C-9448-A12B691EA058}" srcOrd="2" destOrd="0" presId="urn:microsoft.com/office/officeart/2018/2/layout/IconLabelDescriptionList"/>
    <dgm:cxn modelId="{57C50F56-418D-4988-8A60-B89E68AAEC13}" type="presParOf" srcId="{D2DF4656-016A-43A7-BFE5-27AF98132429}" destId="{D1BA089F-12F4-4AC2-BE6E-B47774737EA6}" srcOrd="3" destOrd="0" presId="urn:microsoft.com/office/officeart/2018/2/layout/IconLabelDescriptionList"/>
    <dgm:cxn modelId="{FD86B68C-0476-4819-8FAB-AA3848A1DFFF}" type="presParOf" srcId="{D2DF4656-016A-43A7-BFE5-27AF98132429}" destId="{FABA8B66-AED1-4134-A342-6088191DAC47}" srcOrd="4" destOrd="0" presId="urn:microsoft.com/office/officeart/2018/2/layout/IconLabelDescriptionList"/>
    <dgm:cxn modelId="{B7EDB6BC-AE0D-404E-9329-DC22714D6F90}" type="presParOf" srcId="{0991075A-65D7-4CC4-81F2-D37A0FF73EDD}" destId="{FB732CCA-0AA0-4108-98FF-736CF9F47163}" srcOrd="1" destOrd="0" presId="urn:microsoft.com/office/officeart/2018/2/layout/IconLabelDescriptionList"/>
    <dgm:cxn modelId="{287DA296-4293-4AF9-84F9-5D185A791A45}" type="presParOf" srcId="{0991075A-65D7-4CC4-81F2-D37A0FF73EDD}" destId="{E2CADE1E-401B-4E0F-ACFF-A478E7AFD7FA}" srcOrd="2" destOrd="0" presId="urn:microsoft.com/office/officeart/2018/2/layout/IconLabelDescriptionList"/>
    <dgm:cxn modelId="{19309795-4160-4219-8F78-A925DED92841}" type="presParOf" srcId="{E2CADE1E-401B-4E0F-ACFF-A478E7AFD7FA}" destId="{C538E1CA-6EE9-49DA-9A3C-1E10B7D5A5D7}" srcOrd="0" destOrd="0" presId="urn:microsoft.com/office/officeart/2018/2/layout/IconLabelDescriptionList"/>
    <dgm:cxn modelId="{F795B90D-7C66-4756-BA03-E79D67405194}" type="presParOf" srcId="{E2CADE1E-401B-4E0F-ACFF-A478E7AFD7FA}" destId="{82A14B47-1E0D-4A37-8183-247E3A17B670}" srcOrd="1" destOrd="0" presId="urn:microsoft.com/office/officeart/2018/2/layout/IconLabelDescriptionList"/>
    <dgm:cxn modelId="{7DAC500F-279A-47FD-BA0E-3D826638BD05}" type="presParOf" srcId="{E2CADE1E-401B-4E0F-ACFF-A478E7AFD7FA}" destId="{595F47F8-C2EB-4967-9793-5007FF86F22A}" srcOrd="2" destOrd="0" presId="urn:microsoft.com/office/officeart/2018/2/layout/IconLabelDescriptionList"/>
    <dgm:cxn modelId="{49E1E4BE-AB63-4694-8ACB-FCA0417A3807}" type="presParOf" srcId="{E2CADE1E-401B-4E0F-ACFF-A478E7AFD7FA}" destId="{DFCE538C-A5A2-42C7-91B0-37AE61B2CF36}" srcOrd="3" destOrd="0" presId="urn:microsoft.com/office/officeart/2018/2/layout/IconLabelDescriptionList"/>
    <dgm:cxn modelId="{FBD609D3-3697-4071-AF0D-B0279DBDA7F4}" type="presParOf" srcId="{E2CADE1E-401B-4E0F-ACFF-A478E7AFD7FA}" destId="{69BC90AB-FB4C-4216-9103-3C30FE22DFCE}" srcOrd="4" destOrd="0" presId="urn:microsoft.com/office/officeart/2018/2/layout/IconLabelDescriptionList"/>
    <dgm:cxn modelId="{3B73EFD9-B299-409D-B22B-1C38505BBEE7}" type="presParOf" srcId="{0991075A-65D7-4CC4-81F2-D37A0FF73EDD}" destId="{88C4A137-8057-470B-B0E2-471B4ACB7D93}" srcOrd="3" destOrd="0" presId="urn:microsoft.com/office/officeart/2018/2/layout/IconLabelDescriptionList"/>
    <dgm:cxn modelId="{C59FF6FB-49C0-40A1-A859-C2F8FD6C3BF4}" type="presParOf" srcId="{0991075A-65D7-4CC4-81F2-D37A0FF73EDD}" destId="{BD81C8A1-C55E-4271-A45A-E00379229E1F}" srcOrd="4" destOrd="0" presId="urn:microsoft.com/office/officeart/2018/2/layout/IconLabelDescriptionList"/>
    <dgm:cxn modelId="{F9B25D46-C71C-4EB3-A069-764DA50C5AAD}" type="presParOf" srcId="{BD81C8A1-C55E-4271-A45A-E00379229E1F}" destId="{055FCFC1-D617-40F0-9E4A-F09D24F51A1A}" srcOrd="0" destOrd="0" presId="urn:microsoft.com/office/officeart/2018/2/layout/IconLabelDescriptionList"/>
    <dgm:cxn modelId="{19BB81CC-B107-4EDB-A908-9A6FDF8C1770}" type="presParOf" srcId="{BD81C8A1-C55E-4271-A45A-E00379229E1F}" destId="{76A4299F-DEB3-4389-9FEC-32991C189E55}" srcOrd="1" destOrd="0" presId="urn:microsoft.com/office/officeart/2018/2/layout/IconLabelDescriptionList"/>
    <dgm:cxn modelId="{709FC6B5-04C5-47B8-8BD8-27BFB8D9E26F}" type="presParOf" srcId="{BD81C8A1-C55E-4271-A45A-E00379229E1F}" destId="{7C5C59BD-F335-49A3-B3B3-3810FE6A7791}" srcOrd="2" destOrd="0" presId="urn:microsoft.com/office/officeart/2018/2/layout/IconLabelDescriptionList"/>
    <dgm:cxn modelId="{A6B443C0-F077-4E61-805C-E8AD75D6BB51}" type="presParOf" srcId="{BD81C8A1-C55E-4271-A45A-E00379229E1F}" destId="{D1481662-9CEC-445C-86BF-AFDB2A478A5C}" srcOrd="3" destOrd="0" presId="urn:microsoft.com/office/officeart/2018/2/layout/IconLabelDescriptionList"/>
    <dgm:cxn modelId="{3DFDBBA8-F192-4A3B-88A9-9CDEDBB7DEB2}" type="presParOf" srcId="{BD81C8A1-C55E-4271-A45A-E00379229E1F}" destId="{7383A083-12AC-4E86-8FF0-F951325A3D7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185499-18B2-40C1-9557-A119A362FDD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7F9F513-42FB-40CE-A9CC-285560F42A3E}">
      <dgm:prSet/>
      <dgm:spPr/>
      <dgm:t>
        <a:bodyPr/>
        <a:lstStyle/>
        <a:p>
          <a:r>
            <a:rPr lang="en-US" dirty="0"/>
            <a:t>1: less than high school graduate</a:t>
          </a:r>
        </a:p>
      </dgm:t>
    </dgm:pt>
    <dgm:pt modelId="{C65A9B7F-DDB5-421A-98D2-7139F3000BB7}" type="parTrans" cxnId="{1809F733-641F-4A41-AE9D-F9D0F51CB96E}">
      <dgm:prSet/>
      <dgm:spPr/>
      <dgm:t>
        <a:bodyPr/>
        <a:lstStyle/>
        <a:p>
          <a:endParaRPr lang="en-US"/>
        </a:p>
      </dgm:t>
    </dgm:pt>
    <dgm:pt modelId="{8A7D460D-0710-4268-8E68-FFF55669AA2C}" type="sibTrans" cxnId="{1809F733-641F-4A41-AE9D-F9D0F51CB96E}">
      <dgm:prSet/>
      <dgm:spPr/>
      <dgm:t>
        <a:bodyPr/>
        <a:lstStyle/>
        <a:p>
          <a:endParaRPr lang="en-US"/>
        </a:p>
      </dgm:t>
    </dgm:pt>
    <dgm:pt modelId="{A831584A-FA5C-47E3-98B0-FAC856815A39}">
      <dgm:prSet/>
      <dgm:spPr/>
      <dgm:t>
        <a:bodyPr/>
        <a:lstStyle/>
        <a:p>
          <a:r>
            <a:rPr lang="en-US" dirty="0"/>
            <a:t>2: high school graduate</a:t>
          </a:r>
        </a:p>
      </dgm:t>
    </dgm:pt>
    <dgm:pt modelId="{B5F66D65-1C77-4F19-952E-65AC62DFF645}" type="parTrans" cxnId="{0C6EF29C-CD9E-4EE6-93B6-0F5E0B7EE44D}">
      <dgm:prSet/>
      <dgm:spPr/>
      <dgm:t>
        <a:bodyPr/>
        <a:lstStyle/>
        <a:p>
          <a:endParaRPr lang="en-US"/>
        </a:p>
      </dgm:t>
    </dgm:pt>
    <dgm:pt modelId="{2AF2EDA2-51C5-4169-8F07-FFD61F11F84B}" type="sibTrans" cxnId="{0C6EF29C-CD9E-4EE6-93B6-0F5E0B7EE44D}">
      <dgm:prSet/>
      <dgm:spPr/>
      <dgm:t>
        <a:bodyPr/>
        <a:lstStyle/>
        <a:p>
          <a:endParaRPr lang="en-US"/>
        </a:p>
      </dgm:t>
    </dgm:pt>
    <dgm:pt modelId="{C6C15123-4530-4721-B8C1-64116004989B}">
      <dgm:prSet/>
      <dgm:spPr/>
      <dgm:t>
        <a:bodyPr/>
        <a:lstStyle/>
        <a:p>
          <a:r>
            <a:rPr lang="en-US" dirty="0"/>
            <a:t>3: some college </a:t>
          </a:r>
        </a:p>
      </dgm:t>
    </dgm:pt>
    <dgm:pt modelId="{50CE3C54-A67E-458B-87EC-82AAE8DE2861}" type="parTrans" cxnId="{6463854D-4891-4B72-B265-D3AE8CAB0986}">
      <dgm:prSet/>
      <dgm:spPr/>
      <dgm:t>
        <a:bodyPr/>
        <a:lstStyle/>
        <a:p>
          <a:endParaRPr lang="en-US"/>
        </a:p>
      </dgm:t>
    </dgm:pt>
    <dgm:pt modelId="{7F6230A4-9C03-4C58-AB99-D0275180B5B4}" type="sibTrans" cxnId="{6463854D-4891-4B72-B265-D3AE8CAB0986}">
      <dgm:prSet/>
      <dgm:spPr/>
      <dgm:t>
        <a:bodyPr/>
        <a:lstStyle/>
        <a:p>
          <a:endParaRPr lang="en-US"/>
        </a:p>
      </dgm:t>
    </dgm:pt>
    <dgm:pt modelId="{0CFFF4D7-5104-42DA-83A6-5D0F07AB3882}">
      <dgm:prSet/>
      <dgm:spPr/>
      <dgm:t>
        <a:bodyPr/>
        <a:lstStyle/>
        <a:p>
          <a:r>
            <a:rPr lang="en-US"/>
            <a:t>4: college graduate</a:t>
          </a:r>
        </a:p>
      </dgm:t>
    </dgm:pt>
    <dgm:pt modelId="{A05A5F49-CAA4-4EC3-9D66-974B1A6C4C3F}" type="parTrans" cxnId="{9DD424B1-6D4F-4C79-8A61-F95DE50D289D}">
      <dgm:prSet/>
      <dgm:spPr/>
      <dgm:t>
        <a:bodyPr/>
        <a:lstStyle/>
        <a:p>
          <a:endParaRPr lang="en-US"/>
        </a:p>
      </dgm:t>
    </dgm:pt>
    <dgm:pt modelId="{7541C0F8-D441-4F53-92DC-58078657CAD1}" type="sibTrans" cxnId="{9DD424B1-6D4F-4C79-8A61-F95DE50D289D}">
      <dgm:prSet/>
      <dgm:spPr/>
      <dgm:t>
        <a:bodyPr/>
        <a:lstStyle/>
        <a:p>
          <a:endParaRPr lang="en-US"/>
        </a:p>
      </dgm:t>
    </dgm:pt>
    <dgm:pt modelId="{B8D324A5-287E-4D36-8A2F-4F986014E4A5}">
      <dgm:prSet/>
      <dgm:spPr/>
      <dgm:t>
        <a:bodyPr/>
        <a:lstStyle/>
        <a:p>
          <a:r>
            <a:rPr lang="en-US"/>
            <a:t>5: beyond college.</a:t>
          </a:r>
        </a:p>
      </dgm:t>
    </dgm:pt>
    <dgm:pt modelId="{A40F7FCC-0990-4419-9BC7-F3C8C8E1ED66}" type="parTrans" cxnId="{E18F0907-6591-4E5A-9746-CCD1C54DC99E}">
      <dgm:prSet/>
      <dgm:spPr/>
      <dgm:t>
        <a:bodyPr/>
        <a:lstStyle/>
        <a:p>
          <a:endParaRPr lang="en-US"/>
        </a:p>
      </dgm:t>
    </dgm:pt>
    <dgm:pt modelId="{06D36D14-C414-4BA9-B6C2-A0F8964B0FF3}" type="sibTrans" cxnId="{E18F0907-6591-4E5A-9746-CCD1C54DC99E}">
      <dgm:prSet/>
      <dgm:spPr/>
      <dgm:t>
        <a:bodyPr/>
        <a:lstStyle/>
        <a:p>
          <a:endParaRPr lang="en-US"/>
        </a:p>
      </dgm:t>
    </dgm:pt>
    <dgm:pt modelId="{DA5CC284-DE9B-49E8-9108-7B19A8317A25}" type="pres">
      <dgm:prSet presAssocID="{33185499-18B2-40C1-9557-A119A362FDD7}" presName="linear" presStyleCnt="0">
        <dgm:presLayoutVars>
          <dgm:animLvl val="lvl"/>
          <dgm:resizeHandles val="exact"/>
        </dgm:presLayoutVars>
      </dgm:prSet>
      <dgm:spPr/>
    </dgm:pt>
    <dgm:pt modelId="{3BF2C05F-6DBE-47E9-8ADB-ECC8FD2311F6}" type="pres">
      <dgm:prSet presAssocID="{E7F9F513-42FB-40CE-A9CC-285560F42A3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00C29B1-7B9E-458E-970D-074DD1551BAA}" type="pres">
      <dgm:prSet presAssocID="{8A7D460D-0710-4268-8E68-FFF55669AA2C}" presName="spacer" presStyleCnt="0"/>
      <dgm:spPr/>
    </dgm:pt>
    <dgm:pt modelId="{806A7AB1-7B80-47D7-AD0E-07BDFA329317}" type="pres">
      <dgm:prSet presAssocID="{A831584A-FA5C-47E3-98B0-FAC856815A3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765C376-C1C2-4E81-9CFC-F92487AD1441}" type="pres">
      <dgm:prSet presAssocID="{2AF2EDA2-51C5-4169-8F07-FFD61F11F84B}" presName="spacer" presStyleCnt="0"/>
      <dgm:spPr/>
    </dgm:pt>
    <dgm:pt modelId="{D6938BFD-C408-45B1-BDBF-8BC2755D69F9}" type="pres">
      <dgm:prSet presAssocID="{C6C15123-4530-4721-B8C1-64116004989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6D7801F-7BD3-4C9D-9B05-7D6D672B5ED2}" type="pres">
      <dgm:prSet presAssocID="{7F6230A4-9C03-4C58-AB99-D0275180B5B4}" presName="spacer" presStyleCnt="0"/>
      <dgm:spPr/>
    </dgm:pt>
    <dgm:pt modelId="{BA463FCF-9D16-4C57-BF66-09A711CED84C}" type="pres">
      <dgm:prSet presAssocID="{0CFFF4D7-5104-42DA-83A6-5D0F07AB388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CBF973F-BC51-40F3-A999-A66ACAC4C378}" type="pres">
      <dgm:prSet presAssocID="{7541C0F8-D441-4F53-92DC-58078657CAD1}" presName="spacer" presStyleCnt="0"/>
      <dgm:spPr/>
    </dgm:pt>
    <dgm:pt modelId="{CBA10A5B-1EE3-4648-8D44-10C0EB2F86D0}" type="pres">
      <dgm:prSet presAssocID="{B8D324A5-287E-4D36-8A2F-4F986014E4A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18F0907-6591-4E5A-9746-CCD1C54DC99E}" srcId="{33185499-18B2-40C1-9557-A119A362FDD7}" destId="{B8D324A5-287E-4D36-8A2F-4F986014E4A5}" srcOrd="4" destOrd="0" parTransId="{A40F7FCC-0990-4419-9BC7-F3C8C8E1ED66}" sibTransId="{06D36D14-C414-4BA9-B6C2-A0F8964B0FF3}"/>
    <dgm:cxn modelId="{04B6400B-F2C5-4633-8F3A-8889DDDE739F}" type="presOf" srcId="{0CFFF4D7-5104-42DA-83A6-5D0F07AB3882}" destId="{BA463FCF-9D16-4C57-BF66-09A711CED84C}" srcOrd="0" destOrd="0" presId="urn:microsoft.com/office/officeart/2005/8/layout/vList2"/>
    <dgm:cxn modelId="{5390FB1C-6FA9-4DC8-BC0E-DF02AADA8AF3}" type="presOf" srcId="{E7F9F513-42FB-40CE-A9CC-285560F42A3E}" destId="{3BF2C05F-6DBE-47E9-8ADB-ECC8FD2311F6}" srcOrd="0" destOrd="0" presId="urn:microsoft.com/office/officeart/2005/8/layout/vList2"/>
    <dgm:cxn modelId="{1809F733-641F-4A41-AE9D-F9D0F51CB96E}" srcId="{33185499-18B2-40C1-9557-A119A362FDD7}" destId="{E7F9F513-42FB-40CE-A9CC-285560F42A3E}" srcOrd="0" destOrd="0" parTransId="{C65A9B7F-DDB5-421A-98D2-7139F3000BB7}" sibTransId="{8A7D460D-0710-4268-8E68-FFF55669AA2C}"/>
    <dgm:cxn modelId="{9D773C4B-0EA4-46E1-B8B9-A13E2ADB6ED3}" type="presOf" srcId="{33185499-18B2-40C1-9557-A119A362FDD7}" destId="{DA5CC284-DE9B-49E8-9108-7B19A8317A25}" srcOrd="0" destOrd="0" presId="urn:microsoft.com/office/officeart/2005/8/layout/vList2"/>
    <dgm:cxn modelId="{6463854D-4891-4B72-B265-D3AE8CAB0986}" srcId="{33185499-18B2-40C1-9557-A119A362FDD7}" destId="{C6C15123-4530-4721-B8C1-64116004989B}" srcOrd="2" destOrd="0" parTransId="{50CE3C54-A67E-458B-87EC-82AAE8DE2861}" sibTransId="{7F6230A4-9C03-4C58-AB99-D0275180B5B4}"/>
    <dgm:cxn modelId="{8AD7E094-9F1C-4F24-B3BC-E191B65C3AD6}" type="presOf" srcId="{C6C15123-4530-4721-B8C1-64116004989B}" destId="{D6938BFD-C408-45B1-BDBF-8BC2755D69F9}" srcOrd="0" destOrd="0" presId="urn:microsoft.com/office/officeart/2005/8/layout/vList2"/>
    <dgm:cxn modelId="{0C6EF29C-CD9E-4EE6-93B6-0F5E0B7EE44D}" srcId="{33185499-18B2-40C1-9557-A119A362FDD7}" destId="{A831584A-FA5C-47E3-98B0-FAC856815A39}" srcOrd="1" destOrd="0" parTransId="{B5F66D65-1C77-4F19-952E-65AC62DFF645}" sibTransId="{2AF2EDA2-51C5-4169-8F07-FFD61F11F84B}"/>
    <dgm:cxn modelId="{9DD424B1-6D4F-4C79-8A61-F95DE50D289D}" srcId="{33185499-18B2-40C1-9557-A119A362FDD7}" destId="{0CFFF4D7-5104-42DA-83A6-5D0F07AB3882}" srcOrd="3" destOrd="0" parTransId="{A05A5F49-CAA4-4EC3-9D66-974B1A6C4C3F}" sibTransId="{7541C0F8-D441-4F53-92DC-58078657CAD1}"/>
    <dgm:cxn modelId="{2C01EFCA-3DDD-4963-B873-1138ACB5862B}" type="presOf" srcId="{B8D324A5-287E-4D36-8A2F-4F986014E4A5}" destId="{CBA10A5B-1EE3-4648-8D44-10C0EB2F86D0}" srcOrd="0" destOrd="0" presId="urn:microsoft.com/office/officeart/2005/8/layout/vList2"/>
    <dgm:cxn modelId="{3710E1FA-2093-4F73-8AA0-4515698A3E26}" type="presOf" srcId="{A831584A-FA5C-47E3-98B0-FAC856815A39}" destId="{806A7AB1-7B80-47D7-AD0E-07BDFA329317}" srcOrd="0" destOrd="0" presId="urn:microsoft.com/office/officeart/2005/8/layout/vList2"/>
    <dgm:cxn modelId="{46A57ED8-15E3-49F6-ADE6-2554217CF6D4}" type="presParOf" srcId="{DA5CC284-DE9B-49E8-9108-7B19A8317A25}" destId="{3BF2C05F-6DBE-47E9-8ADB-ECC8FD2311F6}" srcOrd="0" destOrd="0" presId="urn:microsoft.com/office/officeart/2005/8/layout/vList2"/>
    <dgm:cxn modelId="{6A209CCA-4816-4903-97B7-4DAC87BE447C}" type="presParOf" srcId="{DA5CC284-DE9B-49E8-9108-7B19A8317A25}" destId="{F00C29B1-7B9E-458E-970D-074DD1551BAA}" srcOrd="1" destOrd="0" presId="urn:microsoft.com/office/officeart/2005/8/layout/vList2"/>
    <dgm:cxn modelId="{9C3EAA9B-E24B-4A4A-9AB7-2A546F79B93E}" type="presParOf" srcId="{DA5CC284-DE9B-49E8-9108-7B19A8317A25}" destId="{806A7AB1-7B80-47D7-AD0E-07BDFA329317}" srcOrd="2" destOrd="0" presId="urn:microsoft.com/office/officeart/2005/8/layout/vList2"/>
    <dgm:cxn modelId="{EDA470E8-049E-4523-B831-32AF082156C5}" type="presParOf" srcId="{DA5CC284-DE9B-49E8-9108-7B19A8317A25}" destId="{A765C376-C1C2-4E81-9CFC-F92487AD1441}" srcOrd="3" destOrd="0" presId="urn:microsoft.com/office/officeart/2005/8/layout/vList2"/>
    <dgm:cxn modelId="{51992592-6529-4667-95D7-B8BED78328E3}" type="presParOf" srcId="{DA5CC284-DE9B-49E8-9108-7B19A8317A25}" destId="{D6938BFD-C408-45B1-BDBF-8BC2755D69F9}" srcOrd="4" destOrd="0" presId="urn:microsoft.com/office/officeart/2005/8/layout/vList2"/>
    <dgm:cxn modelId="{4EE5A0F4-5561-4630-850A-D2D660E550AE}" type="presParOf" srcId="{DA5CC284-DE9B-49E8-9108-7B19A8317A25}" destId="{B6D7801F-7BD3-4C9D-9B05-7D6D672B5ED2}" srcOrd="5" destOrd="0" presId="urn:microsoft.com/office/officeart/2005/8/layout/vList2"/>
    <dgm:cxn modelId="{EA71077B-6D38-414B-B60C-76813C6F7856}" type="presParOf" srcId="{DA5CC284-DE9B-49E8-9108-7B19A8317A25}" destId="{BA463FCF-9D16-4C57-BF66-09A711CED84C}" srcOrd="6" destOrd="0" presId="urn:microsoft.com/office/officeart/2005/8/layout/vList2"/>
    <dgm:cxn modelId="{6C1AE941-C029-4414-A898-49FDAAAB5BAD}" type="presParOf" srcId="{DA5CC284-DE9B-49E8-9108-7B19A8317A25}" destId="{1CBF973F-BC51-40F3-A999-A66ACAC4C378}" srcOrd="7" destOrd="0" presId="urn:microsoft.com/office/officeart/2005/8/layout/vList2"/>
    <dgm:cxn modelId="{CB2BE9CF-A616-490A-A64E-981FA5A506E8}" type="presParOf" srcId="{DA5CC284-DE9B-49E8-9108-7B19A8317A25}" destId="{CBA10A5B-1EE3-4648-8D44-10C0EB2F86D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69A3DE-51F2-408D-952B-852690622C28}">
      <dsp:nvSpPr>
        <dsp:cNvPr id="0" name=""/>
        <dsp:cNvSpPr/>
      </dsp:nvSpPr>
      <dsp:spPr>
        <a:xfrm>
          <a:off x="0" y="1360432"/>
          <a:ext cx="1888186" cy="119899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7B362D4-DDBC-4A95-90DC-8EDAE8EAB22A}">
      <dsp:nvSpPr>
        <dsp:cNvPr id="0" name=""/>
        <dsp:cNvSpPr/>
      </dsp:nvSpPr>
      <dsp:spPr>
        <a:xfrm>
          <a:off x="209798" y="1559741"/>
          <a:ext cx="1888186" cy="1198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Verdana" panose="020B0604030504040204" pitchFamily="34" charset="0"/>
              <a:ea typeface="Verdana" panose="020B0604030504040204" pitchFamily="34" charset="0"/>
            </a:rPr>
            <a:t>Open Access Series of Imaging Studies (OASIS)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244915" y="1594858"/>
        <a:ext cx="1817952" cy="1128764"/>
      </dsp:txXfrm>
    </dsp:sp>
    <dsp:sp modelId="{0C9F2348-4946-4D37-B2C6-56743DC675EF}">
      <dsp:nvSpPr>
        <dsp:cNvPr id="0" name=""/>
        <dsp:cNvSpPr/>
      </dsp:nvSpPr>
      <dsp:spPr>
        <a:xfrm>
          <a:off x="2307783" y="1360432"/>
          <a:ext cx="1888186" cy="119899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52860E3-7C59-49DB-BC31-0EF4EB2634E9}">
      <dsp:nvSpPr>
        <dsp:cNvPr id="0" name=""/>
        <dsp:cNvSpPr/>
      </dsp:nvSpPr>
      <dsp:spPr>
        <a:xfrm>
          <a:off x="2517582" y="1559741"/>
          <a:ext cx="1888186" cy="1198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Verdana" panose="020B0604030504040204" pitchFamily="34" charset="0"/>
              <a:ea typeface="Verdana" panose="020B0604030504040204" pitchFamily="34" charset="0"/>
            </a:rPr>
            <a:t>Cross-sectional study</a:t>
          </a:r>
        </a:p>
      </dsp:txBody>
      <dsp:txXfrm>
        <a:off x="2552699" y="1594858"/>
        <a:ext cx="1817952" cy="1128764"/>
      </dsp:txXfrm>
    </dsp:sp>
    <dsp:sp modelId="{F79859B4-ACF5-46A3-A053-C8BA3CAE12C7}">
      <dsp:nvSpPr>
        <dsp:cNvPr id="0" name=""/>
        <dsp:cNvSpPr/>
      </dsp:nvSpPr>
      <dsp:spPr>
        <a:xfrm>
          <a:off x="4615566" y="1360432"/>
          <a:ext cx="1888186" cy="119899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60E0C60-BD78-4DC4-B781-FE87D1ADA101}">
      <dsp:nvSpPr>
        <dsp:cNvPr id="0" name=""/>
        <dsp:cNvSpPr/>
      </dsp:nvSpPr>
      <dsp:spPr>
        <a:xfrm>
          <a:off x="4825365" y="1559741"/>
          <a:ext cx="1888186" cy="1198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Verdana" panose="020B0604030504040204" pitchFamily="34" charset="0"/>
              <a:ea typeface="Verdana" panose="020B0604030504040204" pitchFamily="34" charset="0"/>
            </a:rPr>
            <a:t>Subjects recruited by Washington University through media appeals and word of mouth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4860482" y="1594858"/>
        <a:ext cx="1817952" cy="11287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ABF79E-D84F-4088-AE5D-2AC083D30232}">
      <dsp:nvSpPr>
        <dsp:cNvPr id="0" name=""/>
        <dsp:cNvSpPr/>
      </dsp:nvSpPr>
      <dsp:spPr>
        <a:xfrm>
          <a:off x="393" y="535949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09483-2484-4F9C-9448-A12B691EA058}">
      <dsp:nvSpPr>
        <dsp:cNvPr id="0" name=""/>
        <dsp:cNvSpPr/>
      </dsp:nvSpPr>
      <dsp:spPr>
        <a:xfrm>
          <a:off x="393" y="177552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/>
            <a:t>Demographics</a:t>
          </a:r>
        </a:p>
      </dsp:txBody>
      <dsp:txXfrm>
        <a:off x="393" y="1775528"/>
        <a:ext cx="3138750" cy="470812"/>
      </dsp:txXfrm>
    </dsp:sp>
    <dsp:sp modelId="{FABA8B66-AED1-4134-A342-6088191DAC47}">
      <dsp:nvSpPr>
        <dsp:cNvPr id="0" name=""/>
        <dsp:cNvSpPr/>
      </dsp:nvSpPr>
      <dsp:spPr>
        <a:xfrm>
          <a:off x="393" y="2311929"/>
          <a:ext cx="3138750" cy="1503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Gender (M/F)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/>
            <a:t>Education (Educ)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/>
            <a:t>Socioeconomic status (SES)</a:t>
          </a:r>
        </a:p>
      </dsp:txBody>
      <dsp:txXfrm>
        <a:off x="393" y="2311929"/>
        <a:ext cx="3138750" cy="1503458"/>
      </dsp:txXfrm>
    </dsp:sp>
    <dsp:sp modelId="{C538E1CA-6EE9-49DA-9A3C-1E10B7D5A5D7}">
      <dsp:nvSpPr>
        <dsp:cNvPr id="0" name=""/>
        <dsp:cNvSpPr/>
      </dsp:nvSpPr>
      <dsp:spPr>
        <a:xfrm>
          <a:off x="3688425" y="535949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F47F8-C2EB-4967-9793-5007FF86F22A}">
      <dsp:nvSpPr>
        <dsp:cNvPr id="0" name=""/>
        <dsp:cNvSpPr/>
      </dsp:nvSpPr>
      <dsp:spPr>
        <a:xfrm>
          <a:off x="3688425" y="177552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NZ" sz="2900" kern="1200" dirty="0"/>
            <a:t>Clinical</a:t>
          </a:r>
          <a:endParaRPr lang="en-US" sz="2900" kern="1200" dirty="0"/>
        </a:p>
      </dsp:txBody>
      <dsp:txXfrm>
        <a:off x="3688425" y="1775528"/>
        <a:ext cx="3138750" cy="470812"/>
      </dsp:txXfrm>
    </dsp:sp>
    <dsp:sp modelId="{69BC90AB-FB4C-4216-9103-3C30FE22DFCE}">
      <dsp:nvSpPr>
        <dsp:cNvPr id="0" name=""/>
        <dsp:cNvSpPr/>
      </dsp:nvSpPr>
      <dsp:spPr>
        <a:xfrm>
          <a:off x="3688425" y="2311929"/>
          <a:ext cx="3138750" cy="1503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NZ" sz="1700" kern="1200" dirty="0"/>
            <a:t>Mini-Mental State Examination (MMSE)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NZ" sz="1700" kern="1200" dirty="0"/>
            <a:t> Clinical Dementia Rating (CDR)</a:t>
          </a:r>
          <a:endParaRPr lang="en-US" sz="1700" kern="1200" dirty="0"/>
        </a:p>
      </dsp:txBody>
      <dsp:txXfrm>
        <a:off x="3688425" y="2311929"/>
        <a:ext cx="3138750" cy="1503458"/>
      </dsp:txXfrm>
    </dsp:sp>
    <dsp:sp modelId="{055FCFC1-D617-40F0-9E4A-F09D24F51A1A}">
      <dsp:nvSpPr>
        <dsp:cNvPr id="0" name=""/>
        <dsp:cNvSpPr/>
      </dsp:nvSpPr>
      <dsp:spPr>
        <a:xfrm>
          <a:off x="7376456" y="535949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C59BD-F335-49A3-B3B3-3810FE6A7791}">
      <dsp:nvSpPr>
        <dsp:cNvPr id="0" name=""/>
        <dsp:cNvSpPr/>
      </dsp:nvSpPr>
      <dsp:spPr>
        <a:xfrm>
          <a:off x="7376456" y="177552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NZ" sz="2900" kern="1200" dirty="0"/>
            <a:t>Brain Measurement</a:t>
          </a:r>
          <a:endParaRPr lang="en-US" sz="2900" kern="1200" dirty="0"/>
        </a:p>
      </dsp:txBody>
      <dsp:txXfrm>
        <a:off x="7376456" y="1775528"/>
        <a:ext cx="3138750" cy="470812"/>
      </dsp:txXfrm>
    </dsp:sp>
    <dsp:sp modelId="{7383A083-12AC-4E86-8FF0-F951325A3D72}">
      <dsp:nvSpPr>
        <dsp:cNvPr id="0" name=""/>
        <dsp:cNvSpPr/>
      </dsp:nvSpPr>
      <dsp:spPr>
        <a:xfrm>
          <a:off x="7376456" y="2311929"/>
          <a:ext cx="3138750" cy="1503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NZ" sz="1700" kern="1200" dirty="0"/>
            <a:t>Estimated total intracranial volume (</a:t>
          </a:r>
          <a:r>
            <a:rPr lang="en-NZ" sz="1700" kern="1200" dirty="0" err="1"/>
            <a:t>eTIV</a:t>
          </a:r>
          <a:r>
            <a:rPr lang="en-NZ" sz="1700" kern="1200" dirty="0"/>
            <a:t>) (mm3)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NZ" sz="1700" kern="1200" dirty="0"/>
            <a:t>Atlas scaling factor (ASF)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NZ" sz="1700" kern="1200" dirty="0"/>
            <a:t>Normalized whole brain volume (</a:t>
          </a:r>
          <a:r>
            <a:rPr lang="en-NZ" sz="1700" kern="1200" dirty="0" err="1"/>
            <a:t>nWBV</a:t>
          </a:r>
          <a:r>
            <a:rPr lang="en-NZ" sz="1700" kern="1200" dirty="0"/>
            <a:t>)</a:t>
          </a:r>
          <a:endParaRPr lang="en-US" sz="1700" kern="1200" dirty="0"/>
        </a:p>
      </dsp:txBody>
      <dsp:txXfrm>
        <a:off x="7376456" y="2311929"/>
        <a:ext cx="3138750" cy="15034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ABF79E-D84F-4088-AE5D-2AC083D30232}">
      <dsp:nvSpPr>
        <dsp:cNvPr id="0" name=""/>
        <dsp:cNvSpPr/>
      </dsp:nvSpPr>
      <dsp:spPr>
        <a:xfrm>
          <a:off x="393" y="535949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09483-2484-4F9C-9448-A12B691EA058}">
      <dsp:nvSpPr>
        <dsp:cNvPr id="0" name=""/>
        <dsp:cNvSpPr/>
      </dsp:nvSpPr>
      <dsp:spPr>
        <a:xfrm>
          <a:off x="393" y="177552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/>
            <a:t>Demographics</a:t>
          </a:r>
        </a:p>
      </dsp:txBody>
      <dsp:txXfrm>
        <a:off x="393" y="1775528"/>
        <a:ext cx="3138750" cy="470812"/>
      </dsp:txXfrm>
    </dsp:sp>
    <dsp:sp modelId="{FABA8B66-AED1-4134-A342-6088191DAC47}">
      <dsp:nvSpPr>
        <dsp:cNvPr id="0" name=""/>
        <dsp:cNvSpPr/>
      </dsp:nvSpPr>
      <dsp:spPr>
        <a:xfrm>
          <a:off x="393" y="2311929"/>
          <a:ext cx="3138750" cy="1503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Gender (M/F)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FF0000"/>
              </a:solidFill>
            </a:rPr>
            <a:t>Age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>
              <a:solidFill>
                <a:srgbClr val="FF0000"/>
              </a:solidFill>
            </a:rPr>
            <a:t>Education (Educ)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/>
            <a:t>Socioeconomic status (SES)</a:t>
          </a:r>
        </a:p>
      </dsp:txBody>
      <dsp:txXfrm>
        <a:off x="393" y="2311929"/>
        <a:ext cx="3138750" cy="1503458"/>
      </dsp:txXfrm>
    </dsp:sp>
    <dsp:sp modelId="{C538E1CA-6EE9-49DA-9A3C-1E10B7D5A5D7}">
      <dsp:nvSpPr>
        <dsp:cNvPr id="0" name=""/>
        <dsp:cNvSpPr/>
      </dsp:nvSpPr>
      <dsp:spPr>
        <a:xfrm>
          <a:off x="3688425" y="535949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F47F8-C2EB-4967-9793-5007FF86F22A}">
      <dsp:nvSpPr>
        <dsp:cNvPr id="0" name=""/>
        <dsp:cNvSpPr/>
      </dsp:nvSpPr>
      <dsp:spPr>
        <a:xfrm>
          <a:off x="3688425" y="177552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NZ" sz="2900" kern="1200" dirty="0"/>
            <a:t>Clinical</a:t>
          </a:r>
          <a:endParaRPr lang="en-US" sz="2900" kern="1200" dirty="0"/>
        </a:p>
      </dsp:txBody>
      <dsp:txXfrm>
        <a:off x="3688425" y="1775528"/>
        <a:ext cx="3138750" cy="470812"/>
      </dsp:txXfrm>
    </dsp:sp>
    <dsp:sp modelId="{69BC90AB-FB4C-4216-9103-3C30FE22DFCE}">
      <dsp:nvSpPr>
        <dsp:cNvPr id="0" name=""/>
        <dsp:cNvSpPr/>
      </dsp:nvSpPr>
      <dsp:spPr>
        <a:xfrm>
          <a:off x="3688425" y="2311929"/>
          <a:ext cx="3138750" cy="1503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NZ" sz="1700" kern="1200" dirty="0"/>
            <a:t>Mini-Mental State Examination (MMSE)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NZ" sz="1700" kern="1200" dirty="0"/>
            <a:t> </a:t>
          </a:r>
          <a:r>
            <a:rPr lang="en-NZ" sz="1700" kern="1200" dirty="0">
              <a:solidFill>
                <a:srgbClr val="FF0000"/>
              </a:solidFill>
            </a:rPr>
            <a:t>Clinical Dementia Rating (CDR)</a:t>
          </a:r>
          <a:endParaRPr lang="en-US" sz="1700" kern="1200" dirty="0">
            <a:solidFill>
              <a:srgbClr val="FF0000"/>
            </a:solidFill>
          </a:endParaRPr>
        </a:p>
      </dsp:txBody>
      <dsp:txXfrm>
        <a:off x="3688425" y="2311929"/>
        <a:ext cx="3138750" cy="1503458"/>
      </dsp:txXfrm>
    </dsp:sp>
    <dsp:sp modelId="{055FCFC1-D617-40F0-9E4A-F09D24F51A1A}">
      <dsp:nvSpPr>
        <dsp:cNvPr id="0" name=""/>
        <dsp:cNvSpPr/>
      </dsp:nvSpPr>
      <dsp:spPr>
        <a:xfrm>
          <a:off x="7376456" y="535949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C59BD-F335-49A3-B3B3-3810FE6A7791}">
      <dsp:nvSpPr>
        <dsp:cNvPr id="0" name=""/>
        <dsp:cNvSpPr/>
      </dsp:nvSpPr>
      <dsp:spPr>
        <a:xfrm>
          <a:off x="7376456" y="177552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NZ" sz="2900" kern="1200" dirty="0"/>
            <a:t>Brain Measurement</a:t>
          </a:r>
          <a:endParaRPr lang="en-US" sz="2900" kern="1200" dirty="0"/>
        </a:p>
      </dsp:txBody>
      <dsp:txXfrm>
        <a:off x="7376456" y="1775528"/>
        <a:ext cx="3138750" cy="470812"/>
      </dsp:txXfrm>
    </dsp:sp>
    <dsp:sp modelId="{7383A083-12AC-4E86-8FF0-F951325A3D72}">
      <dsp:nvSpPr>
        <dsp:cNvPr id="0" name=""/>
        <dsp:cNvSpPr/>
      </dsp:nvSpPr>
      <dsp:spPr>
        <a:xfrm>
          <a:off x="7376456" y="2311929"/>
          <a:ext cx="3138750" cy="1503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NZ" sz="1700" kern="1200" dirty="0"/>
            <a:t>Estimated total intracranial volume (</a:t>
          </a:r>
          <a:r>
            <a:rPr lang="en-NZ" sz="1700" kern="1200" dirty="0" err="1"/>
            <a:t>eTIV</a:t>
          </a:r>
          <a:r>
            <a:rPr lang="en-NZ" sz="1700" kern="1200" dirty="0"/>
            <a:t>) (mm3)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NZ" sz="1700" kern="1200" dirty="0"/>
            <a:t>Atlas scaling factor (ASF)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NZ" sz="1700" kern="1200" dirty="0">
              <a:solidFill>
                <a:srgbClr val="FF0000"/>
              </a:solidFill>
            </a:rPr>
            <a:t>Normalized whole brain volume (</a:t>
          </a:r>
          <a:r>
            <a:rPr lang="en-NZ" sz="1700" kern="1200" dirty="0" err="1">
              <a:solidFill>
                <a:srgbClr val="FF0000"/>
              </a:solidFill>
            </a:rPr>
            <a:t>nWBV</a:t>
          </a:r>
          <a:r>
            <a:rPr lang="en-NZ" sz="1700" kern="1200" dirty="0">
              <a:solidFill>
                <a:srgbClr val="FF0000"/>
              </a:solidFill>
            </a:rPr>
            <a:t>)</a:t>
          </a:r>
          <a:endParaRPr lang="en-US" sz="1700" kern="1200" dirty="0">
            <a:solidFill>
              <a:srgbClr val="FF0000"/>
            </a:solidFill>
          </a:endParaRPr>
        </a:p>
      </dsp:txBody>
      <dsp:txXfrm>
        <a:off x="7376456" y="2311929"/>
        <a:ext cx="3138750" cy="15034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2C05F-6DBE-47E9-8ADB-ECC8FD2311F6}">
      <dsp:nvSpPr>
        <dsp:cNvPr id="0" name=""/>
        <dsp:cNvSpPr/>
      </dsp:nvSpPr>
      <dsp:spPr>
        <a:xfrm>
          <a:off x="0" y="682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1: less than high school graduate</a:t>
          </a:r>
        </a:p>
      </dsp:txBody>
      <dsp:txXfrm>
        <a:off x="38638" y="45464"/>
        <a:ext cx="10438324" cy="714229"/>
      </dsp:txXfrm>
    </dsp:sp>
    <dsp:sp modelId="{806A7AB1-7B80-47D7-AD0E-07BDFA329317}">
      <dsp:nvSpPr>
        <dsp:cNvPr id="0" name=""/>
        <dsp:cNvSpPr/>
      </dsp:nvSpPr>
      <dsp:spPr>
        <a:xfrm>
          <a:off x="0" y="893371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2: high school graduate</a:t>
          </a:r>
        </a:p>
      </dsp:txBody>
      <dsp:txXfrm>
        <a:off x="38638" y="932009"/>
        <a:ext cx="10438324" cy="714229"/>
      </dsp:txXfrm>
    </dsp:sp>
    <dsp:sp modelId="{D6938BFD-C408-45B1-BDBF-8BC2755D69F9}">
      <dsp:nvSpPr>
        <dsp:cNvPr id="0" name=""/>
        <dsp:cNvSpPr/>
      </dsp:nvSpPr>
      <dsp:spPr>
        <a:xfrm>
          <a:off x="0" y="177991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3: some college </a:t>
          </a:r>
        </a:p>
      </dsp:txBody>
      <dsp:txXfrm>
        <a:off x="38638" y="1818554"/>
        <a:ext cx="10438324" cy="714229"/>
      </dsp:txXfrm>
    </dsp:sp>
    <dsp:sp modelId="{BA463FCF-9D16-4C57-BF66-09A711CED84C}">
      <dsp:nvSpPr>
        <dsp:cNvPr id="0" name=""/>
        <dsp:cNvSpPr/>
      </dsp:nvSpPr>
      <dsp:spPr>
        <a:xfrm>
          <a:off x="0" y="2666461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4: college graduate</a:t>
          </a:r>
        </a:p>
      </dsp:txBody>
      <dsp:txXfrm>
        <a:off x="38638" y="2705099"/>
        <a:ext cx="10438324" cy="714229"/>
      </dsp:txXfrm>
    </dsp:sp>
    <dsp:sp modelId="{CBA10A5B-1EE3-4648-8D44-10C0EB2F86D0}">
      <dsp:nvSpPr>
        <dsp:cNvPr id="0" name=""/>
        <dsp:cNvSpPr/>
      </dsp:nvSpPr>
      <dsp:spPr>
        <a:xfrm>
          <a:off x="0" y="355300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5: beyond college.</a:t>
          </a:r>
        </a:p>
      </dsp:txBody>
      <dsp:txXfrm>
        <a:off x="38638" y="3591644"/>
        <a:ext cx="10438324" cy="71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A673-9DF3-EF3F-31D1-EE0984D9C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05F2C-9C90-D601-ABED-CA417D96D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C16D0-4092-9EA7-DA36-F0F82519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93A3-441F-42D4-A25A-DEA50EE233C2}" type="datetimeFigureOut">
              <a:rPr lang="en-NZ" smtClean="0"/>
              <a:t>19/10/2023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7E5A2-24B2-5D5D-35BA-B172CEA1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C853F-FF64-105B-DF5E-E2A24496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5245-78D1-43E8-95B9-DC7751BE237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2830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8A43-BC90-4F65-0F91-9EBEDB16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AD53A-9BC0-6564-8EC4-25F652223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533C2-72AC-F55B-DEA7-F84145B08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93A3-441F-42D4-A25A-DEA50EE233C2}" type="datetimeFigureOut">
              <a:rPr lang="en-NZ" smtClean="0"/>
              <a:t>19/10/2023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32489-DF99-8502-69B9-9B0A55CD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1DFB9-7ABA-DA1E-E299-A31725B3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5245-78D1-43E8-95B9-DC7751BE237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1851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DB24F3-184D-56AC-E241-407BE384D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64F7D-1331-FDDF-1DE9-F0533BB31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156B5-BDCC-EBFF-2B24-652FB6BD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93A3-441F-42D4-A25A-DEA50EE233C2}" type="datetimeFigureOut">
              <a:rPr lang="en-NZ" smtClean="0"/>
              <a:t>19/10/2023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5FC8B-C0CD-283B-147B-0506346E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4DB8F-B7AC-756E-35D8-9FFC7E6D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5245-78D1-43E8-95B9-DC7751BE237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3055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21FAE-10C9-2E71-366C-35EF2D330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AB5CD-F6CA-8580-E4D9-168C99054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A0514-870B-851C-A9FF-BC2E8E79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93A3-441F-42D4-A25A-DEA50EE233C2}" type="datetimeFigureOut">
              <a:rPr lang="en-NZ" smtClean="0"/>
              <a:t>19/10/2023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55D9-BEAB-C1A1-63C9-5639FE0D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5134B-B52D-8D34-CA8F-E0F0C2F2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5245-78D1-43E8-95B9-DC7751BE237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915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58C8-8639-2870-0AAF-2855C1322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5CF5E-1C4F-481F-2897-FA4E23A4E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24BDA-ADA6-1513-C390-F649B248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93A3-441F-42D4-A25A-DEA50EE233C2}" type="datetimeFigureOut">
              <a:rPr lang="en-NZ" smtClean="0"/>
              <a:t>19/10/2023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5A9B2-B513-CDF7-D377-0117D243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F48B4-3EFB-DA67-44E7-674ABFEF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5245-78D1-43E8-95B9-DC7751BE237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8387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8ED82-425D-4460-ECB9-7968288C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D3525-8ACE-3558-0004-5B7290AFA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ABAB3-0A56-E76C-0CDA-B1681A1F3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D1A0B-360C-A019-B16B-2C9D46145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93A3-441F-42D4-A25A-DEA50EE233C2}" type="datetimeFigureOut">
              <a:rPr lang="en-NZ" smtClean="0"/>
              <a:t>19/10/2023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DD265-58E7-45E0-05B9-136A9AD4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C7CC3-5AD2-FFE4-518A-8F85D0CD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5245-78D1-43E8-95B9-DC7751BE237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5417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F609B-2A15-2A2B-251B-78A81A49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E021B-611A-53A4-9A0E-204B21256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0303B-52CC-5B43-BD5A-4757AD8F6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E5FEA0-734F-CB4C-B9AE-8BDCEEF49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A102D-6377-23D6-CBD8-90B22A5B6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9663BB-882E-CAA0-9F23-E2EC3EF4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93A3-441F-42D4-A25A-DEA50EE233C2}" type="datetimeFigureOut">
              <a:rPr lang="en-NZ" smtClean="0"/>
              <a:t>19/10/2023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ACF615-721C-94B5-6972-C994445C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9832B5-7CE2-3FDF-B0CA-4A29680B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5245-78D1-43E8-95B9-DC7751BE237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8065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FF472-7ED6-1873-2CC4-847C1EF1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E2CCA7-71BE-C924-C6E2-988AE63DE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93A3-441F-42D4-A25A-DEA50EE233C2}" type="datetimeFigureOut">
              <a:rPr lang="en-NZ" smtClean="0"/>
              <a:t>19/10/2023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BBB34-FBAB-B49D-9D68-C7B1C113C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2F865-E65C-7E83-48E4-044CE72F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5245-78D1-43E8-95B9-DC7751BE237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1661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65A1CE-1069-F44B-19DA-57E91A28F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93A3-441F-42D4-A25A-DEA50EE233C2}" type="datetimeFigureOut">
              <a:rPr lang="en-NZ" smtClean="0"/>
              <a:t>19/10/2023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49E76-7849-9C6D-CADA-1E9D84FE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8997A-32FF-F493-E77C-7409588D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5245-78D1-43E8-95B9-DC7751BE237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2292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ACAD-E0C3-3692-0DD8-45CE56DC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22CC9-C895-EC78-DDB4-AE551F90E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97930-44D7-D73B-3A04-F63B610F4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3F9B6-370F-E054-3D86-EC653F9EB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93A3-441F-42D4-A25A-DEA50EE233C2}" type="datetimeFigureOut">
              <a:rPr lang="en-NZ" smtClean="0"/>
              <a:t>19/10/2023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589A6-3777-1B74-DD7B-A6941CE0F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80005-ED32-11DD-FBC7-3A4246ED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5245-78D1-43E8-95B9-DC7751BE237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0720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9806-EE0C-B736-98EE-AD586CFE9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DA8613-0449-631A-9175-8378DD88D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A8F50-597D-01E7-67DC-B26B7431C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27CDC-846C-6D9E-A370-BE2572BE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93A3-441F-42D4-A25A-DEA50EE233C2}" type="datetimeFigureOut">
              <a:rPr lang="en-NZ" smtClean="0"/>
              <a:t>19/10/2023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B128E-BE1A-255D-5B2B-E575BD29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17121-5278-A8C1-20C8-D55ADFA31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5245-78D1-43E8-95B9-DC7751BE237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6963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7F689E-3C59-B0AE-03C5-39CC03F4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5F4C8-8E68-67FA-8604-052CF1FB1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EE772-27DC-2106-01B4-8BF6E9137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093A3-441F-42D4-A25A-DEA50EE233C2}" type="datetimeFigureOut">
              <a:rPr lang="en-NZ" smtClean="0"/>
              <a:t>19/10/2023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28C52-149C-1F4C-7BA5-4E369FB58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B8055-45DC-07A0-0314-31AD76E7A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25245-78D1-43E8-95B9-DC7751BE237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4292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mp"/><Relationship Id="rId5" Type="http://schemas.openxmlformats.org/officeDocument/2006/relationships/image" Target="../media/image5.png"/><Relationship Id="rId4" Type="http://schemas.openxmlformats.org/officeDocument/2006/relationships/image" Target="../media/image4.tm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C2C03-C661-3DA2-824C-6599FC4CC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815" y="798703"/>
            <a:ext cx="5221185" cy="3072015"/>
          </a:xfrm>
        </p:spPr>
        <p:txBody>
          <a:bodyPr anchor="b">
            <a:normAutofit/>
          </a:bodyPr>
          <a:lstStyle/>
          <a:p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Statistical Analysis - </a:t>
            </a:r>
            <a:br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Dementia</a:t>
            </a:r>
            <a:endParaRPr lang="en-NZ" b="1">
              <a:latin typeface="Verdana" panose="020B060403050404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B0141-6196-E03C-720F-64D3E5CE3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148" y="3962792"/>
            <a:ext cx="5221185" cy="2102108"/>
          </a:xfrm>
        </p:spPr>
        <p:txBody>
          <a:bodyPr anchor="t">
            <a:normAutofit/>
          </a:bodyPr>
          <a:lstStyle/>
          <a:p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By Kristan Espinosa</a:t>
            </a:r>
            <a:endParaRPr lang="en-NZ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 descr="Image result for hearing loss dementia">
            <a:extLst>
              <a:ext uri="{FF2B5EF4-FFF2-40B4-BE49-F238E27FC236}">
                <a16:creationId xmlns:a16="http://schemas.microsoft.com/office/drawing/2014/main" id="{75C6FDDF-7BC9-4CD2-8E77-1505DF87C1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0" b="2"/>
          <a:stretch/>
        </p:blipFill>
        <p:spPr bwMode="auto">
          <a:xfrm>
            <a:off x="6651243" y="1478671"/>
            <a:ext cx="4939504" cy="3517711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83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6EAD6-77FE-58DD-ADA9-C88352687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Age Analysis</a:t>
            </a:r>
          </a:p>
        </p:txBody>
      </p:sp>
      <p:pic>
        <p:nvPicPr>
          <p:cNvPr id="3" name="Content Placeholder 6" descr="A graph of a normal age&#10;&#10;Description automatically generated with medium confidence">
            <a:extLst>
              <a:ext uri="{FF2B5EF4-FFF2-40B4-BE49-F238E27FC236}">
                <a16:creationId xmlns:a16="http://schemas.microsoft.com/office/drawing/2014/main" id="{3E6673CF-4622-C317-8F46-89DF0DD75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382" y="2251523"/>
            <a:ext cx="5740139" cy="3601937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077E7835-5D28-8D66-CB15-5CC80F107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8" y="1825814"/>
            <a:ext cx="4476471" cy="360578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21926E1-3AF5-E39B-48FD-5AB0F1D0DCAF}"/>
              </a:ext>
            </a:extLst>
          </p:cNvPr>
          <p:cNvSpPr/>
          <p:nvPr/>
        </p:nvSpPr>
        <p:spPr>
          <a:xfrm>
            <a:off x="725728" y="3652063"/>
            <a:ext cx="2425299" cy="1058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1219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A11688B-0A27-4E86-8D55-76F71ADF2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4A868B-654E-447C-8D9C-0F9328308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E43F5E5-7E34-4029-B18F-CAED02086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59931FA-11DF-4781-8AAD-FEE88674F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0F88E6C-5782-452A-8C4F-9D2C2EAC8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3" cy="314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2C462-2A02-A6F7-2B34-42D1B73D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365125"/>
            <a:ext cx="1109027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Age Analysis</a:t>
            </a:r>
            <a:endParaRPr lang="en-NZ" sz="4000" dirty="0"/>
          </a:p>
        </p:txBody>
      </p:sp>
      <p:pic>
        <p:nvPicPr>
          <p:cNvPr id="11" name="Content Placeholder 10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4223A998-C85E-A238-A789-39F325DEB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049" y="2133600"/>
            <a:ext cx="7164667" cy="1816683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0850A1A-46B2-4EA0-F171-7873F8CB05C3}"/>
              </a:ext>
            </a:extLst>
          </p:cNvPr>
          <p:cNvSpPr/>
          <p:nvPr/>
        </p:nvSpPr>
        <p:spPr>
          <a:xfrm>
            <a:off x="4858196" y="2613117"/>
            <a:ext cx="1637481" cy="2272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877441-76A8-BE69-E793-D661C4890C6E}"/>
              </a:ext>
            </a:extLst>
          </p:cNvPr>
          <p:cNvSpPr txBox="1"/>
          <p:nvPr/>
        </p:nvSpPr>
        <p:spPr>
          <a:xfrm>
            <a:off x="2175109" y="4371649"/>
            <a:ext cx="7283243" cy="2145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605" indent="-268605" defTabSz="8595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Z" sz="169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have evidence against the H</a:t>
            </a:r>
            <a:r>
              <a:rPr lang="en-NZ" sz="1692" kern="1200" baseline="-25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en-NZ" sz="169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favour of H</a:t>
            </a:r>
            <a:r>
              <a:rPr lang="en-NZ" sz="1692" kern="1200" baseline="-25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endParaRPr lang="en-NZ" sz="169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68605" indent="-268605" defTabSz="8595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Z" sz="169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observed difference between the two means, 7.7 is significant at the 5% level of significance</a:t>
            </a:r>
          </a:p>
          <a:p>
            <a:pPr marL="268605" indent="-268605" defTabSz="8595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Z" sz="169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95% confidence we estimate that the mean age of the demented group is within 4.9 and 10.4 higher than the non-demented group</a:t>
            </a:r>
          </a:p>
          <a:p>
            <a:pPr marL="268605" indent="-268605" defTabSz="8595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Z" sz="169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conclusion, the mean age of the demented group is higher than the non-demented group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5840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92606-7DB1-C848-2279-F3A9D852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Education Level Analysis</a:t>
            </a:r>
            <a:endParaRPr lang="en-NZ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E9875BB0-B4D9-D2BD-372A-9F1F673A7E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3824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47343-3BAE-8FC7-FFFF-B1CE0258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Education Level Analysis</a:t>
            </a:r>
            <a:endParaRPr lang="en-NZ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EC4DB-68E6-1686-3E54-14B8CDABC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any differences between the mean education level of the </a:t>
            </a:r>
            <a:r>
              <a:rPr lang="en-US" dirty="0">
                <a:solidFill>
                  <a:srgbClr val="FF0000"/>
                </a:solidFill>
              </a:rPr>
              <a:t>demented group </a:t>
            </a:r>
            <a:r>
              <a:rPr lang="en-US" dirty="0"/>
              <a:t>vs. the </a:t>
            </a:r>
            <a:r>
              <a:rPr lang="en-US" dirty="0">
                <a:solidFill>
                  <a:srgbClr val="00B050"/>
                </a:solidFill>
              </a:rPr>
              <a:t>non-demented group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H</a:t>
            </a:r>
            <a:r>
              <a:rPr lang="en-US" baseline="-25000" dirty="0"/>
              <a:t>0 </a:t>
            </a:r>
            <a:r>
              <a:rPr lang="en-US" dirty="0"/>
              <a:t>= There are no difference between the mean education level of the demented group vs. the non-demented group</a:t>
            </a:r>
          </a:p>
          <a:p>
            <a:endParaRPr lang="en-US" baseline="-25000" dirty="0"/>
          </a:p>
          <a:p>
            <a:r>
              <a:rPr lang="en-US" dirty="0"/>
              <a:t>H</a:t>
            </a:r>
            <a:r>
              <a:rPr lang="en-US" baseline="-25000" dirty="0"/>
              <a:t>1 </a:t>
            </a:r>
            <a:r>
              <a:rPr lang="en-US" dirty="0"/>
              <a:t>= There is a difference between the mean education level of the demented group vs. the non-demented group</a:t>
            </a:r>
          </a:p>
          <a:p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737970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Slide Background">
            <a:extLst>
              <a:ext uri="{FF2B5EF4-FFF2-40B4-BE49-F238E27FC236}">
                <a16:creationId xmlns:a16="http://schemas.microsoft.com/office/drawing/2014/main" id="{FE1EC756-41E9-4FD6-AD48-EF46A2813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66F6371-9EA5-9354-29DC-1D07B921F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BD7CD-B43A-E91D-E711-9CCE70CCC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latin typeface="Verdana" panose="020B0604030504040204" pitchFamily="34" charset="0"/>
                <a:ea typeface="Verdana" panose="020B0604030504040204" pitchFamily="34" charset="0"/>
              </a:rPr>
              <a:t>Education Level Analysis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8F085083-6A53-5F19-1A80-242A32994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22" y="2421740"/>
            <a:ext cx="5804955" cy="36477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D3E1CC-CAA2-D8E2-BB3E-AC6580F9CE1C}"/>
              </a:ext>
            </a:extLst>
          </p:cNvPr>
          <p:cNvSpPr txBox="1"/>
          <p:nvPr/>
        </p:nvSpPr>
        <p:spPr>
          <a:xfrm>
            <a:off x="7190509" y="2357888"/>
            <a:ext cx="4265370" cy="390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Education Level 1 &amp; 2 (High-School): There is a higher proportion of the </a:t>
            </a:r>
            <a:r>
              <a:rPr lang="en-US" sz="2000" dirty="0">
                <a:solidFill>
                  <a:srgbClr val="FF0000"/>
                </a:solidFill>
              </a:rPr>
              <a:t>Demented group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Education Level 3-5 (College): There is a higher proportion of the </a:t>
            </a:r>
            <a:r>
              <a:rPr lang="en-US" sz="2000" dirty="0">
                <a:solidFill>
                  <a:srgbClr val="00B050"/>
                </a:solidFill>
              </a:rPr>
              <a:t>Non-demented group</a:t>
            </a:r>
          </a:p>
        </p:txBody>
      </p:sp>
    </p:spTree>
    <p:extLst>
      <p:ext uri="{BB962C8B-B14F-4D97-AF65-F5344CB8AC3E}">
        <p14:creationId xmlns:p14="http://schemas.microsoft.com/office/powerpoint/2010/main" val="304079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C488-C0FE-827A-DCD6-C4244DADE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Education Level Analysis</a:t>
            </a:r>
            <a:endParaRPr lang="en-NZ" dirty="0"/>
          </a:p>
        </p:txBody>
      </p:sp>
      <p:pic>
        <p:nvPicPr>
          <p:cNvPr id="9" name="Content Placeholder 8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6C15B36C-B3D2-B0EE-8370-DD43757E4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639" y="1690688"/>
            <a:ext cx="6878010" cy="420111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2E13B7-481D-734C-A756-59175E840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65" y="5846739"/>
            <a:ext cx="8306959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6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A11688B-0A27-4E86-8D55-76F71ADF2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4A868B-654E-447C-8D9C-0F9328308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43F5E5-7E34-4029-B18F-CAED02086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9931FA-11DF-4781-8AAD-FEE88674F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0F88E6C-5782-452A-8C4F-9D2C2EAC8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3" cy="314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CAD81-601C-29C3-7558-A83F817CD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365125"/>
            <a:ext cx="1109027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Education Level Analysis</a:t>
            </a:r>
            <a:endParaRPr lang="en-NZ" sz="4000" dirty="0"/>
          </a:p>
        </p:txBody>
      </p:sp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EAAEFA9B-72AB-E0E1-444D-4DDD4D287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489" y="2133600"/>
            <a:ext cx="6947847" cy="191630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6C0BC6-E14C-EBDA-FC02-CC133BBCE53C}"/>
              </a:ext>
            </a:extLst>
          </p:cNvPr>
          <p:cNvSpPr/>
          <p:nvPr/>
        </p:nvSpPr>
        <p:spPr>
          <a:xfrm>
            <a:off x="4503427" y="2632295"/>
            <a:ext cx="1787504" cy="2480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75972-8E1B-4E8E-019E-01F0F258C5CF}"/>
              </a:ext>
            </a:extLst>
          </p:cNvPr>
          <p:cNvSpPr txBox="1"/>
          <p:nvPr/>
        </p:nvSpPr>
        <p:spPr>
          <a:xfrm>
            <a:off x="2620489" y="4481527"/>
            <a:ext cx="6287140" cy="1958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4323" indent="-294323" defTabSz="94183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Z" sz="185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have evidence against the H</a:t>
            </a:r>
            <a:r>
              <a:rPr lang="en-NZ" sz="1854" kern="1200" baseline="-25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en-NZ" sz="185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favour of H</a:t>
            </a:r>
            <a:r>
              <a:rPr lang="en-NZ" sz="1854" kern="1200" baseline="-25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endParaRPr lang="en-NZ" sz="1854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94323" indent="-294323" defTabSz="94183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Z" sz="185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observed difference between the two means, 0.62 is significant at the 5% level of significance</a:t>
            </a:r>
          </a:p>
          <a:p>
            <a:pPr marL="294323" indent="-294323" defTabSz="94183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Z" sz="185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95% confidence we estimate that the mean education level of the demented group is between 0.96 and 0.29 lower than the non-demented group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2759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A7762-5219-5315-8607-DE39DDEF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10500325" cy="1105697"/>
          </a:xfrm>
        </p:spPr>
        <p:txBody>
          <a:bodyPr anchor="b">
            <a:normAutofit/>
          </a:bodyPr>
          <a:lstStyle/>
          <a:p>
            <a:pPr algn="ctr"/>
            <a:r>
              <a:rPr lang="en-NZ" sz="3200" dirty="0">
                <a:latin typeface="Verdana" panose="020B0604030504040204" pitchFamily="34" charset="0"/>
                <a:ea typeface="Verdana" panose="020B0604030504040204" pitchFamily="34" charset="0"/>
              </a:rPr>
              <a:t>Normalized whole brain volume (</a:t>
            </a:r>
            <a:r>
              <a:rPr lang="en-NZ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nWBV</a:t>
            </a:r>
            <a:r>
              <a:rPr lang="en-NZ" sz="32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DDAE7-0D43-1E05-8607-20B05C819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Participant’s brain were imaged using T1 MRI</a:t>
            </a:r>
          </a:p>
          <a:p>
            <a:endParaRPr lang="en-US" sz="2000" dirty="0"/>
          </a:p>
          <a:p>
            <a:r>
              <a:rPr lang="en-US" sz="2000" dirty="0" err="1"/>
              <a:t>nWBV</a:t>
            </a:r>
            <a:r>
              <a:rPr lang="en-US" sz="2000" dirty="0"/>
              <a:t> corresponds to the proportion of brain tissue within the skull</a:t>
            </a:r>
          </a:p>
          <a:p>
            <a:endParaRPr lang="en-US" sz="2000" dirty="0"/>
          </a:p>
          <a:p>
            <a:r>
              <a:rPr lang="en-NZ" sz="2000" dirty="0" err="1"/>
              <a:t>nWBV</a:t>
            </a:r>
            <a:r>
              <a:rPr lang="en-NZ" sz="2000" dirty="0"/>
              <a:t> accounts for individual variations in brain size</a:t>
            </a:r>
          </a:p>
        </p:txBody>
      </p:sp>
      <p:pic>
        <p:nvPicPr>
          <p:cNvPr id="5" name="Picture 4" descr="A close-up of a brain scan&#10;&#10;Description automatically generated">
            <a:extLst>
              <a:ext uri="{FF2B5EF4-FFF2-40B4-BE49-F238E27FC236}">
                <a16:creationId xmlns:a16="http://schemas.microsoft.com/office/drawing/2014/main" id="{CD1F8067-298F-E105-C38D-AC6EE88F4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72" y="2547133"/>
            <a:ext cx="6389346" cy="177304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8357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47343-3BAE-8FC7-FFFF-B1CE0258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sz="4400" dirty="0" err="1">
                <a:latin typeface="Verdana" panose="020B0604030504040204" pitchFamily="34" charset="0"/>
                <a:ea typeface="Verdana" panose="020B0604030504040204" pitchFamily="34" charset="0"/>
              </a:rPr>
              <a:t>nWBV</a:t>
            </a:r>
            <a:r>
              <a:rPr lang="en-NZ" sz="4400" dirty="0">
                <a:latin typeface="Verdana" panose="020B0604030504040204" pitchFamily="34" charset="0"/>
                <a:ea typeface="Verdana" panose="020B0604030504040204" pitchFamily="34" charset="0"/>
              </a:rPr>
              <a:t> Analysis</a:t>
            </a:r>
            <a:endParaRPr lang="en-NZ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EC4DB-68E6-1686-3E54-14B8CDABC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any differences between the mean </a:t>
            </a:r>
            <a:r>
              <a:rPr lang="en-US" dirty="0" err="1"/>
              <a:t>nWBV</a:t>
            </a:r>
            <a:r>
              <a:rPr lang="en-US" dirty="0"/>
              <a:t> of the </a:t>
            </a:r>
            <a:r>
              <a:rPr lang="en-US" dirty="0">
                <a:solidFill>
                  <a:srgbClr val="FF0000"/>
                </a:solidFill>
              </a:rPr>
              <a:t>demented group </a:t>
            </a:r>
            <a:r>
              <a:rPr lang="en-US" dirty="0"/>
              <a:t>vs. the </a:t>
            </a:r>
            <a:r>
              <a:rPr lang="en-US" dirty="0">
                <a:solidFill>
                  <a:srgbClr val="00B050"/>
                </a:solidFill>
              </a:rPr>
              <a:t>non-demented group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H</a:t>
            </a:r>
            <a:r>
              <a:rPr lang="en-US" baseline="-25000" dirty="0"/>
              <a:t>0 </a:t>
            </a:r>
            <a:r>
              <a:rPr lang="en-US" dirty="0"/>
              <a:t>= There are no difference between the mean </a:t>
            </a:r>
            <a:r>
              <a:rPr lang="en-US" dirty="0" err="1"/>
              <a:t>nWBV</a:t>
            </a:r>
            <a:r>
              <a:rPr lang="en-US" dirty="0"/>
              <a:t> of the demented group vs. the non-demented group</a:t>
            </a:r>
          </a:p>
          <a:p>
            <a:endParaRPr lang="en-US" baseline="-25000" dirty="0"/>
          </a:p>
          <a:p>
            <a:r>
              <a:rPr lang="en-US" dirty="0"/>
              <a:t>H</a:t>
            </a:r>
            <a:r>
              <a:rPr lang="en-US" baseline="-25000" dirty="0"/>
              <a:t>1 </a:t>
            </a:r>
            <a:r>
              <a:rPr lang="en-US" dirty="0"/>
              <a:t>= There is a difference between the mean </a:t>
            </a:r>
            <a:r>
              <a:rPr lang="en-US" dirty="0" err="1"/>
              <a:t>nWBV</a:t>
            </a:r>
            <a:r>
              <a:rPr lang="en-US" dirty="0"/>
              <a:t> of the demented group vs. the non-demented group</a:t>
            </a:r>
          </a:p>
          <a:p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639347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0251F-2038-CCD5-9C5B-B15955108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sz="4400" dirty="0" err="1">
                <a:latin typeface="Verdana" panose="020B0604030504040204" pitchFamily="34" charset="0"/>
                <a:ea typeface="Verdana" panose="020B0604030504040204" pitchFamily="34" charset="0"/>
              </a:rPr>
              <a:t>nWBV</a:t>
            </a:r>
            <a:r>
              <a:rPr lang="en-NZ" sz="4400" dirty="0">
                <a:latin typeface="Verdana" panose="020B0604030504040204" pitchFamily="34" charset="0"/>
                <a:ea typeface="Verdana" panose="020B0604030504040204" pitchFamily="34" charset="0"/>
              </a:rPr>
              <a:t> Analysis</a:t>
            </a:r>
            <a:endParaRPr lang="en-NZ" dirty="0"/>
          </a:p>
        </p:txBody>
      </p:sp>
      <p:pic>
        <p:nvPicPr>
          <p:cNvPr id="5" name="Content Placeholder 4" descr="A graph of a disease&#10;&#10;Description automatically generated with medium confidence">
            <a:extLst>
              <a:ext uri="{FF2B5EF4-FFF2-40B4-BE49-F238E27FC236}">
                <a16:creationId xmlns:a16="http://schemas.microsoft.com/office/drawing/2014/main" id="{F3D659E2-D2C7-3203-DE62-A985CD931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47" y="1943607"/>
            <a:ext cx="6839905" cy="411537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D88820-4DF9-98C9-223C-86296BC6D685}"/>
              </a:ext>
            </a:extLst>
          </p:cNvPr>
          <p:cNvSpPr txBox="1"/>
          <p:nvPr/>
        </p:nvSpPr>
        <p:spPr>
          <a:xfrm>
            <a:off x="3155973" y="6123543"/>
            <a:ext cx="635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There is a strong negative correlation between </a:t>
            </a:r>
            <a:r>
              <a:rPr lang="en-NZ" dirty="0" err="1"/>
              <a:t>nWBV</a:t>
            </a:r>
            <a:r>
              <a:rPr lang="en-NZ" dirty="0"/>
              <a:t> and age</a:t>
            </a:r>
          </a:p>
        </p:txBody>
      </p:sp>
    </p:spTree>
    <p:extLst>
      <p:ext uri="{BB962C8B-B14F-4D97-AF65-F5344CB8AC3E}">
        <p14:creationId xmlns:p14="http://schemas.microsoft.com/office/powerpoint/2010/main" val="226054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2D9A-008A-9050-02EE-0CC93883C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  <a:endParaRPr lang="en-NZ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F1ED-061C-C396-0DC9-FCE328EAC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Dementia is a progressive disease that affects the brain</a:t>
            </a:r>
          </a:p>
          <a:p>
            <a:r>
              <a:rPr lang="en-US" dirty="0"/>
              <a:t>Symptoms of Dementia includes: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NZ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18A9FA-5913-6897-0CC0-5FFEAFB8A515}"/>
              </a:ext>
            </a:extLst>
          </p:cNvPr>
          <p:cNvSpPr/>
          <p:nvPr/>
        </p:nvSpPr>
        <p:spPr>
          <a:xfrm>
            <a:off x="838200" y="4963589"/>
            <a:ext cx="158056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Memory Loss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884AC0-BB63-8082-AFAE-736A856494CA}"/>
              </a:ext>
            </a:extLst>
          </p:cNvPr>
          <p:cNvSpPr/>
          <p:nvPr/>
        </p:nvSpPr>
        <p:spPr>
          <a:xfrm>
            <a:off x="7224448" y="5117477"/>
            <a:ext cx="183768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Communication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Issues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10284D-A414-5FDF-BE76-B4B33C0CDFA2}"/>
              </a:ext>
            </a:extLst>
          </p:cNvPr>
          <p:cNvSpPr/>
          <p:nvPr/>
        </p:nvSpPr>
        <p:spPr>
          <a:xfrm>
            <a:off x="4964398" y="4963589"/>
            <a:ext cx="164070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Coordination/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Movement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Issues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4F54C7-3E02-F252-FD21-3827DE339091}"/>
              </a:ext>
            </a:extLst>
          </p:cNvPr>
          <p:cNvSpPr/>
          <p:nvPr/>
        </p:nvSpPr>
        <p:spPr>
          <a:xfrm>
            <a:off x="3059993" y="4963589"/>
            <a:ext cx="123155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Confusion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D86B25-42DF-9093-A3C4-FD30BB7ABF7E}"/>
              </a:ext>
            </a:extLst>
          </p:cNvPr>
          <p:cNvSpPr/>
          <p:nvPr/>
        </p:nvSpPr>
        <p:spPr>
          <a:xfrm>
            <a:off x="9426149" y="5117477"/>
            <a:ext cx="156363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Psychological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Issues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Old Woman Suffering from the Memory Loss. Confused Stock Vector -  Illustration of loss, forgotten: 142390636">
            <a:extLst>
              <a:ext uri="{FF2B5EF4-FFF2-40B4-BE49-F238E27FC236}">
                <a16:creationId xmlns:a16="http://schemas.microsoft.com/office/drawing/2014/main" id="{374C1D36-F46A-4671-6B84-94F7C77263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59"/>
          <a:stretch/>
        </p:blipFill>
        <p:spPr bwMode="auto">
          <a:xfrm>
            <a:off x="1023576" y="3452151"/>
            <a:ext cx="1299809" cy="109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me perception and dementia - homecare.co.uk advice">
            <a:extLst>
              <a:ext uri="{FF2B5EF4-FFF2-40B4-BE49-F238E27FC236}">
                <a16:creationId xmlns:a16="http://schemas.microsoft.com/office/drawing/2014/main" id="{8165F237-51D1-8ED0-D1FA-DD935008D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760" y="3408017"/>
            <a:ext cx="2365640" cy="118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silhouette of a person reaching out to a mirror&#10;&#10;Description automatically generated">
            <a:extLst>
              <a:ext uri="{FF2B5EF4-FFF2-40B4-BE49-F238E27FC236}">
                <a16:creationId xmlns:a16="http://schemas.microsoft.com/office/drawing/2014/main" id="{B2EB1845-E151-30B2-941F-ACC464A90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460" y="3310633"/>
            <a:ext cx="1114581" cy="1381318"/>
          </a:xfrm>
          <a:prstGeom prst="rect">
            <a:avLst/>
          </a:prstGeom>
        </p:spPr>
      </p:pic>
      <p:pic>
        <p:nvPicPr>
          <p:cNvPr id="15" name="Picture 6" descr="Communication problems Generic Mixed icon">
            <a:extLst>
              <a:ext uri="{FF2B5EF4-FFF2-40B4-BE49-F238E27FC236}">
                <a16:creationId xmlns:a16="http://schemas.microsoft.com/office/drawing/2014/main" id="{4877F511-4746-CA45-D83D-52D3CF8AF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936" y="3180939"/>
            <a:ext cx="1640706" cy="164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head with a cloud and rain drops&#10;&#10;Description automatically generated">
            <a:extLst>
              <a:ext uri="{FF2B5EF4-FFF2-40B4-BE49-F238E27FC236}">
                <a16:creationId xmlns:a16="http://schemas.microsoft.com/office/drawing/2014/main" id="{40359C0E-33C5-95C2-5ACE-77BF7865E3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46" y="3564170"/>
            <a:ext cx="1066949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8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1982B-D9EC-EF84-85E8-2120413B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sz="4400" dirty="0" err="1">
                <a:latin typeface="Verdana" panose="020B0604030504040204" pitchFamily="34" charset="0"/>
                <a:ea typeface="Verdana" panose="020B0604030504040204" pitchFamily="34" charset="0"/>
              </a:rPr>
              <a:t>nWBV</a:t>
            </a:r>
            <a:r>
              <a:rPr lang="en-NZ" sz="4400" dirty="0">
                <a:latin typeface="Verdana" panose="020B0604030504040204" pitchFamily="34" charset="0"/>
                <a:ea typeface="Verdana" panose="020B0604030504040204" pitchFamily="34" charset="0"/>
              </a:rPr>
              <a:t> Analysis</a:t>
            </a:r>
            <a:endParaRPr lang="en-NZ" dirty="0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EB39551-E849-CDE2-330F-1F8C990CE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47" y="1764167"/>
            <a:ext cx="6839905" cy="4163006"/>
          </a:xfrm>
        </p:spPr>
      </p:pic>
    </p:spTree>
    <p:extLst>
      <p:ext uri="{BB962C8B-B14F-4D97-AF65-F5344CB8AC3E}">
        <p14:creationId xmlns:p14="http://schemas.microsoft.com/office/powerpoint/2010/main" val="1966273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E20B1-9EC9-6C7F-D69B-DCA26D4C0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sz="4400" dirty="0" err="1">
                <a:latin typeface="Verdana" panose="020B0604030504040204" pitchFamily="34" charset="0"/>
                <a:ea typeface="Verdana" panose="020B0604030504040204" pitchFamily="34" charset="0"/>
              </a:rPr>
              <a:t>nWBV</a:t>
            </a:r>
            <a:r>
              <a:rPr lang="en-NZ" sz="4400" dirty="0">
                <a:latin typeface="Verdana" panose="020B0604030504040204" pitchFamily="34" charset="0"/>
                <a:ea typeface="Verdana" panose="020B0604030504040204" pitchFamily="34" charset="0"/>
              </a:rPr>
              <a:t> Analysis</a:t>
            </a:r>
            <a:endParaRPr lang="en-NZ" dirty="0"/>
          </a:p>
        </p:txBody>
      </p:sp>
      <p:pic>
        <p:nvPicPr>
          <p:cNvPr id="5" name="Content Placeholder 4" descr="A graph of a chart&#10;&#10;Description automatically generated with medium confidence">
            <a:extLst>
              <a:ext uri="{FF2B5EF4-FFF2-40B4-BE49-F238E27FC236}">
                <a16:creationId xmlns:a16="http://schemas.microsoft.com/office/drawing/2014/main" id="{7AA2E841-AEA9-B4C1-D7C6-133E9D8F5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11" y="1883749"/>
            <a:ext cx="6830378" cy="3924848"/>
          </a:xfrm>
        </p:spPr>
      </p:pic>
    </p:spTree>
    <p:extLst>
      <p:ext uri="{BB962C8B-B14F-4D97-AF65-F5344CB8AC3E}">
        <p14:creationId xmlns:p14="http://schemas.microsoft.com/office/powerpoint/2010/main" val="272469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F01A-A12E-04D4-3BCF-06484F63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sz="4400" dirty="0" err="1">
                <a:latin typeface="Verdana" panose="020B0604030504040204" pitchFamily="34" charset="0"/>
                <a:ea typeface="Verdana" panose="020B0604030504040204" pitchFamily="34" charset="0"/>
              </a:rPr>
              <a:t>nWBV</a:t>
            </a:r>
            <a:r>
              <a:rPr lang="en-NZ" sz="4400" dirty="0">
                <a:latin typeface="Verdana" panose="020B0604030504040204" pitchFamily="34" charset="0"/>
                <a:ea typeface="Verdana" panose="020B0604030504040204" pitchFamily="34" charset="0"/>
              </a:rPr>
              <a:t> Analysis</a:t>
            </a:r>
            <a:endParaRPr lang="en-NZ" dirty="0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FE4D7014-BB9A-C7A3-14F1-FB076CFB4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705" y="1919791"/>
            <a:ext cx="6906589" cy="4163006"/>
          </a:xfrm>
        </p:spPr>
      </p:pic>
    </p:spTree>
    <p:extLst>
      <p:ext uri="{BB962C8B-B14F-4D97-AF65-F5344CB8AC3E}">
        <p14:creationId xmlns:p14="http://schemas.microsoft.com/office/powerpoint/2010/main" val="3149079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A11688B-0A27-4E86-8D55-76F71ADF2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84A868B-654E-447C-8D9C-0F9328308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E43F5E5-7E34-4029-B18F-CAED02086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9931FA-11DF-4781-8AAD-FEE88674F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40F88E6C-5782-452A-8C4F-9D2C2EAC8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3" cy="314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A5563-D9A4-D405-3EA3-D607E66E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365125"/>
            <a:ext cx="11090274" cy="1325563"/>
          </a:xfrm>
        </p:spPr>
        <p:txBody>
          <a:bodyPr>
            <a:normAutofit/>
          </a:bodyPr>
          <a:lstStyle/>
          <a:p>
            <a:pPr algn="ctr"/>
            <a:r>
              <a:rPr lang="en-NZ" sz="4000" dirty="0" err="1">
                <a:latin typeface="Verdana" panose="020B0604030504040204" pitchFamily="34" charset="0"/>
                <a:ea typeface="Verdana" panose="020B0604030504040204" pitchFamily="34" charset="0"/>
              </a:rPr>
              <a:t>nWBV</a:t>
            </a:r>
            <a:r>
              <a:rPr lang="en-NZ" sz="4000" dirty="0">
                <a:latin typeface="Verdana" panose="020B0604030504040204" pitchFamily="34" charset="0"/>
                <a:ea typeface="Verdana" panose="020B0604030504040204" pitchFamily="34" charset="0"/>
              </a:rPr>
              <a:t> Analysis</a:t>
            </a:r>
            <a:endParaRPr lang="en-NZ" sz="4000" dirty="0"/>
          </a:p>
        </p:txBody>
      </p:sp>
      <p:pic>
        <p:nvPicPr>
          <p:cNvPr id="5" name="Content Placeholder 4" descr="A white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DD0FE414-A9CF-1F36-AC5C-012779250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73" y="2133600"/>
            <a:ext cx="7299480" cy="618033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F1E4403-A208-CB62-770E-617914CC0B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752" y="2892197"/>
            <a:ext cx="5871321" cy="17204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E17A47-834C-50E6-2F45-859EAB370C17}"/>
              </a:ext>
            </a:extLst>
          </p:cNvPr>
          <p:cNvSpPr/>
          <p:nvPr/>
        </p:nvSpPr>
        <p:spPr>
          <a:xfrm>
            <a:off x="4949865" y="3369185"/>
            <a:ext cx="1247141" cy="186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707FD4-9002-12C1-576B-A0094F29DC79}"/>
              </a:ext>
            </a:extLst>
          </p:cNvPr>
          <p:cNvSpPr txBox="1"/>
          <p:nvPr/>
        </p:nvSpPr>
        <p:spPr>
          <a:xfrm>
            <a:off x="2901827" y="4753233"/>
            <a:ext cx="5343217" cy="16920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8603" indent="-248603" defTabSz="7955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Z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have evidence against the H</a:t>
            </a:r>
            <a:r>
              <a:rPr lang="en-NZ" sz="1566" kern="1200" baseline="-25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en-NZ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favour of H</a:t>
            </a:r>
            <a:r>
              <a:rPr lang="en-NZ" sz="1566" kern="1200" baseline="-25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endParaRPr lang="en-NZ" sz="156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48603" indent="-248603" defTabSz="7955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Z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observed difference between the two means, 0.05 is significant at the 5% level of significance</a:t>
            </a:r>
          </a:p>
          <a:p>
            <a:pPr marL="248603" indent="-248603" defTabSz="7955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Z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95% confidence we estimate that the mean </a:t>
            </a:r>
            <a:r>
              <a:rPr lang="en-NZ" sz="156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nWBV</a:t>
            </a:r>
            <a:r>
              <a:rPr lang="en-NZ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the demented group is between 0.06 and 0.04 lower than the non-demented group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7256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4C85-31BA-86A6-93C6-CA4991B1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71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  <a:endParaRPr lang="en-NZ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7" name="AutoShape 3">
            <a:extLst>
              <a:ext uri="{FF2B5EF4-FFF2-40B4-BE49-F238E27FC236}">
                <a16:creationId xmlns:a16="http://schemas.microsoft.com/office/drawing/2014/main" id="{387F312C-37D1-EB85-FCEF-E152BCCE7EA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89857" y="1266871"/>
            <a:ext cx="11039475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6688D662-09CB-C543-C0BD-4C976E727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07" y="1293859"/>
            <a:ext cx="5503863" cy="412750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859BA521-5563-AF0E-F77B-88D13E923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070" y="1293859"/>
            <a:ext cx="5503863" cy="412750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68F54875-9D45-951F-8164-00D467125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07" y="1706609"/>
            <a:ext cx="5503863" cy="1616075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41" name="Rectangle 8">
            <a:extLst>
              <a:ext uri="{FF2B5EF4-FFF2-40B4-BE49-F238E27FC236}">
                <a16:creationId xmlns:a16="http://schemas.microsoft.com/office/drawing/2014/main" id="{DAF8B25B-8897-EBD4-4455-B1902F890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070" y="1706609"/>
            <a:ext cx="5503863" cy="1616075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07418861-C586-7844-A5C8-E3BF4B3C2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07" y="3322684"/>
            <a:ext cx="5503863" cy="22256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52E76A7D-1248-A5DA-4FF1-D18B9B5F4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070" y="3322684"/>
            <a:ext cx="5503863" cy="22256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44" name="Rectangle 11">
            <a:extLst>
              <a:ext uri="{FF2B5EF4-FFF2-40B4-BE49-F238E27FC236}">
                <a16:creationId xmlns:a16="http://schemas.microsoft.com/office/drawing/2014/main" id="{1156B500-36F8-54E0-DBE2-01EE29832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07" y="5548359"/>
            <a:ext cx="5503863" cy="974725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45" name="Rectangle 12">
            <a:extLst>
              <a:ext uri="{FF2B5EF4-FFF2-40B4-BE49-F238E27FC236}">
                <a16:creationId xmlns:a16="http://schemas.microsoft.com/office/drawing/2014/main" id="{8D94F678-BE29-75AB-DC98-52D686B23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070" y="5548359"/>
            <a:ext cx="5503863" cy="974725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46" name="Line 13">
            <a:extLst>
              <a:ext uri="{FF2B5EF4-FFF2-40B4-BE49-F238E27FC236}">
                <a16:creationId xmlns:a16="http://schemas.microsoft.com/office/drawing/2014/main" id="{C11A95FD-5720-4478-2B99-E0E1DBCCD3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070" y="1285921"/>
            <a:ext cx="0" cy="524351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47" name="Line 14">
            <a:extLst>
              <a:ext uri="{FF2B5EF4-FFF2-40B4-BE49-F238E27FC236}">
                <a16:creationId xmlns:a16="http://schemas.microsoft.com/office/drawing/2014/main" id="{F9CFDD36-6C2A-9E4E-02D8-D78C929EDF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857" y="1706609"/>
            <a:ext cx="11020425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48" name="Line 15">
            <a:extLst>
              <a:ext uri="{FF2B5EF4-FFF2-40B4-BE49-F238E27FC236}">
                <a16:creationId xmlns:a16="http://schemas.microsoft.com/office/drawing/2014/main" id="{AA35810E-4820-332B-BD5F-16EA5D2A78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857" y="3322684"/>
            <a:ext cx="110204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49" name="Line 16">
            <a:extLst>
              <a:ext uri="{FF2B5EF4-FFF2-40B4-BE49-F238E27FC236}">
                <a16:creationId xmlns:a16="http://schemas.microsoft.com/office/drawing/2014/main" id="{3DAEC33E-BD9D-39A6-3B07-63FC59C3DA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857" y="5548359"/>
            <a:ext cx="110204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50" name="Line 17">
            <a:extLst>
              <a:ext uri="{FF2B5EF4-FFF2-40B4-BE49-F238E27FC236}">
                <a16:creationId xmlns:a16="http://schemas.microsoft.com/office/drawing/2014/main" id="{60B80196-945E-AE41-6747-0A1EA94F13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207" y="1285921"/>
            <a:ext cx="0" cy="524351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51" name="Line 18">
            <a:extLst>
              <a:ext uri="{FF2B5EF4-FFF2-40B4-BE49-F238E27FC236}">
                <a16:creationId xmlns:a16="http://schemas.microsoft.com/office/drawing/2014/main" id="{66B1A0D4-0231-7781-2B37-4BABA0E433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3932" y="1285921"/>
            <a:ext cx="0" cy="524351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52" name="Line 19">
            <a:extLst>
              <a:ext uri="{FF2B5EF4-FFF2-40B4-BE49-F238E27FC236}">
                <a16:creationId xmlns:a16="http://schemas.microsoft.com/office/drawing/2014/main" id="{8F39F081-4DF5-D422-7376-59D42999AD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857" y="1293859"/>
            <a:ext cx="110204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53" name="Line 20">
            <a:extLst>
              <a:ext uri="{FF2B5EF4-FFF2-40B4-BE49-F238E27FC236}">
                <a16:creationId xmlns:a16="http://schemas.microsoft.com/office/drawing/2014/main" id="{CC8666B0-1247-51CE-44D4-9B42F40215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857" y="6523084"/>
            <a:ext cx="110204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54" name="Rectangle 21">
            <a:extLst>
              <a:ext uri="{FF2B5EF4-FFF2-40B4-BE49-F238E27FC236}">
                <a16:creationId xmlns:a16="http://schemas.microsoft.com/office/drawing/2014/main" id="{3AD97AF8-500C-85BA-728A-1F0095B44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4170" y="1333546"/>
            <a:ext cx="9794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Research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22">
            <a:extLst>
              <a:ext uri="{FF2B5EF4-FFF2-40B4-BE49-F238E27FC236}">
                <a16:creationId xmlns:a16="http://schemas.microsoft.com/office/drawing/2014/main" id="{117AF019-E8AE-CEED-310C-56E5B41DF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6820" y="1333546"/>
            <a:ext cx="9017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Findings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23">
            <a:extLst>
              <a:ext uri="{FF2B5EF4-FFF2-40B4-BE49-F238E27FC236}">
                <a16:creationId xmlns:a16="http://schemas.microsoft.com/office/drawing/2014/main" id="{ACE043D1-C2EC-0FB0-3CB5-677F87BBA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145" y="1774871"/>
            <a:ext cx="2095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24">
            <a:extLst>
              <a:ext uri="{FF2B5EF4-FFF2-40B4-BE49-F238E27FC236}">
                <a16:creationId xmlns:a16="http://schemas.microsoft.com/office/drawing/2014/main" id="{661970E5-3C3E-A69F-E311-1524E2829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7895" y="1747884"/>
            <a:ext cx="55102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rare for an older individual to have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25">
            <a:extLst>
              <a:ext uri="{FF2B5EF4-FFF2-40B4-BE49-F238E27FC236}">
                <a16:creationId xmlns:a16="http://schemas.microsoft.com/office/drawing/2014/main" id="{4DBA93CB-184C-4F24-B6C6-9F079BA6A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7895" y="2052684"/>
            <a:ext cx="1385888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disease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26">
            <a:extLst>
              <a:ext uri="{FF2B5EF4-FFF2-40B4-BE49-F238E27FC236}">
                <a16:creationId xmlns:a16="http://schemas.microsoft.com/office/drawing/2014/main" id="{6E7101A3-E776-06C8-D98D-04AAB1433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5345" y="2052684"/>
            <a:ext cx="257175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27">
            <a:extLst>
              <a:ext uri="{FF2B5EF4-FFF2-40B4-BE49-F238E27FC236}">
                <a16:creationId xmlns:a16="http://schemas.microsoft.com/office/drawing/2014/main" id="{BECD2A0A-A4E9-6637-DB1C-DF6011F33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232" y="2052684"/>
            <a:ext cx="1627188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free brain.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28">
            <a:extLst>
              <a:ext uri="{FF2B5EF4-FFF2-40B4-BE49-F238E27FC236}">
                <a16:creationId xmlns:a16="http://schemas.microsoft.com/office/drawing/2014/main" id="{FFA78EE0-2770-3800-6960-152850B3A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145" y="2384471"/>
            <a:ext cx="2095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29">
            <a:extLst>
              <a:ext uri="{FF2B5EF4-FFF2-40B4-BE49-F238E27FC236}">
                <a16:creationId xmlns:a16="http://schemas.microsoft.com/office/drawing/2014/main" id="{C61611DF-AFF9-B6D6-B725-1AD90D4A8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7895" y="2357484"/>
            <a:ext cx="4579938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ageing effect on the brain is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30">
            <a:extLst>
              <a:ext uri="{FF2B5EF4-FFF2-40B4-BE49-F238E27FC236}">
                <a16:creationId xmlns:a16="http://schemas.microsoft.com/office/drawing/2014/main" id="{5DE06955-F4F1-9CB4-4B2F-284584934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7895" y="2662284"/>
            <a:ext cx="3865563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progressive and irreversible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2" name="Rectangle 31">
            <a:extLst>
              <a:ext uri="{FF2B5EF4-FFF2-40B4-BE49-F238E27FC236}">
                <a16:creationId xmlns:a16="http://schemas.microsoft.com/office/drawing/2014/main" id="{AB2931D4-076F-9D8B-3A7B-0E7CD71F3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845" y="2970259"/>
            <a:ext cx="254793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(Azam et.al, 2021)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3" name="Rectangle 32">
            <a:extLst>
              <a:ext uri="{FF2B5EF4-FFF2-40B4-BE49-F238E27FC236}">
                <a16:creationId xmlns:a16="http://schemas.microsoft.com/office/drawing/2014/main" id="{76B3F90F-287A-4F21-824A-DB1433595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282" y="1774871"/>
            <a:ext cx="2111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5" name="Rectangle 33">
            <a:extLst>
              <a:ext uri="{FF2B5EF4-FFF2-40B4-BE49-F238E27FC236}">
                <a16:creationId xmlns:a16="http://schemas.microsoft.com/office/drawing/2014/main" id="{04CA6899-39C3-6FFF-B3C3-F929C64BD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620" y="1747884"/>
            <a:ext cx="48387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Dementia is common among older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6" name="Rectangle 34">
            <a:extLst>
              <a:ext uri="{FF2B5EF4-FFF2-40B4-BE49-F238E27FC236}">
                <a16:creationId xmlns:a16="http://schemas.microsoft.com/office/drawing/2014/main" id="{717F5352-F24B-EEE6-0867-43DC35F4E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620" y="2052684"/>
            <a:ext cx="1209675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people.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7" name="Rectangle 35">
            <a:extLst>
              <a:ext uri="{FF2B5EF4-FFF2-40B4-BE49-F238E27FC236}">
                <a16:creationId xmlns:a16="http://schemas.microsoft.com/office/drawing/2014/main" id="{720A2AA0-925E-03AE-DFC0-CAB983073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282" y="2384471"/>
            <a:ext cx="2111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8" name="Rectangle 36">
            <a:extLst>
              <a:ext uri="{FF2B5EF4-FFF2-40B4-BE49-F238E27FC236}">
                <a16:creationId xmlns:a16="http://schemas.microsoft.com/office/drawing/2014/main" id="{B11A23F2-DA82-FC32-F777-A3843C7EF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620" y="2357484"/>
            <a:ext cx="438785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Reduction in brain volume with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9" name="Rectangle 37">
            <a:extLst>
              <a:ext uri="{FF2B5EF4-FFF2-40B4-BE49-F238E27FC236}">
                <a16:creationId xmlns:a16="http://schemas.microsoft.com/office/drawing/2014/main" id="{C0362881-FABE-6C45-0AE2-11A8874A5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620" y="2662284"/>
            <a:ext cx="2074863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increasing age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0" name="Rectangle 38">
            <a:extLst>
              <a:ext uri="{FF2B5EF4-FFF2-40B4-BE49-F238E27FC236}">
                <a16:creationId xmlns:a16="http://schemas.microsoft.com/office/drawing/2014/main" id="{2B85E09B-25F9-4B68-7FD3-6723BE09E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145" y="3390946"/>
            <a:ext cx="2095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1" name="Rectangle 39">
            <a:extLst>
              <a:ext uri="{FF2B5EF4-FFF2-40B4-BE49-F238E27FC236}">
                <a16:creationId xmlns:a16="http://schemas.microsoft.com/office/drawing/2014/main" id="{10A7E0BC-FFAC-5791-951B-A842AD9E2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7895" y="3363959"/>
            <a:ext cx="54673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study conducted in Japan shows that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2" name="Rectangle 40">
            <a:extLst>
              <a:ext uri="{FF2B5EF4-FFF2-40B4-BE49-F238E27FC236}">
                <a16:creationId xmlns:a16="http://schemas.microsoft.com/office/drawing/2014/main" id="{3BF1550A-2DEE-C21E-CE49-77934C457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7895" y="3668759"/>
            <a:ext cx="50403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older people living in areas with low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3" name="Rectangle 41">
            <a:extLst>
              <a:ext uri="{FF2B5EF4-FFF2-40B4-BE49-F238E27FC236}">
                <a16:creationId xmlns:a16="http://schemas.microsoft.com/office/drawing/2014/main" id="{2892E16A-9432-781F-C72C-0DEF52851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7895" y="3973559"/>
            <a:ext cx="4475163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education level is more likely to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4" name="Rectangle 42">
            <a:extLst>
              <a:ext uri="{FF2B5EF4-FFF2-40B4-BE49-F238E27FC236}">
                <a16:creationId xmlns:a16="http://schemas.microsoft.com/office/drawing/2014/main" id="{B5D5D63D-2D32-2286-5A90-EF6F61711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7895" y="4278359"/>
            <a:ext cx="2733675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develop dementia (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5" name="Rectangle 43">
            <a:extLst>
              <a:ext uri="{FF2B5EF4-FFF2-40B4-BE49-F238E27FC236}">
                <a16:creationId xmlns:a16="http://schemas.microsoft.com/office/drawing/2014/main" id="{CC34C494-7B44-3825-A0A0-F422BF6E7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5982" y="4278359"/>
            <a:ext cx="1323975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Takasugi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6" name="Rectangle 44">
            <a:extLst>
              <a:ext uri="{FF2B5EF4-FFF2-40B4-BE49-F238E27FC236}">
                <a16:creationId xmlns:a16="http://schemas.microsoft.com/office/drawing/2014/main" id="{81BE7EDE-FA8F-1131-5B7E-F9337146F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6607" y="4278359"/>
            <a:ext cx="919163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et.al,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7" name="Rectangle 45">
            <a:extLst>
              <a:ext uri="{FF2B5EF4-FFF2-40B4-BE49-F238E27FC236}">
                <a16:creationId xmlns:a16="http://schemas.microsoft.com/office/drawing/2014/main" id="{8ACBA812-05CD-F068-DF1A-18E2BEEFD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7895" y="4586334"/>
            <a:ext cx="89376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2021)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8" name="Rectangle 46">
            <a:extLst>
              <a:ext uri="{FF2B5EF4-FFF2-40B4-BE49-F238E27FC236}">
                <a16:creationId xmlns:a16="http://schemas.microsoft.com/office/drawing/2014/main" id="{DEBA655F-64DB-C91E-A184-1C5A8D93C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145" y="4916534"/>
            <a:ext cx="2016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9" name="Rectangle 47">
            <a:extLst>
              <a:ext uri="{FF2B5EF4-FFF2-40B4-BE49-F238E27FC236}">
                <a16:creationId xmlns:a16="http://schemas.microsoft.com/office/drawing/2014/main" id="{DC71303F-CFA6-EE34-10C3-ED9D194F4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7895" y="4891134"/>
            <a:ext cx="44180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Cognitive Reserve theory (Stern,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90" name="Rectangle 48">
            <a:extLst>
              <a:ext uri="{FF2B5EF4-FFF2-40B4-BE49-F238E27FC236}">
                <a16:creationId xmlns:a16="http://schemas.microsoft.com/office/drawing/2014/main" id="{AC531FC3-DD09-879F-B98A-9D5185696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7895" y="5195934"/>
            <a:ext cx="89376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2013)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91" name="Rectangle 49">
            <a:extLst>
              <a:ext uri="{FF2B5EF4-FFF2-40B4-BE49-F238E27FC236}">
                <a16:creationId xmlns:a16="http://schemas.microsoft.com/office/drawing/2014/main" id="{9FE53B67-CCAF-04BB-9CE5-5BBB2543B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282" y="3390946"/>
            <a:ext cx="2111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92" name="Rectangle 50">
            <a:extLst>
              <a:ext uri="{FF2B5EF4-FFF2-40B4-BE49-F238E27FC236}">
                <a16:creationId xmlns:a16="http://schemas.microsoft.com/office/drawing/2014/main" id="{2061381D-89EC-FD59-9F09-E6BEDAAEE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620" y="3363959"/>
            <a:ext cx="47593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Lower education is more common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93" name="Rectangle 51">
            <a:extLst>
              <a:ext uri="{FF2B5EF4-FFF2-40B4-BE49-F238E27FC236}">
                <a16:creationId xmlns:a16="http://schemas.microsoft.com/office/drawing/2014/main" id="{6ED4E7FE-AFB4-4DCA-4399-24A8C8353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620" y="3668759"/>
            <a:ext cx="37687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within the demented group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94" name="Rectangle 52">
            <a:extLst>
              <a:ext uri="{FF2B5EF4-FFF2-40B4-BE49-F238E27FC236}">
                <a16:creationId xmlns:a16="http://schemas.microsoft.com/office/drawing/2014/main" id="{40075807-81EE-6558-9BB5-FEB62599D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145" y="5616621"/>
            <a:ext cx="2095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95" name="Rectangle 53">
            <a:extLst>
              <a:ext uri="{FF2B5EF4-FFF2-40B4-BE49-F238E27FC236}">
                <a16:creationId xmlns:a16="http://schemas.microsoft.com/office/drawing/2014/main" id="{55ACE668-A88D-655B-3CBE-1546AD965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7895" y="5589634"/>
            <a:ext cx="541655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Dementia damages neurons that leads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96" name="Rectangle 54">
            <a:extLst>
              <a:ext uri="{FF2B5EF4-FFF2-40B4-BE49-F238E27FC236}">
                <a16:creationId xmlns:a16="http://schemas.microsoft.com/office/drawing/2014/main" id="{239511EE-D47A-BB27-F53E-CCB95341A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7895" y="5894434"/>
            <a:ext cx="4295775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brain atrophy (Smith, 2002)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97" name="Rectangle 55">
            <a:extLst>
              <a:ext uri="{FF2B5EF4-FFF2-40B4-BE49-F238E27FC236}">
                <a16:creationId xmlns:a16="http://schemas.microsoft.com/office/drawing/2014/main" id="{1EDBAE96-D2A4-CB5B-30F9-FA7D91CF4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282" y="5616621"/>
            <a:ext cx="2111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98" name="Rectangle 56">
            <a:extLst>
              <a:ext uri="{FF2B5EF4-FFF2-40B4-BE49-F238E27FC236}">
                <a16:creationId xmlns:a16="http://schemas.microsoft.com/office/drawing/2014/main" id="{18347713-F180-0FA4-795D-B43DB403A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182" y="5589634"/>
            <a:ext cx="4389438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Reduction in brain volume with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99" name="Rectangle 57">
            <a:extLst>
              <a:ext uri="{FF2B5EF4-FFF2-40B4-BE49-F238E27FC236}">
                <a16:creationId xmlns:a16="http://schemas.microsoft.com/office/drawing/2014/main" id="{6D03D05B-5181-7E84-7FFB-1370151D0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182" y="5894434"/>
            <a:ext cx="138430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dementia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77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3072" grpId="0"/>
      <p:bldP spid="3080" grpId="0"/>
      <p:bldP spid="3081" grpId="0"/>
      <p:bldP spid="3082" grpId="0"/>
      <p:bldP spid="3083" grpId="0"/>
      <p:bldP spid="3084" grpId="0"/>
      <p:bldP spid="3085" grpId="0"/>
      <p:bldP spid="3086" grpId="0"/>
      <p:bldP spid="3087" grpId="0"/>
      <p:bldP spid="3088" grpId="0"/>
      <p:bldP spid="3089" grpId="0"/>
      <p:bldP spid="3090" grpId="0"/>
      <p:bldP spid="3091" grpId="0"/>
      <p:bldP spid="3092" grpId="0"/>
      <p:bldP spid="3093" grpId="0"/>
      <p:bldP spid="3094" grpId="0"/>
      <p:bldP spid="3095" grpId="0"/>
      <p:bldP spid="3096" grpId="0"/>
      <p:bldP spid="3097" grpId="0"/>
      <p:bldP spid="3098" grpId="0"/>
      <p:bldP spid="309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C9AA1-6522-2EF1-64A2-E9DF8FB4C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NZ" sz="5400" dirty="0">
                <a:latin typeface="Verdana" panose="020B0604030504040204" pitchFamily="34" charset="0"/>
                <a:ea typeface="Verdana" panose="020B0604030504040204" pitchFamily="34" charset="0"/>
              </a:rPr>
              <a:t>Conclusion	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15FB1-548A-7DCB-90B1-C1BEEF5FD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dirty="0"/>
              <a:t>Limitation</a:t>
            </a:r>
          </a:p>
          <a:p>
            <a:r>
              <a:rPr lang="en-NZ" dirty="0"/>
              <a:t>Cross-sectional study – difficult to imply causation</a:t>
            </a:r>
          </a:p>
          <a:p>
            <a:endParaRPr lang="en-NZ" dirty="0"/>
          </a:p>
          <a:p>
            <a:pPr marL="0" indent="0">
              <a:buNone/>
            </a:pPr>
            <a:r>
              <a:rPr lang="en-NZ" dirty="0"/>
              <a:t>Future Work</a:t>
            </a:r>
          </a:p>
          <a:p>
            <a:r>
              <a:rPr lang="en-NZ" dirty="0"/>
              <a:t>Other risk factors of dementia (e.g. Hearing loss)</a:t>
            </a:r>
          </a:p>
          <a:p>
            <a:r>
              <a:rPr lang="en-NZ" dirty="0"/>
              <a:t>Investigate causational relationship</a:t>
            </a:r>
          </a:p>
          <a:p>
            <a:endParaRPr lang="en-NZ" sz="2200" dirty="0"/>
          </a:p>
          <a:p>
            <a:endParaRPr lang="en-NZ" sz="2200" dirty="0"/>
          </a:p>
        </p:txBody>
      </p:sp>
    </p:spTree>
    <p:extLst>
      <p:ext uri="{BB962C8B-B14F-4D97-AF65-F5344CB8AC3E}">
        <p14:creationId xmlns:p14="http://schemas.microsoft.com/office/powerpoint/2010/main" val="294536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C7CB-2860-FE64-77C5-0CB4D58C3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dirty="0">
                <a:latin typeface="Verdana" panose="020B0604030504040204" pitchFamily="34" charset="0"/>
                <a:ea typeface="Verdana" panose="020B0604030504040204" pitchFamily="34" charset="0"/>
              </a:rPr>
              <a:t>References</a:t>
            </a:r>
          </a:p>
        </p:txBody>
      </p:sp>
      <p:pic>
        <p:nvPicPr>
          <p:cNvPr id="4" name="Picture 2" descr="Brain training. Cartoon brain lifts weight with... - Stock Illustration  [68714680] - PIXTA">
            <a:extLst>
              <a:ext uri="{FF2B5EF4-FFF2-40B4-BE49-F238E27FC236}">
                <a16:creationId xmlns:a16="http://schemas.microsoft.com/office/drawing/2014/main" id="{A556DAE9-95F4-6C86-4A4F-1408C403CF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63"/>
          <a:stretch/>
        </p:blipFill>
        <p:spPr bwMode="auto">
          <a:xfrm>
            <a:off x="9791700" y="0"/>
            <a:ext cx="2400300" cy="160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56DA97-80F4-064A-2445-FF0EF4EDB1D3}"/>
              </a:ext>
            </a:extLst>
          </p:cNvPr>
          <p:cNvSpPr txBox="1"/>
          <p:nvPr/>
        </p:nvSpPr>
        <p:spPr>
          <a:xfrm>
            <a:off x="450995" y="1400379"/>
            <a:ext cx="10791226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2000" b="0" i="0" dirty="0">
                <a:solidFill>
                  <a:srgbClr val="21212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Azam S, Haque ME, Balakrishnan R, Kim IS, Choi DK. (2021). The Ageing Brain:	Molecular</a:t>
            </a:r>
            <a:r>
              <a:rPr lang="en-NZ" sz="2000" dirty="0">
                <a:solidFill>
                  <a:srgbClr val="21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NZ" sz="2000" b="0" i="0" dirty="0">
                <a:solidFill>
                  <a:srgbClr val="21212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and Cellular Basis of Neurodegeneration. </a:t>
            </a:r>
            <a:r>
              <a:rPr lang="en-NZ" sz="2000" b="0" i="1" dirty="0">
                <a:solidFill>
                  <a:srgbClr val="21212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Front Cell Dev Biol</a:t>
            </a:r>
            <a:r>
              <a:rPr lang="en-NZ" sz="2000" b="0" i="0" dirty="0">
                <a:solidFill>
                  <a:srgbClr val="21212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n-NZ" sz="2000" b="0" i="0" dirty="0">
              <a:solidFill>
                <a:srgbClr val="333333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NZ" sz="2000" b="0" i="0" dirty="0">
                <a:solidFill>
                  <a:srgbClr val="21212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Marcus DS, </a:t>
            </a:r>
            <a:r>
              <a:rPr lang="en-NZ" sz="2000" b="0" i="0" dirty="0" err="1">
                <a:solidFill>
                  <a:srgbClr val="21212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Fotenos</a:t>
            </a:r>
            <a:r>
              <a:rPr lang="en-NZ" sz="2000" b="0" i="0" dirty="0">
                <a:solidFill>
                  <a:srgbClr val="21212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AF, </a:t>
            </a:r>
            <a:r>
              <a:rPr lang="en-NZ" sz="2000" b="0" i="0" dirty="0" err="1">
                <a:solidFill>
                  <a:srgbClr val="21212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Csernansky</a:t>
            </a:r>
            <a:r>
              <a:rPr lang="en-NZ" sz="2000" b="0" i="0" dirty="0">
                <a:solidFill>
                  <a:srgbClr val="21212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JG, Morris JC, Buckner RL. (2010). 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Open	Access Series of Imaging Studies (OASIS): Cross-sectional MRI Data in	Young, Middle Aged, Nondemented, and Demented Older Adults</a:t>
            </a:r>
            <a:r>
              <a:rPr lang="en-NZ" sz="2000" b="0" i="0" dirty="0">
                <a:solidFill>
                  <a:srgbClr val="21212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J </a:t>
            </a:r>
            <a:r>
              <a:rPr lang="en-NZ" sz="2000" b="0" i="0" dirty="0" err="1">
                <a:solidFill>
                  <a:srgbClr val="21212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Cogn</a:t>
            </a:r>
            <a:r>
              <a:rPr lang="en-NZ" sz="2000" dirty="0">
                <a:solidFill>
                  <a:srgbClr val="21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NZ" sz="2000" b="0" i="0" dirty="0">
                <a:solidFill>
                  <a:srgbClr val="21212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Neurosci.22(12):2677-84. </a:t>
            </a:r>
            <a:endParaRPr lang="en-NZ" sz="2000" b="0" i="0" dirty="0">
              <a:solidFill>
                <a:srgbClr val="333333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NZ" sz="2000" dirty="0">
              <a:solidFill>
                <a:srgbClr val="21212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b="0" i="0" dirty="0">
                <a:solidFill>
                  <a:srgbClr val="21212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Smith AD. (2002). Imaging the progression of Alzheimer pathology through the	brain</a:t>
            </a:r>
            <a:r>
              <a:rPr lang="en-US" sz="2000" b="0" i="1" dirty="0">
                <a:solidFill>
                  <a:srgbClr val="21212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Proc Natl </a:t>
            </a:r>
            <a:r>
              <a:rPr lang="en-US" sz="2000" b="0" i="1" dirty="0" err="1">
                <a:solidFill>
                  <a:srgbClr val="21212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Acad</a:t>
            </a:r>
            <a:r>
              <a:rPr lang="en-US" sz="2000" b="0" i="1" dirty="0">
                <a:solidFill>
                  <a:srgbClr val="21212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Sci U.S A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99(7):4135-7.</a:t>
            </a:r>
            <a:endParaRPr lang="en-NZ" sz="2000" b="0" i="0" dirty="0">
              <a:solidFill>
                <a:srgbClr val="21212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NZ" sz="2000" b="0" i="0" dirty="0">
                <a:solidFill>
                  <a:srgbClr val="21212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r>
              <a:rPr lang="en-US" sz="2000" b="0" i="0" dirty="0">
                <a:solidFill>
                  <a:srgbClr val="21212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Stern Y. (2012). Cognitive reserve in ageing and Alzheimer's disease. </a:t>
            </a:r>
            <a:r>
              <a:rPr lang="en-US" sz="2000" b="0" i="1" dirty="0">
                <a:solidFill>
                  <a:srgbClr val="21212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Lancet	Neurol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11(11):1006-12.</a:t>
            </a:r>
          </a:p>
          <a:p>
            <a:endParaRPr lang="en-NZ" sz="2000" b="0" i="0" dirty="0">
              <a:solidFill>
                <a:srgbClr val="21212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NZ" sz="2000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Takasugi</a:t>
            </a:r>
            <a:r>
              <a:rPr lang="en-NZ" sz="20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T., Tsuji, T., </a:t>
            </a:r>
            <a:r>
              <a:rPr lang="en-NZ" sz="2000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Hanazato</a:t>
            </a:r>
            <a:r>
              <a:rPr lang="en-NZ" sz="20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M. </a:t>
            </a:r>
            <a:r>
              <a:rPr lang="en-NZ" sz="2000" b="0" i="1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et al.</a:t>
            </a:r>
            <a:r>
              <a:rPr lang="en-NZ" sz="20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NZ" sz="20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(2021). Community-level educational	attainment and dementia: a 6-year longitudinal multilevel study in	Japan. </a:t>
            </a:r>
            <a:r>
              <a:rPr lang="en-NZ" sz="2000" b="0" i="1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BMC </a:t>
            </a:r>
            <a:r>
              <a:rPr lang="en-NZ" sz="2000" b="0" i="1" dirty="0" err="1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Geriatr</a:t>
            </a:r>
            <a:r>
              <a:rPr lang="en-NZ" sz="20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NZ" sz="200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21</a:t>
            </a:r>
            <a:r>
              <a:rPr lang="en-NZ" sz="20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661.</a:t>
            </a:r>
          </a:p>
        </p:txBody>
      </p:sp>
    </p:spTree>
    <p:extLst>
      <p:ext uri="{BB962C8B-B14F-4D97-AF65-F5344CB8AC3E}">
        <p14:creationId xmlns:p14="http://schemas.microsoft.com/office/powerpoint/2010/main" val="326945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ducing the risk - Alzheimers New Zealand">
            <a:extLst>
              <a:ext uri="{FF2B5EF4-FFF2-40B4-BE49-F238E27FC236}">
                <a16:creationId xmlns:a16="http://schemas.microsoft.com/office/drawing/2014/main" id="{FB346B42-1C5C-4E19-2375-3CFA817C1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78" y="1481796"/>
            <a:ext cx="5219700" cy="368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5798A9D-5BE5-D187-4330-DC7BD998A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94971" y="2044537"/>
            <a:ext cx="4903756" cy="275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A7F5A86-B260-84BF-C259-8E7D5B8C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  <a:endParaRPr lang="en-NZ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C2557-CF1A-A0D2-F464-B355048EA0D1}"/>
              </a:ext>
            </a:extLst>
          </p:cNvPr>
          <p:cNvSpPr txBox="1"/>
          <p:nvPr/>
        </p:nvSpPr>
        <p:spPr>
          <a:xfrm>
            <a:off x="2339235" y="5703260"/>
            <a:ext cx="8489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Dementia is a complex disease</a:t>
            </a:r>
            <a:endParaRPr lang="en-NZ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C205CE-2104-2E82-1B6F-CB25C2AC961F}"/>
              </a:ext>
            </a:extLst>
          </p:cNvPr>
          <p:cNvSpPr txBox="1"/>
          <p:nvPr/>
        </p:nvSpPr>
        <p:spPr>
          <a:xfrm>
            <a:off x="803366" y="5166904"/>
            <a:ext cx="60154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/>
              <a:t>Alzheimers</a:t>
            </a:r>
            <a:r>
              <a:rPr lang="en-US" sz="1000" dirty="0"/>
              <a:t> New Zealand: https://alzheimers.org.nz/about-dementia/reducing-the-risk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153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C71B-CFF2-0563-E54F-7A895AD36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pPr algn="ctr"/>
            <a:r>
              <a:rPr lang="en-US" sz="5400">
                <a:latin typeface="Verdana" panose="020B0604030504040204" pitchFamily="34" charset="0"/>
                <a:ea typeface="Verdana" panose="020B0604030504040204" pitchFamily="34" charset="0"/>
              </a:rPr>
              <a:t>Data Set</a:t>
            </a:r>
            <a:endParaRPr lang="en-NZ" sz="5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2052" name="Content Placeholder 2">
            <a:extLst>
              <a:ext uri="{FF2B5EF4-FFF2-40B4-BE49-F238E27FC236}">
                <a16:creationId xmlns:a16="http://schemas.microsoft.com/office/drawing/2014/main" id="{81D52026-DFE1-FEDC-4036-5A60102533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445092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8" descr="Washington University in St. Louis (WUSTL): Rankings, Fees, Courses,  Admission 2024, Requirements &amp; Scholarships">
            <a:extLst>
              <a:ext uri="{FF2B5EF4-FFF2-40B4-BE49-F238E27FC236}">
                <a16:creationId xmlns:a16="http://schemas.microsoft.com/office/drawing/2014/main" id="{BC7D6052-8FBC-014C-63ED-289EE5E24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496" y="2475085"/>
            <a:ext cx="4434677" cy="295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641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320C15A-F3A0-ECE7-FD5B-6E00DECE1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dirty="0">
                <a:latin typeface="Verdana" panose="020B0604030504040204" pitchFamily="34" charset="0"/>
                <a:ea typeface="Verdana" panose="020B0604030504040204" pitchFamily="34" charset="0"/>
              </a:rPr>
              <a:t>Data Set (Variables)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A250615-3DD6-3353-743B-8DE5D8C2F2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052017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794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320C15A-F3A0-ECE7-FD5B-6E00DECE1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dirty="0">
                <a:latin typeface="Verdana" panose="020B0604030504040204" pitchFamily="34" charset="0"/>
                <a:ea typeface="Verdana" panose="020B0604030504040204" pitchFamily="34" charset="0"/>
              </a:rPr>
              <a:t>Data Set (Variables)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A250615-3DD6-3353-743B-8DE5D8C2F2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525165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9001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E65D517-46E4-8037-A63D-629DE1253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96092-14B9-E305-1B4F-7320221C3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76198"/>
            <a:ext cx="10477600" cy="115724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Data Set</a:t>
            </a:r>
            <a:endParaRPr lang="en-NZ" sz="4000" dirty="0"/>
          </a:p>
        </p:txBody>
      </p:sp>
      <p:pic>
        <p:nvPicPr>
          <p:cNvPr id="9" name="Content Placeholder 8" descr="A screenshot of a table&#10;&#10;Description automatically generated">
            <a:extLst>
              <a:ext uri="{FF2B5EF4-FFF2-40B4-BE49-F238E27FC236}">
                <a16:creationId xmlns:a16="http://schemas.microsoft.com/office/drawing/2014/main" id="{F2998885-6D15-1CC3-79CB-34A3D6E5D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830" y="2231030"/>
            <a:ext cx="3907201" cy="3531510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8559B66-085E-CFA0-1748-DCE6115B546E}"/>
              </a:ext>
            </a:extLst>
          </p:cNvPr>
          <p:cNvSpPr/>
          <p:nvPr/>
        </p:nvSpPr>
        <p:spPr>
          <a:xfrm>
            <a:off x="6493755" y="4427109"/>
            <a:ext cx="2425299" cy="14534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ADC7FB-0A7C-BE24-949D-198E8ADB630C}"/>
              </a:ext>
            </a:extLst>
          </p:cNvPr>
          <p:cNvSpPr/>
          <p:nvPr/>
        </p:nvSpPr>
        <p:spPr>
          <a:xfrm>
            <a:off x="6493755" y="3773561"/>
            <a:ext cx="2425299" cy="3303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7CF8A2-6F4F-4EA8-883E-0761FC097DBA}"/>
              </a:ext>
            </a:extLst>
          </p:cNvPr>
          <p:cNvSpPr txBox="1"/>
          <p:nvPr/>
        </p:nvSpPr>
        <p:spPr>
          <a:xfrm>
            <a:off x="6493755" y="2408796"/>
            <a:ext cx="4447415" cy="345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8548">
              <a:spcAft>
                <a:spcPts val="552"/>
              </a:spcAft>
            </a:pPr>
            <a:r>
              <a:rPr lang="en-US" sz="1788" u="sng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Clinical Dementia Rating (CDR)</a:t>
            </a:r>
          </a:p>
          <a:p>
            <a:pPr marL="285750" indent="-285750" defTabSz="908548">
              <a:spcAft>
                <a:spcPts val="552"/>
              </a:spcAft>
              <a:buFont typeface="Arial" panose="020B0604020202020204" pitchFamily="34" charset="0"/>
              <a:buChar char="•"/>
            </a:pPr>
            <a:r>
              <a:rPr lang="en-US" sz="1788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 rating to determine dementia status</a:t>
            </a:r>
          </a:p>
          <a:p>
            <a:pPr defTabSz="908548">
              <a:spcAft>
                <a:spcPts val="552"/>
              </a:spcAft>
            </a:pPr>
            <a:endParaRPr lang="en-US" sz="1788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 defTabSz="908548">
              <a:spcAft>
                <a:spcPts val="552"/>
              </a:spcAft>
            </a:pPr>
            <a:r>
              <a:rPr lang="en-US" sz="1788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0    = No Dementia</a:t>
            </a:r>
          </a:p>
          <a:p>
            <a:pPr defTabSz="908548">
              <a:spcAft>
                <a:spcPts val="552"/>
              </a:spcAft>
            </a:pPr>
            <a:endParaRPr lang="en-US" sz="1788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 defTabSz="908548">
              <a:spcAft>
                <a:spcPts val="552"/>
              </a:spcAft>
            </a:pPr>
            <a:r>
              <a:rPr lang="en-US" sz="1788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0.5 = Very mild</a:t>
            </a:r>
          </a:p>
          <a:p>
            <a:pPr defTabSz="908548">
              <a:spcAft>
                <a:spcPts val="552"/>
              </a:spcAft>
            </a:pPr>
            <a:r>
              <a:rPr lang="en-US" sz="1788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    = Mild</a:t>
            </a:r>
          </a:p>
          <a:p>
            <a:pPr defTabSz="908548">
              <a:spcAft>
                <a:spcPts val="552"/>
              </a:spcAft>
            </a:pPr>
            <a:r>
              <a:rPr lang="en-US" sz="1788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2    = Moderate</a:t>
            </a:r>
          </a:p>
          <a:p>
            <a:pPr defTabSz="908548">
              <a:spcAft>
                <a:spcPts val="552"/>
              </a:spcAft>
            </a:pPr>
            <a:r>
              <a:rPr lang="en-US" sz="1788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3    = Severe</a:t>
            </a:r>
            <a:endParaRPr lang="en-NZ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9CC40-57BA-26AD-6BC8-A975E76BDA11}"/>
              </a:ext>
            </a:extLst>
          </p:cNvPr>
          <p:cNvSpPr txBox="1"/>
          <p:nvPr/>
        </p:nvSpPr>
        <p:spPr>
          <a:xfrm>
            <a:off x="9042128" y="3739608"/>
            <a:ext cx="242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00B050"/>
                </a:solidFill>
              </a:rPr>
              <a:t>Non-Demented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8417E7-C9FC-B3AC-9315-FA1A8C717CF0}"/>
              </a:ext>
            </a:extLst>
          </p:cNvPr>
          <p:cNvSpPr txBox="1"/>
          <p:nvPr/>
        </p:nvSpPr>
        <p:spPr>
          <a:xfrm>
            <a:off x="9042128" y="4929472"/>
            <a:ext cx="242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Demented group</a:t>
            </a:r>
          </a:p>
        </p:txBody>
      </p:sp>
    </p:spTree>
    <p:extLst>
      <p:ext uri="{BB962C8B-B14F-4D97-AF65-F5344CB8AC3E}">
        <p14:creationId xmlns:p14="http://schemas.microsoft.com/office/powerpoint/2010/main" val="199561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96092-14B9-E305-1B4F-7320221C3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253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Data Set</a:t>
            </a:r>
            <a:endParaRPr lang="en-NZ" dirty="0"/>
          </a:p>
        </p:txBody>
      </p:sp>
      <p:pic>
        <p:nvPicPr>
          <p:cNvPr id="4" name="Picture 3" descr="A table of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326C2381-A856-86A4-FC79-4B39B9036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559" y="1666987"/>
            <a:ext cx="5257800" cy="3524025"/>
          </a:xfrm>
          <a:prstGeom prst="rect">
            <a:avLst/>
          </a:prstGeom>
        </p:spPr>
      </p:pic>
      <p:pic>
        <p:nvPicPr>
          <p:cNvPr id="14" name="Picture 13" descr="A close up of a number&#10;&#10;Description automatically generated with medium confidence">
            <a:extLst>
              <a:ext uri="{FF2B5EF4-FFF2-40B4-BE49-F238E27FC236}">
                <a16:creationId xmlns:a16="http://schemas.microsoft.com/office/drawing/2014/main" id="{5BF1E03A-5558-7184-A2A3-AD9EBEB87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18" y="5548262"/>
            <a:ext cx="6206841" cy="762106"/>
          </a:xfrm>
          <a:prstGeom prst="rect">
            <a:avLst/>
          </a:prstGeom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B2A73625-25CD-FC64-19ED-5082CC6597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894" y="1134784"/>
            <a:ext cx="2006994" cy="52490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805A9F-C413-0E0D-FB6B-75FC8F2FC0B6}"/>
              </a:ext>
            </a:extLst>
          </p:cNvPr>
          <p:cNvSpPr/>
          <p:nvPr/>
        </p:nvSpPr>
        <p:spPr>
          <a:xfrm>
            <a:off x="8526893" y="5257801"/>
            <a:ext cx="2006993" cy="865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3548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47343-3BAE-8FC7-FFFF-B1CE0258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Age Analysis</a:t>
            </a:r>
            <a:endParaRPr lang="en-NZ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EC4DB-68E6-1686-3E54-14B8CDABC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any differences between the mean age of the </a:t>
            </a:r>
            <a:r>
              <a:rPr lang="en-US" dirty="0">
                <a:solidFill>
                  <a:srgbClr val="FF0000"/>
                </a:solidFill>
              </a:rPr>
              <a:t>demented group </a:t>
            </a:r>
            <a:r>
              <a:rPr lang="en-US" dirty="0"/>
              <a:t>vs. the </a:t>
            </a:r>
            <a:r>
              <a:rPr lang="en-US" dirty="0">
                <a:solidFill>
                  <a:srgbClr val="00B050"/>
                </a:solidFill>
              </a:rPr>
              <a:t>non-demented group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H</a:t>
            </a:r>
            <a:r>
              <a:rPr lang="en-US" baseline="-25000" dirty="0"/>
              <a:t>0 </a:t>
            </a:r>
            <a:r>
              <a:rPr lang="en-US" dirty="0"/>
              <a:t>= There is no difference between the mean age of the demented group vs. the non-demented group</a:t>
            </a:r>
          </a:p>
          <a:p>
            <a:endParaRPr lang="en-US" baseline="-25000" dirty="0"/>
          </a:p>
          <a:p>
            <a:r>
              <a:rPr lang="en-US" dirty="0"/>
              <a:t>H</a:t>
            </a:r>
            <a:r>
              <a:rPr lang="en-US" baseline="-25000" dirty="0"/>
              <a:t>1 </a:t>
            </a:r>
            <a:r>
              <a:rPr lang="en-US" dirty="0"/>
              <a:t>= There is a difference between the mean age of the demented group vs. the non-demented group</a:t>
            </a:r>
          </a:p>
          <a:p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941835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2258</TotalTime>
  <Words>1052</Words>
  <Application>Microsoft Office PowerPoint</Application>
  <PresentationFormat>Widescreen</PresentationFormat>
  <Paragraphs>172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Helvetica</vt:lpstr>
      <vt:lpstr>Verdana</vt:lpstr>
      <vt:lpstr>Office Theme</vt:lpstr>
      <vt:lpstr>Statistical Analysis -  Dementia</vt:lpstr>
      <vt:lpstr>Introduction</vt:lpstr>
      <vt:lpstr>Introduction</vt:lpstr>
      <vt:lpstr>Data Set</vt:lpstr>
      <vt:lpstr>Data Set (Variables)</vt:lpstr>
      <vt:lpstr>Data Set (Variables)</vt:lpstr>
      <vt:lpstr>Data Set</vt:lpstr>
      <vt:lpstr>Data Set</vt:lpstr>
      <vt:lpstr>Age Analysis</vt:lpstr>
      <vt:lpstr>Age Analysis</vt:lpstr>
      <vt:lpstr>Age Analysis</vt:lpstr>
      <vt:lpstr>Education Level Analysis</vt:lpstr>
      <vt:lpstr>Education Level Analysis</vt:lpstr>
      <vt:lpstr>Education Level Analysis</vt:lpstr>
      <vt:lpstr>Education Level Analysis</vt:lpstr>
      <vt:lpstr>Education Level Analysis</vt:lpstr>
      <vt:lpstr>Normalized whole brain volume (nWBV)</vt:lpstr>
      <vt:lpstr>nWBV Analysis</vt:lpstr>
      <vt:lpstr>nWBV Analysis</vt:lpstr>
      <vt:lpstr>nWBV Analysis</vt:lpstr>
      <vt:lpstr>nWBV Analysis</vt:lpstr>
      <vt:lpstr>nWBV Analysis</vt:lpstr>
      <vt:lpstr>nWBV Analysis</vt:lpstr>
      <vt:lpstr>Conclusion</vt:lpstr>
      <vt:lpstr>Conclusion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 -  Dementia</dc:title>
  <dc:creator>Kristan Espinosa</dc:creator>
  <cp:lastModifiedBy>Kristan Espinosa</cp:lastModifiedBy>
  <cp:revision>43</cp:revision>
  <dcterms:created xsi:type="dcterms:W3CDTF">2023-10-14T00:44:42Z</dcterms:created>
  <dcterms:modified xsi:type="dcterms:W3CDTF">2023-10-19T03:55:28Z</dcterms:modified>
</cp:coreProperties>
</file>