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30175200" cy="2103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47" autoAdjust="0"/>
  </p:normalViewPr>
  <p:slideViewPr>
    <p:cSldViewPr snapToGrid="0">
      <p:cViewPr varScale="1">
        <p:scale>
          <a:sx n="37" d="100"/>
          <a:sy n="37" d="100"/>
        </p:scale>
        <p:origin x="13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7B47-37EC-4CFF-A778-7D36294B030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1143000"/>
            <a:ext cx="4429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DFF29-5CE9-493B-BF0E-2040CD78B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0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DFF29-5CE9-493B-BF0E-2040CD78B7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3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3441913"/>
            <a:ext cx="25648920" cy="7321973"/>
          </a:xfrm>
        </p:spPr>
        <p:txBody>
          <a:bodyPr anchor="b"/>
          <a:lstStyle>
            <a:lvl1pPr algn="ctr">
              <a:defRPr sz="1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11046250"/>
            <a:ext cx="22631400" cy="5077670"/>
          </a:xfrm>
        </p:spPr>
        <p:txBody>
          <a:bodyPr/>
          <a:lstStyle>
            <a:lvl1pPr marL="0" indent="0" algn="ctr">
              <a:buNone/>
              <a:defRPr sz="7360"/>
            </a:lvl1pPr>
            <a:lvl2pPr marL="1402095" indent="0" algn="ctr">
              <a:buNone/>
              <a:defRPr sz="6133"/>
            </a:lvl2pPr>
            <a:lvl3pPr marL="2804190" indent="0" algn="ctr">
              <a:buNone/>
              <a:defRPr sz="5520"/>
            </a:lvl3pPr>
            <a:lvl4pPr marL="4206286" indent="0" algn="ctr">
              <a:buNone/>
              <a:defRPr sz="4907"/>
            </a:lvl4pPr>
            <a:lvl5pPr marL="5608381" indent="0" algn="ctr">
              <a:buNone/>
              <a:defRPr sz="4907"/>
            </a:lvl5pPr>
            <a:lvl6pPr marL="7010476" indent="0" algn="ctr">
              <a:buNone/>
              <a:defRPr sz="4907"/>
            </a:lvl6pPr>
            <a:lvl7pPr marL="8412571" indent="0" algn="ctr">
              <a:buNone/>
              <a:defRPr sz="4907"/>
            </a:lvl7pPr>
            <a:lvl8pPr marL="9814667" indent="0" algn="ctr">
              <a:buNone/>
              <a:defRPr sz="4907"/>
            </a:lvl8pPr>
            <a:lvl9pPr marL="11216762" indent="0" algn="ctr">
              <a:buNone/>
              <a:defRPr sz="49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6E4A-1FD0-48DE-B580-E376428BEAF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2D3-C03C-46A0-BB93-C34C3F46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6E4A-1FD0-48DE-B580-E376428BEAF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2D3-C03C-46A0-BB93-C34C3F46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9" y="1119717"/>
            <a:ext cx="6506528" cy="17822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6" y="1119717"/>
            <a:ext cx="19142393" cy="17822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6E4A-1FD0-48DE-B580-E376428BEAF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2D3-C03C-46A0-BB93-C34C3F46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6E4A-1FD0-48DE-B580-E376428BEAF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2D3-C03C-46A0-BB93-C34C3F46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30" y="5243201"/>
            <a:ext cx="26026110" cy="8748393"/>
          </a:xfrm>
        </p:spPr>
        <p:txBody>
          <a:bodyPr anchor="b"/>
          <a:lstStyle>
            <a:lvl1pPr>
              <a:defRPr sz="1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30" y="14074358"/>
            <a:ext cx="26026110" cy="4600573"/>
          </a:xfrm>
        </p:spPr>
        <p:txBody>
          <a:bodyPr/>
          <a:lstStyle>
            <a:lvl1pPr marL="0" indent="0">
              <a:buNone/>
              <a:defRPr sz="7360">
                <a:solidFill>
                  <a:schemeClr val="tx1"/>
                </a:solidFill>
              </a:defRPr>
            </a:lvl1pPr>
            <a:lvl2pPr marL="1402095" indent="0">
              <a:buNone/>
              <a:defRPr sz="6133">
                <a:solidFill>
                  <a:schemeClr val="tx1">
                    <a:tint val="75000"/>
                  </a:schemeClr>
                </a:solidFill>
              </a:defRPr>
            </a:lvl2pPr>
            <a:lvl3pPr marL="2804190" indent="0">
              <a:buNone/>
              <a:defRPr sz="5520">
                <a:solidFill>
                  <a:schemeClr val="tx1">
                    <a:tint val="75000"/>
                  </a:schemeClr>
                </a:solidFill>
              </a:defRPr>
            </a:lvl3pPr>
            <a:lvl4pPr marL="4206286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4pPr>
            <a:lvl5pPr marL="5608381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5pPr>
            <a:lvl6pPr marL="7010476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6pPr>
            <a:lvl7pPr marL="8412571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7pPr>
            <a:lvl8pPr marL="9814667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8pPr>
            <a:lvl9pPr marL="11216762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6E4A-1FD0-48DE-B580-E376428BEAF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2D3-C03C-46A0-BB93-C34C3F46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5598583"/>
            <a:ext cx="1282446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5598583"/>
            <a:ext cx="1282446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6E4A-1FD0-48DE-B580-E376428BEAF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2D3-C03C-46A0-BB93-C34C3F46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4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1119721"/>
            <a:ext cx="26026110" cy="4065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9" y="5155567"/>
            <a:ext cx="12765522" cy="2526663"/>
          </a:xfrm>
        </p:spPr>
        <p:txBody>
          <a:bodyPr anchor="b"/>
          <a:lstStyle>
            <a:lvl1pPr marL="0" indent="0">
              <a:buNone/>
              <a:defRPr sz="7360" b="1"/>
            </a:lvl1pPr>
            <a:lvl2pPr marL="1402095" indent="0">
              <a:buNone/>
              <a:defRPr sz="6133" b="1"/>
            </a:lvl2pPr>
            <a:lvl3pPr marL="2804190" indent="0">
              <a:buNone/>
              <a:defRPr sz="5520" b="1"/>
            </a:lvl3pPr>
            <a:lvl4pPr marL="4206286" indent="0">
              <a:buNone/>
              <a:defRPr sz="4907" b="1"/>
            </a:lvl4pPr>
            <a:lvl5pPr marL="5608381" indent="0">
              <a:buNone/>
              <a:defRPr sz="4907" b="1"/>
            </a:lvl5pPr>
            <a:lvl6pPr marL="7010476" indent="0">
              <a:buNone/>
              <a:defRPr sz="4907" b="1"/>
            </a:lvl6pPr>
            <a:lvl7pPr marL="8412571" indent="0">
              <a:buNone/>
              <a:defRPr sz="4907" b="1"/>
            </a:lvl7pPr>
            <a:lvl8pPr marL="9814667" indent="0">
              <a:buNone/>
              <a:defRPr sz="4907" b="1"/>
            </a:lvl8pPr>
            <a:lvl9pPr marL="11216762" indent="0">
              <a:buNone/>
              <a:defRPr sz="4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9" y="7682230"/>
            <a:ext cx="12765522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7" y="5155567"/>
            <a:ext cx="12828390" cy="2526663"/>
          </a:xfrm>
        </p:spPr>
        <p:txBody>
          <a:bodyPr anchor="b"/>
          <a:lstStyle>
            <a:lvl1pPr marL="0" indent="0">
              <a:buNone/>
              <a:defRPr sz="7360" b="1"/>
            </a:lvl1pPr>
            <a:lvl2pPr marL="1402095" indent="0">
              <a:buNone/>
              <a:defRPr sz="6133" b="1"/>
            </a:lvl2pPr>
            <a:lvl3pPr marL="2804190" indent="0">
              <a:buNone/>
              <a:defRPr sz="5520" b="1"/>
            </a:lvl3pPr>
            <a:lvl4pPr marL="4206286" indent="0">
              <a:buNone/>
              <a:defRPr sz="4907" b="1"/>
            </a:lvl4pPr>
            <a:lvl5pPr marL="5608381" indent="0">
              <a:buNone/>
              <a:defRPr sz="4907" b="1"/>
            </a:lvl5pPr>
            <a:lvl6pPr marL="7010476" indent="0">
              <a:buNone/>
              <a:defRPr sz="4907" b="1"/>
            </a:lvl6pPr>
            <a:lvl7pPr marL="8412571" indent="0">
              <a:buNone/>
              <a:defRPr sz="4907" b="1"/>
            </a:lvl7pPr>
            <a:lvl8pPr marL="9814667" indent="0">
              <a:buNone/>
              <a:defRPr sz="4907" b="1"/>
            </a:lvl8pPr>
            <a:lvl9pPr marL="11216762" indent="0">
              <a:buNone/>
              <a:defRPr sz="4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7" y="7682230"/>
            <a:ext cx="12828390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6E4A-1FD0-48DE-B580-E376428BEAF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2D3-C03C-46A0-BB93-C34C3F46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2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6E4A-1FD0-48DE-B580-E376428BEAF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2D3-C03C-46A0-BB93-C34C3F46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6E4A-1FD0-48DE-B580-E376428BEAF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2D3-C03C-46A0-BB93-C34C3F46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402080"/>
            <a:ext cx="9732287" cy="4907280"/>
          </a:xfrm>
        </p:spPr>
        <p:txBody>
          <a:bodyPr anchor="b"/>
          <a:lstStyle>
            <a:lvl1pPr>
              <a:defRPr sz="9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3028108"/>
            <a:ext cx="15276195" cy="14945783"/>
          </a:xfrm>
        </p:spPr>
        <p:txBody>
          <a:bodyPr/>
          <a:lstStyle>
            <a:lvl1pPr>
              <a:defRPr sz="9813"/>
            </a:lvl1pPr>
            <a:lvl2pPr>
              <a:defRPr sz="8587"/>
            </a:lvl2pPr>
            <a:lvl3pPr>
              <a:defRPr sz="7360"/>
            </a:lvl3pPr>
            <a:lvl4pPr>
              <a:defRPr sz="6133"/>
            </a:lvl4pPr>
            <a:lvl5pPr>
              <a:defRPr sz="6133"/>
            </a:lvl5pPr>
            <a:lvl6pPr>
              <a:defRPr sz="6133"/>
            </a:lvl6pPr>
            <a:lvl7pPr>
              <a:defRPr sz="6133"/>
            </a:lvl7pPr>
            <a:lvl8pPr>
              <a:defRPr sz="6133"/>
            </a:lvl8pPr>
            <a:lvl9pPr>
              <a:defRPr sz="6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6309360"/>
            <a:ext cx="9732287" cy="11688870"/>
          </a:xfrm>
        </p:spPr>
        <p:txBody>
          <a:bodyPr/>
          <a:lstStyle>
            <a:lvl1pPr marL="0" indent="0">
              <a:buNone/>
              <a:defRPr sz="4907"/>
            </a:lvl1pPr>
            <a:lvl2pPr marL="1402095" indent="0">
              <a:buNone/>
              <a:defRPr sz="4293"/>
            </a:lvl2pPr>
            <a:lvl3pPr marL="2804190" indent="0">
              <a:buNone/>
              <a:defRPr sz="3680"/>
            </a:lvl3pPr>
            <a:lvl4pPr marL="4206286" indent="0">
              <a:buNone/>
              <a:defRPr sz="3067"/>
            </a:lvl4pPr>
            <a:lvl5pPr marL="5608381" indent="0">
              <a:buNone/>
              <a:defRPr sz="3067"/>
            </a:lvl5pPr>
            <a:lvl6pPr marL="7010476" indent="0">
              <a:buNone/>
              <a:defRPr sz="3067"/>
            </a:lvl6pPr>
            <a:lvl7pPr marL="8412571" indent="0">
              <a:buNone/>
              <a:defRPr sz="3067"/>
            </a:lvl7pPr>
            <a:lvl8pPr marL="9814667" indent="0">
              <a:buNone/>
              <a:defRPr sz="3067"/>
            </a:lvl8pPr>
            <a:lvl9pPr marL="11216762" indent="0">
              <a:buNone/>
              <a:defRPr sz="3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6E4A-1FD0-48DE-B580-E376428BEAF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2D3-C03C-46A0-BB93-C34C3F46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402080"/>
            <a:ext cx="9732287" cy="4907280"/>
          </a:xfrm>
        </p:spPr>
        <p:txBody>
          <a:bodyPr anchor="b"/>
          <a:lstStyle>
            <a:lvl1pPr>
              <a:defRPr sz="9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3028108"/>
            <a:ext cx="15276195" cy="14945783"/>
          </a:xfrm>
        </p:spPr>
        <p:txBody>
          <a:bodyPr anchor="t"/>
          <a:lstStyle>
            <a:lvl1pPr marL="0" indent="0">
              <a:buNone/>
              <a:defRPr sz="9813"/>
            </a:lvl1pPr>
            <a:lvl2pPr marL="1402095" indent="0">
              <a:buNone/>
              <a:defRPr sz="8587"/>
            </a:lvl2pPr>
            <a:lvl3pPr marL="2804190" indent="0">
              <a:buNone/>
              <a:defRPr sz="7360"/>
            </a:lvl3pPr>
            <a:lvl4pPr marL="4206286" indent="0">
              <a:buNone/>
              <a:defRPr sz="6133"/>
            </a:lvl4pPr>
            <a:lvl5pPr marL="5608381" indent="0">
              <a:buNone/>
              <a:defRPr sz="6133"/>
            </a:lvl5pPr>
            <a:lvl6pPr marL="7010476" indent="0">
              <a:buNone/>
              <a:defRPr sz="6133"/>
            </a:lvl6pPr>
            <a:lvl7pPr marL="8412571" indent="0">
              <a:buNone/>
              <a:defRPr sz="6133"/>
            </a:lvl7pPr>
            <a:lvl8pPr marL="9814667" indent="0">
              <a:buNone/>
              <a:defRPr sz="6133"/>
            </a:lvl8pPr>
            <a:lvl9pPr marL="11216762" indent="0">
              <a:buNone/>
              <a:defRPr sz="6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6309360"/>
            <a:ext cx="9732287" cy="11688870"/>
          </a:xfrm>
        </p:spPr>
        <p:txBody>
          <a:bodyPr/>
          <a:lstStyle>
            <a:lvl1pPr marL="0" indent="0">
              <a:buNone/>
              <a:defRPr sz="4907"/>
            </a:lvl1pPr>
            <a:lvl2pPr marL="1402095" indent="0">
              <a:buNone/>
              <a:defRPr sz="4293"/>
            </a:lvl2pPr>
            <a:lvl3pPr marL="2804190" indent="0">
              <a:buNone/>
              <a:defRPr sz="3680"/>
            </a:lvl3pPr>
            <a:lvl4pPr marL="4206286" indent="0">
              <a:buNone/>
              <a:defRPr sz="3067"/>
            </a:lvl4pPr>
            <a:lvl5pPr marL="5608381" indent="0">
              <a:buNone/>
              <a:defRPr sz="3067"/>
            </a:lvl5pPr>
            <a:lvl6pPr marL="7010476" indent="0">
              <a:buNone/>
              <a:defRPr sz="3067"/>
            </a:lvl6pPr>
            <a:lvl7pPr marL="8412571" indent="0">
              <a:buNone/>
              <a:defRPr sz="3067"/>
            </a:lvl7pPr>
            <a:lvl8pPr marL="9814667" indent="0">
              <a:buNone/>
              <a:defRPr sz="3067"/>
            </a:lvl8pPr>
            <a:lvl9pPr marL="11216762" indent="0">
              <a:buNone/>
              <a:defRPr sz="3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6E4A-1FD0-48DE-B580-E376428BEAF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92D3-C03C-46A0-BB93-C34C3F46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8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1119721"/>
            <a:ext cx="2602611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5598583"/>
            <a:ext cx="2602611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9492811"/>
            <a:ext cx="678942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6E4A-1FD0-48DE-B580-E376428BEAF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9492811"/>
            <a:ext cx="1018413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9492811"/>
            <a:ext cx="678942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192D3-C03C-46A0-BB93-C34C3F463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04190" rtl="0" eaLnBrk="1" latinLnBrk="0" hangingPunct="1">
        <a:lnSpc>
          <a:spcPct val="90000"/>
        </a:lnSpc>
        <a:spcBef>
          <a:spcPct val="0"/>
        </a:spcBef>
        <a:buNone/>
        <a:defRPr sz="13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048" indent="-701048" algn="l" defTabSz="2804190" rtl="0" eaLnBrk="1" latinLnBrk="0" hangingPunct="1">
        <a:lnSpc>
          <a:spcPct val="90000"/>
        </a:lnSpc>
        <a:spcBef>
          <a:spcPts val="3067"/>
        </a:spcBef>
        <a:buFont typeface="Arial" panose="020B0604020202020204" pitchFamily="34" charset="0"/>
        <a:buChar char="•"/>
        <a:defRPr sz="8587" kern="1200">
          <a:solidFill>
            <a:schemeClr val="tx1"/>
          </a:solidFill>
          <a:latin typeface="+mn-lt"/>
          <a:ea typeface="+mn-ea"/>
          <a:cs typeface="+mn-cs"/>
        </a:defRPr>
      </a:lvl1pPr>
      <a:lvl2pPr marL="2103143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7360" kern="1200">
          <a:solidFill>
            <a:schemeClr val="tx1"/>
          </a:solidFill>
          <a:latin typeface="+mn-lt"/>
          <a:ea typeface="+mn-ea"/>
          <a:cs typeface="+mn-cs"/>
        </a:defRPr>
      </a:lvl2pPr>
      <a:lvl3pPr marL="3505238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6133" kern="1200">
          <a:solidFill>
            <a:schemeClr val="tx1"/>
          </a:solidFill>
          <a:latin typeface="+mn-lt"/>
          <a:ea typeface="+mn-ea"/>
          <a:cs typeface="+mn-cs"/>
        </a:defRPr>
      </a:lvl3pPr>
      <a:lvl4pPr marL="4907333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4pPr>
      <a:lvl5pPr marL="6309429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5pPr>
      <a:lvl6pPr marL="7711524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6pPr>
      <a:lvl7pPr marL="9113619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7pPr>
      <a:lvl8pPr marL="10515714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8pPr>
      <a:lvl9pPr marL="11917810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1pPr>
      <a:lvl2pPr marL="1402095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2pPr>
      <a:lvl3pPr marL="2804190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3pPr>
      <a:lvl4pPr marL="4206286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4pPr>
      <a:lvl5pPr marL="5608381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5pPr>
      <a:lvl6pPr marL="7010476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6pPr>
      <a:lvl7pPr marL="8412571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7pPr>
      <a:lvl8pPr marL="9814667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6762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BE62A7-C91B-429B-B02C-5DA954BAB557}"/>
              </a:ext>
            </a:extLst>
          </p:cNvPr>
          <p:cNvSpPr/>
          <p:nvPr/>
        </p:nvSpPr>
        <p:spPr>
          <a:xfrm>
            <a:off x="71741" y="192297"/>
            <a:ext cx="29570059" cy="1962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Plašā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skata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radio-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astronomijas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novērojumu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attēlu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analīze</a:t>
            </a:r>
            <a:endParaRPr lang="lv-LV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lv-LV" sz="3200" dirty="0"/>
              <a:t>Darba autors: Kristaps Siksna</a:t>
            </a:r>
          </a:p>
          <a:p>
            <a:pPr algn="ctr"/>
            <a:r>
              <a:rPr lang="lv-LV" sz="3200" dirty="0"/>
              <a:t>Darba vadītājs: Jānis Šteinbergs</a:t>
            </a:r>
          </a:p>
          <a:p>
            <a:pPr algn="ctr"/>
            <a:r>
              <a:rPr lang="lv-LV" sz="3200" dirty="0"/>
              <a:t>Ventspils Augstskola 2ITM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3061A3-CC07-456D-9216-9450BFA56EB5}"/>
              </a:ext>
            </a:extLst>
          </p:cNvPr>
          <p:cNvSpPr txBox="1"/>
          <p:nvPr/>
        </p:nvSpPr>
        <p:spPr>
          <a:xfrm>
            <a:off x="283073" y="9331610"/>
            <a:ext cx="8728846" cy="270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4800" b="1" dirty="0"/>
              <a:t>2. Metodoloģija, uzdevumi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lv-LV" sz="2800" dirty="0"/>
              <a:t>Izgriezt troksni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lv-LV" sz="2800" dirty="0"/>
              <a:t>Izveidot paraugus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lv-LV" sz="2800" dirty="0"/>
              <a:t>Pielietot paraugu salīdzināšanas algoritmu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D42A28B-D582-4460-806D-25CA11EA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916" y="8837533"/>
            <a:ext cx="5990437" cy="48678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AA01C37-8C0C-457C-AFE1-776612FDF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4847" y="2570645"/>
            <a:ext cx="12423829" cy="61595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C080911-41B8-47E4-8D9D-222BEB95A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27" y="8936863"/>
            <a:ext cx="6726265" cy="463880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F402469-7045-4A60-89BC-3B5E851EF435}"/>
              </a:ext>
            </a:extLst>
          </p:cNvPr>
          <p:cNvSpPr txBox="1"/>
          <p:nvPr/>
        </p:nvSpPr>
        <p:spPr>
          <a:xfrm>
            <a:off x="16655934" y="14159559"/>
            <a:ext cx="12615231" cy="59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4800" b="1" dirty="0"/>
              <a:t>3. Secinājumi</a:t>
            </a:r>
          </a:p>
          <a:p>
            <a:pPr algn="just">
              <a:lnSpc>
                <a:spcPct val="150000"/>
              </a:lnSpc>
            </a:pPr>
            <a:r>
              <a:rPr lang="lv-LV" sz="3200" dirty="0"/>
              <a:t>1) Paraugu salīdzināšanas algoritms nav ļoti efektīvs, jo objekti tiek atrasti neefektīvi, izmantojot mazu 0.2 slieksni. Ar normālu sliekšņa vērtību, piemēram, 0.7 netika atrasts neviens objekts. </a:t>
            </a:r>
          </a:p>
          <a:p>
            <a:pPr algn="just">
              <a:lnSpc>
                <a:spcPct val="150000"/>
              </a:lnSpc>
            </a:pPr>
            <a:r>
              <a:rPr lang="lv-LV" sz="3200" dirty="0"/>
              <a:t>2) Atrasto objektu skaits ir atkarīgs arī no izmantotajiem paraugiem un to kvalitātes. </a:t>
            </a:r>
            <a:endParaRPr lang="lv-LV" sz="3200" b="1" dirty="0"/>
          </a:p>
          <a:p>
            <a:pPr algn="just">
              <a:lnSpc>
                <a:spcPct val="150000"/>
              </a:lnSpc>
            </a:pPr>
            <a:r>
              <a:rPr lang="lv-LV" sz="3200" dirty="0"/>
              <a:t>3</a:t>
            </a:r>
            <a:r>
              <a:rPr lang="en-US" sz="3200" dirty="0"/>
              <a:t>) </a:t>
            </a:r>
            <a:r>
              <a:rPr lang="en-US" sz="3200" dirty="0" err="1"/>
              <a:t>Sekmīgākai</a:t>
            </a:r>
            <a:r>
              <a:rPr lang="en-US" sz="3200" dirty="0"/>
              <a:t> </a:t>
            </a:r>
            <a:r>
              <a:rPr lang="en-US" sz="3200" dirty="0" err="1"/>
              <a:t>paraugu</a:t>
            </a:r>
            <a:r>
              <a:rPr lang="en-US" sz="3200" dirty="0"/>
              <a:t> </a:t>
            </a:r>
            <a:r>
              <a:rPr lang="en-US" sz="3200" dirty="0" err="1"/>
              <a:t>noteikšanai</a:t>
            </a:r>
            <a:r>
              <a:rPr lang="en-US" sz="3200" dirty="0"/>
              <a:t> </a:t>
            </a:r>
            <a:r>
              <a:rPr lang="en-US" sz="3200" dirty="0" err="1"/>
              <a:t>viena</a:t>
            </a:r>
            <a:r>
              <a:rPr lang="en-US" sz="3200" dirty="0"/>
              <a:t> no </a:t>
            </a:r>
            <a:r>
              <a:rPr lang="en-US" sz="3200" dirty="0" err="1"/>
              <a:t>iespējām</a:t>
            </a:r>
            <a:r>
              <a:rPr lang="en-US" sz="3200" dirty="0"/>
              <a:t> </a:t>
            </a:r>
            <a:r>
              <a:rPr lang="en-US" sz="3200" dirty="0" err="1"/>
              <a:t>būtu</a:t>
            </a:r>
            <a:r>
              <a:rPr lang="en-US" sz="3200" dirty="0"/>
              <a:t> </a:t>
            </a:r>
            <a:r>
              <a:rPr lang="en-US" sz="3200" dirty="0" err="1"/>
              <a:t>apmācīt</a:t>
            </a:r>
            <a:r>
              <a:rPr lang="en-US" sz="3200" dirty="0"/>
              <a:t> </a:t>
            </a:r>
            <a:r>
              <a:rPr lang="en-US" sz="3200" dirty="0" err="1"/>
              <a:t>neironu</a:t>
            </a:r>
            <a:r>
              <a:rPr lang="en-US" sz="3200" dirty="0"/>
              <a:t> </a:t>
            </a:r>
            <a:r>
              <a:rPr lang="en-US" sz="3200" dirty="0" err="1"/>
              <a:t>tīklus</a:t>
            </a:r>
            <a:r>
              <a:rPr lang="en-US" sz="3200" dirty="0"/>
              <a:t>, kas </a:t>
            </a:r>
            <a:r>
              <a:rPr lang="en-US" sz="3200" dirty="0" err="1"/>
              <a:t>apmācību</a:t>
            </a:r>
            <a:r>
              <a:rPr lang="en-US" sz="3200" dirty="0"/>
              <a:t> </a:t>
            </a:r>
            <a:r>
              <a:rPr lang="en-US" sz="3200" dirty="0" err="1"/>
              <a:t>rezultātā</a:t>
            </a:r>
            <a:r>
              <a:rPr lang="en-US" sz="3200" dirty="0"/>
              <a:t> </a:t>
            </a:r>
            <a:r>
              <a:rPr lang="en-US" sz="3200" dirty="0" err="1"/>
              <a:t>spē</a:t>
            </a:r>
            <a:r>
              <a:rPr lang="lv-LV" sz="3200"/>
              <a:t>t</a:t>
            </a:r>
            <a:r>
              <a:rPr lang="en-US" sz="3200"/>
              <a:t>u </a:t>
            </a:r>
            <a:r>
              <a:rPr lang="en-US" sz="3200" dirty="0" err="1"/>
              <a:t>atrast</a:t>
            </a:r>
            <a:r>
              <a:rPr lang="en-US" sz="3200" dirty="0"/>
              <a:t> </a:t>
            </a:r>
            <a:r>
              <a:rPr lang="en-US" sz="3200" dirty="0" err="1"/>
              <a:t>objektus</a:t>
            </a:r>
            <a:r>
              <a:rPr lang="en-US" sz="3200" dirty="0"/>
              <a:t> </a:t>
            </a:r>
            <a:r>
              <a:rPr lang="en-US" sz="3200" dirty="0" err="1"/>
              <a:t>precīzāk</a:t>
            </a:r>
            <a:r>
              <a:rPr lang="en-US" sz="3200" dirty="0"/>
              <a:t>. </a:t>
            </a:r>
            <a:endParaRPr lang="lv-LV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733624-013B-4BA1-A83D-0B09148D18F8}"/>
              </a:ext>
            </a:extLst>
          </p:cNvPr>
          <p:cNvSpPr txBox="1"/>
          <p:nvPr/>
        </p:nvSpPr>
        <p:spPr>
          <a:xfrm>
            <a:off x="23774400" y="20237464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dirty="0"/>
              <a:t>References </a:t>
            </a:r>
          </a:p>
          <a:p>
            <a:r>
              <a:rPr lang="lv-LV" dirty="0"/>
              <a:t>[1] </a:t>
            </a:r>
            <a:r>
              <a:rPr lang="en-US" dirty="0"/>
              <a:t>https://www.lofarsurveys.org/deepfields_press.html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0F947-21D9-496A-86C5-00961ACF2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57" y="12917551"/>
            <a:ext cx="6820852" cy="5887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0E6D38-C50A-465E-AE85-B6A02C6E8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5286" y="9358786"/>
            <a:ext cx="7070976" cy="104652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C07EBAD-C329-4A93-B721-6BD49CE5AF9B}"/>
              </a:ext>
            </a:extLst>
          </p:cNvPr>
          <p:cNvGrpSpPr/>
          <p:nvPr/>
        </p:nvGrpSpPr>
        <p:grpSpPr>
          <a:xfrm>
            <a:off x="185247" y="2417306"/>
            <a:ext cx="16080415" cy="6593800"/>
            <a:chOff x="185248" y="2417306"/>
            <a:chExt cx="16051200" cy="65938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C7EF85-097C-41D4-BA1A-2EA0B26D9F7D}"/>
                </a:ext>
              </a:extLst>
            </p:cNvPr>
            <p:cNvSpPr txBox="1"/>
            <p:nvPr/>
          </p:nvSpPr>
          <p:spPr>
            <a:xfrm>
              <a:off x="185248" y="2620327"/>
              <a:ext cx="8728846" cy="593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v-LV" sz="4800" b="1" dirty="0"/>
                <a:t>1. Ievads</a:t>
              </a:r>
            </a:p>
            <a:p>
              <a:pPr algn="just">
                <a:lnSpc>
                  <a:spcPct val="150000"/>
                </a:lnSpc>
              </a:pPr>
              <a:r>
                <a:rPr lang="lv-LV" sz="2800" dirty="0"/>
                <a:t>	Pēdējā desmitgadē ir palielinājies datu apjoms no jaunās paaudzes radio teleskopiem, kā, piemēram, LOFAR. Jaunās paaudzes teleskopi nodrošina nepieredzētas novērojumu iespējas, pateicoties augstajai izšķirtspējas jaudai, plašam skatu leņķim. </a:t>
              </a:r>
            </a:p>
            <a:p>
              <a:pPr algn="just">
                <a:lnSpc>
                  <a:spcPct val="150000"/>
                </a:lnSpc>
              </a:pPr>
              <a:r>
                <a:rPr lang="lv-LV" sz="2800" dirty="0"/>
                <a:t>	Šī darba ietvaros tika apskatīti radio novērojumu attēli ar plašu skata leņķi, un viens no objektu atrašanas algoritmiem – Paraugu salīdzināšanas algoritms. 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CA0FF0A-6CB5-45C4-83BF-DE49FF2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11919" y="2417306"/>
              <a:ext cx="7039600" cy="616502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499079-7FC9-466E-95A7-368797151253}"/>
                </a:ext>
              </a:extLst>
            </p:cNvPr>
            <p:cNvSpPr txBox="1"/>
            <p:nvPr/>
          </p:nvSpPr>
          <p:spPr>
            <a:xfrm>
              <a:off x="9011919" y="8641774"/>
              <a:ext cx="7224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v-LV" dirty="0"/>
                <a:t>1. att. </a:t>
              </a:r>
              <a:r>
                <a:rPr lang="en-US" dirty="0"/>
                <a:t>LOFAR </a:t>
              </a:r>
              <a:r>
                <a:rPr lang="en-US" dirty="0" err="1"/>
                <a:t>novērojums</a:t>
              </a:r>
              <a:r>
                <a:rPr lang="en-US" dirty="0"/>
                <a:t> “Elais-N1” </a:t>
              </a:r>
              <a:r>
                <a:rPr lang="en-US" dirty="0" err="1"/>
                <a:t>ar</a:t>
              </a:r>
              <a:r>
                <a:rPr lang="en-US" dirty="0"/>
                <a:t> </a:t>
              </a:r>
              <a:r>
                <a:rPr lang="en-US" dirty="0" err="1"/>
                <a:t>dažiem</a:t>
              </a:r>
              <a:r>
                <a:rPr lang="en-US" dirty="0"/>
                <a:t> </a:t>
              </a:r>
              <a:r>
                <a:rPr lang="en-US" dirty="0" err="1"/>
                <a:t>objektiem</a:t>
              </a:r>
              <a:r>
                <a:rPr lang="en-US" dirty="0"/>
                <a:t> </a:t>
              </a:r>
              <a:r>
                <a:rPr lang="en-US" dirty="0" err="1"/>
                <a:t>palielinājumā</a:t>
              </a:r>
              <a:r>
                <a:rPr lang="en-US" dirty="0"/>
                <a:t>.</a:t>
              </a:r>
              <a:r>
                <a:rPr lang="lv-LV" dirty="0"/>
                <a:t> [1]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524006-FD03-4184-AB9D-B44B39653159}"/>
              </a:ext>
            </a:extLst>
          </p:cNvPr>
          <p:cNvSpPr txBox="1"/>
          <p:nvPr/>
        </p:nvSpPr>
        <p:spPr>
          <a:xfrm>
            <a:off x="17306021" y="8730223"/>
            <a:ext cx="51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4. att. Attēls, kas tika iegūts ar 7 standartnovirzēm</a:t>
            </a:r>
            <a:r>
              <a:rPr lang="en-US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408823-9772-4075-BB2C-BB61E9BF639A}"/>
              </a:ext>
            </a:extLst>
          </p:cNvPr>
          <p:cNvSpPr txBox="1"/>
          <p:nvPr/>
        </p:nvSpPr>
        <p:spPr>
          <a:xfrm>
            <a:off x="24426733" y="8338137"/>
            <a:ext cx="412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5. att. Viens no izmantotajiem paraugiem</a:t>
            </a:r>
            <a:r>
              <a:rPr lang="en-US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C94818-1606-449F-9FD1-1714F805955F}"/>
              </a:ext>
            </a:extLst>
          </p:cNvPr>
          <p:cNvSpPr txBox="1"/>
          <p:nvPr/>
        </p:nvSpPr>
        <p:spPr>
          <a:xfrm>
            <a:off x="24469656" y="13628450"/>
            <a:ext cx="358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6. att. Paraugu meklēšanas rezultāti</a:t>
            </a:r>
            <a:r>
              <a:rPr lang="en-US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7AFC6D-2A10-476B-BCDB-E24CE38C6C3E}"/>
              </a:ext>
            </a:extLst>
          </p:cNvPr>
          <p:cNvSpPr txBox="1"/>
          <p:nvPr/>
        </p:nvSpPr>
        <p:spPr>
          <a:xfrm>
            <a:off x="17584242" y="13478272"/>
            <a:ext cx="407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7. att. Viens no rezultātiem palielinājumā.</a:t>
            </a:r>
            <a:endParaRPr lang="en-US" dirty="0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0BBE8D4-9048-4532-B440-0D0753510AA0}"/>
              </a:ext>
            </a:extLst>
          </p:cNvPr>
          <p:cNvSpPr/>
          <p:nvPr/>
        </p:nvSpPr>
        <p:spPr>
          <a:xfrm>
            <a:off x="71741" y="2239822"/>
            <a:ext cx="16134370" cy="7005115"/>
          </a:xfrm>
          <a:prstGeom prst="frame">
            <a:avLst>
              <a:gd name="adj1" fmla="val 513"/>
            </a:avLst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4D132CB5-3ECC-4130-9FAF-D95959DA9360}"/>
              </a:ext>
            </a:extLst>
          </p:cNvPr>
          <p:cNvSpPr/>
          <p:nvPr/>
        </p:nvSpPr>
        <p:spPr>
          <a:xfrm>
            <a:off x="16299979" y="14281340"/>
            <a:ext cx="13307508" cy="5952938"/>
          </a:xfrm>
          <a:prstGeom prst="frame">
            <a:avLst>
              <a:gd name="adj1" fmla="val 513"/>
            </a:avLst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0" name="Picture 6" descr="Moodle Ventspils Augstskola">
            <a:extLst>
              <a:ext uri="{FF2B5EF4-FFF2-40B4-BE49-F238E27FC236}">
                <a16:creationId xmlns:a16="http://schemas.microsoft.com/office/drawing/2014/main" id="{068398CF-A001-443E-B40E-C6790F615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928" y="421073"/>
            <a:ext cx="76771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181F6B-0B42-4134-A92B-F8DD3187A80D}"/>
              </a:ext>
            </a:extLst>
          </p:cNvPr>
          <p:cNvSpPr txBox="1"/>
          <p:nvPr/>
        </p:nvSpPr>
        <p:spPr>
          <a:xfrm>
            <a:off x="20629679" y="2276273"/>
            <a:ext cx="533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/>
              <a:t>Paraugu meklēšanas algoritms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48E48E-CDF4-4B89-BF21-B4DFA35052C3}"/>
              </a:ext>
            </a:extLst>
          </p:cNvPr>
          <p:cNvSpPr txBox="1"/>
          <p:nvPr/>
        </p:nvSpPr>
        <p:spPr>
          <a:xfrm>
            <a:off x="2708557" y="18891496"/>
            <a:ext cx="247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2. att. Oriģināls attēls.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21A95A-5EE8-43FB-9793-C321D0FB9EA6}"/>
              </a:ext>
            </a:extLst>
          </p:cNvPr>
          <p:cNvSpPr txBox="1"/>
          <p:nvPr/>
        </p:nvSpPr>
        <p:spPr>
          <a:xfrm>
            <a:off x="10379771" y="19795295"/>
            <a:ext cx="360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3. att. Oriģinālā attēla histogramma.</a:t>
            </a:r>
            <a:endParaRPr lang="en-US" dirty="0"/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FB4FF140-0A9A-4729-B2F8-2A44121D2627}"/>
              </a:ext>
            </a:extLst>
          </p:cNvPr>
          <p:cNvSpPr/>
          <p:nvPr/>
        </p:nvSpPr>
        <p:spPr>
          <a:xfrm>
            <a:off x="71741" y="9358784"/>
            <a:ext cx="16134370" cy="10875493"/>
          </a:xfrm>
          <a:prstGeom prst="frame">
            <a:avLst>
              <a:gd name="adj1" fmla="val 513"/>
            </a:avLst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0A854412-33D3-44AA-B487-70904E809EF2}"/>
              </a:ext>
            </a:extLst>
          </p:cNvPr>
          <p:cNvSpPr/>
          <p:nvPr/>
        </p:nvSpPr>
        <p:spPr>
          <a:xfrm>
            <a:off x="16299978" y="2234390"/>
            <a:ext cx="13307508" cy="11775790"/>
          </a:xfrm>
          <a:prstGeom prst="frame">
            <a:avLst>
              <a:gd name="adj1" fmla="val 513"/>
            </a:avLst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68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262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Kristaps Siksna</dc:creator>
  <cp:lastModifiedBy>Kristaps Siksna</cp:lastModifiedBy>
  <cp:revision>21</cp:revision>
  <dcterms:created xsi:type="dcterms:W3CDTF">2022-01-24T13:32:58Z</dcterms:created>
  <dcterms:modified xsi:type="dcterms:W3CDTF">2022-01-28T08:11:44Z</dcterms:modified>
</cp:coreProperties>
</file>